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</p:sldIdLst>
  <p:sldSz cy="6858000" cx="9144000"/>
  <p:notesSz cx="6858000" cy="9144000"/>
  <p:embeddedFontLst>
    <p:embeddedFont>
      <p:font typeface="Open Sans ExtraBold"/>
      <p:bold r:id="rId12"/>
      <p:boldItalic r:id="rId13"/>
    </p:embeddedFont>
    <p:embeddedFont>
      <p:font typeface="Arial Black"/>
      <p:regular r:id="rId14"/>
    </p:embeddedFont>
    <p:embeddedFont>
      <p:font typeface="Open Sans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710FCA3-474A-4358-875B-BE7F6828EA6B}">
  <a:tblStyle styleId="{7710FCA3-474A-4358-875B-BE7F6828EA6B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7E6EA"/>
          </a:solidFill>
        </a:fill>
      </a:tcStyle>
    </a:wholeTbl>
    <a:band1H>
      <a:tcTxStyle/>
      <a:tcStyle>
        <a:fill>
          <a:solidFill>
            <a:srgbClr val="CCCAD4"/>
          </a:solidFill>
        </a:fill>
      </a:tcStyle>
    </a:band1H>
    <a:band2H>
      <a:tcTxStyle/>
    </a:band2H>
    <a:band1V>
      <a:tcTxStyle/>
      <a:tcStyle>
        <a:fill>
          <a:solidFill>
            <a:srgbClr val="CCCAD4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font" Target="fonts/OpenSansExtraBold-boldItalic.fntdata"/><Relationship Id="rId12" Type="http://schemas.openxmlformats.org/officeDocument/2006/relationships/font" Target="fonts/OpenSansExtraBold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font" Target="fonts/OpenSans-regular.fntdata"/><Relationship Id="rId14" Type="http://schemas.openxmlformats.org/officeDocument/2006/relationships/font" Target="fonts/ArialBlack-regular.fntdata"/><Relationship Id="rId17" Type="http://schemas.openxmlformats.org/officeDocument/2006/relationships/font" Target="fonts/OpenSans-italic.fntdata"/><Relationship Id="rId16" Type="http://schemas.openxmlformats.org/officeDocument/2006/relationships/font" Target="fonts/OpenSans-bold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8" Type="http://schemas.openxmlformats.org/officeDocument/2006/relationships/font" Target="fonts/OpenSans-boldItalic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7" name="Google Shape;13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6" name="Google Shape;14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Relationship Id="rId3" Type="http://schemas.openxmlformats.org/officeDocument/2006/relationships/image" Target="../media/image4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secHead">
  <p:cSld name="SECTION_HEADER">
    <p:bg>
      <p:bgPr>
        <a:solidFill>
          <a:schemeClr val="lt1"/>
        </a:solid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"/>
          <p:cNvSpPr txBox="1"/>
          <p:nvPr>
            <p:ph type="title"/>
          </p:nvPr>
        </p:nvSpPr>
        <p:spPr>
          <a:xfrm>
            <a:off x="609600" y="1447800"/>
            <a:ext cx="5830887" cy="13620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Open Sans ExtraBold"/>
              <a:buNone/>
              <a:defRPr b="1" sz="3600" cap="none">
                <a:solidFill>
                  <a:schemeClr val="accent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" type="body"/>
          </p:nvPr>
        </p:nvSpPr>
        <p:spPr>
          <a:xfrm>
            <a:off x="609600" y="4138744"/>
            <a:ext cx="5297487" cy="67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262626"/>
              </a:buClr>
              <a:buSzPts val="2000"/>
              <a:buNone/>
              <a:defRPr b="1" sz="2000">
                <a:solidFill>
                  <a:srgbClr val="262626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pic>
        <p:nvPicPr>
          <p:cNvPr id="16" name="Google Shape;16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9144000" cy="7960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6350924"/>
            <a:ext cx="9144000" cy="5070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stacked content with Titles">
  <p:cSld name="Two stacked content with Titles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1"/>
          <p:cNvSpPr/>
          <p:nvPr/>
        </p:nvSpPr>
        <p:spPr>
          <a:xfrm>
            <a:off x="128726" y="152400"/>
            <a:ext cx="8862874" cy="6588116"/>
          </a:xfrm>
          <a:prstGeom prst="rect">
            <a:avLst/>
          </a:prstGeom>
          <a:solidFill>
            <a:srgbClr val="DBDAD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6" name="Google Shape;66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" type="body"/>
          </p:nvPr>
        </p:nvSpPr>
        <p:spPr>
          <a:xfrm>
            <a:off x="457200" y="1535113"/>
            <a:ext cx="8229600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8" name="Google Shape;68;p11"/>
          <p:cNvSpPr txBox="1"/>
          <p:nvPr>
            <p:ph idx="2" type="body"/>
          </p:nvPr>
        </p:nvSpPr>
        <p:spPr>
          <a:xfrm>
            <a:off x="457200" y="2209790"/>
            <a:ext cx="8229600" cy="16002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69" name="Google Shape;69;p11"/>
          <p:cNvSpPr txBox="1"/>
          <p:nvPr>
            <p:ph idx="3" type="body"/>
          </p:nvPr>
        </p:nvSpPr>
        <p:spPr>
          <a:xfrm>
            <a:off x="457200" y="3968769"/>
            <a:ext cx="8229600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70" name="Google Shape;70;p11"/>
          <p:cNvSpPr txBox="1"/>
          <p:nvPr>
            <p:ph idx="4" type="body"/>
          </p:nvPr>
        </p:nvSpPr>
        <p:spPr>
          <a:xfrm>
            <a:off x="455613" y="4654560"/>
            <a:ext cx="8231187" cy="163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pic>
        <p:nvPicPr>
          <p:cNvPr id="71" name="Google Shape;71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28726" y="6243656"/>
            <a:ext cx="532863" cy="496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10002" y="6324600"/>
            <a:ext cx="481598" cy="324276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1"/>
          <p:cNvSpPr/>
          <p:nvPr/>
        </p:nvSpPr>
        <p:spPr>
          <a:xfrm>
            <a:off x="8382000" y="6289685"/>
            <a:ext cx="609600" cy="415915"/>
          </a:xfrm>
          <a:prstGeom prst="rect">
            <a:avLst/>
          </a:prstGeom>
          <a:solidFill>
            <a:srgbClr val="DBDADA">
              <a:alpha val="34901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/>
          <p:nvPr/>
        </p:nvSpPr>
        <p:spPr>
          <a:xfrm>
            <a:off x="128726" y="152400"/>
            <a:ext cx="8862874" cy="6588116"/>
          </a:xfrm>
          <a:prstGeom prst="rect">
            <a:avLst/>
          </a:prstGeom>
          <a:solidFill>
            <a:srgbClr val="DBDAD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6" name="Google Shape;76;p12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Open Sans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" type="body"/>
          </p:nvPr>
        </p:nvSpPr>
        <p:spPr>
          <a:xfrm>
            <a:off x="3575050" y="1435100"/>
            <a:ext cx="5111750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78" name="Google Shape;78;p12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pic>
        <p:nvPicPr>
          <p:cNvPr id="79" name="Google Shape;7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28726" y="6243656"/>
            <a:ext cx="532863" cy="496859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10002" y="6324600"/>
            <a:ext cx="481598" cy="324276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2"/>
          <p:cNvSpPr/>
          <p:nvPr/>
        </p:nvSpPr>
        <p:spPr>
          <a:xfrm>
            <a:off x="8382000" y="6289685"/>
            <a:ext cx="609600" cy="415915"/>
          </a:xfrm>
          <a:prstGeom prst="rect">
            <a:avLst/>
          </a:prstGeom>
          <a:solidFill>
            <a:srgbClr val="DBDADA">
              <a:alpha val="34901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3"/>
          <p:cNvSpPr/>
          <p:nvPr/>
        </p:nvSpPr>
        <p:spPr>
          <a:xfrm>
            <a:off x="128726" y="152400"/>
            <a:ext cx="8862874" cy="6588116"/>
          </a:xfrm>
          <a:prstGeom prst="rect">
            <a:avLst/>
          </a:prstGeom>
          <a:solidFill>
            <a:srgbClr val="DBDAD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4" name="Google Shape;84;p13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Open Sans"/>
              <a:buNone/>
              <a:defRPr b="1" sz="2000">
                <a:solidFill>
                  <a:schemeClr val="l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3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86" name="Google Shape;86;p13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rgbClr val="3F3F3F"/>
              </a:buClr>
              <a:buSzPts val="1400"/>
              <a:buNone/>
              <a:defRPr sz="1400">
                <a:solidFill>
                  <a:srgbClr val="3F3F3F"/>
                </a:solidFill>
              </a:defRPr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pic>
        <p:nvPicPr>
          <p:cNvPr id="87" name="Google Shape;87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28726" y="6243656"/>
            <a:ext cx="532863" cy="496859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10002" y="6324600"/>
            <a:ext cx="481598" cy="324276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3"/>
          <p:cNvSpPr/>
          <p:nvPr/>
        </p:nvSpPr>
        <p:spPr>
          <a:xfrm>
            <a:off x="8382000" y="6289685"/>
            <a:ext cx="609600" cy="415915"/>
          </a:xfrm>
          <a:prstGeom prst="rect">
            <a:avLst/>
          </a:prstGeom>
          <a:solidFill>
            <a:srgbClr val="DBDADA">
              <a:alpha val="34901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ized content and logos">
  <p:cSld name="Sized content and logos">
    <p:bg>
      <p:bgPr>
        <a:solidFill>
          <a:schemeClr val="lt2"/>
        </a:solidFill>
      </p:bgPr>
    </p:bg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/>
          <p:nvPr/>
        </p:nvSpPr>
        <p:spPr>
          <a:xfrm>
            <a:off x="128726" y="152400"/>
            <a:ext cx="8862874" cy="6588116"/>
          </a:xfrm>
          <a:prstGeom prst="rect">
            <a:avLst/>
          </a:prstGeom>
          <a:solidFill>
            <a:srgbClr val="DBDAD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2" name="Google Shape;92;p1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93" name="Google Shape;93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28726" y="6243656"/>
            <a:ext cx="532863" cy="496859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10002" y="6324600"/>
            <a:ext cx="481598" cy="324276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4"/>
          <p:cNvSpPr/>
          <p:nvPr/>
        </p:nvSpPr>
        <p:spPr>
          <a:xfrm>
            <a:off x="8382000" y="6289685"/>
            <a:ext cx="609600" cy="415915"/>
          </a:xfrm>
          <a:prstGeom prst="rect">
            <a:avLst/>
          </a:prstGeom>
          <a:solidFill>
            <a:srgbClr val="DBDADA">
              <a:alpha val="34901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ullscreen Content w/logos (gray)">
  <p:cSld name="Fullscreen Content w/logos (gray)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/>
          <p:nvPr/>
        </p:nvSpPr>
        <p:spPr>
          <a:xfrm>
            <a:off x="128726" y="152400"/>
            <a:ext cx="8862874" cy="6588116"/>
          </a:xfrm>
          <a:prstGeom prst="rect">
            <a:avLst/>
          </a:prstGeom>
          <a:solidFill>
            <a:srgbClr val="DBDAD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98" name="Google Shape;98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28726" y="6243656"/>
            <a:ext cx="532863" cy="496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10002" y="6324600"/>
            <a:ext cx="481598" cy="324276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5"/>
          <p:cNvSpPr/>
          <p:nvPr/>
        </p:nvSpPr>
        <p:spPr>
          <a:xfrm>
            <a:off x="8382000" y="6289685"/>
            <a:ext cx="609600" cy="415915"/>
          </a:xfrm>
          <a:prstGeom prst="rect">
            <a:avLst/>
          </a:prstGeom>
          <a:solidFill>
            <a:srgbClr val="DBDADA">
              <a:alpha val="34901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1" name="Google Shape;101;p15"/>
          <p:cNvSpPr txBox="1"/>
          <p:nvPr>
            <p:ph idx="1" type="body"/>
          </p:nvPr>
        </p:nvSpPr>
        <p:spPr>
          <a:xfrm>
            <a:off x="128588" y="152400"/>
            <a:ext cx="8863012" cy="60912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ullscreen Content w/logos (white)">
  <p:cSld name="Fullscreen Content w/logos (white)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28726" y="6243656"/>
            <a:ext cx="532863" cy="49685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10002" y="6324600"/>
            <a:ext cx="481598" cy="324276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16"/>
          <p:cNvSpPr/>
          <p:nvPr/>
        </p:nvSpPr>
        <p:spPr>
          <a:xfrm>
            <a:off x="8382000" y="6289685"/>
            <a:ext cx="609600" cy="415915"/>
          </a:xfrm>
          <a:prstGeom prst="rect">
            <a:avLst/>
          </a:prstGeom>
          <a:solidFill>
            <a:srgbClr val="DBDADA">
              <a:alpha val="34901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6" name="Google Shape;106;p16"/>
          <p:cNvSpPr txBox="1"/>
          <p:nvPr>
            <p:ph idx="1" type="body"/>
          </p:nvPr>
        </p:nvSpPr>
        <p:spPr>
          <a:xfrm>
            <a:off x="128588" y="152400"/>
            <a:ext cx="8863012" cy="60912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ullscreen Content Only (white)">
  <p:cSld name="Fullscreen Content Only (white)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7"/>
          <p:cNvSpPr txBox="1"/>
          <p:nvPr>
            <p:ph idx="1" type="body"/>
          </p:nvPr>
        </p:nvSpPr>
        <p:spPr>
          <a:xfrm>
            <a:off x="128588" y="152399"/>
            <a:ext cx="8863012" cy="65203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Logos" type="titleOnly">
  <p:cSld name="TITLE_ONLY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8"/>
          <p:cNvSpPr/>
          <p:nvPr/>
        </p:nvSpPr>
        <p:spPr>
          <a:xfrm>
            <a:off x="128726" y="152400"/>
            <a:ext cx="8862874" cy="6588116"/>
          </a:xfrm>
          <a:prstGeom prst="rect">
            <a:avLst/>
          </a:prstGeom>
          <a:solidFill>
            <a:srgbClr val="DBDAD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1" name="Google Shape;111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2" name="Google Shape;112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28726" y="6243656"/>
            <a:ext cx="532863" cy="496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10002" y="6324600"/>
            <a:ext cx="481598" cy="324276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18"/>
          <p:cNvSpPr/>
          <p:nvPr/>
        </p:nvSpPr>
        <p:spPr>
          <a:xfrm>
            <a:off x="8382000" y="6289685"/>
            <a:ext cx="609600" cy="415915"/>
          </a:xfrm>
          <a:prstGeom prst="rect">
            <a:avLst/>
          </a:prstGeom>
          <a:solidFill>
            <a:srgbClr val="DBDADA">
              <a:alpha val="34901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 gray">
  <p:cSld name="Title on gray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9"/>
          <p:cNvSpPr/>
          <p:nvPr/>
        </p:nvSpPr>
        <p:spPr>
          <a:xfrm>
            <a:off x="128726" y="152400"/>
            <a:ext cx="8862874" cy="6588116"/>
          </a:xfrm>
          <a:prstGeom prst="rect">
            <a:avLst/>
          </a:prstGeom>
          <a:solidFill>
            <a:srgbClr val="DBDAD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7" name="Google Shape;117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otally Blank (gray)">
  <p:cSld name="Totally Blank (gray)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/>
          <p:nvPr/>
        </p:nvSpPr>
        <p:spPr>
          <a:xfrm>
            <a:off x="128726" y="152400"/>
            <a:ext cx="8862874" cy="6588116"/>
          </a:xfrm>
          <a:prstGeom prst="rect">
            <a:avLst/>
          </a:prstGeom>
          <a:solidFill>
            <a:srgbClr val="DBDAD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bg>
      <p:bgPr>
        <a:solidFill>
          <a:schemeClr val="lt1"/>
        </a:solidFill>
      </p:bgPr>
    </p:bg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/>
          <p:nvPr>
            <p:ph type="title"/>
          </p:nvPr>
        </p:nvSpPr>
        <p:spPr>
          <a:xfrm>
            <a:off x="457200" y="277327"/>
            <a:ext cx="8229600" cy="71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Open Sans ExtraBold"/>
              <a:buNone/>
              <a:defRPr b="1" sz="2800">
                <a:solidFill>
                  <a:schemeClr val="accent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" type="body"/>
          </p:nvPr>
        </p:nvSpPr>
        <p:spPr>
          <a:xfrm>
            <a:off x="457200" y="133874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>
                <a:latin typeface="Open Sans"/>
                <a:ea typeface="Open Sans"/>
                <a:cs typeface="Open Sans"/>
                <a:sym typeface="Open Sans"/>
              </a:defRPr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cxnSp>
        <p:nvCxnSpPr>
          <p:cNvPr id="21" name="Google Shape;21;p3"/>
          <p:cNvCxnSpPr/>
          <p:nvPr/>
        </p:nvCxnSpPr>
        <p:spPr>
          <a:xfrm>
            <a:off x="457200" y="1090001"/>
            <a:ext cx="8686800" cy="0"/>
          </a:xfrm>
          <a:prstGeom prst="straightConnector1">
            <a:avLst/>
          </a:prstGeom>
          <a:noFill/>
          <a:ln cap="flat" cmpd="sng" w="28575">
            <a:solidFill>
              <a:srgbClr val="2F006D"/>
            </a:solidFill>
            <a:prstDash val="solid"/>
            <a:round/>
            <a:headEnd len="sm" w="sm" type="none"/>
            <a:tailEnd len="sm" w="sm" type="none"/>
          </a:ln>
        </p:spPr>
      </p:cxnSp>
      <p:pic>
        <p:nvPicPr>
          <p:cNvPr id="22" name="Google Shape;22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350924"/>
            <a:ext cx="9144000" cy="5070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otally Blank (white)">
  <p:cSld name="Totally Blank (white)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2"/>
          <p:cNvSpPr/>
          <p:nvPr/>
        </p:nvSpPr>
        <p:spPr>
          <a:xfrm>
            <a:off x="128726" y="152400"/>
            <a:ext cx="8862874" cy="6588116"/>
          </a:xfrm>
          <a:prstGeom prst="rect">
            <a:avLst/>
          </a:prstGeom>
          <a:solidFill>
            <a:srgbClr val="DBDAD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3" name="Google Shape;123;p2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p22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5" name="Google Shape;125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28726" y="6243656"/>
            <a:ext cx="532863" cy="49685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10002" y="6324600"/>
            <a:ext cx="481598" cy="324276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22"/>
          <p:cNvSpPr/>
          <p:nvPr/>
        </p:nvSpPr>
        <p:spPr>
          <a:xfrm>
            <a:off x="8382000" y="6289685"/>
            <a:ext cx="609600" cy="415915"/>
          </a:xfrm>
          <a:prstGeom prst="rect">
            <a:avLst/>
          </a:prstGeom>
          <a:solidFill>
            <a:srgbClr val="DBDADA">
              <a:alpha val="34901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3"/>
          <p:cNvSpPr/>
          <p:nvPr/>
        </p:nvSpPr>
        <p:spPr>
          <a:xfrm>
            <a:off x="128726" y="152400"/>
            <a:ext cx="8862874" cy="6588116"/>
          </a:xfrm>
          <a:prstGeom prst="rect">
            <a:avLst/>
          </a:prstGeom>
          <a:solidFill>
            <a:srgbClr val="DBDAD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30" name="Google Shape;130;p23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23"/>
          <p:cNvSpPr txBox="1"/>
          <p:nvPr>
            <p:ph idx="1" type="body"/>
          </p:nvPr>
        </p:nvSpPr>
        <p:spPr>
          <a:xfrm rot="5400000">
            <a:off x="579438" y="228601"/>
            <a:ext cx="5851525" cy="594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2" name="Google Shape;132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5400000">
            <a:off x="124389" y="192254"/>
            <a:ext cx="532863" cy="49685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5400000">
            <a:off x="128726" y="6324600"/>
            <a:ext cx="481598" cy="324276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23"/>
          <p:cNvSpPr/>
          <p:nvPr/>
        </p:nvSpPr>
        <p:spPr>
          <a:xfrm rot="5400000">
            <a:off x="64725" y="6214780"/>
            <a:ext cx="609600" cy="415915"/>
          </a:xfrm>
          <a:prstGeom prst="rect">
            <a:avLst/>
          </a:prstGeom>
          <a:solidFill>
            <a:srgbClr val="DBDADA">
              <a:alpha val="34901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Content" type="twoObj">
  <p:cSld name="TWO_OBJECT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128726" y="152400"/>
            <a:ext cx="8862874" cy="6588116"/>
          </a:xfrm>
          <a:prstGeom prst="rect">
            <a:avLst/>
          </a:prstGeom>
          <a:solidFill>
            <a:srgbClr val="DBDAD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5" name="Google Shape;25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27" name="Google Shape;27;p4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pic>
        <p:nvPicPr>
          <p:cNvPr id="28" name="Google Shape;28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28726" y="6243656"/>
            <a:ext cx="532863" cy="496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Google Shape;2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10002" y="6324600"/>
            <a:ext cx="481598" cy="324276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4"/>
          <p:cNvSpPr/>
          <p:nvPr/>
        </p:nvSpPr>
        <p:spPr>
          <a:xfrm>
            <a:off x="8382000" y="6289685"/>
            <a:ext cx="609600" cy="415915"/>
          </a:xfrm>
          <a:prstGeom prst="rect">
            <a:avLst/>
          </a:prstGeom>
          <a:solidFill>
            <a:srgbClr val="DBDADA">
              <a:alpha val="34901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subtitle, content">
  <p:cSld name="Title, subtitle, conten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Google Shape;32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350924"/>
            <a:ext cx="9144000" cy="5070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Title">
  <p:cSld name="Content with Title">
    <p:bg>
      <p:bgPr>
        <a:solidFill>
          <a:schemeClr val="lt1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Google Shape;34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28726" y="6243656"/>
            <a:ext cx="532863" cy="49685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structors and Thank you">
  <p:cSld name="Instructors and Thank you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/>
          <p:nvPr/>
        </p:nvSpPr>
        <p:spPr>
          <a:xfrm>
            <a:off x="128726" y="152400"/>
            <a:ext cx="8862874" cy="6588116"/>
          </a:xfrm>
          <a:prstGeom prst="rect">
            <a:avLst/>
          </a:prstGeom>
          <a:solidFill>
            <a:srgbClr val="DBDAD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7" name="Google Shape;37;p7"/>
          <p:cNvSpPr txBox="1"/>
          <p:nvPr>
            <p:ph type="title"/>
          </p:nvPr>
        </p:nvSpPr>
        <p:spPr>
          <a:xfrm>
            <a:off x="457200" y="14478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28726" y="6243656"/>
            <a:ext cx="532863" cy="496859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Google Shape;39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10002" y="6324600"/>
            <a:ext cx="481598" cy="324276"/>
          </a:xfrm>
          <a:prstGeom prst="rect">
            <a:avLst/>
          </a:prstGeom>
          <a:noFill/>
          <a:ln>
            <a:noFill/>
          </a:ln>
        </p:spPr>
      </p:pic>
      <p:sp>
        <p:nvSpPr>
          <p:cNvPr id="40" name="Google Shape;40;p7"/>
          <p:cNvSpPr/>
          <p:nvPr/>
        </p:nvSpPr>
        <p:spPr>
          <a:xfrm>
            <a:off x="8382000" y="6289685"/>
            <a:ext cx="609600" cy="415915"/>
          </a:xfrm>
          <a:prstGeom prst="rect">
            <a:avLst/>
          </a:prstGeom>
          <a:solidFill>
            <a:srgbClr val="DBDADA">
              <a:alpha val="34901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1" name="Google Shape;41;p7"/>
          <p:cNvSpPr txBox="1"/>
          <p:nvPr>
            <p:ph idx="1" type="body"/>
          </p:nvPr>
        </p:nvSpPr>
        <p:spPr>
          <a:xfrm>
            <a:off x="838200" y="2819400"/>
            <a:ext cx="7543800" cy="274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Gray Section Header">
  <p:cSld name="Gray Section Header">
    <p:bg>
      <p:bgPr>
        <a:solidFill>
          <a:srgbClr val="BFBFBF"/>
        </a:soli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/>
          <p:nvPr/>
        </p:nvSpPr>
        <p:spPr>
          <a:xfrm>
            <a:off x="609600" y="2582678"/>
            <a:ext cx="8382000" cy="1524000"/>
          </a:xfrm>
          <a:custGeom>
            <a:rect b="b" l="l" r="r" t="t"/>
            <a:pathLst>
              <a:path extrusionOk="0" h="1676400" w="7848600">
                <a:moveTo>
                  <a:pt x="0" y="0"/>
                </a:moveTo>
                <a:lnTo>
                  <a:pt x="7848600" y="0"/>
                </a:lnTo>
                <a:lnTo>
                  <a:pt x="7200530" y="1667522"/>
                </a:lnTo>
                <a:lnTo>
                  <a:pt x="0" y="16764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4" name="Google Shape;44;p8"/>
          <p:cNvSpPr txBox="1"/>
          <p:nvPr>
            <p:ph idx="1" type="subTitle"/>
          </p:nvPr>
        </p:nvSpPr>
        <p:spPr>
          <a:xfrm>
            <a:off x="228600" y="4265676"/>
            <a:ext cx="7391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560"/>
              </a:spcBef>
              <a:spcAft>
                <a:spcPts val="0"/>
              </a:spcAft>
              <a:buClr>
                <a:srgbClr val="191919"/>
              </a:buClr>
              <a:buSzPts val="2800"/>
              <a:buNone/>
              <a:defRPr sz="2800">
                <a:solidFill>
                  <a:srgbClr val="191919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5" name="Google Shape;45;p8"/>
          <p:cNvSpPr txBox="1"/>
          <p:nvPr>
            <p:ph type="title"/>
          </p:nvPr>
        </p:nvSpPr>
        <p:spPr>
          <a:xfrm>
            <a:off x="312864" y="2438400"/>
            <a:ext cx="73914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400"/>
              <a:buFont typeface="Arial Black"/>
              <a:buNone/>
              <a:defRPr b="1" sz="5400" cap="none">
                <a:solidFill>
                  <a:schemeClr val="lt2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stacked content">
  <p:cSld name="2 stacked conten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/>
          <p:nvPr/>
        </p:nvSpPr>
        <p:spPr>
          <a:xfrm>
            <a:off x="128726" y="152400"/>
            <a:ext cx="8862874" cy="6588116"/>
          </a:xfrm>
          <a:prstGeom prst="rect">
            <a:avLst/>
          </a:prstGeom>
          <a:solidFill>
            <a:srgbClr val="DBDAD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8" name="Google Shape;48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" type="body"/>
          </p:nvPr>
        </p:nvSpPr>
        <p:spPr>
          <a:xfrm>
            <a:off x="457200" y="1600201"/>
            <a:ext cx="8229600" cy="21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50" name="Google Shape;50;p9"/>
          <p:cNvSpPr txBox="1"/>
          <p:nvPr>
            <p:ph idx="2" type="body"/>
          </p:nvPr>
        </p:nvSpPr>
        <p:spPr>
          <a:xfrm>
            <a:off x="457200" y="3733801"/>
            <a:ext cx="8229600" cy="23923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pic>
        <p:nvPicPr>
          <p:cNvPr id="51" name="Google Shape;51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28726" y="6243656"/>
            <a:ext cx="532863" cy="496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52" name="Google Shape;52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10002" y="6324600"/>
            <a:ext cx="481598" cy="324276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9"/>
          <p:cNvSpPr/>
          <p:nvPr/>
        </p:nvSpPr>
        <p:spPr>
          <a:xfrm>
            <a:off x="8382000" y="6289685"/>
            <a:ext cx="609600" cy="415915"/>
          </a:xfrm>
          <a:prstGeom prst="rect">
            <a:avLst/>
          </a:prstGeom>
          <a:solidFill>
            <a:srgbClr val="DBDADA">
              <a:alpha val="34901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Content with Titles" type="twoTxTwoObj">
  <p:cSld name="TWO_OBJECTS_WITH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/>
          <p:nvPr/>
        </p:nvSpPr>
        <p:spPr>
          <a:xfrm>
            <a:off x="128726" y="152400"/>
            <a:ext cx="8862874" cy="6588116"/>
          </a:xfrm>
          <a:prstGeom prst="rect">
            <a:avLst/>
          </a:prstGeom>
          <a:solidFill>
            <a:srgbClr val="DBDAD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6" name="Google Shape;56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0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8" name="Google Shape;58;p10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9" name="Google Shape;59;p10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0" name="Google Shape;60;p10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pic>
        <p:nvPicPr>
          <p:cNvPr id="61" name="Google Shape;61;p1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28726" y="6243656"/>
            <a:ext cx="532863" cy="496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10002" y="6324600"/>
            <a:ext cx="481598" cy="324276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0"/>
          <p:cNvSpPr/>
          <p:nvPr/>
        </p:nvSpPr>
        <p:spPr>
          <a:xfrm>
            <a:off x="8382000" y="6289685"/>
            <a:ext cx="609600" cy="415915"/>
          </a:xfrm>
          <a:prstGeom prst="rect">
            <a:avLst/>
          </a:prstGeom>
          <a:solidFill>
            <a:srgbClr val="DBDADA">
              <a:alpha val="34901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11.xml"/><Relationship Id="rId22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10.xml"/><Relationship Id="rId21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23" Type="http://schemas.openxmlformats.org/officeDocument/2006/relationships/theme" Target="../theme/theme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6" Type="http://schemas.openxmlformats.org/officeDocument/2006/relationships/slideLayout" Target="../slideLayouts/slideLayout6.xml"/><Relationship Id="rId1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b="1" i="0" sz="4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2" type="sldNum"/>
          </p:nvPr>
        </p:nvSpPr>
        <p:spPr>
          <a:xfrm>
            <a:off x="91440" y="6428232"/>
            <a:ext cx="402336" cy="2444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191919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191919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191919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191919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191919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191919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191919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191919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191919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0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teams.microsoft.com/l/team/19%3AfNKe4t05H9hPSGJf7qS_R0BWCqQTJaL29Qm2gVeHTpU1%40thread.tacv2/conversations?groupId=6c6ec82c-1b0e-4db9-b14b-539e51527629&amp;tenantId=f6b6dd5b-f02f-441a-99a0-162ac5060bd2" TargetMode="External"/><Relationship Id="rId4" Type="http://schemas.openxmlformats.org/officeDocument/2006/relationships/hyperlink" Target="https://www.washington.edu/research/training/core/communities/community-of-practice-for-research-administrators-copra/" TargetMode="External"/><Relationship Id="rId5" Type="http://schemas.openxmlformats.org/officeDocument/2006/relationships/hyperlink" Target="https://www.washington.edu/research/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www.washington.edu/research/required-training/faculty-grants-management/" TargetMode="External"/><Relationship Id="rId4" Type="http://schemas.openxmlformats.org/officeDocument/2006/relationships/image" Target="../media/image9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urldefense.com/v3/__https:/certificateresearchadmin-uwashington.talentlms.com/plus__;!!K-Hz7m0Vt54!hozebsPft43E8NR_iGvBwavUId921IpUsyAjqMRN-Am2Md1PuEPlhpZCnX45AuPLG9FQSHTP3ek$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uwashington.talentlms.com/plus/catalog/courses/206" TargetMode="External"/><Relationship Id="rId4" Type="http://schemas.openxmlformats.org/officeDocument/2006/relationships/hyperlink" Target="https://www.washington.edu/research/myresearch-lifecycle/plan-and-propose/write-proposal/proposal-prep-quick-guide/" TargetMode="External"/><Relationship Id="rId5" Type="http://schemas.openxmlformats.org/officeDocument/2006/relationships/hyperlink" Target="https://uwconnect.uw.edu/finance?id=kb_article_view&amp;sysparm_article=KB0035743" TargetMode="External"/><Relationship Id="rId6" Type="http://schemas.openxmlformats.org/officeDocument/2006/relationships/hyperlink" Target="https://uwconnect.uw.edu/finance?id=kb_article_view&amp;sysparm_article=KB0035647" TargetMode="External"/><Relationship Id="rId7" Type="http://schemas.openxmlformats.org/officeDocument/2006/relationships/hyperlink" Target="https://uwconnect.uw.edu/kb_view.do?sysparm_article=KB0035744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4"/>
          <p:cNvSpPr txBox="1"/>
          <p:nvPr/>
        </p:nvSpPr>
        <p:spPr>
          <a:xfrm>
            <a:off x="609600" y="383256"/>
            <a:ext cx="23622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Open Sans ExtraBold"/>
                <a:ea typeface="Open Sans ExtraBold"/>
                <a:cs typeface="Open Sans ExtraBold"/>
                <a:sym typeface="Open Sans ExtraBold"/>
              </a:rPr>
              <a:t>MRAM UPDATE</a:t>
            </a:r>
            <a:endParaRPr/>
          </a:p>
        </p:txBody>
      </p:sp>
      <p:pic>
        <p:nvPicPr>
          <p:cNvPr descr="The Collaborative for Research Education's program logo." id="140" name="Google Shape;140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84752" y="1234461"/>
            <a:ext cx="3048000" cy="855095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24"/>
          <p:cNvSpPr txBox="1"/>
          <p:nvPr>
            <p:ph type="title"/>
          </p:nvPr>
        </p:nvSpPr>
        <p:spPr>
          <a:xfrm>
            <a:off x="617308" y="2089556"/>
            <a:ext cx="5830887" cy="13620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Open Sans ExtraBold"/>
              <a:buNone/>
            </a:pPr>
            <a:r>
              <a:rPr lang="en-US">
                <a:latin typeface="Open Sans ExtraBold"/>
                <a:ea typeface="Open Sans ExtraBold"/>
                <a:cs typeface="Open Sans ExtraBold"/>
                <a:sym typeface="Open Sans ExtraBold"/>
              </a:rPr>
              <a:t>UPDATES</a:t>
            </a:r>
            <a:endParaRPr/>
          </a:p>
        </p:txBody>
      </p:sp>
      <p:cxnSp>
        <p:nvCxnSpPr>
          <p:cNvPr id="142" name="Google Shape;142;p24"/>
          <p:cNvCxnSpPr/>
          <p:nvPr/>
        </p:nvCxnSpPr>
        <p:spPr>
          <a:xfrm>
            <a:off x="609600" y="4800600"/>
            <a:ext cx="8686800" cy="0"/>
          </a:xfrm>
          <a:prstGeom prst="straightConnector1">
            <a:avLst/>
          </a:prstGeom>
          <a:noFill/>
          <a:ln cap="flat" cmpd="sng" w="28575">
            <a:solidFill>
              <a:srgbClr val="2F006D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43" name="Google Shape;143;p24"/>
          <p:cNvSpPr txBox="1"/>
          <p:nvPr>
            <p:ph idx="1" type="body"/>
          </p:nvPr>
        </p:nvSpPr>
        <p:spPr>
          <a:xfrm>
            <a:off x="709961" y="5005266"/>
            <a:ext cx="6814930" cy="11443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US" sz="1800"/>
              <a:t>Laurie Stephan, Associate Director for Learning, ORC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5"/>
          <p:cNvSpPr txBox="1"/>
          <p:nvPr>
            <p:ph idx="4294967295" type="title"/>
          </p:nvPr>
        </p:nvSpPr>
        <p:spPr>
          <a:xfrm>
            <a:off x="457200" y="142558"/>
            <a:ext cx="8229600" cy="947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7500"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Open Sans ExtraBold"/>
              <a:buNone/>
            </a:pPr>
            <a:r>
              <a:rPr b="1" i="0" lang="en-US" sz="2800" u="none" cap="none" strike="noStrike">
                <a:solidFill>
                  <a:schemeClr val="accent1"/>
                </a:solidFill>
                <a:latin typeface="Open Sans ExtraBold"/>
                <a:ea typeface="Open Sans ExtraBold"/>
                <a:cs typeface="Open Sans ExtraBold"/>
                <a:sym typeface="Open Sans ExtraBold"/>
              </a:rPr>
              <a:t>Community of Practice for Research Administrators (CoPRA)</a:t>
            </a:r>
            <a:endParaRPr/>
          </a:p>
        </p:txBody>
      </p:sp>
      <p:sp>
        <p:nvSpPr>
          <p:cNvPr id="149" name="Google Shape;149;p25"/>
          <p:cNvSpPr txBox="1"/>
          <p:nvPr/>
        </p:nvSpPr>
        <p:spPr>
          <a:xfrm>
            <a:off x="457200" y="1253535"/>
            <a:ext cx="8447809" cy="49008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Open Sans"/>
              <a:buNone/>
            </a:pPr>
            <a:r>
              <a:rPr b="1" lang="en-US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PURPOSE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Open Sans"/>
              <a:buNone/>
            </a:pPr>
            <a:r>
              <a:rPr lang="en-US" sz="16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 tri-campus community of practice led by and for practitioners of research administration at the UW who share a passion for their work and believe they can learn to do it better through regular interactions with members of their community. </a:t>
            </a:r>
            <a:endParaRPr/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t/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STAY IN TOUCH</a:t>
            </a:r>
            <a:endParaRPr/>
          </a:p>
          <a:p>
            <a:pPr indent="-342900" lvl="0" marL="342900" marR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∙"/>
            </a:pPr>
            <a:r>
              <a:rPr lang="en-US" sz="1800" u="sng">
                <a:solidFill>
                  <a:srgbClr val="0070C0"/>
                </a:solidFill>
                <a:latin typeface="Open Sans"/>
                <a:ea typeface="Open Sans"/>
                <a:cs typeface="Open Sans"/>
                <a:sym typeface="Open Sans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Teams channel</a:t>
            </a:r>
            <a:endParaRPr sz="1800">
              <a:solidFill>
                <a:srgbClr val="0070C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42900" lvl="0" marL="342900" marR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∙"/>
            </a:pPr>
            <a:r>
              <a:rPr lang="en-US" sz="1800" u="sng">
                <a:solidFill>
                  <a:srgbClr val="0070C0"/>
                </a:solidFill>
                <a:latin typeface="Open Sans"/>
                <a:ea typeface="Open Sans"/>
                <a:cs typeface="Open Sans"/>
                <a:sym typeface="Open Sans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Informational website</a:t>
            </a:r>
            <a:endParaRPr sz="1800">
              <a:solidFill>
                <a:srgbClr val="0070C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42900" lvl="0" marL="342900" marR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∙"/>
            </a:pPr>
            <a:r>
              <a:rPr lang="en-US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Bi-monthly live sessions for collaborative problem solving. Bring your questions!</a:t>
            </a:r>
            <a:endParaRPr/>
          </a:p>
          <a:p>
            <a:pPr indent="-342900" lvl="1" marL="800100" marR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∙"/>
            </a:pPr>
            <a:r>
              <a:rPr b="0" i="0" lang="en-US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Next live session: October 16, 1 pm</a:t>
            </a:r>
            <a:endParaRPr/>
          </a:p>
          <a:p>
            <a:pPr indent="-342900" lvl="1" marL="800100" marR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∙"/>
            </a:pPr>
            <a:r>
              <a:rPr b="0" i="0" lang="en-US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CoPRA Convos are included on the </a:t>
            </a:r>
            <a:r>
              <a:rPr b="0" i="0" lang="en-US" sz="1800" u="sng" cap="none" strike="noStrike">
                <a:solidFill>
                  <a:srgbClr val="0070C0"/>
                </a:solidFill>
                <a:latin typeface="Open Sans"/>
                <a:ea typeface="Open Sans"/>
                <a:cs typeface="Open Sans"/>
                <a:sym typeface="Open Sans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OR home page</a:t>
            </a:r>
            <a:r>
              <a:rPr b="0" i="0" lang="en-US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Scroll down to find the Trumba calendar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6"/>
          <p:cNvSpPr txBox="1"/>
          <p:nvPr>
            <p:ph type="title"/>
          </p:nvPr>
        </p:nvSpPr>
        <p:spPr>
          <a:xfrm>
            <a:off x="1423851" y="274638"/>
            <a:ext cx="621792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Open Sans"/>
              <a:buNone/>
            </a:pPr>
            <a:r>
              <a:rPr lang="en-US" sz="3700"/>
              <a:t>Office of Research Trumba Calendar</a:t>
            </a:r>
            <a:endParaRPr/>
          </a:p>
        </p:txBody>
      </p:sp>
      <p:sp>
        <p:nvSpPr>
          <p:cNvPr id="155" name="Google Shape;155;p26"/>
          <p:cNvSpPr txBox="1"/>
          <p:nvPr>
            <p:ph idx="1" type="body"/>
          </p:nvPr>
        </p:nvSpPr>
        <p:spPr>
          <a:xfrm>
            <a:off x="457200" y="1600200"/>
            <a:ext cx="3606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Includes MRAM, CORE classes, CoPRA Convos and much more</a:t>
            </a:r>
            <a:endParaRPr/>
          </a:p>
          <a:p>
            <a:pPr indent="-342900" lvl="0" marL="342900" rtl="0" algn="l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rgbClr val="0070C0"/>
              </a:buClr>
              <a:buSzPts val="2400"/>
              <a:buChar char="•"/>
            </a:pPr>
            <a:r>
              <a:rPr lang="en-US" sz="2400" u="sng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Grants Management for Investigators training</a:t>
            </a:r>
            <a:r>
              <a:rPr lang="en-US" sz="2400">
                <a:solidFill>
                  <a:srgbClr val="0070C0"/>
                </a:solidFill>
              </a:rPr>
              <a:t>,</a:t>
            </a:r>
            <a:r>
              <a:rPr lang="en-US" sz="2400"/>
              <a:t> October 7, 1-3 pm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</p:txBody>
      </p:sp>
      <p:pic>
        <p:nvPicPr>
          <p:cNvPr id="156" name="Google Shape;156;p26"/>
          <p:cNvPicPr preferRelativeResize="0"/>
          <p:nvPr/>
        </p:nvPicPr>
        <p:blipFill rotWithShape="1">
          <a:blip r:embed="rId4">
            <a:alphaModFix/>
          </a:blip>
          <a:srcRect b="1" l="5728" r="41402" t="0"/>
          <a:stretch/>
        </p:blipFill>
        <p:spPr>
          <a:xfrm>
            <a:off x="3962990" y="1482952"/>
            <a:ext cx="4580120" cy="51328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7"/>
          <p:cNvSpPr txBox="1"/>
          <p:nvPr>
            <p:ph type="title"/>
          </p:nvPr>
        </p:nvSpPr>
        <p:spPr>
          <a:xfrm>
            <a:off x="457200" y="277327"/>
            <a:ext cx="8229600" cy="71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Open Sans ExtraBold"/>
              <a:buNone/>
            </a:pPr>
            <a:r>
              <a:rPr lang="en-US"/>
              <a:t>Fall Schedule</a:t>
            </a:r>
            <a:endParaRPr/>
          </a:p>
        </p:txBody>
      </p:sp>
      <p:graphicFrame>
        <p:nvGraphicFramePr>
          <p:cNvPr id="162" name="Google Shape;162;p27"/>
          <p:cNvGraphicFramePr/>
          <p:nvPr/>
        </p:nvGraphicFramePr>
        <p:xfrm>
          <a:off x="540892" y="1570842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{7710FCA3-474A-4358-875B-BE7F6828EA6B}</a:tableStyleId>
              </a:tblPr>
              <a:tblGrid>
                <a:gridCol w="702275"/>
                <a:gridCol w="4767200"/>
                <a:gridCol w="708925"/>
                <a:gridCol w="784175"/>
                <a:gridCol w="921350"/>
              </a:tblGrid>
              <a:tr h="294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Course #</a:t>
                      </a:r>
                      <a:endParaRPr/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Course</a:t>
                      </a:r>
                      <a:endParaRPr/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Start</a:t>
                      </a:r>
                      <a:endParaRPr/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End</a:t>
                      </a:r>
                      <a:endParaRPr/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Date</a:t>
                      </a:r>
                      <a:endParaRPr/>
                    </a:p>
                  </a:txBody>
                  <a:tcPr marT="0" marB="0" marR="0" marL="0" anchor="b"/>
                </a:tc>
              </a:tr>
              <a:tr h="2941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1001 </a:t>
                      </a:r>
                      <a:endParaRPr/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Blueprint of a Proposal </a:t>
                      </a:r>
                      <a:endParaRPr/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1:00 PM </a:t>
                      </a:r>
                      <a:endParaRPr/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3:30 PM </a:t>
                      </a:r>
                      <a:endParaRPr/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9/30/2025 </a:t>
                      </a:r>
                      <a:endParaRPr/>
                    </a:p>
                  </a:txBody>
                  <a:tcPr marT="0" marB="0" marR="0" marL="0" anchor="b"/>
                </a:tc>
              </a:tr>
              <a:tr h="2941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2041 </a:t>
                      </a:r>
                      <a:endParaRPr sz="1200" u="none" cap="none" strike="noStrik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Managing Cost Share at the UW </a:t>
                      </a:r>
                      <a:endParaRPr sz="1200" u="none" cap="none" strike="noStrik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9:30 AM </a:t>
                      </a:r>
                      <a:endParaRPr sz="1200" u="none" cap="none" strike="noStrik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11:30 AM </a:t>
                      </a:r>
                      <a:endParaRPr sz="1200" u="none" cap="none" strike="noStrik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10/7/2025 </a:t>
                      </a:r>
                      <a:endParaRPr sz="1200" u="none" cap="none" strike="noStrik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0" marB="0" marR="0" marL="0" anchor="b"/>
                </a:tc>
              </a:tr>
              <a:tr h="2941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1011 </a:t>
                      </a:r>
                      <a:endParaRPr/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SAGE: Creating and Submitting eGC1s </a:t>
                      </a:r>
                      <a:endParaRPr/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1:00 PM </a:t>
                      </a:r>
                      <a:endParaRPr/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3:00 PM </a:t>
                      </a:r>
                      <a:endParaRPr/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10/8/2025 </a:t>
                      </a:r>
                      <a:endParaRPr/>
                    </a:p>
                  </a:txBody>
                  <a:tcPr marT="0" marB="0" marR="0" marL="0" anchor="b"/>
                </a:tc>
              </a:tr>
              <a:tr h="2941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1014 </a:t>
                      </a:r>
                      <a:endParaRPr sz="1200" u="none" cap="none" strike="noStrik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SAGE: Budget </a:t>
                      </a:r>
                      <a:endParaRPr sz="1200" u="none" cap="none" strike="noStrik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2:00 PM </a:t>
                      </a:r>
                      <a:endParaRPr sz="1200" u="none" cap="none" strike="noStrik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4:00 PM </a:t>
                      </a:r>
                      <a:endParaRPr sz="1200" u="none" cap="none" strike="noStrik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10/15/2025 </a:t>
                      </a:r>
                      <a:endParaRPr sz="1200" u="none" cap="none" strike="noStrik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0" marB="0" marR="0" marL="0" anchor="b"/>
                </a:tc>
              </a:tr>
              <a:tr h="2941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1095 </a:t>
                      </a:r>
                      <a:endParaRPr sz="1200" u="none" cap="none" strike="noStrik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Navigating the New Frontier of Financial Reporting for Grants Managers </a:t>
                      </a:r>
                      <a:endParaRPr sz="1200" u="none" cap="none" strike="noStrik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9:30 AM </a:t>
                      </a:r>
                      <a:endParaRPr sz="1200" u="none" cap="none" strike="noStrik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11:30 AM </a:t>
                      </a:r>
                      <a:endParaRPr sz="1200" u="none" cap="none" strike="noStrik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10/16/2025 </a:t>
                      </a:r>
                      <a:endParaRPr sz="1200" u="none" cap="none" strike="noStrik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0" marB="0" marR="0" marL="0" anchor="b"/>
                </a:tc>
              </a:tr>
              <a:tr h="2941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1012 </a:t>
                      </a:r>
                      <a:endParaRPr sz="1200" u="none" cap="none" strike="noStrik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SAGE: Creating NIH Proposals in Grant Runner </a:t>
                      </a:r>
                      <a:endParaRPr sz="1200" u="none" cap="none" strike="noStrik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2:30 PM </a:t>
                      </a:r>
                      <a:endParaRPr sz="1200" u="none" cap="none" strike="noStrik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4:30 PM </a:t>
                      </a:r>
                      <a:endParaRPr sz="1200" u="none" cap="none" strike="noStrik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10/22/2025 </a:t>
                      </a:r>
                      <a:endParaRPr sz="1200" u="none" cap="none" strike="noStrik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0" marB="0" marR="0" marL="0" anchor="b"/>
                </a:tc>
              </a:tr>
              <a:tr h="2941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1011 </a:t>
                      </a:r>
                      <a:endParaRPr/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SAGE: Creating and Submitting eGC1s </a:t>
                      </a:r>
                      <a:endParaRPr/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1:00 PM </a:t>
                      </a:r>
                      <a:endParaRPr/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3:00 PM </a:t>
                      </a:r>
                      <a:endParaRPr/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10/28/2025 </a:t>
                      </a:r>
                      <a:endParaRPr/>
                    </a:p>
                  </a:txBody>
                  <a:tcPr marT="0" marB="0" marR="0" marL="0" anchor="b"/>
                </a:tc>
              </a:tr>
              <a:tr h="2941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1030 </a:t>
                      </a:r>
                      <a:endParaRPr sz="1200" u="none" cap="none" strike="noStrik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Understanding Your New Award </a:t>
                      </a:r>
                      <a:endParaRPr sz="1200" u="none" cap="none" strike="noStrik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9:30 AM </a:t>
                      </a:r>
                      <a:endParaRPr sz="1200" u="none" cap="none" strike="noStrik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11:00 AM </a:t>
                      </a:r>
                      <a:endParaRPr sz="1200" u="none" cap="none" strike="noStrik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10/28/2025 </a:t>
                      </a:r>
                      <a:endParaRPr sz="1200" u="none" cap="none" strike="noStrik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0" marB="0" marR="0" marL="0" anchor="b"/>
                </a:tc>
              </a:tr>
              <a:tr h="2941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1039 </a:t>
                      </a:r>
                      <a:endParaRPr/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Reading the Notice of Award </a:t>
                      </a:r>
                      <a:endParaRPr/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9:30 AM </a:t>
                      </a:r>
                      <a:endParaRPr/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11:00 AM </a:t>
                      </a:r>
                      <a:endParaRPr/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11/4/2025 </a:t>
                      </a:r>
                      <a:endParaRPr/>
                    </a:p>
                  </a:txBody>
                  <a:tcPr marT="0" marB="0" marR="0" marL="0" anchor="b"/>
                </a:tc>
              </a:tr>
              <a:tr h="2941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2031 </a:t>
                      </a:r>
                      <a:endParaRPr sz="1200" u="none" cap="none" strike="noStrik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0" marB="0" marR="0" marL="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Case Studies in Compliance: Humans, Animals and Substances </a:t>
                      </a:r>
                      <a:endParaRPr sz="1200" u="none" cap="none" strike="noStrik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0" marB="0" marR="0" marL="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2:00 PM </a:t>
                      </a:r>
                      <a:endParaRPr sz="1200" u="none" cap="none" strike="noStrik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4:00 PM </a:t>
                      </a:r>
                      <a:endParaRPr sz="1200" u="none" cap="none" strike="noStrik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11/4/2025 </a:t>
                      </a:r>
                      <a:endParaRPr sz="1200" u="none" cap="none" strike="noStrik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0" marB="0" marR="0" marL="0" anchor="b"/>
                </a:tc>
              </a:tr>
              <a:tr h="2941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1015 </a:t>
                      </a:r>
                      <a:endParaRPr/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SAGE Awards &amp; Modifications </a:t>
                      </a:r>
                      <a:endParaRPr/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1:00 PM </a:t>
                      </a:r>
                      <a:endParaRPr/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3:30 PM </a:t>
                      </a:r>
                      <a:endParaRPr/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11/5/2025 </a:t>
                      </a:r>
                      <a:endParaRPr/>
                    </a:p>
                  </a:txBody>
                  <a:tcPr marT="0" marB="0" marR="0" marL="0" anchor="b"/>
                </a:tc>
              </a:tr>
              <a:tr h="2941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1040 </a:t>
                      </a:r>
                      <a:endParaRPr sz="1200" u="none" cap="none" strike="noStrik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Award Administration: Fiscal Compliance </a:t>
                      </a:r>
                      <a:endParaRPr sz="1200" u="none" cap="none" strike="noStrik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1:00 PM </a:t>
                      </a:r>
                      <a:endParaRPr sz="1200" u="none" cap="none" strike="noStrik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3:30 PM </a:t>
                      </a:r>
                      <a:endParaRPr sz="1200" u="none" cap="none" strike="noStrik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11/13/2025 </a:t>
                      </a:r>
                      <a:endParaRPr sz="1200" u="none" cap="none" strike="noStrik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0" marB="0" marR="0" marL="0" anchor="b"/>
                </a:tc>
              </a:tr>
              <a:tr h="2941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1042 </a:t>
                      </a:r>
                      <a:endParaRPr/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Preparing for Audit </a:t>
                      </a:r>
                      <a:endParaRPr/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9:30 AM </a:t>
                      </a:r>
                      <a:endParaRPr/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11:30 AM </a:t>
                      </a:r>
                      <a:endParaRPr/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12/2/2025 </a:t>
                      </a:r>
                      <a:endParaRPr/>
                    </a:p>
                  </a:txBody>
                  <a:tcPr marT="0" marB="0" marR="0" marL="0" anchor="b"/>
                </a:tc>
              </a:tr>
              <a:tr h="2941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1032 </a:t>
                      </a:r>
                      <a:endParaRPr sz="1200" u="none" cap="none" strike="noStrik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Subaward Fundamentals </a:t>
                      </a:r>
                      <a:endParaRPr sz="1200" u="none" cap="none" strike="noStrik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9:30 AM </a:t>
                      </a:r>
                      <a:endParaRPr sz="1200" u="none" cap="none" strike="noStrik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12:00 PM </a:t>
                      </a:r>
                      <a:endParaRPr sz="1200" u="none" cap="none" strike="noStrik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12/4/2025 </a:t>
                      </a:r>
                      <a:endParaRPr sz="1200" u="none" cap="none" strike="noStrike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0" marB="0" marR="0" marL="0" anchor="b"/>
                </a:tc>
              </a:tr>
              <a:tr h="2941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1033 </a:t>
                      </a:r>
                      <a:endParaRPr/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Subawards in SAGE </a:t>
                      </a:r>
                      <a:endParaRPr/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2:00 PM </a:t>
                      </a:r>
                      <a:endParaRPr/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3:30 PM </a:t>
                      </a:r>
                      <a:endParaRPr/>
                    </a:p>
                  </a:txBody>
                  <a:tcPr marT="0" marB="0" marR="0" marL="0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Open Sans"/>
                        <a:buNone/>
                      </a:pPr>
                      <a:r>
                        <a:rPr lang="en-US" sz="1200" u="none" cap="none" strike="noStrike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12/11/2025 </a:t>
                      </a:r>
                      <a:endParaRPr/>
                    </a:p>
                  </a:txBody>
                  <a:tcPr marT="0" marB="0" marR="0" marL="0" anchor="b"/>
                </a:tc>
              </a:tr>
            </a:tbl>
          </a:graphicData>
        </a:graphic>
      </p:graphicFrame>
      <p:sp>
        <p:nvSpPr>
          <p:cNvPr id="163" name="Google Shape;163;p27"/>
          <p:cNvSpPr/>
          <p:nvPr/>
        </p:nvSpPr>
        <p:spPr>
          <a:xfrm>
            <a:off x="540891" y="1097973"/>
            <a:ext cx="4483171" cy="6463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Font typeface="Open Sans"/>
              <a:buNone/>
            </a:pPr>
            <a:r>
              <a:rPr b="0" i="0" lang="en-US" sz="1800" u="sng" cap="none" strike="noStrike">
                <a:solidFill>
                  <a:srgbClr val="0070C0"/>
                </a:solidFill>
                <a:latin typeface="Open Sans"/>
                <a:ea typeface="Open Sans"/>
                <a:cs typeface="Open Sans"/>
                <a:sym typeface="Open Sans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Register</a:t>
            </a:r>
            <a:r>
              <a:rPr b="0" i="0" lang="en-US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for Autumn CORE Courses</a:t>
            </a:r>
            <a:endParaRPr b="0" i="0" sz="1100" u="none" cap="none" strike="noStrik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 </a:t>
            </a:r>
            <a:endParaRPr b="0" i="0" sz="4000" u="none" cap="none" strike="noStrik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8"/>
          <p:cNvSpPr txBox="1"/>
          <p:nvPr>
            <p:ph type="title"/>
          </p:nvPr>
        </p:nvSpPr>
        <p:spPr>
          <a:xfrm>
            <a:off x="457200" y="277327"/>
            <a:ext cx="8229600" cy="71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Open Sans ExtraBold"/>
              <a:buNone/>
            </a:pPr>
            <a:r>
              <a:rPr lang="en-US"/>
              <a:t>New Resources</a:t>
            </a:r>
            <a:endParaRPr/>
          </a:p>
        </p:txBody>
      </p:sp>
      <p:sp>
        <p:nvSpPr>
          <p:cNvPr id="169" name="Google Shape;169;p28"/>
          <p:cNvSpPr txBox="1"/>
          <p:nvPr>
            <p:ph idx="1" type="body"/>
          </p:nvPr>
        </p:nvSpPr>
        <p:spPr>
          <a:xfrm>
            <a:off x="457200" y="133874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/>
              <a:t>Proposal Development</a:t>
            </a:r>
            <a:endParaRPr/>
          </a:p>
          <a:p>
            <a:pPr indent="-342899" lvl="1" marL="569913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lang="en-US" sz="2000"/>
              <a:t>New </a:t>
            </a:r>
            <a:r>
              <a:rPr b="0" lang="en-US" sz="2000" u="sng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video and exercises</a:t>
            </a:r>
            <a:r>
              <a:rPr b="0" lang="en-US" sz="2000"/>
              <a:t> on Reading the Notice of Funding Opportunity (NOFO)</a:t>
            </a:r>
            <a:endParaRPr/>
          </a:p>
          <a:p>
            <a:pPr indent="-342899" lvl="1" marL="569913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lang="en-US" sz="2000" u="sng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Proposal Preparation Quick Guide</a:t>
            </a:r>
            <a:endParaRPr b="0" sz="2000" u="sng">
              <a:solidFill>
                <a:srgbClr val="0070C0"/>
              </a:solidFill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0" u="sng">
              <a:solidFill>
                <a:srgbClr val="0070C0"/>
              </a:solidFill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/>
              <a:t>Video Demos on Financial Tools</a:t>
            </a:r>
            <a:endParaRPr/>
          </a:p>
          <a:p>
            <a:pPr indent="-336549" lvl="0" marL="569913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lang="en-US" u="sng">
                <a:solidFill>
                  <a:srgbClr val="0070C0"/>
                </a:solidFill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PI Dashboard in Workday</a:t>
            </a:r>
            <a:endParaRPr b="0">
              <a:solidFill>
                <a:srgbClr val="0070C0"/>
              </a:solidFill>
            </a:endParaRPr>
          </a:p>
          <a:p>
            <a:pPr indent="-336549" lvl="0" marL="569913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lang="en-US" u="sng">
                <a:solidFill>
                  <a:srgbClr val="0070C0"/>
                </a:solidFill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Post Award Dashboard in Tableau</a:t>
            </a:r>
            <a:endParaRPr b="0">
              <a:solidFill>
                <a:srgbClr val="0070C0"/>
              </a:solidFill>
            </a:endParaRPr>
          </a:p>
          <a:p>
            <a:pPr indent="-336549" lvl="0" marL="569913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lang="en-US" u="sng">
                <a:solidFill>
                  <a:srgbClr val="0070C0"/>
                </a:solidFill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Workday Navigation Tips</a:t>
            </a:r>
            <a:endParaRPr b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UW BRAND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32006E"/>
      </a:accent1>
      <a:accent2>
        <a:srgbClr val="4B2E83"/>
      </a:accent2>
      <a:accent3>
        <a:srgbClr val="B7A57A"/>
      </a:accent3>
      <a:accent4>
        <a:srgbClr val="85754D"/>
      </a:accent4>
      <a:accent5>
        <a:srgbClr val="FFC700"/>
      </a:accent5>
      <a:accent6>
        <a:srgbClr val="AADB1E"/>
      </a:accent6>
      <a:hlink>
        <a:srgbClr val="2AD2C9"/>
      </a:hlink>
      <a:folHlink>
        <a:srgbClr val="C5B4E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