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embeddedFontLst>
    <p:embeddedFont>
      <p:font typeface="Encode Sans"/>
      <p:regular r:id="rId14"/>
      <p:bold r:id="rId15"/>
    </p:embeddedFon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EncodeSans-bold.fntdata"/><Relationship Id="rId14" Type="http://schemas.openxmlformats.org/officeDocument/2006/relationships/font" Target="fonts/EncodeSans-regular.fntdata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iversity of Washington logo" id="9" name="Google Shape;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 logo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>
            <p:ph idx="1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>
            <p:ph idx="1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3587" y="4006085"/>
            <a:ext cx="2284305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iversity of Washington logo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 logo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671756" y="371511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2155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671756" y="371511"/>
            <a:ext cx="81165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4225" y="1437805"/>
            <a:ext cx="1358183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/>
          <p:nvPr>
            <p:ph idx="2" type="chart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3105" y="6487457"/>
            <a:ext cx="2425296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gcahelp@uw.edu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inance.uw.edu/gca/node/1716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fin-s-web22.finance.uw.edu/fin/AwardPortal/Main" TargetMode="External"/><Relationship Id="rId4" Type="http://schemas.openxmlformats.org/officeDocument/2006/relationships/hyperlink" Target="mailto:gcahelp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-US"/>
              <a:t>GCA UPDATE &amp; STAFFING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893675" y="4526675"/>
            <a:ext cx="4643100" cy="15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Vincent Gonzalez</a:t>
            </a:r>
            <a:endParaRPr b="0" i="0" sz="16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Associate Director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Grant &amp; Contract Accounting</a:t>
            </a:r>
            <a:endParaRPr b="0" i="0" sz="16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August 2025 MRAM</a:t>
            </a:r>
            <a:endParaRPr b="0" i="0" sz="1600" u="none" cap="none" strike="noStrik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TOPICS</a:t>
            </a:r>
            <a:endParaRPr/>
          </a:p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Backlog Status Update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Staffing &amp; Priorities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Friendly Reminder: Contacting GCA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BACKLOG STATUS UPDATE</a:t>
            </a:r>
            <a:endParaRPr/>
          </a:p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000" u="sng"/>
              <a:t>As of Monday, August 11</a:t>
            </a:r>
            <a:r>
              <a:rPr baseline="30000" lang="en-US" sz="2000" u="sng"/>
              <a:t>th</a:t>
            </a:r>
            <a:r>
              <a:rPr lang="en-US" sz="2000" u="sng"/>
              <a:t>, 2025</a:t>
            </a:r>
            <a:r>
              <a:rPr lang="en-US"/>
              <a:t>: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Award Setup: 144 backlog items 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 sz="1600"/>
              <a:t>ADVs (25), ASRs (64), MODs (55) not processed within 5 business days</a:t>
            </a:r>
            <a:endParaRPr sz="1600"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Invoicing: </a:t>
            </a:r>
            <a:r>
              <a:rPr b="0" lang="en-US" sz="2000"/>
              <a:t>No specific backlog metrics to share, but unbilled lists are reviewed to ensure timely invoicing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Reporting: 186 backlog reports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 sz="1600"/>
              <a:t>Pending DOGE Requests, Fabrication Award Lines, Reinstated Awards</a:t>
            </a:r>
            <a:endParaRPr sz="1600"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Closing: 10,303 backlog award lines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 sz="1600"/>
              <a:t>Award lines unclosed more than 120 days after their end date</a:t>
            </a:r>
            <a:endParaRPr sz="16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STAFFING &amp; PRIORITIES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GCA has seen turnover across most workgroups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800"/>
          </a:p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We are recruiting additional team members largely using Fixed Duration Appointments, which require training in GCA processes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sz="800"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Our Priorities remain: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Timely processing of Award Setup items (ADVs, ASRs, and MODs)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&gt;"/>
            </a:pPr>
            <a:r>
              <a:rPr lang="en-US"/>
              <a:t>Minimizing backlogs across all GCA Teams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&gt;"/>
            </a:pPr>
            <a:r>
              <a:rPr lang="en-US"/>
              <a:t>Addressing high risk items related to invoicing, reporting, and closeout actions</a:t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FRIENDLY REMINDER: CONTACTING GCA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659304" y="1736725"/>
            <a:ext cx="8356679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>
                <a:solidFill>
                  <a:schemeClr val="dk1"/>
                </a:solidFill>
              </a:rPr>
              <a:t>The GCA Grant Analysts monitor the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gcahelp@uw.edu</a:t>
            </a:r>
            <a:r>
              <a:rPr lang="en-US"/>
              <a:t> inbox, initial award portal tickets, and phone calls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They </a:t>
            </a:r>
            <a:r>
              <a:rPr lang="en-US">
                <a:solidFill>
                  <a:schemeClr val="dk1"/>
                </a:solidFill>
              </a:rPr>
              <a:t>have a turnaround time of </a:t>
            </a:r>
            <a:r>
              <a:rPr lang="en-US"/>
              <a:t>5 </a:t>
            </a:r>
            <a:r>
              <a:rPr lang="en-US">
                <a:solidFill>
                  <a:schemeClr val="dk1"/>
                </a:solidFill>
              </a:rPr>
              <a:t>business days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200"/>
          </a:p>
          <a:p>
            <a:pPr indent="0" lvl="0" marL="76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To ensure efficient processing, avoid duplication, and prevent delays, please: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 sz="2000"/>
              <a:t>Send your inquiry only once to the GCA Grant Analyst Team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 sz="2000"/>
              <a:t>Avoid follow-up emails within the 5-business-day window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Workload Metrics</a:t>
            </a:r>
            <a:r>
              <a:rPr lang="en-US">
                <a:solidFill>
                  <a:schemeClr val="accent6"/>
                </a:solidFill>
              </a:rPr>
              <a:t> </a:t>
            </a:r>
            <a:r>
              <a:rPr lang="en-US"/>
              <a:t>week-over-week are available on the GCA homepage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Contact GCA for assistance by creating a ticket 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Award Portal</a:t>
            </a:r>
            <a:r>
              <a:rPr lang="en-US"/>
              <a:t> or email </a:t>
            </a:r>
            <a:r>
              <a:rPr lang="en-US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gcahelp@uw.edu</a:t>
            </a:r>
            <a:endParaRPr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