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Encode Sans Black" panose="020B0604020202020204" charset="0"/>
      <p:bold r:id="rId12"/>
    </p:embeddedFont>
    <p:embeddedFont>
      <p:font typeface="Merriweather Sans" pitchFamily="2" charset="0"/>
      <p:regular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Open Sans Light" panose="020B03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" name="Google Shape;4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68" name="Google Shape;6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faq/urgent-osp-asr-mod-and-subaward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spsubs@uw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spsubs@uw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spsubs@uw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 Update</a:t>
            </a:r>
            <a:endParaRPr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March 2025 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Reminders</a:t>
            </a: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OSP issues subawards only on processed awards </a:t>
            </a:r>
            <a:endParaRPr sz="2100"/>
          </a:p>
          <a:p>
            <a:pPr marL="914400" marR="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Not on advance spend or during a temporary internal extension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The subrecipient must be registered in both SAGE and Workday before OSP can process.</a:t>
            </a:r>
            <a:endParaRPr sz="2100"/>
          </a:p>
          <a:p>
            <a:pPr marL="914400" marR="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Must be a supplier AND a subrecipient in Workday</a:t>
            </a:r>
            <a:endParaRPr sz="2100"/>
          </a:p>
          <a:p>
            <a:pPr marL="914400" marR="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SAGE subrecipient set up is separate process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OSP needs the ASR/MOD number and the GR# in the subaward request </a:t>
            </a:r>
            <a:endParaRPr sz="2100"/>
          </a:p>
          <a:p>
            <a:pPr marL="914400" marR="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 b="1"/>
              <a:t>NEW</a:t>
            </a:r>
            <a:r>
              <a:rPr lang="en-US" sz="2100"/>
              <a:t>: SAGE fields for this data are live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Volumes &amp; Staffing</a:t>
            </a:r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b="1"/>
              <a:t>Current volumes</a:t>
            </a:r>
            <a:endParaRPr b="1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Total with OSP: 873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% change from last week: -3.1%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In OSP: 484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Assigned: 92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Issued: 297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b="1"/>
              <a:t>Staffing</a:t>
            </a:r>
            <a:endParaRPr b="1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New administrators are onboarding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Additional part-time help in the meantime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 Escalation &amp; Assurances</a:t>
            </a: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4B2E83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&gt;"/>
            </a:pPr>
            <a:r>
              <a:rPr lang="en-US"/>
              <a:t>Escalation process use extended</a:t>
            </a:r>
            <a:r>
              <a:rPr lang="en-US">
                <a:solidFill>
                  <a:srgbClr val="4B2E83"/>
                </a:solidFill>
              </a:rPr>
              <a:t> through June.</a:t>
            </a:r>
            <a:endParaRPr>
              <a:solidFill>
                <a:srgbClr val="4B2E83"/>
              </a:solidFill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&gt;"/>
            </a:pPr>
            <a:r>
              <a:rPr lang="en-US">
                <a:solidFill>
                  <a:srgbClr val="4B2E83"/>
                </a:solidFill>
              </a:rPr>
              <a:t>OSP and Dean’s offices using</a:t>
            </a:r>
            <a:r>
              <a:rPr lang="en-US">
                <a:solidFill>
                  <a:srgbClr val="4B2E83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subaward escalation process</a:t>
            </a:r>
            <a:r>
              <a:rPr lang="en-US"/>
              <a:t>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&gt;"/>
            </a:pPr>
            <a:r>
              <a:rPr lang="en-US">
                <a:solidFill>
                  <a:srgbClr val="4B2E83"/>
                </a:solidFill>
              </a:rPr>
              <a:t>During</a:t>
            </a:r>
            <a:r>
              <a:rPr lang="en-US"/>
              <a:t> this period of uncertainty, OSP is not issuing assurance letters to subrecipients on federal awards.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General Update</a:t>
            </a: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Subawards continue to be processed as usual.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OSP is actively monitoring change orders for outgoing subawards and will consider broad agency announcements in issuing subawards.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These guidelines are applicable to all subawards, whether or not the subrecipient is foreign or domestic.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Subawards &amp;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Stop Work or Suspension Orders </a:t>
            </a:r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2"/>
          </p:nvPr>
        </p:nvSpPr>
        <p:spPr>
          <a:xfrm>
            <a:off x="678000" y="15736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/>
              <a:t>When there is a stop work (SWO) or suspension order for a specific project: </a:t>
            </a:r>
            <a:endParaRPr sz="23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OSP is monitoring for new SWO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OSP will issue suspension letters to active subrecipients &amp; intended subrecipients consistent with the direction of the sponsor. </a:t>
            </a:r>
            <a:endParaRPr sz="21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UW PI &amp; SAGE Subaward Preparer will be copied on the email to the Subrecipient PI and contact. </a:t>
            </a:r>
            <a:endParaRPr sz="19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No subaward request needed in SAGE to suspend a subaward.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Subawards not yet processed will be processed to cover activity up to the stop work date. </a:t>
            </a:r>
            <a:endParaRPr sz="21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Subawards: Change of Scope</a:t>
            </a:r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200"/>
              <a:t>If no stop work order, but sponsor agency issued an amendment ceasing activities associated with categories of recent Executive Orders and this impacts the subaward:</a:t>
            </a: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500"/>
          </a:p>
          <a:p>
            <a: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Submit request to modify Subaward in SAGE Subawards Module.</a:t>
            </a:r>
            <a:endParaRPr sz="2200"/>
          </a:p>
          <a:p>
            <a:pPr marL="914400" marR="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Indicate need for a subaward scope and/or budget change.</a:t>
            </a:r>
            <a:endParaRPr sz="2100"/>
          </a:p>
          <a:p>
            <a:pPr marL="914400" marR="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Include any relevant attachments &amp; information from the sponsor.</a:t>
            </a:r>
            <a:endParaRPr sz="2100"/>
          </a:p>
          <a:p>
            <a:pPr marL="914400" marR="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Enter the MOD# for the amendment from the Prime Sponsor</a:t>
            </a:r>
            <a:endParaRPr sz="2100"/>
          </a:p>
          <a:p>
            <a:pPr marL="914400" marR="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E-mail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ospsubs@uw.edu</a:t>
            </a:r>
            <a:r>
              <a:rPr lang="en-US" sz="2100"/>
              <a:t> to alert OSP of this action</a:t>
            </a:r>
            <a:endParaRPr sz="2100"/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50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Subawards: Early Terminations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200"/>
              <a:t>When a federal agency issues an early termination for a project and there are subawards:</a:t>
            </a:r>
            <a:endParaRPr sz="22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&gt;"/>
            </a:pPr>
            <a:r>
              <a:rPr lang="en-US" sz="2100"/>
              <a:t>OSP monitoring for new Early Terms &amp; will issue suspension letter before the formal amendment to subrecipient</a:t>
            </a:r>
            <a:endParaRPr sz="2200"/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&gt;"/>
            </a:pPr>
            <a:r>
              <a:rPr lang="en-US" sz="2200"/>
              <a:t>Submit request to modify the Subaward(s) in SAGE Subawards Module</a:t>
            </a:r>
            <a:endParaRPr sz="220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100"/>
              <a:t>Indicate the new end date </a:t>
            </a:r>
            <a:endParaRPr sz="210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100"/>
              <a:t>Include any budget changes</a:t>
            </a:r>
            <a:endParaRPr sz="210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100"/>
              <a:t>Include all relevant attachments &amp; communications with the sponsor</a:t>
            </a:r>
            <a:endParaRPr sz="2100"/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Enter the MOD# for the amendment from the Prime Sponsor</a:t>
            </a:r>
            <a:endParaRPr sz="2100"/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1900"/>
              <a:t>E-mail </a:t>
            </a:r>
            <a:r>
              <a:rPr lang="en-US" sz="19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ospsubs@uw.edu</a:t>
            </a:r>
            <a:r>
              <a:rPr lang="en-US" sz="1900"/>
              <a:t> to alert OSP of this action</a:t>
            </a:r>
            <a:endParaRPr sz="210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50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500"/>
              <a:t>Questions about a specific subaward change order? email: </a:t>
            </a:r>
            <a:r>
              <a:rPr lang="en-US" sz="2500" u="sng">
                <a:solidFill>
                  <a:schemeClr val="hlink"/>
                </a:solidFill>
                <a:hlinkClick r:id="rId3"/>
              </a:rPr>
              <a:t>ospsubs@uw.edu</a:t>
            </a:r>
            <a:r>
              <a:rPr lang="en-US" sz="2500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Open Sans Light</vt:lpstr>
      <vt:lpstr>Calibri</vt:lpstr>
      <vt:lpstr>Encode Sans Black</vt:lpstr>
      <vt:lpstr>Open Sans</vt:lpstr>
      <vt:lpstr>Merriweather Sans</vt:lpstr>
      <vt:lpstr>2_Custom Design</vt:lpstr>
      <vt:lpstr>Subaward Update</vt:lpstr>
      <vt:lpstr>Reminders</vt:lpstr>
      <vt:lpstr>Volumes &amp; Staffing</vt:lpstr>
      <vt:lpstr>Subaward Escalation &amp; Assurances</vt:lpstr>
      <vt:lpstr>General Update</vt:lpstr>
      <vt:lpstr>Subawards &amp;  Stop Work or Suspension Orders </vt:lpstr>
      <vt:lpstr>Subawards: Change of Scope</vt:lpstr>
      <vt:lpstr>Subawards: Early Terminations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2025-03-14T22:42:07Z</dcterms:modified>
</cp:coreProperties>
</file>