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6" r:id="rId4"/>
    <p:sldMasterId id="2147483657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y="6858000" cx="9144000"/>
  <p:notesSz cx="6858000" cy="9144000"/>
  <p:embeddedFontLst>
    <p:embeddedFont>
      <p:font typeface="Encode Sans"/>
      <p:regular r:id="rId14"/>
      <p:bold r:id="rId15"/>
    </p:embeddedFont>
    <p:embeddedFont>
      <p:font typeface="Encode Sans Black"/>
      <p:bold r:id="rId16"/>
    </p:embeddedFont>
    <p:embeddedFont>
      <p:font typeface="Open Sans Light"/>
      <p:regular r:id="rId17"/>
      <p:bold r:id="rId18"/>
      <p:italic r:id="rId19"/>
      <p:boldItalic r:id="rId20"/>
    </p:embeddedFont>
    <p:embeddedFont>
      <p:font typeface="Open Sans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88">
          <p15:clr>
            <a:srgbClr val="A4A3A4"/>
          </p15:clr>
        </p15:guide>
        <p15:guide id="2" pos="4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88" orient="horz"/>
        <p:guide pos="47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Light-boldItalic.fntdata"/><Relationship Id="rId11" Type="http://schemas.openxmlformats.org/officeDocument/2006/relationships/slide" Target="slides/slide5.xml"/><Relationship Id="rId22" Type="http://schemas.openxmlformats.org/officeDocument/2006/relationships/font" Target="fonts/OpenSans-bold.fntdata"/><Relationship Id="rId10" Type="http://schemas.openxmlformats.org/officeDocument/2006/relationships/slide" Target="slides/slide4.xml"/><Relationship Id="rId21" Type="http://schemas.openxmlformats.org/officeDocument/2006/relationships/font" Target="fonts/OpenSans-regular.fntdata"/><Relationship Id="rId13" Type="http://schemas.openxmlformats.org/officeDocument/2006/relationships/slide" Target="slides/slide7.xml"/><Relationship Id="rId24" Type="http://schemas.openxmlformats.org/officeDocument/2006/relationships/font" Target="fonts/OpenSans-boldItalic.fntdata"/><Relationship Id="rId12" Type="http://schemas.openxmlformats.org/officeDocument/2006/relationships/slide" Target="slides/slide6.xml"/><Relationship Id="rId23" Type="http://schemas.openxmlformats.org/officeDocument/2006/relationships/font" Target="fonts/OpenSans-italic.fntdata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font" Target="fonts/EncodeSans-bold.fntdata"/><Relationship Id="rId14" Type="http://schemas.openxmlformats.org/officeDocument/2006/relationships/font" Target="fonts/EncodeSans-regular.fntdata"/><Relationship Id="rId17" Type="http://schemas.openxmlformats.org/officeDocument/2006/relationships/font" Target="fonts/OpenSansLight-regular.fntdata"/><Relationship Id="rId16" Type="http://schemas.openxmlformats.org/officeDocument/2006/relationships/font" Target="fonts/EncodeSansBlack-bold.fntdata"/><Relationship Id="rId5" Type="http://schemas.openxmlformats.org/officeDocument/2006/relationships/slideMaster" Target="slideMasters/slideMaster2.xml"/><Relationship Id="rId19" Type="http://schemas.openxmlformats.org/officeDocument/2006/relationships/font" Target="fonts/OpenSansLight-italic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OpenSansLight-bold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1" name="Google Shape;51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7" name="Google Shape;57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63" name="Google Shape;63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69" name="Google Shape;69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75" name="Google Shape;75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1" name="Google Shape;81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7" name="Google Shape;87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7.png"/><Relationship Id="rId4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7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7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2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6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bg>
      <p:bgPr>
        <a:solidFill>
          <a:srgbClr val="4B2E83"/>
        </a:solidFill>
      </p:bgPr>
    </p:bg>
    <p:spTree>
      <p:nvGrpSpPr>
        <p:cNvPr id="6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7;p2"/>
          <p:cNvSpPr txBox="1"/>
          <p:nvPr>
            <p:ph type="title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Encode Sans Black"/>
              <a:buNone/>
              <a:defRPr b="1" i="0" sz="5000" u="none" cap="none" strike="noStrike">
                <a:solidFill>
                  <a:schemeClr val="lt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8" name="Google Shape;8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University of Washington logo" id="9" name="Google Shape;9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7334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 logo" id="10" name="Google Shape;10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title"/>
          </p:nvPr>
        </p:nvSpPr>
        <p:spPr>
          <a:xfrm>
            <a:off x="671757" y="365069"/>
            <a:ext cx="8184662" cy="9984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Encode Sans Black"/>
              <a:buNone/>
              <a:defRPr b="1" i="0" sz="3000" u="none" cap="none" strike="noStrike">
                <a:solidFill>
                  <a:schemeClr val="lt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13" name="Google Shape;13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3"/>
          <p:cNvSpPr txBox="1"/>
          <p:nvPr>
            <p:ph idx="1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Google Shape;15;p3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16" name="Google Shape;16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bg>
      <p:bgPr>
        <a:solidFill>
          <a:srgbClr val="4B2E83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671756" y="371511"/>
            <a:ext cx="8064505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Encode Sans Black"/>
              <a:buNone/>
              <a:defRPr b="1" i="0" sz="3000" u="none" cap="none" strike="noStrike">
                <a:solidFill>
                  <a:schemeClr val="lt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19" name="Google Shape;19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4"/>
          <p:cNvSpPr txBox="1"/>
          <p:nvPr>
            <p:ph idx="1" type="body"/>
          </p:nvPr>
        </p:nvSpPr>
        <p:spPr>
          <a:xfrm>
            <a:off x="659305" y="1736725"/>
            <a:ext cx="8076956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21" name="Google Shape;21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bg>
      <p:bgPr>
        <a:solidFill>
          <a:srgbClr val="4B2E83"/>
        </a:solidFill>
      </p:bgPr>
    </p:bg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671756" y="371511"/>
            <a:ext cx="8116644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Encode Sans Black"/>
              <a:buNone/>
              <a:defRPr b="1" i="0" sz="3000" u="none" cap="none" strike="noStrike">
                <a:solidFill>
                  <a:schemeClr val="lt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24" name="Google Shape;24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5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26" name="Google Shape;26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671756" y="371511"/>
            <a:ext cx="8183759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  <a:defRPr b="1" i="0" sz="3000" u="none" cap="none" strike="noStrike">
                <a:solidFill>
                  <a:schemeClr val="dk1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30" name="Google Shape;30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7"/>
          <p:cNvSpPr txBox="1"/>
          <p:nvPr>
            <p:ph idx="1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32" name="Google Shape;32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Encode Sans Black"/>
              <a:buNone/>
              <a:defRPr b="1" i="0" sz="5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35" name="Google Shape;35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University of Washington logo" id="36" name="Google Shape;36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2039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 logo" id="37" name="Google Shape;37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 txBox="1"/>
          <p:nvPr>
            <p:ph type="title"/>
          </p:nvPr>
        </p:nvSpPr>
        <p:spPr>
          <a:xfrm>
            <a:off x="671756" y="371511"/>
            <a:ext cx="8184663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Encode Sans Black"/>
              <a:buNone/>
              <a:defRPr b="1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40" name="Google Shape;40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9"/>
          <p:cNvSpPr txBox="1"/>
          <p:nvPr>
            <p:ph idx="1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43" name="Google Shape;43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8215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 txBox="1"/>
          <p:nvPr>
            <p:ph type="title"/>
          </p:nvPr>
        </p:nvSpPr>
        <p:spPr>
          <a:xfrm>
            <a:off x="671756" y="371511"/>
            <a:ext cx="8116644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  <a:defRPr b="1" i="0" sz="3000" u="none" cap="none" strike="noStrike">
                <a:solidFill>
                  <a:schemeClr val="dk1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46" name="Google Shape;46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10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48" name="Google Shape;48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6310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3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Layout" Target="../slideLayouts/slideLayout6.xml"/><Relationship Id="rId3" Type="http://schemas.openxmlformats.org/officeDocument/2006/relationships/slideLayout" Target="../slideLayouts/slideLayout7.xml"/><Relationship Id="rId4" Type="http://schemas.openxmlformats.org/officeDocument/2006/relationships/slideLayout" Target="../slideLayouts/slideLayout8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B2E83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52" r:id="rId1"/>
    <p:sldLayoutId id="2147483653" r:id="rId2"/>
    <p:sldLayoutId id="2147483654" r:id="rId3"/>
    <p:sldLayoutId id="2147483655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finance.uw.edu/gca/node/1902#_Subaward_Extensions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hyperlink" Target="mailto:gcahelp@uw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/>
          <p:nvPr>
            <p:ph type="title"/>
          </p:nvPr>
        </p:nvSpPr>
        <p:spPr>
          <a:xfrm>
            <a:off x="671757" y="1179824"/>
            <a:ext cx="6972300" cy="26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500"/>
              <a:buFont typeface="Encode Sans Black"/>
              <a:buNone/>
            </a:pPr>
            <a:r>
              <a:rPr lang="en-US" sz="3600"/>
              <a:t>EXTENDING SUBAWARD AWARD LINES</a:t>
            </a:r>
            <a:endParaRPr sz="3600"/>
          </a:p>
        </p:txBody>
      </p:sp>
      <p:sp>
        <p:nvSpPr>
          <p:cNvPr id="54" name="Google Shape;54;p11"/>
          <p:cNvSpPr txBox="1"/>
          <p:nvPr/>
        </p:nvSpPr>
        <p:spPr>
          <a:xfrm>
            <a:off x="830425" y="4236100"/>
            <a:ext cx="4208100" cy="172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accent3"/>
                </a:solidFill>
                <a:latin typeface="Encode Sans"/>
                <a:ea typeface="Encode Sans"/>
                <a:cs typeface="Encode Sans"/>
                <a:sym typeface="Encode Sans"/>
              </a:rPr>
              <a:t>Vincent Gonzalez, Associate Director</a:t>
            </a:r>
            <a:endParaRPr b="0" i="0" sz="1800" u="none" cap="none" strike="noStrike">
              <a:solidFill>
                <a:schemeClr val="accent3"/>
              </a:solidFill>
              <a:latin typeface="Encode Sans"/>
              <a:ea typeface="Encode Sans"/>
              <a:cs typeface="Encode Sans"/>
              <a:sym typeface="Encode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accent3"/>
                </a:solidFill>
                <a:latin typeface="Encode Sans"/>
                <a:ea typeface="Encode Sans"/>
                <a:cs typeface="Encode Sans"/>
                <a:sym typeface="Encode Sans"/>
              </a:rPr>
              <a:t>Grant and Contract Accounting</a:t>
            </a:r>
            <a:endParaRPr b="0" i="0" sz="1800" u="none" cap="none" strike="noStrike">
              <a:solidFill>
                <a:schemeClr val="accent3"/>
              </a:solidFill>
              <a:latin typeface="Encode Sans"/>
              <a:ea typeface="Encode Sans"/>
              <a:cs typeface="Encode Sans"/>
              <a:sym typeface="Encode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accent3"/>
                </a:solidFill>
                <a:latin typeface="Encode Sans"/>
                <a:ea typeface="Encode Sans"/>
                <a:cs typeface="Encode Sans"/>
                <a:sym typeface="Encode Sans"/>
              </a:rPr>
              <a:t>August 2025 MRAM</a:t>
            </a:r>
            <a:endParaRPr b="0" i="0" sz="1800" u="none" cap="none" strike="noStrike">
              <a:solidFill>
                <a:schemeClr val="accent3"/>
              </a:solidFill>
              <a:latin typeface="Encode Sans"/>
              <a:ea typeface="Encode Sans"/>
              <a:cs typeface="Encode Sans"/>
              <a:sym typeface="Encode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/>
          <p:nvPr>
            <p:ph type="title"/>
          </p:nvPr>
        </p:nvSpPr>
        <p:spPr>
          <a:xfrm>
            <a:off x="671756" y="371511"/>
            <a:ext cx="8183759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</a:pPr>
            <a:r>
              <a:rPr lang="en-US"/>
              <a:t>BACKGROUND</a:t>
            </a:r>
            <a:endParaRPr/>
          </a:p>
        </p:txBody>
      </p:sp>
      <p:sp>
        <p:nvSpPr>
          <p:cNvPr id="60" name="Google Shape;60;p12"/>
          <p:cNvSpPr txBox="1"/>
          <p:nvPr>
            <p:ph idx="1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 u="sng"/>
              <a:t>Prior Process</a:t>
            </a:r>
            <a:r>
              <a:rPr lang="en-US"/>
              <a:t>: GCA originally provided guidance instructing campus customers to send requests for subaward award line extensions via Award Portal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Char char="&gt;"/>
            </a:pPr>
            <a:r>
              <a:rPr lang="en-US" u="sng"/>
              <a:t>New Process</a:t>
            </a:r>
            <a:r>
              <a:rPr lang="en-US"/>
              <a:t>: GCA has revised the approach. All award modifications will be processed in SAGE to:</a:t>
            </a:r>
            <a:endParaRPr/>
          </a:p>
          <a:p>
            <a:pPr indent="-342900" lvl="1" marL="8001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Have a single intake and processing method</a:t>
            </a:r>
            <a:endParaRPr/>
          </a:p>
          <a:p>
            <a:pPr indent="-342900" lvl="1" marL="8001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Ensure an audit trail within SAGE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3"/>
          <p:cNvSpPr txBox="1"/>
          <p:nvPr>
            <p:ph type="title"/>
          </p:nvPr>
        </p:nvSpPr>
        <p:spPr>
          <a:xfrm>
            <a:off x="671756" y="371511"/>
            <a:ext cx="81837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</a:pPr>
            <a:r>
              <a:rPr lang="en-US"/>
              <a:t>SAGE PROCESSES – EXTENSIONS</a:t>
            </a:r>
            <a:endParaRPr/>
          </a:p>
        </p:txBody>
      </p:sp>
      <p:sp>
        <p:nvSpPr>
          <p:cNvPr id="66" name="Google Shape;66;p13"/>
          <p:cNvSpPr txBox="1"/>
          <p:nvPr>
            <p:ph idx="1" type="body"/>
          </p:nvPr>
        </p:nvSpPr>
        <p:spPr>
          <a:xfrm>
            <a:off x="659305" y="1736724"/>
            <a:ext cx="8196300" cy="43623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If a sponsor approved extension (OSP/GCA MOD) is received: </a:t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800"/>
          </a:p>
          <a:p>
            <a:pPr indent="-342900" lvl="1" marL="8001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Consider if one (or multiple) subaward award lines should be extended</a:t>
            </a:r>
            <a:endParaRPr/>
          </a:p>
          <a:p>
            <a:pPr indent="-190500" lvl="1" marL="8001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800"/>
          </a:p>
          <a:p>
            <a:pPr indent="-342900" lvl="1" marL="8001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Update your SAGE Budget worksheet(s) to reflect the extended end date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/>
          <p:nvPr>
            <p:ph type="title"/>
          </p:nvPr>
        </p:nvSpPr>
        <p:spPr>
          <a:xfrm>
            <a:off x="671756" y="371511"/>
            <a:ext cx="81837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</a:pPr>
            <a:r>
              <a:rPr lang="en-US"/>
              <a:t>SAGE PROCESSES – EXTENSIONS (CONT)</a:t>
            </a:r>
            <a:endParaRPr/>
          </a:p>
        </p:txBody>
      </p:sp>
      <p:sp>
        <p:nvSpPr>
          <p:cNvPr id="72" name="Google Shape;72;p14"/>
          <p:cNvSpPr txBox="1"/>
          <p:nvPr>
            <p:ph idx="1" type="body"/>
          </p:nvPr>
        </p:nvSpPr>
        <p:spPr>
          <a:xfrm>
            <a:off x="659305" y="1736724"/>
            <a:ext cx="8196300" cy="43623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If a sponsor approved extension (OSP/GCA MOD) has already been processed but one (or multiple) subaward award lines were not extended: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800"/>
          </a:p>
          <a:p>
            <a:pPr indent="-342900" lvl="1" marL="8001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Submit a GCA-only MOD </a:t>
            </a:r>
            <a:endParaRPr/>
          </a:p>
          <a:p>
            <a:pPr indent="-190500" lvl="1" marL="8001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800"/>
          </a:p>
          <a:p>
            <a:pPr indent="-342900" lvl="1" marL="8001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Update your SAGE Budget worksheet(s) to reflect the extended end date </a:t>
            </a:r>
            <a:endParaRPr/>
          </a:p>
          <a:p>
            <a:pPr indent="-190500" lvl="1" marL="8001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800"/>
          </a:p>
          <a:p>
            <a:pPr indent="-342900" lvl="1" marL="8001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Provide a SAGE Budget Snapshot link</a:t>
            </a:r>
            <a:endParaRPr/>
          </a:p>
          <a:p>
            <a:pPr indent="-215900" lvl="1" marL="8001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 txBox="1"/>
          <p:nvPr>
            <p:ph type="title"/>
          </p:nvPr>
        </p:nvSpPr>
        <p:spPr>
          <a:xfrm>
            <a:off x="671756" y="371511"/>
            <a:ext cx="81837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</a:pPr>
            <a:r>
              <a:rPr lang="en-US"/>
              <a:t>RECOMMENDATIONS &amp; IMPACT</a:t>
            </a:r>
            <a:endParaRPr/>
          </a:p>
        </p:txBody>
      </p:sp>
      <p:sp>
        <p:nvSpPr>
          <p:cNvPr id="78" name="Google Shape;78;p15"/>
          <p:cNvSpPr txBox="1"/>
          <p:nvPr>
            <p:ph idx="1" type="body"/>
          </p:nvPr>
        </p:nvSpPr>
        <p:spPr>
          <a:xfrm>
            <a:off x="671756" y="1736725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Identify which subaward lines require an extension </a:t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800"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Plan these extensions in advance and document within SAGE Budget</a:t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800"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Early planning reduces processing time for subaward amendments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 txBox="1"/>
          <p:nvPr>
            <p:ph type="title"/>
          </p:nvPr>
        </p:nvSpPr>
        <p:spPr>
          <a:xfrm>
            <a:off x="671756" y="371511"/>
            <a:ext cx="81837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</a:pPr>
            <a:r>
              <a:rPr lang="en-US"/>
              <a:t>RESOURCES</a:t>
            </a:r>
            <a:endParaRPr/>
          </a:p>
        </p:txBody>
      </p:sp>
      <p:sp>
        <p:nvSpPr>
          <p:cNvPr id="84" name="Google Shape;84;p16"/>
          <p:cNvSpPr txBox="1"/>
          <p:nvPr>
            <p:ph idx="1" type="body"/>
          </p:nvPr>
        </p:nvSpPr>
        <p:spPr>
          <a:xfrm>
            <a:off x="659305" y="1736725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See </a:t>
            </a:r>
            <a:r>
              <a:rPr lang="en-US" u="sng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Subaward Extensions</a:t>
            </a:r>
            <a:r>
              <a:rPr lang="en-US"/>
              <a:t> section in the July 2025 GCA Newsletter </a:t>
            </a:r>
            <a:endParaRPr>
              <a:solidFill>
                <a:schemeClr val="accent6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/>
          <p:nvPr>
            <p:ph type="title"/>
          </p:nvPr>
        </p:nvSpPr>
        <p:spPr>
          <a:xfrm>
            <a:off x="671756" y="371511"/>
            <a:ext cx="81837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</a:pPr>
            <a:r>
              <a:rPr lang="en-US"/>
              <a:t>QUESTIONS</a:t>
            </a:r>
            <a:endParaRPr/>
          </a:p>
        </p:txBody>
      </p:sp>
      <p:sp>
        <p:nvSpPr>
          <p:cNvPr id="90" name="Google Shape;90;p17"/>
          <p:cNvSpPr txBox="1"/>
          <p:nvPr>
            <p:ph idx="1" type="body"/>
          </p:nvPr>
        </p:nvSpPr>
        <p:spPr>
          <a:xfrm>
            <a:off x="659305" y="1736725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&gt;"/>
            </a:pPr>
            <a:r>
              <a:rPr lang="en-US">
                <a:solidFill>
                  <a:schemeClr val="dk1"/>
                </a:solidFill>
              </a:rPr>
              <a:t>Send award-specific questions to GCA through Award Portal using the topic “Award Setup”</a:t>
            </a:r>
            <a:endParaRPr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&gt;"/>
            </a:pPr>
            <a:r>
              <a:rPr lang="en-US">
                <a:solidFill>
                  <a:schemeClr val="dk1"/>
                </a:solidFill>
              </a:rPr>
              <a:t>Send other questions to </a:t>
            </a:r>
            <a:r>
              <a:rPr lang="en-US" u="sng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gcahelp@uw.edu</a:t>
            </a:r>
            <a:r>
              <a:rPr lang="en-US">
                <a:solidFill>
                  <a:schemeClr val="accent6"/>
                </a:solidFill>
              </a:rPr>
              <a:t> </a:t>
            </a:r>
            <a:endParaRPr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1_Custom Design">
  <a:themeElements>
    <a:clrScheme name="4b2e83 1">
      <a:dk1>
        <a:srgbClr val="4B2E83"/>
      </a:dk1>
      <a:lt1>
        <a:srgbClr val="E8D3A2"/>
      </a:lt1>
      <a:dk2>
        <a:srgbClr val="4B2E83"/>
      </a:dk2>
      <a:lt2>
        <a:srgbClr val="FFFFFF"/>
      </a:lt2>
      <a:accent1>
        <a:srgbClr val="4B2E83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