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4"/>
    <p:sldMasterId id="214748365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6858000" cy="9144000"/>
  <p:embeddedFontLst>
    <p:embeddedFont>
      <p:font typeface="Encode Sans"/>
      <p:regular r:id="rId28"/>
      <p:bold r:id="rId29"/>
    </p:embeddedFont>
    <p:embeddedFont>
      <p:font typeface="Encode Sans Black"/>
      <p:bold r:id="rId30"/>
    </p:embeddedFont>
    <p:embeddedFont>
      <p:font typeface="Open Sans Light"/>
      <p:regular r:id="rId31"/>
      <p:bold r:id="rId32"/>
      <p:italic r:id="rId33"/>
      <p:boldItalic r:id="rId34"/>
    </p:embeddedFont>
    <p:embeddedFont>
      <p:font typeface="Open Sans"/>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88">
          <p15:clr>
            <a:srgbClr val="A4A3A4"/>
          </p15:clr>
        </p15:guide>
        <p15:guide id="2" pos="47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88" orient="horz"/>
        <p:guide pos="47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EncodeSans-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Encode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Light-regular.fntdata"/><Relationship Id="rId30" Type="http://schemas.openxmlformats.org/officeDocument/2006/relationships/font" Target="fonts/EncodeSansBlack-bold.fntdata"/><Relationship Id="rId11" Type="http://schemas.openxmlformats.org/officeDocument/2006/relationships/slide" Target="slides/slide5.xml"/><Relationship Id="rId33" Type="http://schemas.openxmlformats.org/officeDocument/2006/relationships/font" Target="fonts/OpenSansLight-italic.fntdata"/><Relationship Id="rId10" Type="http://schemas.openxmlformats.org/officeDocument/2006/relationships/slide" Target="slides/slide4.xml"/><Relationship Id="rId32" Type="http://schemas.openxmlformats.org/officeDocument/2006/relationships/font" Target="fonts/OpenSansLight-bold.fntdata"/><Relationship Id="rId13" Type="http://schemas.openxmlformats.org/officeDocument/2006/relationships/slide" Target="slides/slide7.xml"/><Relationship Id="rId35" Type="http://schemas.openxmlformats.org/officeDocument/2006/relationships/font" Target="fonts/OpenSans-regular.fntdata"/><Relationship Id="rId12" Type="http://schemas.openxmlformats.org/officeDocument/2006/relationships/slide" Target="slides/slide6.xml"/><Relationship Id="rId34" Type="http://schemas.openxmlformats.org/officeDocument/2006/relationships/font" Target="fonts/OpenSansLight-boldItalic.fntdata"/><Relationship Id="rId15" Type="http://schemas.openxmlformats.org/officeDocument/2006/relationships/slide" Target="slides/slide9.xml"/><Relationship Id="rId37" Type="http://schemas.openxmlformats.org/officeDocument/2006/relationships/font" Target="fonts/OpenSans-italic.fntdata"/><Relationship Id="rId14" Type="http://schemas.openxmlformats.org/officeDocument/2006/relationships/slide" Target="slides/slide8.xml"/><Relationship Id="rId36" Type="http://schemas.openxmlformats.org/officeDocument/2006/relationships/font" Target="fonts/OpenSans-bold.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OpenSans-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edu/research/policies/gim-13/"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edu/research/policies/gim-21-cost-share-on-sponsored-programs/" TargetMode="External"/><Relationship Id="rId3" Type="http://schemas.openxmlformats.org/officeDocument/2006/relationships/hyperlink" Target="https://uwnetid.sharepoint.com/:w:/r/sites/OR/OSP/doclibrary/Cost%20Share%20Review.docx?d=wd0898734847b40828ecc1a2067ade153&amp;csf=1&amp;web=1&amp;e=mwZXjq" TargetMode="External"/><Relationship Id="rId4" Type="http://schemas.openxmlformats.org/officeDocument/2006/relationships/hyperlink" Target="https://uwnetid.sharepoint.com/:w:/r/sites/OR/OSP/doclibrary/Cost%20Share%20Review.docx?d=wd0898734847b40828ecc1a2067ade153&amp;csf=1&amp;web=1&amp;e=mwZXjq" TargetMode="External"/><Relationship Id="rId5" Type="http://schemas.openxmlformats.org/officeDocument/2006/relationships/hyperlink" Target="https://finance.uw.edu/pafc/" TargetMode="External"/><Relationship Id="rId6" Type="http://schemas.openxmlformats.org/officeDocument/2006/relationships/hyperlink" Target="https://finance.uw.edu/pafc/"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edu/research/policies/gim-10/"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ashington.edu/research/policies/gim-10/"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681c533c42_0_2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681c533c4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ARI Location information should be accurately identified when routing an eGC1 for OSP review. OSP uses this information when reviewing F&amp;A rates/base during its Institutional Review.</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Space planning is an area that OSP doesn’t really review, however, your Unit &amp; School reviewers will need this for their review.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6ae881247c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6ae881247c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ARI - </a:t>
            </a:r>
            <a:r>
              <a:rPr lang="en-US">
                <a:solidFill>
                  <a:schemeClr val="dk1"/>
                </a:solidFill>
              </a:rPr>
              <a:t>Space planning is an area that OSP doesn’t really review, however, your Unit &amp; School reviewers will need this for their review.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International involvement is a key area to identify and must be complete for OSP’s review. This may include export controls review, coordination with other central offices, and/or review of the funding opportunity and/or sponsor policies.</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681c533c42_0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681c533c42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ARI - OSP will review F-1 and F-3, OSP does not review F-2. OSP does not do a compliance check on the costs proposed.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budget needs to be completed for campus and OSP review. If not using SAGE Budget, please fill in information for Period 1 and Total (all periods) and include any budgetary documentation in the Attached Documents.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Institutional Review of the budget is limited. OSP confirms dates/dollars match on eGC1 and proposal. Ensure F&amp;A rate and base are correct based on </a:t>
            </a:r>
            <a:r>
              <a:rPr lang="en-US" u="sng">
                <a:solidFill>
                  <a:srgbClr val="1155CC"/>
                </a:solidFill>
                <a:hlinkClick r:id="rId2">
                  <a:extLst>
                    <a:ext uri="{A12FA001-AC4F-418D-AE19-62706E023703}">
                      <ahyp:hlinkClr val="tx"/>
                    </a:ext>
                  </a:extLst>
                </a:hlinkClick>
              </a:rPr>
              <a:t>GIM 13</a:t>
            </a:r>
            <a:r>
              <a:rPr lang="en-US">
                <a:solidFill>
                  <a:schemeClr val="dk1"/>
                </a:solidFill>
              </a:rPr>
              <a:t>, eGC1 information, and sponsor requirements. OSP is also responsible for institutional review and signoff (or rejection) of any F&amp;A waivers.</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6ae881247c_0_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6ae881247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Ari - </a:t>
            </a:r>
            <a:r>
              <a:rPr lang="en-US">
                <a:solidFill>
                  <a:schemeClr val="dk1"/>
                </a:solidFill>
              </a:rPr>
              <a:t>If conditions permit, OSP </a:t>
            </a:r>
            <a:r>
              <a:rPr i="1" lang="en-US">
                <a:solidFill>
                  <a:schemeClr val="dk1"/>
                </a:solidFill>
              </a:rPr>
              <a:t>may</a:t>
            </a:r>
            <a:r>
              <a:rPr lang="en-US">
                <a:solidFill>
                  <a:schemeClr val="dk1"/>
                </a:solidFill>
              </a:rPr>
              <a:t> provide review of technical instructions during which, incidental to this review, may recommend budget changes (e.g., “this cost is not allowed”, “sponsor requires budgeting for a mandatory annual meeting in Washington DC”).</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681c533c42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681c533c42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ARI - - Institutional Review ensures: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the proposal and eGC1 accurately reflect sponsor cost-share requirements,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departments intend to cost-share,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and cost-sharing units have approved (via eGC1 approval).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US">
                <a:solidFill>
                  <a:schemeClr val="dk1"/>
                </a:solidFill>
              </a:rPr>
              <a:t>If the eGC1 is IN OSP then campus units approved &amp; there is CS included - we consider this to mean they have approved the CS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US">
                <a:solidFill>
                  <a:schemeClr val="dk1"/>
                </a:solidFill>
              </a:rPr>
              <a:t>If CS is added after campus approvals, OSP will require CS approvals from the appropriate units (e.g., via uploaded emails or other documentation)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OSP does not require a CS Addendum </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US">
                <a:solidFill>
                  <a:schemeClr val="dk1"/>
                </a:solidFill>
              </a:rPr>
              <a:t>If included some reviewers find it helpful; see </a:t>
            </a:r>
            <a:r>
              <a:rPr lang="en-US" u="sng">
                <a:solidFill>
                  <a:srgbClr val="1155CC"/>
                </a:solidFill>
                <a:hlinkClick r:id="rId2">
                  <a:extLst>
                    <a:ext uri="{A12FA001-AC4F-418D-AE19-62706E023703}">
                      <ahyp:hlinkClr val="tx"/>
                    </a:ext>
                  </a:extLst>
                </a:hlinkClick>
              </a:rPr>
              <a:t>GIM 21</a:t>
            </a:r>
            <a:r>
              <a:rPr lang="en-US">
                <a:solidFill>
                  <a:schemeClr val="dk1"/>
                </a:solidFill>
              </a:rPr>
              <a: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US">
                <a:solidFill>
                  <a:schemeClr val="dk1"/>
                </a:solidFill>
              </a:rPr>
              <a:t>Encourage campus to follow guidance in</a:t>
            </a:r>
            <a:r>
              <a:rPr lang="en-US">
                <a:solidFill>
                  <a:schemeClr val="dk1"/>
                </a:solidFill>
                <a:uFill>
                  <a:noFill/>
                </a:uFill>
                <a:hlinkClick r:id="rId3">
                  <a:extLst>
                    <a:ext uri="{A12FA001-AC4F-418D-AE19-62706E023703}">
                      <ahyp:hlinkClr val="tx"/>
                    </a:ext>
                  </a:extLst>
                </a:hlinkClick>
              </a:rPr>
              <a:t> </a:t>
            </a:r>
            <a:r>
              <a:rPr b="1" lang="en-US" u="sng">
                <a:solidFill>
                  <a:schemeClr val="dk1"/>
                </a:solidFill>
                <a:hlinkClick r:id="rId4">
                  <a:extLst>
                    <a:ext uri="{A12FA001-AC4F-418D-AE19-62706E023703}">
                      <ahyp:hlinkClr val="tx"/>
                    </a:ext>
                  </a:extLst>
                </a:hlinkClick>
              </a:rPr>
              <a:t>Cost Share Review</a:t>
            </a:r>
            <a:r>
              <a:rPr lang="en-US">
                <a:solidFill>
                  <a:schemeClr val="dk1"/>
                </a:solidFill>
              </a:rPr>
              <a:t>. If time permits PI/campus can follow up with</a:t>
            </a:r>
            <a:r>
              <a:rPr lang="en-US">
                <a:solidFill>
                  <a:schemeClr val="dk1"/>
                </a:solidFill>
                <a:uFill>
                  <a:noFill/>
                </a:uFill>
                <a:hlinkClick r:id="rId5">
                  <a:extLst>
                    <a:ext uri="{A12FA001-AC4F-418D-AE19-62706E023703}">
                      <ahyp:hlinkClr val="tx"/>
                    </a:ext>
                  </a:extLst>
                </a:hlinkClick>
              </a:rPr>
              <a:t> </a:t>
            </a:r>
            <a:r>
              <a:rPr b="1" lang="en-US" u="sng">
                <a:solidFill>
                  <a:schemeClr val="dk1"/>
                </a:solidFill>
                <a:hlinkClick r:id="rId6">
                  <a:extLst>
                    <a:ext uri="{A12FA001-AC4F-418D-AE19-62706E023703}">
                      <ahyp:hlinkClr val="tx"/>
                    </a:ext>
                  </a:extLst>
                </a:hlinkClick>
              </a:rPr>
              <a:t>Post Award Fiscal Compliance</a:t>
            </a:r>
            <a:r>
              <a:rPr b="1" lang="en-US">
                <a:solidFill>
                  <a:schemeClr val="dk1"/>
                </a:solidFill>
              </a:rPr>
              <a:t> </a:t>
            </a:r>
            <a:r>
              <a:rPr lang="en-US">
                <a:solidFill>
                  <a:schemeClr val="dk1"/>
                </a:solidFill>
              </a:rPr>
              <a:t>(</a:t>
            </a:r>
            <a:r>
              <a:rPr lang="en-US" u="sng">
                <a:solidFill>
                  <a:schemeClr val="dk1"/>
                </a:solidFill>
              </a:rPr>
              <a:t>gcafco@uw.edu</a:t>
            </a:r>
            <a:r>
              <a:rPr lang="en-US">
                <a:solidFill>
                  <a:schemeClr val="dk1"/>
                </a:solidFill>
              </a:rPr>
              <a:t>).</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681c533c42_0_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681c533c4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ARI - Indicate if the project will involve Human Subjects, Animal Use, EH&amp;S, Equipment &amp; Materials, and Data &amp; Technology.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OSP’s Institutional Review is to ensure the </a:t>
            </a:r>
            <a:r>
              <a:rPr b="1" lang="en-US">
                <a:solidFill>
                  <a:schemeClr val="dk1"/>
                </a:solidFill>
              </a:rPr>
              <a:t>information on the eGC1 matches the proposal.</a:t>
            </a:r>
            <a:r>
              <a:rPr lang="en-US">
                <a:solidFill>
                  <a:schemeClr val="dk1"/>
                </a:solidFill>
              </a:rPr>
              <a:t> For example the UW Abstract mentions recruiting subjects, but the eGC1 is marked No for Human Subjects. (Or, the Sponsored Program Activity Type is marked Clinical Trial: Federal Sponsors, but the HS questions are answered No.) In most cases human subjects and animal use approvals are pending.</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OSP uses the information in this section to complete its compliance review during the project’s lifecycle.</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681c533c42_0_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681c533c42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ARI - Read Only - pulls information from the other sections. This is a good time to double check that eGC1 information matches the proposal.</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681c533c42_0_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681c533c4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ARI - Documents to be Submitted to Sponsor - eGC1 Instructions, “Provide only ONE file with the entire application (in the correct order) that will be submitted to the sponsor; if appropriate, provide a separate file containing only signature pages that require OSP ink signature.”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Internal Documents for OSP - please include a copy of the sponsor (or originating sponsor) funding opportunity (and it’s very helpful if key information has been highlighted, for example key dates, F&amp;A limitations, etc.).</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681c533c42_0_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681c533c42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ARI - How will application material be submitted to sponsor?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The PI is responsible for affirming all Investigators have read </a:t>
            </a:r>
            <a:r>
              <a:rPr lang="en-US" u="sng">
                <a:solidFill>
                  <a:srgbClr val="1155CC"/>
                </a:solidFill>
                <a:hlinkClick r:id="rId2">
                  <a:extLst>
                    <a:ext uri="{A12FA001-AC4F-418D-AE19-62706E023703}">
                      <ahyp:hlinkClr val="tx"/>
                    </a:ext>
                  </a:extLst>
                </a:hlinkClick>
              </a:rPr>
              <a:t>GIM 10</a:t>
            </a:r>
            <a:r>
              <a:rPr lang="en-US">
                <a:solidFill>
                  <a:schemeClr val="dk1"/>
                </a:solidFill>
              </a:rPr>
              <a:t>, that PI and Key Personnel have not been debarred, etc., and agrees with the PI Assurance Statement. </a:t>
            </a:r>
            <a:r>
              <a:rPr lang="en-US">
                <a:solidFill>
                  <a:schemeClr val="dk1"/>
                </a:solidFill>
                <a:highlight>
                  <a:srgbClr val="FFFFFF"/>
                </a:highlight>
              </a:rPr>
              <a:t>the PI is making a certification about debarment. If working with new personnel or outside UW and not part of subaward package, it is good for department reviewers to double-check in SAM (and remind that we have SAM instructions online). </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"When there is a Non-UW Multiple PI, the e</a:t>
            </a:r>
            <a:r>
              <a:rPr lang="en-US">
                <a:solidFill>
                  <a:srgbClr val="333333"/>
                </a:solidFill>
              </a:rPr>
              <a:t>GC1 PI is responsible for securing and retaining assurance statements for non-UW Multiple PIs in their local files."</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6ae881247c_0_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6ae881247c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ARI - </a:t>
            </a:r>
            <a:r>
              <a:rPr lang="en-US">
                <a:solidFill>
                  <a:schemeClr val="dk1"/>
                </a:solidFill>
              </a:rPr>
              <a:t>The Additional Information section will become the eGC1 Campus Comments section on the eGC1 in SAGE Central (OSP’s view of SAGE).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OSP needs the proposal ID number (e.g., NIH ASSIST or NSF proposal numbers), and any additional comments or instructions for UW reviewers, including OSP.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OSP will review eGC1s In OSP regardless of RTS Status. eGC1 text, “If the application is not ready to be submitted to the sponsor, it can be routed for internal approval with the draft sponsor documents. OSP will not consider the application fully complete unless this question is marked "yes".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i="1" lang="en-US">
                <a:solidFill>
                  <a:schemeClr val="dk1"/>
                </a:solidFill>
                <a:highlight>
                  <a:srgbClr val="FFFFFF"/>
                </a:highlight>
              </a:rPr>
              <a:t>Speaker note may want to focus on the content right below the Yes or No selection which emphasizes that an application not ready to be submitted to the sponsor can be routed for internal approval (including OSP’s Institutional Review). This is emphasized in the FAQ “Should I submit an eGC1 that is marked NO to the RTS question”.</a:t>
            </a:r>
            <a:endParaRPr i="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44a385c53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44a385c5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sz="600"/>
          </a:p>
          <a:p>
            <a:pPr indent="0" lvl="0" marL="0" rtl="0" algn="l">
              <a:spcBef>
                <a:spcPts val="480"/>
              </a:spcBef>
              <a:spcAft>
                <a:spcPts val="0"/>
              </a:spcAft>
              <a:buClr>
                <a:schemeClr val="dk1"/>
              </a:buClr>
              <a:buSzPts val="1100"/>
              <a:buFont typeface="Arial"/>
              <a:buNone/>
            </a:pPr>
            <a:r>
              <a:t/>
            </a:r>
            <a:endParaRPr sz="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6ae881247c_0_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6ae881247c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03d36709d2_0_6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03d36709d2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681c533c42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681c533c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MIKE - ACIP3, GIMs, FCR (non-voting)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da24564f1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da24564f1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MIKE - Are the Fields filled out accurately, including Dates, Application type, Project type, SPA type.</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6e636022fa_1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6e636022fa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MIKE - For flow-through funding, the Project type is based on the Originating sponsor funding opportunity. Please note for Contract or Other Transaction Project types, the eGC1 will need to be in OSP at least 7 business days prior to the sponsor deadline.</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6e636022fa_1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6e636022f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dk1"/>
                </a:solidFill>
              </a:rPr>
              <a:t>MIKE - </a:t>
            </a:r>
            <a:r>
              <a:rPr lang="en-US">
                <a:solidFill>
                  <a:schemeClr val="dk1"/>
                </a:solidFill>
              </a:rPr>
              <a:t>Is there adequate sponsor contact information. [Stress that the sponsor contact, esp. for flow-thru should be an AO/BO.] Is this flow-thru funding? If so, is the Originating Sponsor appropriately identified?</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6ae881247c_0_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6ae881247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MIKE - </a:t>
            </a:r>
            <a:r>
              <a:rPr lang="en-US">
                <a:solidFill>
                  <a:schemeClr val="dk1"/>
                </a:solidFill>
              </a:rPr>
              <a:t>Are appropriate PI &amp; Personnel identified (</a:t>
            </a:r>
            <a:r>
              <a:rPr i="1" lang="en-US">
                <a:solidFill>
                  <a:schemeClr val="dk1"/>
                </a:solidFill>
              </a:rPr>
              <a:t>all </a:t>
            </a:r>
            <a:r>
              <a:rPr lang="en-US">
                <a:solidFill>
                  <a:schemeClr val="dk1"/>
                </a:solidFill>
              </a:rPr>
              <a:t>personnel, not just Investigators)? Have Investigators disclosed FIDS - it’s ok if they haven’t for an RTS NO but to mark an eGC1 RTS Yes, all Investigators must have made their disclosure in FIDS (see </a:t>
            </a:r>
            <a:r>
              <a:rPr lang="en-US" u="sng">
                <a:solidFill>
                  <a:srgbClr val="1155CC"/>
                </a:solidFill>
                <a:hlinkClick r:id="rId2">
                  <a:extLst>
                    <a:ext uri="{A12FA001-AC4F-418D-AE19-62706E023703}">
                      <ahyp:hlinkClr val="tx"/>
                    </a:ext>
                  </a:extLst>
                </a:hlinkClick>
              </a:rPr>
              <a:t>GIM 10</a:t>
            </a:r>
            <a:r>
              <a:rPr lang="en-US">
                <a:solidFill>
                  <a:schemeClr val="dk1"/>
                </a:solidFill>
              </a:rPr>
              <a:t>). This can be updated after the eGC1 is approved and should be updated through the life of the awarded project.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If Research Security Training is required by a sponsor or the funding opportunity, OSP will check the MyResearch Training Transcript to ensure the training has been completed.</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681c533c42_0_1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681c533c4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a:solidFill>
                  <a:schemeClr val="dk1"/>
                </a:solidFill>
              </a:rPr>
              <a:t>MIKE - This is important but can be updated after the eGC1 is approved and should be updated through the life of the awarded project. This page allows the eGC1 Preparer to add an Administrative Contact and a Pre-Award Budget Contact, both of whom are optional. In the Access section, the preparer and other owners (contacts and PI) are listed. One person may hold more than one of these roles. Owners have edit access and will receive specific notifications related to the eGC1. When you connect a SAGE budget to an eGC1, then the Budget Preparer is listed in addition to the eGC1 Preparer, and the two items have a shared access page.</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681c533c42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681c533c42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a:solidFill>
                  <a:schemeClr val="dk1"/>
                </a:solidFill>
              </a:rPr>
              <a:t>MIKE - Always include a draft abstract. </a:t>
            </a:r>
            <a:r>
              <a:rPr lang="en-US">
                <a:solidFill>
                  <a:schemeClr val="dk1"/>
                </a:solidFill>
                <a:highlight>
                  <a:srgbClr val="FAFAFA"/>
                </a:highlight>
              </a:rPr>
              <a:t>Items in the abstract will inform OSP’s review along with the draft proposal.</a:t>
            </a:r>
            <a:endParaRPr>
              <a:solidFill>
                <a:schemeClr val="dk1"/>
              </a:solidFill>
              <a:highlight>
                <a:srgbClr val="FAFAFA"/>
              </a:highlight>
            </a:endParaRPr>
          </a:p>
          <a:p>
            <a:pPr indent="0" lvl="0" marL="0" rtl="0" algn="l">
              <a:lnSpc>
                <a:spcPct val="115000"/>
              </a:lnSpc>
              <a:spcBef>
                <a:spcPts val="0"/>
              </a:spcBef>
              <a:spcAft>
                <a:spcPts val="0"/>
              </a:spcAft>
              <a:buNone/>
            </a:pPr>
            <a:r>
              <a:t/>
            </a:r>
            <a:endParaRPr>
              <a:solidFill>
                <a:schemeClr val="dk1"/>
              </a:solidFill>
              <a:highlight>
                <a:srgbClr val="FAFAFA"/>
              </a:highlight>
            </a:endParaRPr>
          </a:p>
          <a:p>
            <a:pPr indent="0" lvl="0" marL="0" rtl="0" algn="l">
              <a:lnSpc>
                <a:spcPct val="115000"/>
              </a:lnSpc>
              <a:spcBef>
                <a:spcPts val="0"/>
              </a:spcBef>
              <a:spcAft>
                <a:spcPts val="0"/>
              </a:spcAft>
              <a:buNone/>
            </a:pPr>
            <a:r>
              <a:rPr b="1" lang="en-US">
                <a:solidFill>
                  <a:schemeClr val="dk1"/>
                </a:solidFill>
                <a:highlight>
                  <a:srgbClr val="FAFAFA"/>
                </a:highlight>
              </a:rPr>
              <a:t>Originating sponsor?</a:t>
            </a:r>
            <a:r>
              <a:rPr lang="en-US">
                <a:solidFill>
                  <a:schemeClr val="dk1"/>
                </a:solidFill>
                <a:highlight>
                  <a:srgbClr val="FAFAFA"/>
                </a:highlight>
              </a:rPr>
              <a:t> eGC1s for flow-through via a pass-through entity (where the UW is the subrecipient) MUST have the RFA/RFP attached for the originating sponsor {stress upload under Internal Documents for OSP???}. - this is where most of the technical instructions are coming from on a PTE/Flow through.</a:t>
            </a:r>
            <a:endParaRPr>
              <a:solidFill>
                <a:schemeClr val="dk1"/>
              </a:solidFill>
              <a:highlight>
                <a:srgbClr val="FAFAFA"/>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highlight>
                <a:srgbClr val="FAFAFA"/>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0.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6" name="Shape 6"/>
        <p:cNvGrpSpPr/>
        <p:nvPr/>
      </p:nvGrpSpPr>
      <p:grpSpPr>
        <a:xfrm>
          <a:off x="0" y="0"/>
          <a:ext cx="0" cy="0"/>
          <a:chOff x="0" y="0"/>
          <a:chExt cx="0" cy="0"/>
        </a:xfrm>
      </p:grpSpPr>
      <p:pic>
        <p:nvPicPr>
          <p:cNvPr descr="UW_W Logo_White.png" id="7" name="Google Shape;7;p2"/>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8" name="Google Shape;8;p2"/>
          <p:cNvPicPr preferRelativeResize="0"/>
          <p:nvPr/>
        </p:nvPicPr>
        <p:blipFill rotWithShape="1">
          <a:blip r:embed="rId3">
            <a:alphaModFix/>
          </a:blip>
          <a:srcRect b="0" l="0" r="0" t="0"/>
          <a:stretch/>
        </p:blipFill>
        <p:spPr>
          <a:xfrm>
            <a:off x="677334" y="6354234"/>
            <a:ext cx="2540000" cy="266700"/>
          </a:xfrm>
          <a:prstGeom prst="rect">
            <a:avLst/>
          </a:prstGeom>
          <a:noFill/>
          <a:ln>
            <a:noFill/>
          </a:ln>
        </p:spPr>
      </p:pic>
      <p:sp>
        <p:nvSpPr>
          <p:cNvPr id="9" name="Google Shape;9;p2"/>
          <p:cNvSpPr txBox="1"/>
          <p:nvPr>
            <p:ph idx="1" type="body"/>
          </p:nvPr>
        </p:nvSpPr>
        <p:spPr>
          <a:xfrm>
            <a:off x="671757" y="1179824"/>
            <a:ext cx="6972300" cy="2641756"/>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10" name="Google Shape;10;p2"/>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1" name="Shape 11"/>
        <p:cNvGrpSpPr/>
        <p:nvPr/>
      </p:nvGrpSpPr>
      <p:grpSpPr>
        <a:xfrm>
          <a:off x="0" y="0"/>
          <a:ext cx="0" cy="0"/>
          <a:chOff x="0" y="0"/>
          <a:chExt cx="0" cy="0"/>
        </a:xfrm>
      </p:grpSpPr>
      <p:sp>
        <p:nvSpPr>
          <p:cNvPr id="12" name="Google Shape;12;p3"/>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3" name="Google Shape;13;p3"/>
          <p:cNvSpPr txBox="1"/>
          <p:nvPr>
            <p:ph idx="2"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14" name="Google Shape;14;p3"/>
          <p:cNvSpPr txBox="1"/>
          <p:nvPr>
            <p:ph idx="3"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15" name="Google Shape;15;p3"/>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pic>
        <p:nvPicPr>
          <p:cNvPr descr="Bar_RtAngle_7502_RGB.png" id="16" name="Google Shape;16;p3"/>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17" name="Shape 17"/>
        <p:cNvGrpSpPr/>
        <p:nvPr/>
      </p:nvGrpSpPr>
      <p:grpSpPr>
        <a:xfrm>
          <a:off x="0" y="0"/>
          <a:ext cx="0" cy="0"/>
          <a:chOff x="0" y="0"/>
          <a:chExt cx="0" cy="0"/>
        </a:xfrm>
      </p:grpSpPr>
      <p:pic>
        <p:nvPicPr>
          <p:cNvPr descr="UW_W Logo_White.png" id="18" name="Google Shape;18;p4"/>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19" name="Google Shape;19;p4"/>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0" name="Google Shape;20;p4"/>
          <p:cNvSpPr txBox="1"/>
          <p:nvPr>
            <p:ph idx="2" type="body"/>
          </p:nvPr>
        </p:nvSpPr>
        <p:spPr>
          <a:xfrm>
            <a:off x="659305" y="1736725"/>
            <a:ext cx="8076956"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1" name="Google Shape;21;p4"/>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22" name="Shape 22"/>
        <p:cNvGrpSpPr/>
        <p:nvPr/>
      </p:nvGrpSpPr>
      <p:grpSpPr>
        <a:xfrm>
          <a:off x="0" y="0"/>
          <a:ext cx="0" cy="0"/>
          <a:chOff x="0" y="0"/>
          <a:chExt cx="0" cy="0"/>
        </a:xfrm>
      </p:grpSpPr>
      <p:pic>
        <p:nvPicPr>
          <p:cNvPr id="23" name="Google Shape;23;p5"/>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sp>
        <p:nvSpPr>
          <p:cNvPr id="24" name="Google Shape;24;p5"/>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5" name="Google Shape;25;p5"/>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6" name="Google Shape;26;p5"/>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28" name="Shape 28"/>
        <p:cNvGrpSpPr/>
        <p:nvPr/>
      </p:nvGrpSpPr>
      <p:grpSpPr>
        <a:xfrm>
          <a:off x="0" y="0"/>
          <a:ext cx="0" cy="0"/>
          <a:chOff x="0" y="0"/>
          <a:chExt cx="0" cy="0"/>
        </a:xfrm>
      </p:grpSpPr>
      <p:sp>
        <p:nvSpPr>
          <p:cNvPr id="29" name="Google Shape;29;p7"/>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 name="Google Shape;30;p7"/>
          <p:cNvSpPr txBox="1"/>
          <p:nvPr>
            <p:ph idx="2" type="body"/>
          </p:nvPr>
        </p:nvSpPr>
        <p:spPr>
          <a:xfrm>
            <a:off x="659305" y="1736725"/>
            <a:ext cx="8196210"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1" name="Google Shape;31;p7"/>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32" name="Google Shape;32;p7"/>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3" name="Shape 33"/>
        <p:cNvGrpSpPr/>
        <p:nvPr/>
      </p:nvGrpSpPr>
      <p:grpSpPr>
        <a:xfrm>
          <a:off x="0" y="0"/>
          <a:ext cx="0" cy="0"/>
          <a:chOff x="0" y="0"/>
          <a:chExt cx="0" cy="0"/>
        </a:xfrm>
      </p:grpSpPr>
      <p:sp>
        <p:nvSpPr>
          <p:cNvPr id="34" name="Google Shape;34;p8"/>
          <p:cNvSpPr txBox="1"/>
          <p:nvPr>
            <p:ph idx="1" type="body"/>
          </p:nvPr>
        </p:nvSpPr>
        <p:spPr>
          <a:xfrm>
            <a:off x="671757" y="1167124"/>
            <a:ext cx="6972300" cy="2641756"/>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5" name="Google Shape;35;p8"/>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36" name="Google Shape;36;p8"/>
          <p:cNvPicPr preferRelativeResize="0"/>
          <p:nvPr/>
        </p:nvPicPr>
        <p:blipFill rotWithShape="1">
          <a:blip r:embed="rId3">
            <a:alphaModFix/>
          </a:blip>
          <a:srcRect b="0" l="0" r="0" t="0"/>
          <a:stretch/>
        </p:blipFill>
        <p:spPr>
          <a:xfrm>
            <a:off x="792039" y="6487457"/>
            <a:ext cx="2425295" cy="163374"/>
          </a:xfrm>
          <a:prstGeom prst="rect">
            <a:avLst/>
          </a:prstGeom>
          <a:noFill/>
          <a:ln>
            <a:noFill/>
          </a:ln>
        </p:spPr>
      </p:pic>
      <p:pic>
        <p:nvPicPr>
          <p:cNvPr descr="Bar_RtAngle_7502_RGB.png" id="37" name="Google Shape;37;p8"/>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38" name="Shape 38"/>
        <p:cNvGrpSpPr/>
        <p:nvPr/>
      </p:nvGrpSpPr>
      <p:grpSpPr>
        <a:xfrm>
          <a:off x="0" y="0"/>
          <a:ext cx="0" cy="0"/>
          <a:chOff x="0" y="0"/>
          <a:chExt cx="0" cy="0"/>
        </a:xfrm>
      </p:grpSpPr>
      <p:sp>
        <p:nvSpPr>
          <p:cNvPr id="39" name="Google Shape;39;p9"/>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0" name="Google Shape;40;p9"/>
          <p:cNvSpPr txBox="1"/>
          <p:nvPr>
            <p:ph idx="2"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1" name="Google Shape;41;p9"/>
          <p:cNvSpPr txBox="1"/>
          <p:nvPr>
            <p:ph idx="3"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42" name="Google Shape;42;p9"/>
          <p:cNvPicPr preferRelativeResize="0"/>
          <p:nvPr/>
        </p:nvPicPr>
        <p:blipFill rotWithShape="1">
          <a:blip r:embed="rId2">
            <a:alphaModFix/>
          </a:blip>
          <a:srcRect b="0" l="0" r="0" t="0"/>
          <a:stretch/>
        </p:blipFill>
        <p:spPr>
          <a:xfrm>
            <a:off x="6382155" y="6487457"/>
            <a:ext cx="2425295" cy="163374"/>
          </a:xfrm>
          <a:prstGeom prst="rect">
            <a:avLst/>
          </a:prstGeom>
          <a:noFill/>
          <a:ln>
            <a:noFill/>
          </a:ln>
        </p:spPr>
      </p:pic>
      <p:pic>
        <p:nvPicPr>
          <p:cNvPr descr="Bar_RtAngle_7502_RGB.png" id="43" name="Google Shape;43;p9"/>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44" name="Shape 44"/>
        <p:cNvGrpSpPr/>
        <p:nvPr/>
      </p:nvGrpSpPr>
      <p:grpSpPr>
        <a:xfrm>
          <a:off x="0" y="0"/>
          <a:ext cx="0" cy="0"/>
          <a:chOff x="0" y="0"/>
          <a:chExt cx="0" cy="0"/>
        </a:xfrm>
      </p:grpSpPr>
      <p:sp>
        <p:nvSpPr>
          <p:cNvPr id="45" name="Google Shape;45;p10"/>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 name="Google Shape;46;p10"/>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47" name="Google Shape;47;p10"/>
          <p:cNvPicPr preferRelativeResize="0"/>
          <p:nvPr/>
        </p:nvPicPr>
        <p:blipFill rotWithShape="1">
          <a:blip r:embed="rId2">
            <a:alphaModFix/>
          </a:blip>
          <a:srcRect b="0" l="0" r="0" t="0"/>
          <a:stretch/>
        </p:blipFill>
        <p:spPr>
          <a:xfrm>
            <a:off x="6363105" y="6487457"/>
            <a:ext cx="2425295" cy="163374"/>
          </a:xfrm>
          <a:prstGeom prst="rect">
            <a:avLst/>
          </a:prstGeom>
          <a:noFill/>
          <a:ln>
            <a:noFill/>
          </a:ln>
        </p:spPr>
      </p:pic>
      <p:pic>
        <p:nvPicPr>
          <p:cNvPr descr="Bar_RtAngle_7502_RGB.png" id="48" name="Google Shape;48;p10"/>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7" name="Shape 2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hyperlink" Target="https://finance.uw.edu/gca/award-lifecycle/cost-share?_gl=1*1l33dqc*_ga*MTM2MDY4OTU5MC4xNTk4NzM5MTY5*_ga_3T65WK0BM8*czE3NTA4Nzc0NzUkbzQyMyRnMSR0MTc1MDg3NzQ4MSRqNTQkbDAkaDA.*_gcl_au*OTk1MTExMzI4LjE3NDQwMzg3NjAuMTg1NTczNjIxNi4xNzQ2NTQ4MjczLjE3NDY1NDgyNzM.*_ga_JLHM9WH4JV*czE3NTA4Nzc0NzYkbzQyMyRnMSR0MTc1MDg3NzQ4MiRqNTQkbDAkaDA." TargetMode="External"/><Relationship Id="rId5" Type="http://schemas.openxmlformats.org/officeDocument/2006/relationships/hyperlink" Target="https://finance.uw.edu/pafc/"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9.png"/><Relationship Id="rId4" Type="http://schemas.openxmlformats.org/officeDocument/2006/relationships/hyperlink" Target="https://www.washington.edu/research/faq/should-you-route-an-egc1-marked-no-to-the-ready-to-submit-question/" TargetMode="External"/><Relationship Id="rId5" Type="http://schemas.openxmlformats.org/officeDocument/2006/relationships/hyperlink" Target="https://www.washington.edu/research/faq/is-my-egc1-read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s://www.washington.edu/research/glossary/technical-instructions/" TargetMode="External"/><Relationship Id="rId4" Type="http://schemas.openxmlformats.org/officeDocument/2006/relationships/hyperlink" Target="https://www.washington.edu/research/faq/what-project-type-to-select-on-an-egc1-why-is-it-important/" TargetMode="External"/><Relationship Id="rId10" Type="http://schemas.openxmlformats.org/officeDocument/2006/relationships/hyperlink" Target="https://www.washington.edu/research/tools/sage/guide/egc1-forms/egc1-overview/" TargetMode="External"/><Relationship Id="rId9" Type="http://schemas.openxmlformats.org/officeDocument/2006/relationships/hyperlink" Target="https://www.washington.edu/research/faq/proposal-prep-resources/" TargetMode="External"/><Relationship Id="rId5" Type="http://schemas.openxmlformats.org/officeDocument/2006/relationships/hyperlink" Target="https://www.washington.edu/research/myresearch-lifecycle/plan-and-propose/write-proposal/proposal-prep-quick-guide/" TargetMode="External"/><Relationship Id="rId6" Type="http://schemas.openxmlformats.org/officeDocument/2006/relationships/hyperlink" Target="https://www.washington.edu/research/faq/what-does-campus-pi-approved-egc1-mean-to-osp/" TargetMode="External"/><Relationship Id="rId7" Type="http://schemas.openxmlformats.org/officeDocument/2006/relationships/hyperlink" Target="https://www.washington.edu/research/faq/should-you-route-an-egc1-marked-no-to-the-ready-to-submit-question/" TargetMode="External"/><Relationship Id="rId8" Type="http://schemas.openxmlformats.org/officeDocument/2006/relationships/hyperlink" Target="https://www.washington.edu/research/faq/is-my-egc1-read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www.washington.edu/research/glossary/technical-instructions/" TargetMode="External"/><Relationship Id="rId4" Type="http://schemas.openxmlformats.org/officeDocument/2006/relationships/hyperlink" Target="https://www.washington.edu/research/faq/what-does-campus-pi-approved-egc1-mean-to-os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s://www.washington.edu/research/tools/sage/guide/egc1-forms/egc1-details-pag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hyperlink" Target="https://www.washington.edu/research/faq/what-project-type-to-select-on-an-egc1-why-is-it-importa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hyperlink" Target="https://www.washington.edu/research/policies/gim-1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hyperlink" Target="https://www.washington.edu/research/tools/sage/guide/egc1-forms/egc1-contacts-and-assign-access-page/administrative-and-pre-award-budget-contact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sp>
        <p:nvSpPr>
          <p:cNvPr id="53" name="Google Shape;53;p11"/>
          <p:cNvSpPr txBox="1"/>
          <p:nvPr>
            <p:ph idx="1" type="body"/>
          </p:nvPr>
        </p:nvSpPr>
        <p:spPr>
          <a:xfrm>
            <a:off x="561650" y="2127975"/>
            <a:ext cx="8504700" cy="15930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3"/>
              </a:buClr>
              <a:buSzPts val="4625"/>
              <a:buNone/>
            </a:pPr>
            <a:r>
              <a:rPr lang="en-US" sz="2625">
                <a:latin typeface="Arial"/>
                <a:ea typeface="Arial"/>
                <a:cs typeface="Arial"/>
                <a:sym typeface="Arial"/>
              </a:rPr>
              <a:t>What should a PI &amp; campus approved eGC1 look like? </a:t>
            </a:r>
            <a:endParaRPr sz="2625"/>
          </a:p>
        </p:txBody>
      </p:sp>
      <p:sp>
        <p:nvSpPr>
          <p:cNvPr id="54" name="Google Shape;54;p11"/>
          <p:cNvSpPr txBox="1"/>
          <p:nvPr/>
        </p:nvSpPr>
        <p:spPr>
          <a:xfrm>
            <a:off x="692029" y="4308049"/>
            <a:ext cx="6656731" cy="1812601"/>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320"/>
              </a:spcBef>
              <a:spcAft>
                <a:spcPts val="0"/>
              </a:spcAft>
              <a:buClr>
                <a:schemeClr val="lt2"/>
              </a:buClr>
              <a:buSzPts val="1600"/>
              <a:buFont typeface="Arial"/>
              <a:buNone/>
            </a:pPr>
            <a:r>
              <a:rPr lang="en-US" sz="1600">
                <a:solidFill>
                  <a:schemeClr val="lt2"/>
                </a:solidFill>
              </a:rPr>
              <a:t>Ari Santander &amp; Mike Snow</a:t>
            </a:r>
            <a:endParaRPr sz="1600">
              <a:solidFill>
                <a:schemeClr val="lt2"/>
              </a:solidFill>
            </a:endParaRPr>
          </a:p>
          <a:p>
            <a:pPr indent="0" lvl="0" marL="0" marR="0" rtl="0" algn="l">
              <a:lnSpc>
                <a:spcPct val="150000"/>
              </a:lnSpc>
              <a:spcBef>
                <a:spcPts val="320"/>
              </a:spcBef>
              <a:spcAft>
                <a:spcPts val="0"/>
              </a:spcAft>
              <a:buClr>
                <a:schemeClr val="lt2"/>
              </a:buClr>
              <a:buSzPts val="1600"/>
              <a:buFont typeface="Arial"/>
              <a:buNone/>
            </a:pPr>
            <a:r>
              <a:rPr lang="en-US" sz="1600">
                <a:solidFill>
                  <a:schemeClr val="lt2"/>
                </a:solidFill>
              </a:rPr>
              <a:t>Proposal and Awards Team Managers</a:t>
            </a:r>
            <a:endParaRPr sz="1600">
              <a:solidFill>
                <a:schemeClr val="lt2"/>
              </a:solidFill>
            </a:endParaRPr>
          </a:p>
          <a:p>
            <a:pPr indent="0" lvl="0" marL="0" marR="0" rtl="0" algn="l">
              <a:lnSpc>
                <a:spcPct val="150000"/>
              </a:lnSpc>
              <a:spcBef>
                <a:spcPts val="320"/>
              </a:spcBef>
              <a:spcAft>
                <a:spcPts val="0"/>
              </a:spcAft>
              <a:buClr>
                <a:schemeClr val="lt2"/>
              </a:buClr>
              <a:buSzPts val="1600"/>
              <a:buFont typeface="Arial"/>
              <a:buNone/>
            </a:pPr>
            <a:r>
              <a:rPr lang="en-US" sz="1600">
                <a:solidFill>
                  <a:schemeClr val="lt2"/>
                </a:solidFill>
              </a:rPr>
              <a:t>Office of Sponsored Programs</a:t>
            </a:r>
            <a:endParaRPr/>
          </a:p>
        </p:txBody>
      </p:sp>
      <p:pic>
        <p:nvPicPr>
          <p:cNvPr id="55" name="Google Shape;55;p11"/>
          <p:cNvPicPr preferRelativeResize="0"/>
          <p:nvPr/>
        </p:nvPicPr>
        <p:blipFill>
          <a:blip r:embed="rId3">
            <a:alphaModFix/>
          </a:blip>
          <a:stretch>
            <a:fillRect/>
          </a:stretch>
        </p:blipFill>
        <p:spPr>
          <a:xfrm>
            <a:off x="0" y="103625"/>
            <a:ext cx="9143957" cy="2144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20" title="7-activity -locations.png"/>
          <p:cNvPicPr preferRelativeResize="0"/>
          <p:nvPr/>
        </p:nvPicPr>
        <p:blipFill rotWithShape="1">
          <a:blip r:embed="rId3">
            <a:alphaModFix/>
          </a:blip>
          <a:srcRect b="48367" l="19916" r="0" t="4663"/>
          <a:stretch/>
        </p:blipFill>
        <p:spPr>
          <a:xfrm>
            <a:off x="426050" y="1132825"/>
            <a:ext cx="8416824" cy="4009950"/>
          </a:xfrm>
          <a:prstGeom prst="rect">
            <a:avLst/>
          </a:prstGeom>
          <a:noFill/>
          <a:ln>
            <a:noFill/>
          </a:ln>
        </p:spPr>
      </p:pic>
      <p:sp>
        <p:nvSpPr>
          <p:cNvPr id="138" name="Google Shape;138;p20"/>
          <p:cNvSpPr txBox="1"/>
          <p:nvPr>
            <p:ph idx="1" type="body"/>
          </p:nvPr>
        </p:nvSpPr>
        <p:spPr>
          <a:xfrm>
            <a:off x="166148" y="-318975"/>
            <a:ext cx="47007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Activity Locations</a:t>
            </a:r>
            <a:endParaRPr/>
          </a:p>
        </p:txBody>
      </p:sp>
      <p:sp>
        <p:nvSpPr>
          <p:cNvPr id="139" name="Google Shape;139;p20"/>
          <p:cNvSpPr/>
          <p:nvPr/>
        </p:nvSpPr>
        <p:spPr>
          <a:xfrm rot="-1007588">
            <a:off x="4212299" y="1636102"/>
            <a:ext cx="1893970" cy="829776"/>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0" name="Google Shape;140;p20"/>
          <p:cNvSpPr/>
          <p:nvPr/>
        </p:nvSpPr>
        <p:spPr>
          <a:xfrm>
            <a:off x="6185725" y="1174525"/>
            <a:ext cx="2463900" cy="6810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1" name="Google Shape;141;p20"/>
          <p:cNvSpPr txBox="1"/>
          <p:nvPr>
            <p:ph idx="2" type="body"/>
          </p:nvPr>
        </p:nvSpPr>
        <p:spPr>
          <a:xfrm>
            <a:off x="720050" y="5145150"/>
            <a:ext cx="7499100" cy="1180800"/>
          </a:xfrm>
          <a:prstGeom prst="rect">
            <a:avLst/>
          </a:prstGeom>
        </p:spPr>
        <p:txBody>
          <a:bodyPr anchorCtr="0" anchor="t" bIns="45700" lIns="91425" spcFirstLastPara="1" rIns="91425" wrap="square" tIns="45700">
            <a:noAutofit/>
          </a:bodyPr>
          <a:lstStyle/>
          <a:p>
            <a:pPr indent="0" lvl="0" marL="0" marR="0" rtl="0" algn="l">
              <a:lnSpc>
                <a:spcPct val="100000"/>
              </a:lnSpc>
              <a:spcBef>
                <a:spcPts val="0"/>
              </a:spcBef>
              <a:spcAft>
                <a:spcPts val="1100"/>
              </a:spcAft>
              <a:buNone/>
            </a:pPr>
            <a:r>
              <a:rPr b="0" lang="en-US" sz="2100"/>
              <a:t>OSP relies on accurate activity location information for F&amp;A rate review.</a:t>
            </a:r>
            <a:endParaRPr b="0"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1" title="7-activity -locations.png"/>
          <p:cNvPicPr preferRelativeResize="0"/>
          <p:nvPr/>
        </p:nvPicPr>
        <p:blipFill rotWithShape="1">
          <a:blip r:embed="rId3">
            <a:alphaModFix/>
          </a:blip>
          <a:srcRect b="3756" l="20356" r="45782" t="70154"/>
          <a:stretch/>
        </p:blipFill>
        <p:spPr>
          <a:xfrm>
            <a:off x="638000" y="1307625"/>
            <a:ext cx="5860849" cy="3376500"/>
          </a:xfrm>
          <a:prstGeom prst="rect">
            <a:avLst/>
          </a:prstGeom>
          <a:noFill/>
          <a:ln>
            <a:noFill/>
          </a:ln>
        </p:spPr>
      </p:pic>
      <p:sp>
        <p:nvSpPr>
          <p:cNvPr id="147" name="Google Shape;147;p21"/>
          <p:cNvSpPr/>
          <p:nvPr/>
        </p:nvSpPr>
        <p:spPr>
          <a:xfrm rot="-8757000">
            <a:off x="4828865" y="3282679"/>
            <a:ext cx="1894033" cy="829904"/>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21"/>
          <p:cNvSpPr txBox="1"/>
          <p:nvPr>
            <p:ph idx="2" type="body"/>
          </p:nvPr>
        </p:nvSpPr>
        <p:spPr>
          <a:xfrm>
            <a:off x="348250" y="4507925"/>
            <a:ext cx="8701800" cy="1180800"/>
          </a:xfrm>
          <a:prstGeom prst="rect">
            <a:avLst/>
          </a:prstGeom>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lang="en-US" sz="2100"/>
              <a:t>OSP will confirm UW &amp; sponsor requirements when international involvement is identified. </a:t>
            </a:r>
            <a:endParaRPr b="0" sz="2100"/>
          </a:p>
          <a:p>
            <a:pPr indent="-342900" lvl="1" marL="914400" marR="0" rtl="0" algn="l">
              <a:lnSpc>
                <a:spcPct val="100000"/>
              </a:lnSpc>
              <a:spcBef>
                <a:spcPts val="1100"/>
              </a:spcBef>
              <a:spcAft>
                <a:spcPts val="0"/>
              </a:spcAft>
              <a:buSzPts val="1800"/>
              <a:buChar char="–"/>
            </a:pPr>
            <a:r>
              <a:rPr b="0" lang="en-US" sz="1800"/>
              <a:t>Export Controls?</a:t>
            </a:r>
            <a:endParaRPr b="0" sz="1800"/>
          </a:p>
          <a:p>
            <a:pPr indent="-342900" lvl="1" marL="914400" marR="0" rtl="0" algn="l">
              <a:lnSpc>
                <a:spcPct val="100000"/>
              </a:lnSpc>
              <a:spcBef>
                <a:spcPts val="0"/>
              </a:spcBef>
              <a:spcAft>
                <a:spcPts val="0"/>
              </a:spcAft>
              <a:buSzPts val="1800"/>
              <a:buChar char="–"/>
            </a:pPr>
            <a:r>
              <a:rPr b="0" lang="en-US" sz="1800"/>
              <a:t>Does PI need to be aware if there are additional sponsor forms required?</a:t>
            </a:r>
            <a:endParaRPr b="0" sz="1800"/>
          </a:p>
        </p:txBody>
      </p:sp>
      <p:sp>
        <p:nvSpPr>
          <p:cNvPr id="149" name="Google Shape;149;p21"/>
          <p:cNvSpPr txBox="1"/>
          <p:nvPr>
            <p:ph idx="1" type="body"/>
          </p:nvPr>
        </p:nvSpPr>
        <p:spPr>
          <a:xfrm>
            <a:off x="300873" y="318475"/>
            <a:ext cx="47007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Activity Locations</a:t>
            </a:r>
            <a:endParaRPr/>
          </a:p>
          <a:p>
            <a:pPr indent="0" lvl="0" marL="0" rtl="0" algn="l">
              <a:spcBef>
                <a:spcPts val="600"/>
              </a:spcBef>
              <a:spcAft>
                <a:spcPts val="0"/>
              </a:spcAft>
              <a:buNone/>
            </a:pPr>
            <a:r>
              <a:rPr lang="en-US">
                <a:latin typeface="Encode Sans"/>
                <a:ea typeface="Encode Sans"/>
                <a:cs typeface="Encode Sans"/>
                <a:sym typeface="Encode Sans"/>
              </a:rPr>
              <a:t>International Involvement</a:t>
            </a:r>
            <a:endParaRPr>
              <a:latin typeface="Encode Sans"/>
              <a:ea typeface="Encode Sans"/>
              <a:cs typeface="Encode Sans"/>
              <a:sym typeface="Encode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2" title="1 budget .png"/>
          <p:cNvPicPr preferRelativeResize="0"/>
          <p:nvPr/>
        </p:nvPicPr>
        <p:blipFill rotWithShape="1">
          <a:blip r:embed="rId3">
            <a:alphaModFix/>
          </a:blip>
          <a:srcRect b="77382" l="21145" r="21329" t="0"/>
          <a:stretch/>
        </p:blipFill>
        <p:spPr>
          <a:xfrm>
            <a:off x="214225" y="1279975"/>
            <a:ext cx="8988149" cy="2910275"/>
          </a:xfrm>
          <a:prstGeom prst="rect">
            <a:avLst/>
          </a:prstGeom>
          <a:noFill/>
          <a:ln>
            <a:noFill/>
          </a:ln>
        </p:spPr>
      </p:pic>
      <p:sp>
        <p:nvSpPr>
          <p:cNvPr id="155" name="Google Shape;155;p22"/>
          <p:cNvSpPr txBox="1"/>
          <p:nvPr>
            <p:ph idx="1" type="body"/>
          </p:nvPr>
        </p:nvSpPr>
        <p:spPr>
          <a:xfrm>
            <a:off x="66632" y="152410"/>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Budget &amp; Fiscal Compliance</a:t>
            </a:r>
            <a:endParaRPr/>
          </a:p>
          <a:p>
            <a:pPr indent="0" lvl="0" marL="0" rtl="0" algn="l">
              <a:spcBef>
                <a:spcPts val="600"/>
              </a:spcBef>
              <a:spcAft>
                <a:spcPts val="0"/>
              </a:spcAft>
              <a:buNone/>
            </a:pPr>
            <a:r>
              <a:rPr lang="en-US">
                <a:latin typeface="Encode Sans"/>
                <a:ea typeface="Encode Sans"/>
                <a:cs typeface="Encode Sans"/>
                <a:sym typeface="Encode Sans"/>
              </a:rPr>
              <a:t>Fiscal Compliance</a:t>
            </a:r>
            <a:endParaRPr>
              <a:latin typeface="Encode Sans"/>
              <a:ea typeface="Encode Sans"/>
              <a:cs typeface="Encode Sans"/>
              <a:sym typeface="Encode Sans"/>
            </a:endParaRPr>
          </a:p>
        </p:txBody>
      </p:sp>
      <p:sp>
        <p:nvSpPr>
          <p:cNvPr id="156" name="Google Shape;156;p22"/>
          <p:cNvSpPr txBox="1"/>
          <p:nvPr>
            <p:ph idx="2" type="body"/>
          </p:nvPr>
        </p:nvSpPr>
        <p:spPr>
          <a:xfrm>
            <a:off x="357400" y="4593625"/>
            <a:ext cx="8701800" cy="1180800"/>
          </a:xfrm>
          <a:prstGeom prst="rect">
            <a:avLst/>
          </a:prstGeom>
        </p:spPr>
        <p:txBody>
          <a:bodyPr anchorCtr="0" anchor="t" bIns="45700" lIns="91425" spcFirstLastPara="1" rIns="91425" wrap="square" tIns="45700">
            <a:noAutofit/>
          </a:bodyPr>
          <a:lstStyle/>
          <a:p>
            <a:pPr indent="0" lvl="0" marL="0" marR="0" rtl="0" algn="l">
              <a:lnSpc>
                <a:spcPct val="100000"/>
              </a:lnSpc>
              <a:spcBef>
                <a:spcPts val="0"/>
              </a:spcBef>
              <a:spcAft>
                <a:spcPts val="1100"/>
              </a:spcAft>
              <a:buNone/>
            </a:pPr>
            <a:r>
              <a:rPr b="0" lang="en-US" sz="2100"/>
              <a:t>OSP reviews F1 &amp; F3.</a:t>
            </a:r>
            <a:endParaRPr b="0"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3"/>
          <p:cNvSpPr txBox="1"/>
          <p:nvPr>
            <p:ph idx="1" type="body"/>
          </p:nvPr>
        </p:nvSpPr>
        <p:spPr>
          <a:xfrm>
            <a:off x="66632" y="49535"/>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sz="2800"/>
              <a:t>Budget &amp; Fiscal Compliance</a:t>
            </a:r>
            <a:endParaRPr sz="2800"/>
          </a:p>
          <a:p>
            <a:pPr indent="0" lvl="0" marL="0" rtl="0" algn="l">
              <a:spcBef>
                <a:spcPts val="600"/>
              </a:spcBef>
              <a:spcAft>
                <a:spcPts val="0"/>
              </a:spcAft>
              <a:buNone/>
            </a:pPr>
            <a:r>
              <a:rPr lang="en-US" sz="2800">
                <a:latin typeface="Encode Sans"/>
                <a:ea typeface="Encode Sans"/>
                <a:cs typeface="Encode Sans"/>
                <a:sym typeface="Encode Sans"/>
              </a:rPr>
              <a:t>Total Costs </a:t>
            </a:r>
            <a:endParaRPr sz="2800">
              <a:latin typeface="Encode Sans"/>
              <a:ea typeface="Encode Sans"/>
              <a:cs typeface="Encode Sans"/>
              <a:sym typeface="Encode Sans"/>
            </a:endParaRPr>
          </a:p>
        </p:txBody>
      </p:sp>
      <p:pic>
        <p:nvPicPr>
          <p:cNvPr id="162" name="Google Shape;162;p23" title="budget2.png"/>
          <p:cNvPicPr preferRelativeResize="0"/>
          <p:nvPr/>
        </p:nvPicPr>
        <p:blipFill rotWithShape="1">
          <a:blip r:embed="rId3">
            <a:alphaModFix/>
          </a:blip>
          <a:srcRect b="0" l="0" r="0" t="58822"/>
          <a:stretch/>
        </p:blipFill>
        <p:spPr>
          <a:xfrm>
            <a:off x="66625" y="1629425"/>
            <a:ext cx="8873075" cy="2538749"/>
          </a:xfrm>
          <a:prstGeom prst="rect">
            <a:avLst/>
          </a:prstGeom>
          <a:noFill/>
          <a:ln>
            <a:noFill/>
          </a:ln>
        </p:spPr>
      </p:pic>
      <p:sp>
        <p:nvSpPr>
          <p:cNvPr id="163" name="Google Shape;163;p23"/>
          <p:cNvSpPr/>
          <p:nvPr/>
        </p:nvSpPr>
        <p:spPr>
          <a:xfrm>
            <a:off x="349650" y="2968275"/>
            <a:ext cx="8444700" cy="1163700"/>
          </a:xfrm>
          <a:prstGeom prst="roundRect">
            <a:avLst>
              <a:gd fmla="val 16667" name="adj"/>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4" name="Google Shape;164;p23"/>
          <p:cNvSpPr/>
          <p:nvPr/>
        </p:nvSpPr>
        <p:spPr>
          <a:xfrm>
            <a:off x="828250" y="4609575"/>
            <a:ext cx="4601400" cy="14103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700">
                <a:solidFill>
                  <a:schemeClr val="dk2"/>
                </a:solidFill>
                <a:latin typeface="Open Sans"/>
                <a:ea typeface="Open Sans"/>
                <a:cs typeface="Open Sans"/>
                <a:sym typeface="Open Sans"/>
              </a:rPr>
              <a:t>If OSP </a:t>
            </a:r>
            <a:r>
              <a:rPr lang="en-US" sz="1700">
                <a:solidFill>
                  <a:schemeClr val="dk2"/>
                </a:solidFill>
                <a:latin typeface="Open Sans"/>
                <a:ea typeface="Open Sans"/>
                <a:cs typeface="Open Sans"/>
                <a:sym typeface="Open Sans"/>
              </a:rPr>
              <a:t>reviews</a:t>
            </a:r>
            <a:r>
              <a:rPr lang="en-US" sz="1700">
                <a:solidFill>
                  <a:schemeClr val="dk2"/>
                </a:solidFill>
                <a:latin typeface="Open Sans"/>
                <a:ea typeface="Open Sans"/>
                <a:cs typeface="Open Sans"/>
                <a:sym typeface="Open Sans"/>
              </a:rPr>
              <a:t> technical instructions, we may recommend budget changes incidental to this review.</a:t>
            </a:r>
            <a:endParaRPr sz="1700">
              <a:solidFill>
                <a:schemeClr val="dk2"/>
              </a:solidFill>
              <a:latin typeface="Open Sans"/>
              <a:ea typeface="Open Sans"/>
              <a:cs typeface="Open Sans"/>
              <a:sym typeface="Open Sans"/>
            </a:endParaRPr>
          </a:p>
        </p:txBody>
      </p:sp>
      <p:sp>
        <p:nvSpPr>
          <p:cNvPr id="165" name="Google Shape;165;p23"/>
          <p:cNvSpPr/>
          <p:nvPr/>
        </p:nvSpPr>
        <p:spPr>
          <a:xfrm>
            <a:off x="2362400" y="1716425"/>
            <a:ext cx="5183100" cy="1163700"/>
          </a:xfrm>
          <a:prstGeom prst="wedgeRoundRectCallout">
            <a:avLst>
              <a:gd fmla="val 47620" name="adj1"/>
              <a:gd fmla="val 97947"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2100">
                <a:solidFill>
                  <a:schemeClr val="dk2"/>
                </a:solidFill>
                <a:latin typeface="Open Sans"/>
                <a:ea typeface="Open Sans"/>
                <a:cs typeface="Open Sans"/>
                <a:sym typeface="Open Sans"/>
              </a:rPr>
              <a:t>OSP will always confirm Total Costs matches the </a:t>
            </a:r>
            <a:r>
              <a:rPr lang="en-US" sz="2100">
                <a:solidFill>
                  <a:schemeClr val="dk2"/>
                </a:solidFill>
                <a:latin typeface="Open Sans"/>
                <a:ea typeface="Open Sans"/>
                <a:cs typeface="Open Sans"/>
                <a:sym typeface="Open Sans"/>
              </a:rPr>
              <a:t>proposal.</a:t>
            </a:r>
            <a:endParaRPr sz="2100">
              <a:solidFill>
                <a:schemeClr val="dk2"/>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4" title="cost share 1.png"/>
          <p:cNvPicPr preferRelativeResize="0"/>
          <p:nvPr/>
        </p:nvPicPr>
        <p:blipFill rotWithShape="1">
          <a:blip r:embed="rId3">
            <a:alphaModFix/>
          </a:blip>
          <a:srcRect b="58030" l="0" r="59425" t="5394"/>
          <a:stretch/>
        </p:blipFill>
        <p:spPr>
          <a:xfrm>
            <a:off x="4133775" y="544325"/>
            <a:ext cx="5010224" cy="3274425"/>
          </a:xfrm>
          <a:prstGeom prst="rect">
            <a:avLst/>
          </a:prstGeom>
          <a:noFill/>
          <a:ln>
            <a:noFill/>
          </a:ln>
        </p:spPr>
      </p:pic>
      <p:sp>
        <p:nvSpPr>
          <p:cNvPr id="171" name="Google Shape;171;p24"/>
          <p:cNvSpPr txBox="1"/>
          <p:nvPr>
            <p:ph idx="1" type="body"/>
          </p:nvPr>
        </p:nvSpPr>
        <p:spPr>
          <a:xfrm>
            <a:off x="331075" y="454700"/>
            <a:ext cx="5719800" cy="10359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Cost Sharing</a:t>
            </a:r>
            <a:endParaRPr/>
          </a:p>
        </p:txBody>
      </p:sp>
      <p:sp>
        <p:nvSpPr>
          <p:cNvPr id="172" name="Google Shape;172;p24"/>
          <p:cNvSpPr txBox="1"/>
          <p:nvPr/>
        </p:nvSpPr>
        <p:spPr>
          <a:xfrm>
            <a:off x="252450" y="1939025"/>
            <a:ext cx="4548000" cy="318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2000">
                <a:solidFill>
                  <a:schemeClr val="dk2"/>
                </a:solidFill>
                <a:latin typeface="Open Sans"/>
                <a:ea typeface="Open Sans"/>
                <a:cs typeface="Open Sans"/>
                <a:sym typeface="Open Sans"/>
              </a:rPr>
              <a:t>Institutional Review ensures:</a:t>
            </a:r>
            <a:endParaRPr sz="2000">
              <a:solidFill>
                <a:schemeClr val="dk2"/>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2"/>
              </a:buClr>
              <a:buSzPts val="1900"/>
              <a:buFont typeface="Open Sans"/>
              <a:buChar char="●"/>
            </a:pPr>
            <a:r>
              <a:rPr lang="en-US" sz="1900">
                <a:solidFill>
                  <a:schemeClr val="dk2"/>
                </a:solidFill>
                <a:latin typeface="Open Sans"/>
                <a:ea typeface="Open Sans"/>
                <a:cs typeface="Open Sans"/>
                <a:sym typeface="Open Sans"/>
              </a:rPr>
              <a:t>Proposal &amp; eGC1 accurately reflect </a:t>
            </a:r>
            <a:r>
              <a:rPr lang="en-US" sz="1900">
                <a:solidFill>
                  <a:schemeClr val="dk2"/>
                </a:solidFill>
                <a:latin typeface="Open Sans"/>
                <a:ea typeface="Open Sans"/>
                <a:cs typeface="Open Sans"/>
                <a:sym typeface="Open Sans"/>
              </a:rPr>
              <a:t>sponsor</a:t>
            </a:r>
            <a:r>
              <a:rPr lang="en-US" sz="1900">
                <a:solidFill>
                  <a:schemeClr val="dk2"/>
                </a:solidFill>
                <a:latin typeface="Open Sans"/>
                <a:ea typeface="Open Sans"/>
                <a:cs typeface="Open Sans"/>
                <a:sym typeface="Open Sans"/>
              </a:rPr>
              <a:t> </a:t>
            </a:r>
            <a:endParaRPr sz="1900">
              <a:solidFill>
                <a:schemeClr val="dk2"/>
              </a:solidFill>
              <a:latin typeface="Open Sans"/>
              <a:ea typeface="Open Sans"/>
              <a:cs typeface="Open Sans"/>
              <a:sym typeface="Open Sans"/>
            </a:endParaRPr>
          </a:p>
          <a:p>
            <a:pPr indent="0" lvl="0" marL="457200" rtl="0" algn="l">
              <a:lnSpc>
                <a:spcPct val="115000"/>
              </a:lnSpc>
              <a:spcBef>
                <a:spcPts val="0"/>
              </a:spcBef>
              <a:spcAft>
                <a:spcPts val="0"/>
              </a:spcAft>
              <a:buNone/>
            </a:pPr>
            <a:r>
              <a:rPr lang="en-US" sz="1900">
                <a:solidFill>
                  <a:schemeClr val="dk2"/>
                </a:solidFill>
                <a:latin typeface="Open Sans"/>
                <a:ea typeface="Open Sans"/>
                <a:cs typeface="Open Sans"/>
                <a:sym typeface="Open Sans"/>
              </a:rPr>
              <a:t>cost-share requirements</a:t>
            </a:r>
            <a:endParaRPr sz="1900">
              <a:solidFill>
                <a:schemeClr val="dk2"/>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2"/>
              </a:buClr>
              <a:buSzPts val="1900"/>
              <a:buFont typeface="Open Sans"/>
              <a:buChar char="●"/>
            </a:pPr>
            <a:r>
              <a:rPr lang="en-US" sz="1900">
                <a:solidFill>
                  <a:schemeClr val="dk2"/>
                </a:solidFill>
                <a:latin typeface="Open Sans"/>
                <a:ea typeface="Open Sans"/>
                <a:cs typeface="Open Sans"/>
                <a:sym typeface="Open Sans"/>
              </a:rPr>
              <a:t>Units Intend to cost-share</a:t>
            </a:r>
            <a:endParaRPr sz="1900">
              <a:solidFill>
                <a:schemeClr val="dk2"/>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2"/>
              </a:buClr>
              <a:buSzPts val="1900"/>
              <a:buFont typeface="Open Sans"/>
              <a:buChar char="●"/>
            </a:pPr>
            <a:r>
              <a:rPr lang="en-US" sz="1900">
                <a:solidFill>
                  <a:schemeClr val="dk2"/>
                </a:solidFill>
                <a:latin typeface="Open Sans"/>
                <a:ea typeface="Open Sans"/>
                <a:cs typeface="Open Sans"/>
                <a:sym typeface="Open Sans"/>
              </a:rPr>
              <a:t>Cost-sharing units have approved (via eGC1 approvals) </a:t>
            </a:r>
            <a:endParaRPr sz="1900">
              <a:solidFill>
                <a:schemeClr val="dk2"/>
              </a:solidFill>
              <a:latin typeface="Open Sans"/>
              <a:ea typeface="Open Sans"/>
              <a:cs typeface="Open Sans"/>
              <a:sym typeface="Open Sans"/>
            </a:endParaRPr>
          </a:p>
          <a:p>
            <a:pPr indent="-349250" lvl="0" marL="457200" rtl="0" algn="l">
              <a:lnSpc>
                <a:spcPct val="115000"/>
              </a:lnSpc>
              <a:spcBef>
                <a:spcPts val="0"/>
              </a:spcBef>
              <a:spcAft>
                <a:spcPts val="0"/>
              </a:spcAft>
              <a:buClr>
                <a:schemeClr val="dk2"/>
              </a:buClr>
              <a:buSzPts val="1900"/>
              <a:buFont typeface="Open Sans"/>
              <a:buChar char="●"/>
            </a:pPr>
            <a:r>
              <a:rPr lang="en-US" sz="1900">
                <a:solidFill>
                  <a:schemeClr val="dk2"/>
                </a:solidFill>
                <a:latin typeface="Open Sans"/>
                <a:ea typeface="Open Sans"/>
                <a:cs typeface="Open Sans"/>
                <a:sym typeface="Open Sans"/>
              </a:rPr>
              <a:t>OSP does not require a Cost Share Addendum at time of proposal</a:t>
            </a:r>
            <a:endParaRPr sz="1900">
              <a:solidFill>
                <a:schemeClr val="dk2"/>
              </a:solidFill>
              <a:latin typeface="Open Sans"/>
              <a:ea typeface="Open Sans"/>
              <a:cs typeface="Open Sans"/>
              <a:sym typeface="Open Sans"/>
            </a:endParaRPr>
          </a:p>
        </p:txBody>
      </p:sp>
      <p:sp>
        <p:nvSpPr>
          <p:cNvPr id="173" name="Google Shape;173;p24"/>
          <p:cNvSpPr txBox="1"/>
          <p:nvPr/>
        </p:nvSpPr>
        <p:spPr>
          <a:xfrm>
            <a:off x="548475" y="5774425"/>
            <a:ext cx="6750300" cy="78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800">
                <a:solidFill>
                  <a:schemeClr val="dk1"/>
                </a:solidFill>
                <a:latin typeface="Open Sans"/>
                <a:ea typeface="Open Sans"/>
                <a:cs typeface="Open Sans"/>
                <a:sym typeface="Open Sans"/>
              </a:rPr>
              <a:t>Review </a:t>
            </a:r>
            <a:r>
              <a:rPr lang="en-US" sz="1800" u="sng">
                <a:solidFill>
                  <a:schemeClr val="accent5"/>
                </a:solidFill>
                <a:latin typeface="Open Sans"/>
                <a:ea typeface="Open Sans"/>
                <a:cs typeface="Open Sans"/>
                <a:sym typeface="Open Sans"/>
                <a:hlinkClick r:id="rId4">
                  <a:extLst>
                    <a:ext uri="{A12FA001-AC4F-418D-AE19-62706E023703}">
                      <ahyp:hlinkClr val="tx"/>
                    </a:ext>
                  </a:extLst>
                </a:hlinkClick>
              </a:rPr>
              <a:t>GCA’s Cost Share guidance</a:t>
            </a:r>
            <a:r>
              <a:rPr lang="en-US" sz="1800">
                <a:solidFill>
                  <a:schemeClr val="dk1"/>
                </a:solidFill>
                <a:latin typeface="Open Sans"/>
                <a:ea typeface="Open Sans"/>
                <a:cs typeface="Open Sans"/>
                <a:sym typeface="Open Sans"/>
              </a:rPr>
              <a:t> </a:t>
            </a:r>
            <a:endParaRPr sz="1800">
              <a:solidFill>
                <a:schemeClr val="dk1"/>
              </a:solidFill>
              <a:latin typeface="Open Sans"/>
              <a:ea typeface="Open Sans"/>
              <a:cs typeface="Open Sans"/>
              <a:sym typeface="Open Sans"/>
            </a:endParaRPr>
          </a:p>
          <a:p>
            <a:pPr indent="0" lvl="0" marL="0" rtl="0" algn="l">
              <a:lnSpc>
                <a:spcPct val="115000"/>
              </a:lnSpc>
              <a:spcBef>
                <a:spcPts val="0"/>
              </a:spcBef>
              <a:spcAft>
                <a:spcPts val="0"/>
              </a:spcAft>
              <a:buNone/>
            </a:pPr>
            <a:r>
              <a:rPr lang="en-US" sz="1800">
                <a:solidFill>
                  <a:schemeClr val="dk1"/>
                </a:solidFill>
                <a:latin typeface="Open Sans"/>
                <a:ea typeface="Open Sans"/>
                <a:cs typeface="Open Sans"/>
                <a:sym typeface="Open Sans"/>
              </a:rPr>
              <a:t>Send cost sharing questions to </a:t>
            </a:r>
            <a:r>
              <a:rPr lang="en-US" sz="1800" u="sng">
                <a:solidFill>
                  <a:schemeClr val="accent5"/>
                </a:solidFill>
                <a:latin typeface="Open Sans"/>
                <a:ea typeface="Open Sans"/>
                <a:cs typeface="Open Sans"/>
                <a:sym typeface="Open Sans"/>
                <a:hlinkClick r:id="rId5">
                  <a:extLst>
                    <a:ext uri="{A12FA001-AC4F-418D-AE19-62706E023703}">
                      <ahyp:hlinkClr val="tx"/>
                    </a:ext>
                  </a:extLst>
                </a:hlinkClick>
              </a:rPr>
              <a:t>Post Award Fiscal Compliance </a:t>
            </a:r>
            <a:endParaRPr sz="1800">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25" title="NFCompliance.png"/>
          <p:cNvPicPr preferRelativeResize="0"/>
          <p:nvPr/>
        </p:nvPicPr>
        <p:blipFill rotWithShape="1">
          <a:blip r:embed="rId3">
            <a:alphaModFix/>
          </a:blip>
          <a:srcRect b="0" l="-574" r="59208" t="16429"/>
          <a:stretch/>
        </p:blipFill>
        <p:spPr>
          <a:xfrm>
            <a:off x="4556200" y="781450"/>
            <a:ext cx="4530349" cy="6101200"/>
          </a:xfrm>
          <a:prstGeom prst="rect">
            <a:avLst/>
          </a:prstGeom>
          <a:noFill/>
          <a:ln>
            <a:noFill/>
          </a:ln>
        </p:spPr>
      </p:pic>
      <p:sp>
        <p:nvSpPr>
          <p:cNvPr id="179" name="Google Shape;179;p25"/>
          <p:cNvSpPr txBox="1"/>
          <p:nvPr>
            <p:ph idx="1" type="body"/>
          </p:nvPr>
        </p:nvSpPr>
        <p:spPr>
          <a:xfrm>
            <a:off x="98228" y="0"/>
            <a:ext cx="49539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Non-Fiscal Compliance</a:t>
            </a:r>
            <a:endParaRPr/>
          </a:p>
        </p:txBody>
      </p:sp>
      <p:sp>
        <p:nvSpPr>
          <p:cNvPr id="180" name="Google Shape;180;p25"/>
          <p:cNvSpPr txBox="1"/>
          <p:nvPr/>
        </p:nvSpPr>
        <p:spPr>
          <a:xfrm>
            <a:off x="301300" y="1562700"/>
            <a:ext cx="3854100" cy="4778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US" sz="1900">
                <a:solidFill>
                  <a:schemeClr val="dk2"/>
                </a:solidFill>
                <a:latin typeface="Open Sans"/>
                <a:ea typeface="Open Sans"/>
                <a:cs typeface="Open Sans"/>
                <a:sym typeface="Open Sans"/>
              </a:rPr>
              <a:t>PIs &amp; Units must complete relevant sections for </a:t>
            </a:r>
            <a:r>
              <a:rPr lang="en-US" sz="1900">
                <a:solidFill>
                  <a:schemeClr val="dk2"/>
                </a:solidFill>
                <a:latin typeface="Open Sans"/>
                <a:ea typeface="Open Sans"/>
                <a:cs typeface="Open Sans"/>
                <a:sym typeface="Open Sans"/>
              </a:rPr>
              <a:t>their proposal.</a:t>
            </a:r>
            <a:endParaRPr sz="19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9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rPr lang="en-US" sz="1900">
                <a:solidFill>
                  <a:schemeClr val="dk2"/>
                </a:solidFill>
                <a:latin typeface="Open Sans"/>
                <a:ea typeface="Open Sans"/>
                <a:cs typeface="Open Sans"/>
                <a:sym typeface="Open Sans"/>
              </a:rPr>
              <a:t>OSP will:</a:t>
            </a:r>
            <a:endParaRPr sz="1900">
              <a:solidFill>
                <a:schemeClr val="dk2"/>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2"/>
              </a:buClr>
              <a:buSzPts val="1800"/>
              <a:buFont typeface="Open Sans"/>
              <a:buChar char="●"/>
            </a:pPr>
            <a:r>
              <a:rPr lang="en-US" sz="1800">
                <a:solidFill>
                  <a:schemeClr val="dk2"/>
                </a:solidFill>
                <a:latin typeface="Open Sans"/>
                <a:ea typeface="Open Sans"/>
                <a:cs typeface="Open Sans"/>
                <a:sym typeface="Open Sans"/>
              </a:rPr>
              <a:t>confirm proposal matches eGC1</a:t>
            </a:r>
            <a:endParaRPr sz="1800">
              <a:solidFill>
                <a:schemeClr val="dk2"/>
              </a:solidFill>
              <a:latin typeface="Open Sans"/>
              <a:ea typeface="Open Sans"/>
              <a:cs typeface="Open Sans"/>
              <a:sym typeface="Open Sans"/>
            </a:endParaRPr>
          </a:p>
          <a:p>
            <a:pPr indent="-342900" lvl="0" marL="457200" rtl="0" algn="l">
              <a:lnSpc>
                <a:spcPct val="115000"/>
              </a:lnSpc>
              <a:spcBef>
                <a:spcPts val="0"/>
              </a:spcBef>
              <a:spcAft>
                <a:spcPts val="0"/>
              </a:spcAft>
              <a:buClr>
                <a:schemeClr val="dk2"/>
              </a:buClr>
              <a:buSzPts val="1800"/>
              <a:buFont typeface="Open Sans"/>
              <a:buChar char="●"/>
            </a:pPr>
            <a:r>
              <a:rPr lang="en-US" sz="1800">
                <a:solidFill>
                  <a:schemeClr val="dk2"/>
                </a:solidFill>
                <a:latin typeface="Open Sans"/>
                <a:ea typeface="Open Sans"/>
                <a:cs typeface="Open Sans"/>
                <a:sym typeface="Open Sans"/>
              </a:rPr>
              <a:t>use info here throughout life of award</a:t>
            </a:r>
            <a:endParaRPr sz="18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9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rPr lang="en-US" sz="1900">
                <a:solidFill>
                  <a:schemeClr val="dk2"/>
                </a:solidFill>
                <a:latin typeface="Open Sans"/>
                <a:ea typeface="Open Sans"/>
                <a:cs typeface="Open Sans"/>
                <a:sym typeface="Open Sans"/>
              </a:rPr>
              <a:t>Note: Human subjects and animal use approvals are often </a:t>
            </a:r>
            <a:r>
              <a:rPr i="1" lang="en-US" sz="1900">
                <a:solidFill>
                  <a:schemeClr val="dk2"/>
                </a:solidFill>
                <a:latin typeface="Open Sans"/>
                <a:ea typeface="Open Sans"/>
                <a:cs typeface="Open Sans"/>
                <a:sym typeface="Open Sans"/>
              </a:rPr>
              <a:t>pending</a:t>
            </a:r>
            <a:r>
              <a:rPr lang="en-US" sz="1900">
                <a:solidFill>
                  <a:schemeClr val="dk2"/>
                </a:solidFill>
                <a:latin typeface="Open Sans"/>
                <a:ea typeface="Open Sans"/>
                <a:cs typeface="Open Sans"/>
                <a:sym typeface="Open Sans"/>
              </a:rPr>
              <a:t>.</a:t>
            </a:r>
            <a:endParaRPr sz="19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sz="1900">
              <a:solidFill>
                <a:schemeClr val="dk2"/>
              </a:solidFill>
              <a:latin typeface="Open Sans"/>
              <a:ea typeface="Open Sans"/>
              <a:cs typeface="Open Sans"/>
              <a:sym typeface="Open Sans"/>
            </a:endParaRPr>
          </a:p>
        </p:txBody>
      </p:sp>
      <p:sp>
        <p:nvSpPr>
          <p:cNvPr id="181" name="Google Shape;181;p25"/>
          <p:cNvSpPr/>
          <p:nvPr/>
        </p:nvSpPr>
        <p:spPr>
          <a:xfrm>
            <a:off x="3858625" y="1280975"/>
            <a:ext cx="765600" cy="49365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6" title="summary.png"/>
          <p:cNvPicPr preferRelativeResize="0"/>
          <p:nvPr/>
        </p:nvPicPr>
        <p:blipFill rotWithShape="1">
          <a:blip r:embed="rId3">
            <a:alphaModFix/>
          </a:blip>
          <a:srcRect b="1642" l="0" r="4942" t="0"/>
          <a:stretch/>
        </p:blipFill>
        <p:spPr>
          <a:xfrm>
            <a:off x="3556900" y="261275"/>
            <a:ext cx="5587101" cy="6596724"/>
          </a:xfrm>
          <a:prstGeom prst="rect">
            <a:avLst/>
          </a:prstGeom>
          <a:noFill/>
          <a:ln>
            <a:noFill/>
          </a:ln>
        </p:spPr>
      </p:pic>
      <p:sp>
        <p:nvSpPr>
          <p:cNvPr id="187" name="Google Shape;187;p26"/>
          <p:cNvSpPr txBox="1"/>
          <p:nvPr>
            <p:ph idx="1" type="body"/>
          </p:nvPr>
        </p:nvSpPr>
        <p:spPr>
          <a:xfrm>
            <a:off x="332475" y="151425"/>
            <a:ext cx="2836500" cy="10764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Application Summary</a:t>
            </a:r>
            <a:endParaRPr/>
          </a:p>
        </p:txBody>
      </p:sp>
      <p:sp>
        <p:nvSpPr>
          <p:cNvPr id="188" name="Google Shape;188;p26"/>
          <p:cNvSpPr txBox="1"/>
          <p:nvPr>
            <p:ph idx="2" type="body"/>
          </p:nvPr>
        </p:nvSpPr>
        <p:spPr>
          <a:xfrm>
            <a:off x="468675" y="2483850"/>
            <a:ext cx="2277600" cy="2261400"/>
          </a:xfrm>
          <a:prstGeom prst="rect">
            <a:avLst/>
          </a:prstGeom>
        </p:spPr>
        <p:txBody>
          <a:bodyPr anchorCtr="0" anchor="t" bIns="45700" lIns="91425" spcFirstLastPara="1" rIns="91425" wrap="square" tIns="45700">
            <a:noAutofit/>
          </a:bodyPr>
          <a:lstStyle/>
          <a:p>
            <a:pPr indent="0" lvl="0" marL="0" rtl="0" algn="l">
              <a:lnSpc>
                <a:spcPct val="150000"/>
              </a:lnSpc>
              <a:spcBef>
                <a:spcPts val="400"/>
              </a:spcBef>
              <a:spcAft>
                <a:spcPts val="0"/>
              </a:spcAft>
              <a:buNone/>
            </a:pPr>
            <a:r>
              <a:rPr b="0" lang="en-US" sz="2100"/>
              <a:t>Review and confirm information. </a:t>
            </a:r>
            <a:endParaRPr b="0" sz="2100"/>
          </a:p>
          <a:p>
            <a:pPr indent="0" lvl="0" marL="0" rtl="0" algn="l">
              <a:lnSpc>
                <a:spcPct val="150000"/>
              </a:lnSpc>
              <a:spcBef>
                <a:spcPts val="480"/>
              </a:spcBef>
              <a:spcAft>
                <a:spcPts val="0"/>
              </a:spcAft>
              <a:buNone/>
            </a:pPr>
            <a:r>
              <a:t/>
            </a:r>
            <a:endParaRPr b="0" sz="2100"/>
          </a:p>
          <a:p>
            <a:pPr indent="0" lvl="0" marL="0" rtl="0" algn="l">
              <a:spcBef>
                <a:spcPts val="480"/>
              </a:spcBef>
              <a:spcAft>
                <a:spcPts val="0"/>
              </a:spcAft>
              <a:buNone/>
            </a:pPr>
            <a:r>
              <a:t/>
            </a:r>
            <a:endParaRPr b="0" sz="2100"/>
          </a:p>
          <a:p>
            <a:pPr indent="0" lvl="0" marL="0" rtl="0" algn="l">
              <a:lnSpc>
                <a:spcPct val="172222"/>
              </a:lnSpc>
              <a:spcBef>
                <a:spcPts val="0"/>
              </a:spcBef>
              <a:spcAft>
                <a:spcPts val="0"/>
              </a:spcAft>
              <a:buNone/>
            </a:pPr>
            <a:r>
              <a:rPr lang="en-US" sz="2100"/>
              <a:t> </a:t>
            </a:r>
            <a:endParaRPr b="0" sz="2100">
              <a:solidFill>
                <a:srgbClr val="3D3D3D"/>
              </a:solidFill>
              <a:highlight>
                <a:srgbClr val="E8E3D3"/>
              </a:highlight>
            </a:endParaRPr>
          </a:p>
          <a:p>
            <a:pPr indent="0" lvl="0" marL="0" rtl="0" algn="l">
              <a:spcBef>
                <a:spcPts val="1100"/>
              </a:spcBef>
              <a:spcAft>
                <a:spcPts val="0"/>
              </a:spcAft>
              <a:buNone/>
            </a:pPr>
            <a:r>
              <a:t/>
            </a:r>
            <a:endParaRPr sz="2100"/>
          </a:p>
        </p:txBody>
      </p:sp>
      <p:sp>
        <p:nvSpPr>
          <p:cNvPr id="189" name="Google Shape;189;p26"/>
          <p:cNvSpPr/>
          <p:nvPr/>
        </p:nvSpPr>
        <p:spPr>
          <a:xfrm>
            <a:off x="2157125" y="397650"/>
            <a:ext cx="1120500" cy="60627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7" title="attached docs.png"/>
          <p:cNvPicPr preferRelativeResize="0"/>
          <p:nvPr/>
        </p:nvPicPr>
        <p:blipFill rotWithShape="1">
          <a:blip r:embed="rId3">
            <a:alphaModFix/>
          </a:blip>
          <a:srcRect b="67280" l="0" r="70403" t="0"/>
          <a:stretch/>
        </p:blipFill>
        <p:spPr>
          <a:xfrm>
            <a:off x="198275" y="1412875"/>
            <a:ext cx="4122050" cy="3390850"/>
          </a:xfrm>
          <a:prstGeom prst="rect">
            <a:avLst/>
          </a:prstGeom>
          <a:noFill/>
          <a:ln>
            <a:noFill/>
          </a:ln>
        </p:spPr>
      </p:pic>
      <p:sp>
        <p:nvSpPr>
          <p:cNvPr id="195" name="Google Shape;195;p27"/>
          <p:cNvSpPr txBox="1"/>
          <p:nvPr>
            <p:ph idx="1" type="body"/>
          </p:nvPr>
        </p:nvSpPr>
        <p:spPr>
          <a:xfrm>
            <a:off x="579275" y="372650"/>
            <a:ext cx="6209700" cy="8745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Attached Documents</a:t>
            </a:r>
            <a:endParaRPr/>
          </a:p>
        </p:txBody>
      </p:sp>
      <p:sp>
        <p:nvSpPr>
          <p:cNvPr id="196" name="Google Shape;196;p27"/>
          <p:cNvSpPr txBox="1"/>
          <p:nvPr/>
        </p:nvSpPr>
        <p:spPr>
          <a:xfrm>
            <a:off x="4564575" y="1565275"/>
            <a:ext cx="4427400" cy="3109200"/>
          </a:xfrm>
          <a:prstGeom prst="rect">
            <a:avLst/>
          </a:prstGeom>
          <a:noFill/>
          <a:ln>
            <a:noFill/>
          </a:ln>
        </p:spPr>
        <p:txBody>
          <a:bodyPr anchorCtr="0" anchor="t" bIns="91425" lIns="91425" spcFirstLastPara="1" rIns="91425" wrap="square" tIns="91425">
            <a:spAutoFit/>
          </a:bodyPr>
          <a:lstStyle/>
          <a:p>
            <a:pPr indent="0" lvl="0" marL="0" rtl="0" algn="l">
              <a:spcBef>
                <a:spcPts val="400"/>
              </a:spcBef>
              <a:spcAft>
                <a:spcPts val="0"/>
              </a:spcAft>
              <a:buNone/>
            </a:pPr>
            <a:r>
              <a:rPr b="1" lang="en-US" sz="1700">
                <a:solidFill>
                  <a:srgbClr val="4B2E83"/>
                </a:solidFill>
                <a:latin typeface="Open Sans"/>
                <a:ea typeface="Open Sans"/>
                <a:cs typeface="Open Sans"/>
                <a:sym typeface="Open Sans"/>
              </a:rPr>
              <a:t>Documents to be Submitted to Sponsor </a:t>
            </a:r>
            <a:endParaRPr b="1" sz="1700">
              <a:solidFill>
                <a:srgbClr val="4B2E83"/>
              </a:solidFill>
              <a:latin typeface="Open Sans"/>
              <a:ea typeface="Open Sans"/>
              <a:cs typeface="Open Sans"/>
              <a:sym typeface="Open Sans"/>
            </a:endParaRPr>
          </a:p>
          <a:p>
            <a:pPr indent="0" lvl="0" marL="0" rtl="0" algn="l">
              <a:spcBef>
                <a:spcPts val="400"/>
              </a:spcBef>
              <a:spcAft>
                <a:spcPts val="0"/>
              </a:spcAft>
              <a:buNone/>
            </a:pPr>
            <a:r>
              <a:rPr lang="en-US" sz="1700">
                <a:solidFill>
                  <a:srgbClr val="4B2E83"/>
                </a:solidFill>
                <a:latin typeface="Open Sans"/>
                <a:ea typeface="Open Sans"/>
                <a:cs typeface="Open Sans"/>
                <a:sym typeface="Open Sans"/>
              </a:rPr>
              <a:t>ONE file of entire application (in correct order) to be submitted to sponsor</a:t>
            </a:r>
            <a:endParaRPr sz="1700">
              <a:solidFill>
                <a:srgbClr val="4B2E83"/>
              </a:solidFill>
              <a:latin typeface="Open Sans"/>
              <a:ea typeface="Open Sans"/>
              <a:cs typeface="Open Sans"/>
              <a:sym typeface="Open Sans"/>
            </a:endParaRPr>
          </a:p>
          <a:p>
            <a:pPr indent="0" lvl="0" marL="0" rtl="0" algn="l">
              <a:spcBef>
                <a:spcPts val="400"/>
              </a:spcBef>
              <a:spcAft>
                <a:spcPts val="0"/>
              </a:spcAft>
              <a:buNone/>
            </a:pPr>
            <a:r>
              <a:t/>
            </a:r>
            <a:endParaRPr sz="1700">
              <a:solidFill>
                <a:srgbClr val="4B2E83"/>
              </a:solidFill>
              <a:latin typeface="Open Sans"/>
              <a:ea typeface="Open Sans"/>
              <a:cs typeface="Open Sans"/>
              <a:sym typeface="Open Sans"/>
            </a:endParaRPr>
          </a:p>
          <a:p>
            <a:pPr indent="0" lvl="0" marL="0" rtl="0" algn="l">
              <a:spcBef>
                <a:spcPts val="400"/>
              </a:spcBef>
              <a:spcAft>
                <a:spcPts val="0"/>
              </a:spcAft>
              <a:buNone/>
            </a:pPr>
            <a:r>
              <a:t/>
            </a:r>
            <a:endParaRPr sz="1700">
              <a:solidFill>
                <a:srgbClr val="4B2E83"/>
              </a:solidFill>
              <a:latin typeface="Open Sans"/>
              <a:ea typeface="Open Sans"/>
              <a:cs typeface="Open Sans"/>
              <a:sym typeface="Open Sans"/>
            </a:endParaRPr>
          </a:p>
          <a:p>
            <a:pPr indent="0" lvl="0" marL="0" rtl="0" algn="l">
              <a:spcBef>
                <a:spcPts val="400"/>
              </a:spcBef>
              <a:spcAft>
                <a:spcPts val="0"/>
              </a:spcAft>
              <a:buNone/>
            </a:pPr>
            <a:r>
              <a:t/>
            </a:r>
            <a:endParaRPr sz="1700">
              <a:solidFill>
                <a:srgbClr val="4B2E83"/>
              </a:solidFill>
              <a:latin typeface="Open Sans"/>
              <a:ea typeface="Open Sans"/>
              <a:cs typeface="Open Sans"/>
              <a:sym typeface="Open Sans"/>
            </a:endParaRPr>
          </a:p>
          <a:p>
            <a:pPr indent="0" lvl="0" marL="0" rtl="0" algn="l">
              <a:spcBef>
                <a:spcPts val="400"/>
              </a:spcBef>
              <a:spcAft>
                <a:spcPts val="0"/>
              </a:spcAft>
              <a:buNone/>
            </a:pPr>
            <a:r>
              <a:rPr b="1" lang="en-US" sz="1700">
                <a:solidFill>
                  <a:srgbClr val="4B2E83"/>
                </a:solidFill>
                <a:latin typeface="Open Sans"/>
                <a:ea typeface="Open Sans"/>
                <a:cs typeface="Open Sans"/>
                <a:sym typeface="Open Sans"/>
              </a:rPr>
              <a:t>Internal Documents for OSP</a:t>
            </a:r>
            <a:endParaRPr b="1" sz="1700">
              <a:solidFill>
                <a:srgbClr val="4B2E83"/>
              </a:solidFill>
              <a:latin typeface="Open Sans"/>
              <a:ea typeface="Open Sans"/>
              <a:cs typeface="Open Sans"/>
              <a:sym typeface="Open Sans"/>
            </a:endParaRPr>
          </a:p>
          <a:p>
            <a:pPr indent="0" lvl="0" marL="0" rtl="0" algn="l">
              <a:spcBef>
                <a:spcPts val="400"/>
              </a:spcBef>
              <a:spcAft>
                <a:spcPts val="0"/>
              </a:spcAft>
              <a:buNone/>
            </a:pPr>
            <a:r>
              <a:rPr lang="en-US" sz="1700">
                <a:solidFill>
                  <a:srgbClr val="4B2E83"/>
                </a:solidFill>
                <a:latin typeface="Open Sans"/>
                <a:ea typeface="Open Sans"/>
                <a:cs typeface="Open Sans"/>
                <a:sym typeface="Open Sans"/>
              </a:rPr>
              <a:t>Copy of sponsor/originating sponsor funding opportunity ~helpful if key info is highlighted</a:t>
            </a:r>
            <a:endParaRPr sz="1700">
              <a:solidFill>
                <a:srgbClr val="4B2E83"/>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id="201" name="Google Shape;201;p28" title="certify and route .png"/>
          <p:cNvPicPr preferRelativeResize="0"/>
          <p:nvPr/>
        </p:nvPicPr>
        <p:blipFill rotWithShape="1">
          <a:blip r:embed="rId3">
            <a:alphaModFix/>
          </a:blip>
          <a:srcRect b="38699" l="0" r="15860" t="0"/>
          <a:stretch/>
        </p:blipFill>
        <p:spPr>
          <a:xfrm>
            <a:off x="2877675" y="1523025"/>
            <a:ext cx="6266325" cy="5334976"/>
          </a:xfrm>
          <a:prstGeom prst="rect">
            <a:avLst/>
          </a:prstGeom>
          <a:noFill/>
          <a:ln>
            <a:noFill/>
          </a:ln>
        </p:spPr>
      </p:pic>
      <p:sp>
        <p:nvSpPr>
          <p:cNvPr id="202" name="Google Shape;202;p28"/>
          <p:cNvSpPr txBox="1"/>
          <p:nvPr>
            <p:ph idx="1" type="body"/>
          </p:nvPr>
        </p:nvSpPr>
        <p:spPr>
          <a:xfrm>
            <a:off x="475026" y="269900"/>
            <a:ext cx="86361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Certify &amp; Route</a:t>
            </a:r>
            <a:endParaRPr/>
          </a:p>
          <a:p>
            <a:pPr indent="0" lvl="0" marL="0" rtl="0" algn="l">
              <a:spcBef>
                <a:spcPts val="600"/>
              </a:spcBef>
              <a:spcAft>
                <a:spcPts val="0"/>
              </a:spcAft>
              <a:buNone/>
            </a:pPr>
            <a:r>
              <a:rPr lang="en-US" sz="1922">
                <a:latin typeface="Encode Sans"/>
                <a:ea typeface="Encode Sans"/>
                <a:cs typeface="Encode Sans"/>
                <a:sym typeface="Encode Sans"/>
              </a:rPr>
              <a:t>Application documents, Significant Financial Interest, Debarment Statement</a:t>
            </a:r>
            <a:endParaRPr sz="1922">
              <a:latin typeface="Encode Sans"/>
              <a:ea typeface="Encode Sans"/>
              <a:cs typeface="Encode Sans"/>
              <a:sym typeface="Encode Sans"/>
            </a:endParaRPr>
          </a:p>
        </p:txBody>
      </p:sp>
      <p:sp>
        <p:nvSpPr>
          <p:cNvPr id="203" name="Google Shape;203;p28"/>
          <p:cNvSpPr txBox="1"/>
          <p:nvPr>
            <p:ph idx="2" type="body"/>
          </p:nvPr>
        </p:nvSpPr>
        <p:spPr>
          <a:xfrm>
            <a:off x="311475" y="4963200"/>
            <a:ext cx="3164100" cy="747000"/>
          </a:xfrm>
          <a:prstGeom prst="rect">
            <a:avLst/>
          </a:prstGeom>
        </p:spPr>
        <p:txBody>
          <a:bodyPr anchorCtr="0" anchor="t" bIns="45700" lIns="91425" spcFirstLastPara="1" rIns="91425" wrap="square" tIns="45700">
            <a:noAutofit/>
          </a:bodyPr>
          <a:lstStyle/>
          <a:p>
            <a:pPr indent="0" lvl="0" marL="0" rtl="0" algn="l">
              <a:lnSpc>
                <a:spcPct val="100000"/>
              </a:lnSpc>
              <a:spcBef>
                <a:spcPts val="400"/>
              </a:spcBef>
              <a:spcAft>
                <a:spcPts val="0"/>
              </a:spcAft>
              <a:buNone/>
            </a:pPr>
            <a:r>
              <a:rPr b="0" lang="en-US" sz="1800"/>
              <a:t>PI affirms all </a:t>
            </a:r>
            <a:r>
              <a:rPr b="0" lang="en-US" sz="1800"/>
              <a:t>SFI</a:t>
            </a:r>
            <a:r>
              <a:rPr b="0" lang="en-US" sz="1800"/>
              <a:t> &amp; Debarment </a:t>
            </a:r>
            <a:endParaRPr b="0" sz="1800"/>
          </a:p>
          <a:p>
            <a:pPr indent="0" lvl="0" marL="0" rtl="0" algn="l">
              <a:lnSpc>
                <a:spcPct val="150000"/>
              </a:lnSpc>
              <a:spcBef>
                <a:spcPts val="480"/>
              </a:spcBef>
              <a:spcAft>
                <a:spcPts val="0"/>
              </a:spcAft>
              <a:buNone/>
            </a:pPr>
            <a:r>
              <a:t/>
            </a:r>
            <a:endParaRPr b="0" sz="1800"/>
          </a:p>
          <a:p>
            <a:pPr indent="0" lvl="0" marL="0" rtl="0" algn="l">
              <a:spcBef>
                <a:spcPts val="480"/>
              </a:spcBef>
              <a:spcAft>
                <a:spcPts val="0"/>
              </a:spcAft>
              <a:buNone/>
            </a:pPr>
            <a:r>
              <a:t/>
            </a:r>
            <a:endParaRPr b="0" sz="1800"/>
          </a:p>
          <a:p>
            <a:pPr indent="0" lvl="0" marL="0" rtl="0" algn="l">
              <a:lnSpc>
                <a:spcPct val="172222"/>
              </a:lnSpc>
              <a:spcBef>
                <a:spcPts val="0"/>
              </a:spcBef>
              <a:spcAft>
                <a:spcPts val="0"/>
              </a:spcAft>
              <a:buNone/>
            </a:pPr>
            <a:r>
              <a:rPr lang="en-US" sz="1800"/>
              <a:t> </a:t>
            </a:r>
            <a:endParaRPr b="0" sz="1800">
              <a:solidFill>
                <a:srgbClr val="3D3D3D"/>
              </a:solidFill>
              <a:highlight>
                <a:srgbClr val="E8E3D3"/>
              </a:highlight>
            </a:endParaRPr>
          </a:p>
          <a:p>
            <a:pPr indent="0" lvl="0" marL="0" rtl="0" algn="l">
              <a:spcBef>
                <a:spcPts val="1100"/>
              </a:spcBef>
              <a:spcAft>
                <a:spcPts val="0"/>
              </a:spcAft>
              <a:buNone/>
            </a:pPr>
            <a:r>
              <a:t/>
            </a:r>
            <a:endParaRPr sz="1800"/>
          </a:p>
        </p:txBody>
      </p:sp>
      <p:sp>
        <p:nvSpPr>
          <p:cNvPr id="204" name="Google Shape;204;p28"/>
          <p:cNvSpPr/>
          <p:nvPr/>
        </p:nvSpPr>
        <p:spPr>
          <a:xfrm>
            <a:off x="2825525" y="1769250"/>
            <a:ext cx="444600" cy="17568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5" name="Google Shape;205;p28"/>
          <p:cNvSpPr txBox="1"/>
          <p:nvPr/>
        </p:nvSpPr>
        <p:spPr>
          <a:xfrm>
            <a:off x="323175" y="2042875"/>
            <a:ext cx="3000000" cy="10671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400"/>
              </a:spcBef>
              <a:spcAft>
                <a:spcPts val="0"/>
              </a:spcAft>
              <a:buNone/>
            </a:pPr>
            <a:r>
              <a:rPr lang="en-US" sz="1800">
                <a:solidFill>
                  <a:srgbClr val="4B2E83"/>
                </a:solidFill>
                <a:latin typeface="Open Sans"/>
                <a:ea typeface="Open Sans"/>
                <a:cs typeface="Open Sans"/>
                <a:sym typeface="Open Sans"/>
              </a:rPr>
              <a:t>How will application material be submitted </a:t>
            </a:r>
            <a:endParaRPr sz="1800">
              <a:solidFill>
                <a:srgbClr val="4B2E83"/>
              </a:solidFill>
              <a:latin typeface="Open Sans"/>
              <a:ea typeface="Open Sans"/>
              <a:cs typeface="Open Sans"/>
              <a:sym typeface="Open Sans"/>
            </a:endParaRPr>
          </a:p>
          <a:p>
            <a:pPr indent="0" lvl="0" marL="0" rtl="0" algn="l">
              <a:lnSpc>
                <a:spcPct val="100000"/>
              </a:lnSpc>
              <a:spcBef>
                <a:spcPts val="400"/>
              </a:spcBef>
              <a:spcAft>
                <a:spcPts val="0"/>
              </a:spcAft>
              <a:buNone/>
            </a:pPr>
            <a:r>
              <a:rPr lang="en-US" sz="1800">
                <a:solidFill>
                  <a:srgbClr val="4B2E83"/>
                </a:solidFill>
                <a:latin typeface="Open Sans"/>
                <a:ea typeface="Open Sans"/>
                <a:cs typeface="Open Sans"/>
                <a:sym typeface="Open Sans"/>
              </a:rPr>
              <a:t>to sponsor? </a:t>
            </a:r>
            <a:endParaRPr/>
          </a:p>
        </p:txBody>
      </p:sp>
      <p:sp>
        <p:nvSpPr>
          <p:cNvPr id="206" name="Google Shape;206;p28"/>
          <p:cNvSpPr/>
          <p:nvPr/>
        </p:nvSpPr>
        <p:spPr>
          <a:xfrm>
            <a:off x="2433075" y="4536375"/>
            <a:ext cx="444600" cy="1756800"/>
          </a:xfrm>
          <a:prstGeom prst="lef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id="211" name="Google Shape;211;p29" title="certify and route rts.png"/>
          <p:cNvPicPr preferRelativeResize="0"/>
          <p:nvPr/>
        </p:nvPicPr>
        <p:blipFill rotWithShape="1">
          <a:blip r:embed="rId3">
            <a:alphaModFix/>
          </a:blip>
          <a:srcRect b="24320" l="0" r="21990" t="17329"/>
          <a:stretch/>
        </p:blipFill>
        <p:spPr>
          <a:xfrm>
            <a:off x="193625" y="1027075"/>
            <a:ext cx="5992025" cy="4054475"/>
          </a:xfrm>
          <a:prstGeom prst="rect">
            <a:avLst/>
          </a:prstGeom>
          <a:noFill/>
          <a:ln>
            <a:noFill/>
          </a:ln>
        </p:spPr>
      </p:pic>
      <p:sp>
        <p:nvSpPr>
          <p:cNvPr id="212" name="Google Shape;212;p29"/>
          <p:cNvSpPr txBox="1"/>
          <p:nvPr>
            <p:ph idx="1" type="body"/>
          </p:nvPr>
        </p:nvSpPr>
        <p:spPr>
          <a:xfrm>
            <a:off x="193632" y="87635"/>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Certify &amp; Route</a:t>
            </a:r>
            <a:endParaRPr/>
          </a:p>
          <a:p>
            <a:pPr indent="0" lvl="0" marL="0" rtl="0" algn="l">
              <a:spcBef>
                <a:spcPts val="600"/>
              </a:spcBef>
              <a:spcAft>
                <a:spcPts val="0"/>
              </a:spcAft>
              <a:buNone/>
            </a:pPr>
            <a:r>
              <a:rPr lang="en-US">
                <a:latin typeface="Encode Sans"/>
                <a:ea typeface="Encode Sans"/>
                <a:cs typeface="Encode Sans"/>
                <a:sym typeface="Encode Sans"/>
              </a:rPr>
              <a:t>Additional Info, Ready to Submit</a:t>
            </a:r>
            <a:endParaRPr>
              <a:latin typeface="Encode Sans"/>
              <a:ea typeface="Encode Sans"/>
              <a:cs typeface="Encode Sans"/>
              <a:sym typeface="Encode Sans"/>
            </a:endParaRPr>
          </a:p>
        </p:txBody>
      </p:sp>
      <p:sp>
        <p:nvSpPr>
          <p:cNvPr id="213" name="Google Shape;213;p29"/>
          <p:cNvSpPr/>
          <p:nvPr/>
        </p:nvSpPr>
        <p:spPr>
          <a:xfrm>
            <a:off x="4826000" y="1962050"/>
            <a:ext cx="4014000" cy="1697700"/>
          </a:xfrm>
          <a:prstGeom prst="wedgeRoundRectCallout">
            <a:avLst>
              <a:gd fmla="val -87563" name="adj1"/>
              <a:gd fmla="val -50224"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480"/>
              </a:spcBef>
              <a:spcAft>
                <a:spcPts val="0"/>
              </a:spcAft>
              <a:buNone/>
            </a:pPr>
            <a:r>
              <a:rPr lang="en-US">
                <a:solidFill>
                  <a:srgbClr val="4B2E83"/>
                </a:solidFill>
                <a:latin typeface="Open Sans"/>
                <a:ea typeface="Open Sans"/>
                <a:cs typeface="Open Sans"/>
                <a:sym typeface="Open Sans"/>
              </a:rPr>
              <a:t>Include helpful Information for reviewers. </a:t>
            </a:r>
            <a:endParaRPr>
              <a:solidFill>
                <a:srgbClr val="4B2E83"/>
              </a:solidFill>
              <a:latin typeface="Open Sans"/>
              <a:ea typeface="Open Sans"/>
              <a:cs typeface="Open Sans"/>
              <a:sym typeface="Open Sans"/>
            </a:endParaRPr>
          </a:p>
          <a:p>
            <a:pPr indent="0" lvl="0" marL="0" rtl="0" algn="l">
              <a:lnSpc>
                <a:spcPct val="150000"/>
              </a:lnSpc>
              <a:spcBef>
                <a:spcPts val="480"/>
              </a:spcBef>
              <a:spcAft>
                <a:spcPts val="0"/>
              </a:spcAft>
              <a:buNone/>
            </a:pPr>
            <a:r>
              <a:rPr lang="en-US">
                <a:solidFill>
                  <a:srgbClr val="4B2E83"/>
                </a:solidFill>
                <a:latin typeface="Open Sans"/>
                <a:ea typeface="Open Sans"/>
                <a:cs typeface="Open Sans"/>
                <a:sym typeface="Open Sans"/>
              </a:rPr>
              <a:t>OSP sees this info as part of their review summary in OSP’s eGC1 Campus Comments section. </a:t>
            </a:r>
            <a:endParaRPr sz="1000">
              <a:latin typeface="Open Sans"/>
              <a:ea typeface="Open Sans"/>
              <a:cs typeface="Open Sans"/>
              <a:sym typeface="Open Sans"/>
            </a:endParaRPr>
          </a:p>
        </p:txBody>
      </p:sp>
      <p:sp>
        <p:nvSpPr>
          <p:cNvPr id="214" name="Google Shape;214;p29"/>
          <p:cNvSpPr/>
          <p:nvPr/>
        </p:nvSpPr>
        <p:spPr>
          <a:xfrm>
            <a:off x="77275" y="4983425"/>
            <a:ext cx="6224700" cy="992100"/>
          </a:xfrm>
          <a:prstGeom prst="wedgeRoundRectCallout">
            <a:avLst>
              <a:gd fmla="val -3593" name="adj1"/>
              <a:gd fmla="val -116637"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50000"/>
              </a:lnSpc>
              <a:spcBef>
                <a:spcPts val="480"/>
              </a:spcBef>
              <a:spcAft>
                <a:spcPts val="0"/>
              </a:spcAft>
              <a:buNone/>
            </a:pPr>
            <a:r>
              <a:rPr lang="en-US" sz="1800">
                <a:solidFill>
                  <a:srgbClr val="4B2E83"/>
                </a:solidFill>
                <a:latin typeface="Open Sans"/>
                <a:ea typeface="Open Sans"/>
                <a:cs typeface="Open Sans"/>
                <a:sym typeface="Open Sans"/>
              </a:rPr>
              <a:t>If Ready to Submit to sponsor, mark this Yes. If not Ready to Submit, mark No. </a:t>
            </a:r>
            <a:endParaRPr>
              <a:latin typeface="Open Sans"/>
              <a:ea typeface="Open Sans"/>
              <a:cs typeface="Open Sans"/>
              <a:sym typeface="Open Sans"/>
            </a:endParaRPr>
          </a:p>
        </p:txBody>
      </p:sp>
      <p:sp>
        <p:nvSpPr>
          <p:cNvPr id="215" name="Google Shape;215;p29"/>
          <p:cNvSpPr txBox="1"/>
          <p:nvPr/>
        </p:nvSpPr>
        <p:spPr>
          <a:xfrm>
            <a:off x="656450" y="6070650"/>
            <a:ext cx="6743100" cy="677100"/>
          </a:xfrm>
          <a:prstGeom prst="rect">
            <a:avLst/>
          </a:prstGeom>
          <a:noFill/>
          <a:ln>
            <a:noFill/>
          </a:ln>
        </p:spPr>
        <p:txBody>
          <a:bodyPr anchorCtr="0" anchor="t" bIns="91425" lIns="91425" spcFirstLastPara="1" rIns="91425" wrap="square" tIns="91425">
            <a:spAutoFit/>
          </a:bodyPr>
          <a:lstStyle/>
          <a:p>
            <a:pPr indent="0" lvl="0" marL="0" rtl="0" algn="l">
              <a:spcBef>
                <a:spcPts val="480"/>
              </a:spcBef>
              <a:spcAft>
                <a:spcPts val="0"/>
              </a:spcAft>
              <a:buNone/>
            </a:pPr>
            <a:r>
              <a:rPr lang="en-US" u="sng">
                <a:solidFill>
                  <a:schemeClr val="accent5"/>
                </a:solidFill>
                <a:latin typeface="Open Sans"/>
                <a:ea typeface="Open Sans"/>
                <a:cs typeface="Open Sans"/>
                <a:sym typeface="Open Sans"/>
                <a:hlinkClick r:id="rId4">
                  <a:extLst>
                    <a:ext uri="{A12FA001-AC4F-418D-AE19-62706E023703}">
                      <ahyp:hlinkClr val="tx"/>
                    </a:ext>
                  </a:extLst>
                </a:hlinkClick>
              </a:rPr>
              <a:t>Should I submit an eGC1 that is marked NO to the Ready to Submit question?</a:t>
            </a:r>
            <a:endParaRPr>
              <a:solidFill>
                <a:srgbClr val="4B2E83"/>
              </a:solidFill>
              <a:latin typeface="Open Sans"/>
              <a:ea typeface="Open Sans"/>
              <a:cs typeface="Open Sans"/>
              <a:sym typeface="Open Sans"/>
            </a:endParaRPr>
          </a:p>
          <a:p>
            <a:pPr indent="0" lvl="0" marL="0" rtl="0" algn="l">
              <a:spcBef>
                <a:spcPts val="480"/>
              </a:spcBef>
              <a:spcAft>
                <a:spcPts val="0"/>
              </a:spcAft>
              <a:buNone/>
            </a:pPr>
            <a:r>
              <a:rPr lang="en-US" u="sng">
                <a:solidFill>
                  <a:schemeClr val="accent5"/>
                </a:solidFill>
                <a:latin typeface="Open Sans"/>
                <a:ea typeface="Open Sans"/>
                <a:cs typeface="Open Sans"/>
                <a:sym typeface="Open Sans"/>
                <a:hlinkClick r:id="rId5">
                  <a:extLst>
                    <a:ext uri="{A12FA001-AC4F-418D-AE19-62706E023703}">
                      <ahyp:hlinkClr val="tx"/>
                    </a:ext>
                  </a:extLst>
                </a:hlinkClick>
              </a:rPr>
              <a:t>Is my eGC1 Ready to Submit? </a:t>
            </a:r>
            <a:endParaRPr sz="5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2"/>
          <p:cNvSpPr txBox="1"/>
          <p:nvPr>
            <p:ph idx="1" type="body"/>
          </p:nvPr>
        </p:nvSpPr>
        <p:spPr>
          <a:xfrm>
            <a:off x="671757" y="101060"/>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Questions during the demo? </a:t>
            </a:r>
            <a:endParaRPr/>
          </a:p>
        </p:txBody>
      </p:sp>
      <p:sp>
        <p:nvSpPr>
          <p:cNvPr id="61" name="Google Shape;61;p12"/>
          <p:cNvSpPr txBox="1"/>
          <p:nvPr>
            <p:ph idx="2" type="body"/>
          </p:nvPr>
        </p:nvSpPr>
        <p:spPr>
          <a:xfrm>
            <a:off x="667050" y="1993750"/>
            <a:ext cx="7809900" cy="4205700"/>
          </a:xfrm>
          <a:prstGeom prst="rect">
            <a:avLst/>
          </a:prstGeom>
        </p:spPr>
        <p:txBody>
          <a:bodyPr anchorCtr="0" anchor="t" bIns="45700" lIns="91425" spcFirstLastPara="1" rIns="91425" wrap="square" tIns="45700">
            <a:noAutofit/>
          </a:bodyPr>
          <a:lstStyle/>
          <a:p>
            <a:pPr indent="0" lvl="0" marL="0" rtl="0" algn="l">
              <a:spcBef>
                <a:spcPts val="480"/>
              </a:spcBef>
              <a:spcAft>
                <a:spcPts val="0"/>
              </a:spcAft>
              <a:buNone/>
            </a:pPr>
            <a:r>
              <a:rPr b="0" lang="en-US"/>
              <a:t>Use the Q&amp;A feature to ask questions. </a:t>
            </a:r>
            <a:endParaRPr b="0"/>
          </a:p>
          <a:p>
            <a:pPr indent="0" lvl="0" marL="0" rtl="0" algn="l">
              <a:spcBef>
                <a:spcPts val="480"/>
              </a:spcBef>
              <a:spcAft>
                <a:spcPts val="0"/>
              </a:spcAft>
              <a:buNone/>
            </a:pPr>
            <a:r>
              <a:t/>
            </a:r>
            <a:endParaRPr b="0"/>
          </a:p>
          <a:p>
            <a:pPr indent="0" lvl="0" marL="0" rtl="0" algn="l">
              <a:spcBef>
                <a:spcPts val="480"/>
              </a:spcBef>
              <a:spcAft>
                <a:spcPts val="0"/>
              </a:spcAft>
              <a:buNone/>
            </a:pPr>
            <a:r>
              <a:rPr b="0" lang="en-US"/>
              <a:t>We will have time following the demo for questions. </a:t>
            </a:r>
            <a:endParaRPr b="0"/>
          </a:p>
          <a:p>
            <a:pPr indent="0" lvl="0" marL="0" rtl="0" algn="l">
              <a:spcBef>
                <a:spcPts val="480"/>
              </a:spcBef>
              <a:spcAft>
                <a:spcPts val="0"/>
              </a:spcAft>
              <a:buNone/>
            </a:pPr>
            <a:r>
              <a:t/>
            </a:r>
            <a:endParaRPr b="0"/>
          </a:p>
          <a:p>
            <a:pPr indent="0" lvl="0" marL="0" rtl="0" algn="l">
              <a:spcBef>
                <a:spcPts val="480"/>
              </a:spcBef>
              <a:spcAft>
                <a:spcPts val="0"/>
              </a:spcAft>
              <a:buNone/>
            </a:pPr>
            <a:r>
              <a:t/>
            </a:r>
            <a:endParaRPr sz="2100"/>
          </a:p>
          <a:p>
            <a:pPr indent="0" lvl="0" marL="0" rtl="0" algn="l">
              <a:lnSpc>
                <a:spcPct val="150000"/>
              </a:lnSpc>
              <a:spcBef>
                <a:spcPts val="480"/>
              </a:spcBef>
              <a:spcAft>
                <a:spcPts val="0"/>
              </a:spcAft>
              <a:buNone/>
            </a:pPr>
            <a:r>
              <a:t/>
            </a:r>
            <a:endParaRPr b="0" sz="1900"/>
          </a:p>
          <a:p>
            <a:pPr indent="0" lvl="0" marL="0" rtl="0" algn="l">
              <a:lnSpc>
                <a:spcPct val="150000"/>
              </a:lnSpc>
              <a:spcBef>
                <a:spcPts val="480"/>
              </a:spcBef>
              <a:spcAft>
                <a:spcPts val="0"/>
              </a:spcAft>
              <a:buNone/>
            </a:pPr>
            <a:r>
              <a:t/>
            </a:r>
            <a:endParaRPr b="0" sz="1900"/>
          </a:p>
          <a:p>
            <a:pPr indent="0" lvl="0" marL="0" rtl="0" algn="l">
              <a:lnSpc>
                <a:spcPct val="150000"/>
              </a:lnSpc>
              <a:spcBef>
                <a:spcPts val="480"/>
              </a:spcBef>
              <a:spcAft>
                <a:spcPts val="0"/>
              </a:spcAft>
              <a:buNone/>
            </a:pPr>
            <a:r>
              <a:t/>
            </a:r>
            <a:endParaRPr b="0"/>
          </a:p>
          <a:p>
            <a:pPr indent="0" lvl="0" marL="0" rtl="0" algn="l">
              <a:spcBef>
                <a:spcPts val="480"/>
              </a:spcBef>
              <a:spcAft>
                <a:spcPts val="0"/>
              </a:spcAft>
              <a:buNone/>
            </a:pPr>
            <a:r>
              <a:t/>
            </a:r>
            <a:endParaRPr b="0"/>
          </a:p>
          <a:p>
            <a:pPr indent="0" lvl="0" marL="0" rtl="0" algn="l">
              <a:lnSpc>
                <a:spcPct val="172222"/>
              </a:lnSpc>
              <a:spcBef>
                <a:spcPts val="0"/>
              </a:spcBef>
              <a:spcAft>
                <a:spcPts val="0"/>
              </a:spcAft>
              <a:buNone/>
            </a:pPr>
            <a:r>
              <a:rPr lang="en-US"/>
              <a:t> </a:t>
            </a:r>
            <a:endParaRPr b="0" sz="1300">
              <a:solidFill>
                <a:srgbClr val="3D3D3D"/>
              </a:solidFill>
              <a:highlight>
                <a:srgbClr val="E8E3D3"/>
              </a:highlight>
            </a:endParaRPr>
          </a:p>
          <a:p>
            <a:pPr indent="0" lvl="0" marL="0" rtl="0" algn="l">
              <a:spcBef>
                <a:spcPts val="110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0"/>
          <p:cNvSpPr txBox="1"/>
          <p:nvPr>
            <p:ph idx="1" type="body"/>
          </p:nvPr>
        </p:nvSpPr>
        <p:spPr>
          <a:xfrm>
            <a:off x="671757" y="371510"/>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Resources</a:t>
            </a:r>
            <a:endParaRPr/>
          </a:p>
        </p:txBody>
      </p:sp>
      <p:sp>
        <p:nvSpPr>
          <p:cNvPr id="221" name="Google Shape;221;p30"/>
          <p:cNvSpPr txBox="1"/>
          <p:nvPr>
            <p:ph idx="2" type="body"/>
          </p:nvPr>
        </p:nvSpPr>
        <p:spPr>
          <a:xfrm>
            <a:off x="814775" y="1756650"/>
            <a:ext cx="7399200" cy="4205700"/>
          </a:xfrm>
          <a:prstGeom prst="rect">
            <a:avLst/>
          </a:prstGeom>
        </p:spPr>
        <p:txBody>
          <a:bodyPr anchorCtr="0" anchor="t" bIns="45700" lIns="91425" spcFirstLastPara="1" rIns="91425" wrap="square" tIns="45700">
            <a:noAutofit/>
          </a:bodyPr>
          <a:lstStyle/>
          <a:p>
            <a:pPr indent="-355600" lvl="0" marL="457200" rtl="0" algn="l">
              <a:lnSpc>
                <a:spcPct val="115000"/>
              </a:lnSpc>
              <a:spcBef>
                <a:spcPts val="2200"/>
              </a:spcBef>
              <a:spcAft>
                <a:spcPts val="0"/>
              </a:spcAft>
              <a:buSzPts val="2000"/>
              <a:buChar char="&gt;"/>
            </a:pPr>
            <a:r>
              <a:rPr b="0" lang="en-US" sz="2000" u="sng">
                <a:solidFill>
                  <a:schemeClr val="hlink"/>
                </a:solidFill>
                <a:hlinkClick r:id="rId3"/>
              </a:rPr>
              <a:t>Technical Instructions</a:t>
            </a:r>
            <a:endParaRPr b="0" sz="2000"/>
          </a:p>
          <a:p>
            <a:pPr indent="-355600" lvl="0" marL="457200" rtl="0" algn="l">
              <a:lnSpc>
                <a:spcPct val="115000"/>
              </a:lnSpc>
              <a:spcBef>
                <a:spcPts val="0"/>
              </a:spcBef>
              <a:spcAft>
                <a:spcPts val="0"/>
              </a:spcAft>
              <a:buSzPts val="2000"/>
              <a:buChar char="&gt;"/>
            </a:pPr>
            <a:r>
              <a:rPr b="0" lang="en-US" sz="2000" u="sng">
                <a:solidFill>
                  <a:schemeClr val="hlink"/>
                </a:solidFill>
                <a:hlinkClick r:id="rId4"/>
              </a:rPr>
              <a:t>How do I know what project type to select on an eGC1 and why is it important?</a:t>
            </a:r>
            <a:endParaRPr sz="2000"/>
          </a:p>
          <a:p>
            <a:pPr indent="-355600" lvl="0" marL="457200" rtl="0" algn="l">
              <a:lnSpc>
                <a:spcPct val="115000"/>
              </a:lnSpc>
              <a:spcBef>
                <a:spcPts val="0"/>
              </a:spcBef>
              <a:spcAft>
                <a:spcPts val="0"/>
              </a:spcAft>
              <a:buSzPts val="2000"/>
              <a:buChar char="&gt;"/>
            </a:pPr>
            <a:r>
              <a:rPr b="0" lang="en-US" sz="2000" u="sng">
                <a:solidFill>
                  <a:schemeClr val="hlink"/>
                </a:solidFill>
                <a:hlinkClick r:id="rId5"/>
              </a:rPr>
              <a:t>Proposal Preparation Quick Guide</a:t>
            </a:r>
            <a:endParaRPr b="0" sz="2000"/>
          </a:p>
          <a:p>
            <a:pPr indent="-355600" lvl="0" marL="457200" rtl="0" algn="l">
              <a:lnSpc>
                <a:spcPct val="115000"/>
              </a:lnSpc>
              <a:spcBef>
                <a:spcPts val="0"/>
              </a:spcBef>
              <a:spcAft>
                <a:spcPts val="0"/>
              </a:spcAft>
              <a:buSzPts val="2000"/>
              <a:buChar char="&gt;"/>
            </a:pPr>
            <a:r>
              <a:rPr b="0" lang="en-US" sz="2000" u="sng">
                <a:solidFill>
                  <a:schemeClr val="hlink"/>
                </a:solidFill>
                <a:hlinkClick r:id="rId6"/>
              </a:rPr>
              <a:t>What does a campus and PI approved eGC1 mean to OSP? </a:t>
            </a:r>
            <a:endParaRPr b="0" sz="2000"/>
          </a:p>
          <a:p>
            <a:pPr indent="-355600" lvl="0" marL="457200" rtl="0" algn="l">
              <a:lnSpc>
                <a:spcPct val="115000"/>
              </a:lnSpc>
              <a:spcBef>
                <a:spcPts val="0"/>
              </a:spcBef>
              <a:spcAft>
                <a:spcPts val="0"/>
              </a:spcAft>
              <a:buSzPts val="2000"/>
              <a:buChar char="&gt;"/>
            </a:pPr>
            <a:r>
              <a:rPr b="0" lang="en-US" sz="2000" u="sng">
                <a:solidFill>
                  <a:schemeClr val="hlink"/>
                </a:solidFill>
                <a:hlinkClick r:id="rId7"/>
              </a:rPr>
              <a:t>Should I submit an eGC1 that is marked NO to the Ready to Submit question?</a:t>
            </a:r>
            <a:endParaRPr b="0" sz="2000"/>
          </a:p>
          <a:p>
            <a:pPr indent="-355600" lvl="0" marL="457200" rtl="0" algn="l">
              <a:lnSpc>
                <a:spcPct val="115000"/>
              </a:lnSpc>
              <a:spcBef>
                <a:spcPts val="0"/>
              </a:spcBef>
              <a:spcAft>
                <a:spcPts val="0"/>
              </a:spcAft>
              <a:buSzPts val="2000"/>
              <a:buChar char="&gt;"/>
            </a:pPr>
            <a:r>
              <a:rPr b="0" lang="en-US" sz="2000" u="sng">
                <a:solidFill>
                  <a:schemeClr val="hlink"/>
                </a:solidFill>
                <a:hlinkClick r:id="rId8"/>
              </a:rPr>
              <a:t>Is my eGC1 Ready to Submit? </a:t>
            </a:r>
            <a:endParaRPr b="0" sz="2000"/>
          </a:p>
          <a:p>
            <a:pPr indent="-355600" lvl="0" marL="457200" rtl="0" algn="l">
              <a:lnSpc>
                <a:spcPct val="115000"/>
              </a:lnSpc>
              <a:spcBef>
                <a:spcPts val="0"/>
              </a:spcBef>
              <a:spcAft>
                <a:spcPts val="0"/>
              </a:spcAft>
              <a:buSzPts val="2000"/>
              <a:buChar char="&gt;"/>
            </a:pPr>
            <a:r>
              <a:rPr b="0" lang="en-US" sz="2000" u="sng">
                <a:solidFill>
                  <a:schemeClr val="hlink"/>
                </a:solidFill>
                <a:hlinkClick r:id="rId9"/>
              </a:rPr>
              <a:t>What resources are available to help me learn how to prepare a proposal at the UW? </a:t>
            </a:r>
            <a:endParaRPr b="0" sz="2000"/>
          </a:p>
          <a:p>
            <a:pPr indent="-355600" lvl="0" marL="457200" rtl="0" algn="l">
              <a:lnSpc>
                <a:spcPct val="115000"/>
              </a:lnSpc>
              <a:spcBef>
                <a:spcPts val="0"/>
              </a:spcBef>
              <a:spcAft>
                <a:spcPts val="0"/>
              </a:spcAft>
              <a:buSzPts val="2000"/>
              <a:buChar char="&gt;"/>
            </a:pPr>
            <a:r>
              <a:rPr b="0" lang="en-US" sz="2000"/>
              <a:t>SAGE User Guide: </a:t>
            </a:r>
            <a:r>
              <a:rPr b="0" lang="en-US" sz="2000" u="sng">
                <a:solidFill>
                  <a:schemeClr val="hlink"/>
                </a:solidFill>
                <a:hlinkClick r:id="rId10"/>
              </a:rPr>
              <a:t>eGC1 Overview</a:t>
            </a:r>
            <a:endParaRPr b="0" sz="2000"/>
          </a:p>
          <a:p>
            <a:pPr indent="0" lvl="0" marL="457200" rtl="0" algn="l">
              <a:lnSpc>
                <a:spcPct val="150000"/>
              </a:lnSpc>
              <a:spcBef>
                <a:spcPts val="480"/>
              </a:spcBef>
              <a:spcAft>
                <a:spcPts val="0"/>
              </a:spcAft>
              <a:buNone/>
            </a:pPr>
            <a:r>
              <a:t/>
            </a:r>
            <a:endParaRPr b="0" sz="2000"/>
          </a:p>
          <a:p>
            <a:pPr indent="0" lvl="0" marL="0" rtl="0" algn="l">
              <a:lnSpc>
                <a:spcPct val="150000"/>
              </a:lnSpc>
              <a:spcBef>
                <a:spcPts val="480"/>
              </a:spcBef>
              <a:spcAft>
                <a:spcPts val="0"/>
              </a:spcAft>
              <a:buNone/>
            </a:pPr>
            <a:r>
              <a:t/>
            </a:r>
            <a:endParaRPr b="0" sz="2000"/>
          </a:p>
          <a:p>
            <a:pPr indent="0" lvl="0" marL="0" rtl="0" algn="l">
              <a:spcBef>
                <a:spcPts val="480"/>
              </a:spcBef>
              <a:spcAft>
                <a:spcPts val="0"/>
              </a:spcAft>
              <a:buNone/>
            </a:pPr>
            <a:r>
              <a:t/>
            </a:r>
            <a:endParaRPr b="0" sz="2000"/>
          </a:p>
          <a:p>
            <a:pPr indent="0" lvl="0" marL="0" rtl="0" algn="l">
              <a:lnSpc>
                <a:spcPct val="172222"/>
              </a:lnSpc>
              <a:spcBef>
                <a:spcPts val="0"/>
              </a:spcBef>
              <a:spcAft>
                <a:spcPts val="0"/>
              </a:spcAft>
              <a:buNone/>
            </a:pPr>
            <a:r>
              <a:rPr lang="en-US" sz="2000"/>
              <a:t> </a:t>
            </a:r>
            <a:endParaRPr b="0" sz="2000">
              <a:solidFill>
                <a:srgbClr val="3D3D3D"/>
              </a:solidFill>
              <a:highlight>
                <a:srgbClr val="E8E3D3"/>
              </a:highlight>
            </a:endParaRPr>
          </a:p>
          <a:p>
            <a:pPr indent="0" lvl="0" marL="0" rtl="0" algn="l">
              <a:spcBef>
                <a:spcPts val="1100"/>
              </a:spcBef>
              <a:spcAft>
                <a:spcPts val="0"/>
              </a:spcAft>
              <a:buNone/>
            </a:pPr>
            <a:r>
              <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1"/>
          <p:cNvSpPr txBox="1"/>
          <p:nvPr>
            <p:ph idx="1" type="body"/>
          </p:nvPr>
        </p:nvSpPr>
        <p:spPr>
          <a:xfrm>
            <a:off x="671757" y="371510"/>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Questions?</a:t>
            </a:r>
            <a:endParaRPr/>
          </a:p>
        </p:txBody>
      </p:sp>
      <p:sp>
        <p:nvSpPr>
          <p:cNvPr id="227" name="Google Shape;227;p31"/>
          <p:cNvSpPr txBox="1"/>
          <p:nvPr/>
        </p:nvSpPr>
        <p:spPr>
          <a:xfrm>
            <a:off x="758825" y="1856000"/>
            <a:ext cx="7853400" cy="1108200"/>
          </a:xfrm>
          <a:prstGeom prst="rect">
            <a:avLst/>
          </a:prstGeom>
          <a:noFill/>
          <a:ln>
            <a:noFill/>
          </a:ln>
        </p:spPr>
        <p:txBody>
          <a:bodyPr anchorCtr="0" anchor="t" bIns="91425" lIns="91425" spcFirstLastPara="1" rIns="91425" wrap="square" tIns="91425">
            <a:spAutoFit/>
          </a:bodyPr>
          <a:lstStyle/>
          <a:p>
            <a:pPr indent="0" lvl="0" marL="0" rtl="0" algn="l">
              <a:spcBef>
                <a:spcPts val="480"/>
              </a:spcBef>
              <a:spcAft>
                <a:spcPts val="0"/>
              </a:spcAft>
              <a:buNone/>
            </a:pPr>
            <a:r>
              <a:t/>
            </a:r>
            <a:endParaRPr sz="2800">
              <a:solidFill>
                <a:srgbClr val="4B2E83"/>
              </a:solidFill>
              <a:latin typeface="Open Sans"/>
              <a:ea typeface="Open Sans"/>
              <a:cs typeface="Open Sans"/>
              <a:sym typeface="Open Sans"/>
            </a:endParaRPr>
          </a:p>
          <a:p>
            <a:pPr indent="0" lvl="0" marL="0" rtl="0" algn="l">
              <a:spcBef>
                <a:spcPts val="480"/>
              </a:spcBef>
              <a:spcAft>
                <a:spcPts val="0"/>
              </a:spcAft>
              <a:buNone/>
            </a:pPr>
            <a:r>
              <a:t/>
            </a:r>
            <a:endParaRPr sz="2800">
              <a:solidFill>
                <a:srgbClr val="4B2E83"/>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idx="1" type="body"/>
          </p:nvPr>
        </p:nvSpPr>
        <p:spPr>
          <a:xfrm>
            <a:off x="671757" y="371510"/>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Campus &amp; PI: Approvals &amp; Assurances</a:t>
            </a:r>
            <a:endParaRPr/>
          </a:p>
        </p:txBody>
      </p:sp>
      <p:sp>
        <p:nvSpPr>
          <p:cNvPr id="67" name="Google Shape;67;p13"/>
          <p:cNvSpPr txBox="1"/>
          <p:nvPr>
            <p:ph idx="2" type="body"/>
          </p:nvPr>
        </p:nvSpPr>
        <p:spPr>
          <a:xfrm>
            <a:off x="814775" y="1756650"/>
            <a:ext cx="7809900" cy="4205700"/>
          </a:xfrm>
          <a:prstGeom prst="rect">
            <a:avLst/>
          </a:prstGeom>
        </p:spPr>
        <p:txBody>
          <a:bodyPr anchorCtr="0" anchor="t" bIns="45700" lIns="91425" spcFirstLastPara="1" rIns="91425" wrap="square" tIns="45700">
            <a:noAutofit/>
          </a:bodyPr>
          <a:lstStyle/>
          <a:p>
            <a:pPr indent="0" lvl="0" marL="0" rtl="0" algn="l">
              <a:lnSpc>
                <a:spcPct val="150000"/>
              </a:lnSpc>
              <a:spcBef>
                <a:spcPts val="480"/>
              </a:spcBef>
              <a:spcAft>
                <a:spcPts val="0"/>
              </a:spcAft>
              <a:buNone/>
            </a:pPr>
            <a:r>
              <a:rPr b="0" lang="en-US" sz="1800"/>
              <a:t>OSP relies on our principal investigators (PIs) &amp; campus unit approvals of an eGC1 to indicate PIs, Departments, and Schools/Colleges have provided substantive review of the following aspects contained within a proposal.</a:t>
            </a:r>
            <a:endParaRPr b="0" sz="1800"/>
          </a:p>
          <a:p>
            <a:pPr indent="0" lvl="0" marL="0" rtl="0" algn="l">
              <a:lnSpc>
                <a:spcPct val="150000"/>
              </a:lnSpc>
              <a:spcBef>
                <a:spcPts val="480"/>
              </a:spcBef>
              <a:spcAft>
                <a:spcPts val="0"/>
              </a:spcAft>
              <a:buNone/>
            </a:pPr>
            <a:r>
              <a:t/>
            </a:r>
            <a:endParaRPr b="0" sz="1800"/>
          </a:p>
          <a:p>
            <a:pPr indent="0" lvl="0" marL="0" rtl="0" algn="l">
              <a:lnSpc>
                <a:spcPct val="150000"/>
              </a:lnSpc>
              <a:spcBef>
                <a:spcPts val="480"/>
              </a:spcBef>
              <a:spcAft>
                <a:spcPts val="0"/>
              </a:spcAft>
              <a:buNone/>
            </a:pPr>
            <a:r>
              <a:rPr b="0" lang="en-US" sz="1800"/>
              <a:t>The PI is responsible for ensuring that the proposal follows all sponsor </a:t>
            </a:r>
            <a:r>
              <a:rPr b="0" lang="en-US" sz="1800" u="sng">
                <a:solidFill>
                  <a:schemeClr val="hlink"/>
                </a:solidFill>
                <a:hlinkClick r:id="rId3"/>
              </a:rPr>
              <a:t>technical instructions</a:t>
            </a:r>
            <a:r>
              <a:rPr b="0" lang="en-US" sz="1800"/>
              <a:t>, is complete, accurate, and meets all programmatic, administrative, and compliance requirements. PIs also make assurances when a proposal is submitted on an eGC1 in SAGE.</a:t>
            </a:r>
            <a:endParaRPr b="0" sz="1800"/>
          </a:p>
          <a:p>
            <a:pPr indent="0" lvl="0" marL="457200" rtl="0" algn="l">
              <a:lnSpc>
                <a:spcPct val="150000"/>
              </a:lnSpc>
              <a:spcBef>
                <a:spcPts val="480"/>
              </a:spcBef>
              <a:spcAft>
                <a:spcPts val="0"/>
              </a:spcAft>
              <a:buNone/>
            </a:pPr>
            <a:r>
              <a:t/>
            </a:r>
            <a:endParaRPr b="0" sz="1800"/>
          </a:p>
          <a:p>
            <a:pPr indent="0" lvl="0" marL="0" rtl="0" algn="l">
              <a:lnSpc>
                <a:spcPct val="150000"/>
              </a:lnSpc>
              <a:spcBef>
                <a:spcPts val="480"/>
              </a:spcBef>
              <a:spcAft>
                <a:spcPts val="0"/>
              </a:spcAft>
              <a:buNone/>
            </a:pPr>
            <a:r>
              <a:t/>
            </a:r>
            <a:endParaRPr b="0" sz="1800"/>
          </a:p>
          <a:p>
            <a:pPr indent="0" lvl="0" marL="0" rtl="0" algn="l">
              <a:spcBef>
                <a:spcPts val="480"/>
              </a:spcBef>
              <a:spcAft>
                <a:spcPts val="0"/>
              </a:spcAft>
              <a:buNone/>
            </a:pPr>
            <a:r>
              <a:t/>
            </a:r>
            <a:endParaRPr b="0" sz="1800"/>
          </a:p>
          <a:p>
            <a:pPr indent="0" lvl="0" marL="0" rtl="0" algn="l">
              <a:lnSpc>
                <a:spcPct val="172222"/>
              </a:lnSpc>
              <a:spcBef>
                <a:spcPts val="0"/>
              </a:spcBef>
              <a:spcAft>
                <a:spcPts val="0"/>
              </a:spcAft>
              <a:buNone/>
            </a:pPr>
            <a:r>
              <a:rPr lang="en-US" sz="1800"/>
              <a:t> </a:t>
            </a:r>
            <a:endParaRPr b="0" sz="1800">
              <a:solidFill>
                <a:srgbClr val="3D3D3D"/>
              </a:solidFill>
              <a:highlight>
                <a:srgbClr val="E8E3D3"/>
              </a:highlight>
            </a:endParaRPr>
          </a:p>
          <a:p>
            <a:pPr indent="0" lvl="0" marL="0" rtl="0" algn="l">
              <a:spcBef>
                <a:spcPts val="1100"/>
              </a:spcBef>
              <a:spcAft>
                <a:spcPts val="0"/>
              </a:spcAft>
              <a:buNone/>
            </a:pPr>
            <a:r>
              <a:t/>
            </a:r>
            <a:endParaRPr sz="1800"/>
          </a:p>
        </p:txBody>
      </p:sp>
      <p:sp>
        <p:nvSpPr>
          <p:cNvPr id="68" name="Google Shape;68;p13"/>
          <p:cNvSpPr txBox="1"/>
          <p:nvPr/>
        </p:nvSpPr>
        <p:spPr>
          <a:xfrm>
            <a:off x="614675" y="6134850"/>
            <a:ext cx="6555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u="sng">
                <a:solidFill>
                  <a:schemeClr val="hlink"/>
                </a:solidFill>
                <a:hlinkClick r:id="rId4"/>
              </a:rPr>
              <a:t>What does a campus and PI approved eGC1 mean to OSP?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4" title="A204228.png"/>
          <p:cNvPicPr preferRelativeResize="0"/>
          <p:nvPr/>
        </p:nvPicPr>
        <p:blipFill rotWithShape="1">
          <a:blip r:embed="rId3">
            <a:alphaModFix/>
          </a:blip>
          <a:srcRect b="0" l="0" r="21660" t="0"/>
          <a:stretch/>
        </p:blipFill>
        <p:spPr>
          <a:xfrm>
            <a:off x="97575" y="11775"/>
            <a:ext cx="8948001" cy="8302924"/>
          </a:xfrm>
          <a:prstGeom prst="rect">
            <a:avLst/>
          </a:prstGeom>
          <a:noFill/>
          <a:ln>
            <a:noFill/>
          </a:ln>
        </p:spPr>
      </p:pic>
      <p:sp>
        <p:nvSpPr>
          <p:cNvPr id="74" name="Google Shape;74;p14"/>
          <p:cNvSpPr txBox="1"/>
          <p:nvPr>
            <p:ph idx="1" type="body"/>
          </p:nvPr>
        </p:nvSpPr>
        <p:spPr>
          <a:xfrm>
            <a:off x="4236401" y="518725"/>
            <a:ext cx="38025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eGC1 Details</a:t>
            </a:r>
            <a:endParaRPr/>
          </a:p>
        </p:txBody>
      </p:sp>
      <p:sp>
        <p:nvSpPr>
          <p:cNvPr id="75" name="Google Shape;75;p14"/>
          <p:cNvSpPr/>
          <p:nvPr/>
        </p:nvSpPr>
        <p:spPr>
          <a:xfrm>
            <a:off x="209075" y="1282375"/>
            <a:ext cx="2313900" cy="37077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4"/>
          <p:cNvSpPr/>
          <p:nvPr/>
        </p:nvSpPr>
        <p:spPr>
          <a:xfrm>
            <a:off x="2656775" y="1589050"/>
            <a:ext cx="348600" cy="2941200"/>
          </a:xfrm>
          <a:prstGeom prst="rightBrace">
            <a:avLst>
              <a:gd fmla="val 50000" name="adj1"/>
              <a:gd fmla="val 50000"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7" name="Google Shape;77;p14"/>
          <p:cNvSpPr/>
          <p:nvPr/>
        </p:nvSpPr>
        <p:spPr>
          <a:xfrm>
            <a:off x="2218175" y="944900"/>
            <a:ext cx="1485000" cy="246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1700">
                <a:solidFill>
                  <a:srgbClr val="0B5394"/>
                </a:solidFill>
                <a:latin typeface="Calibri"/>
                <a:ea typeface="Calibri"/>
                <a:cs typeface="Calibri"/>
                <a:sym typeface="Calibri"/>
              </a:rPr>
              <a:t>Sam Serious</a:t>
            </a:r>
            <a:endParaRPr b="1" sz="1700">
              <a:solidFill>
                <a:srgbClr val="0B5394"/>
              </a:solidFill>
              <a:latin typeface="Calibri"/>
              <a:ea typeface="Calibri"/>
              <a:cs typeface="Calibri"/>
              <a:sym typeface="Calibri"/>
            </a:endParaRPr>
          </a:p>
        </p:txBody>
      </p:sp>
      <p:sp>
        <p:nvSpPr>
          <p:cNvPr id="78" name="Google Shape;78;p14"/>
          <p:cNvSpPr/>
          <p:nvPr/>
        </p:nvSpPr>
        <p:spPr>
          <a:xfrm>
            <a:off x="4949525" y="2257525"/>
            <a:ext cx="4033500" cy="16155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9" name="Google Shape;79;p14"/>
          <p:cNvSpPr txBox="1"/>
          <p:nvPr/>
        </p:nvSpPr>
        <p:spPr>
          <a:xfrm>
            <a:off x="5375" y="64578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latin typeface="Open Sans"/>
                <a:ea typeface="Open Sans"/>
                <a:cs typeface="Open Sans"/>
                <a:sym typeface="Open Sans"/>
                <a:hlinkClick r:id="rId4"/>
              </a:rPr>
              <a:t>SAGE: eGC1 Details page</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5"/>
          <p:cNvSpPr txBox="1"/>
          <p:nvPr>
            <p:ph idx="1" type="body"/>
          </p:nvPr>
        </p:nvSpPr>
        <p:spPr>
          <a:xfrm>
            <a:off x="197550" y="47175"/>
            <a:ext cx="88272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eGC1 Details</a:t>
            </a:r>
            <a:endParaRPr/>
          </a:p>
          <a:p>
            <a:pPr indent="0" lvl="0" marL="0" rtl="0" algn="l">
              <a:spcBef>
                <a:spcPts val="600"/>
              </a:spcBef>
              <a:spcAft>
                <a:spcPts val="0"/>
              </a:spcAft>
              <a:buNone/>
            </a:pPr>
            <a:r>
              <a:rPr lang="en-US" sz="2448"/>
              <a:t>Project Type and Sponsored Program Activity Type</a:t>
            </a:r>
            <a:endParaRPr sz="2448"/>
          </a:p>
        </p:txBody>
      </p:sp>
      <p:pic>
        <p:nvPicPr>
          <p:cNvPr id="85" name="Google Shape;85;p15"/>
          <p:cNvPicPr preferRelativeResize="0"/>
          <p:nvPr/>
        </p:nvPicPr>
        <p:blipFill rotWithShape="1">
          <a:blip r:embed="rId3">
            <a:alphaModFix/>
          </a:blip>
          <a:srcRect b="0" l="0" r="5979" t="49545"/>
          <a:stretch/>
        </p:blipFill>
        <p:spPr>
          <a:xfrm>
            <a:off x="121350" y="1350850"/>
            <a:ext cx="8946450" cy="1896800"/>
          </a:xfrm>
          <a:prstGeom prst="rect">
            <a:avLst/>
          </a:prstGeom>
          <a:noFill/>
          <a:ln>
            <a:noFill/>
          </a:ln>
        </p:spPr>
      </p:pic>
      <p:sp>
        <p:nvSpPr>
          <p:cNvPr id="86" name="Google Shape;86;p15"/>
          <p:cNvSpPr txBox="1"/>
          <p:nvPr>
            <p:ph idx="2" type="body"/>
          </p:nvPr>
        </p:nvSpPr>
        <p:spPr>
          <a:xfrm>
            <a:off x="645050" y="3254425"/>
            <a:ext cx="8306700" cy="2266500"/>
          </a:xfrm>
          <a:prstGeom prst="rect">
            <a:avLst/>
          </a:prstGeom>
        </p:spPr>
        <p:txBody>
          <a:bodyPr anchorCtr="0" anchor="t" bIns="45700" lIns="91425" spcFirstLastPara="1" rIns="91425" wrap="square" tIns="45700">
            <a:noAutofit/>
          </a:bodyPr>
          <a:lstStyle/>
          <a:p>
            <a:pPr indent="0" lvl="0" marL="0" rtl="0" algn="l">
              <a:lnSpc>
                <a:spcPct val="100000"/>
              </a:lnSpc>
              <a:spcBef>
                <a:spcPts val="480"/>
              </a:spcBef>
              <a:spcAft>
                <a:spcPts val="0"/>
              </a:spcAft>
              <a:buNone/>
            </a:pPr>
            <a:r>
              <a:rPr lang="en-US" sz="1800"/>
              <a:t>Project Type</a:t>
            </a:r>
            <a:endParaRPr sz="1800"/>
          </a:p>
          <a:p>
            <a:pPr indent="-336550" lvl="0" marL="457200" rtl="0" algn="l">
              <a:lnSpc>
                <a:spcPct val="100000"/>
              </a:lnSpc>
              <a:spcBef>
                <a:spcPts val="480"/>
              </a:spcBef>
              <a:spcAft>
                <a:spcPts val="0"/>
              </a:spcAft>
              <a:buSzPts val="1700"/>
              <a:buChar char="&gt;"/>
            </a:pPr>
            <a:r>
              <a:rPr b="0" lang="en-US" sz="1700"/>
              <a:t>Selecting </a:t>
            </a:r>
            <a:r>
              <a:rPr b="0" lang="en-US" sz="1700"/>
              <a:t>correct</a:t>
            </a:r>
            <a:r>
              <a:rPr b="0" lang="en-US" sz="1700"/>
              <a:t> Project Type ~ helps identify the appropriate OSP reviewer, level of review that may be required, and when additional compliance offices may need to be brought in.</a:t>
            </a:r>
            <a:endParaRPr b="0" sz="1700"/>
          </a:p>
          <a:p>
            <a:pPr indent="-336550" lvl="0" marL="457200" rtl="0" algn="l">
              <a:lnSpc>
                <a:spcPct val="100000"/>
              </a:lnSpc>
              <a:spcBef>
                <a:spcPts val="0"/>
              </a:spcBef>
              <a:spcAft>
                <a:spcPts val="0"/>
              </a:spcAft>
              <a:buSzPts val="1700"/>
              <a:buChar char="&gt;"/>
            </a:pPr>
            <a:r>
              <a:rPr b="0" lang="en-US" sz="1700"/>
              <a:t>On flow-through funding, this is based on originating sponsor funding opportunity.</a:t>
            </a:r>
            <a:endParaRPr b="0" sz="1700"/>
          </a:p>
          <a:p>
            <a:pPr indent="0" lvl="0" marL="457200" rtl="0" algn="l">
              <a:lnSpc>
                <a:spcPct val="100000"/>
              </a:lnSpc>
              <a:spcBef>
                <a:spcPts val="480"/>
              </a:spcBef>
              <a:spcAft>
                <a:spcPts val="0"/>
              </a:spcAft>
              <a:buNone/>
            </a:pPr>
            <a:r>
              <a:t/>
            </a:r>
            <a:endParaRPr b="0" sz="1700"/>
          </a:p>
          <a:p>
            <a:pPr indent="0" lvl="0" marL="0" rtl="0" algn="l">
              <a:lnSpc>
                <a:spcPct val="100000"/>
              </a:lnSpc>
              <a:spcBef>
                <a:spcPts val="480"/>
              </a:spcBef>
              <a:spcAft>
                <a:spcPts val="0"/>
              </a:spcAft>
              <a:buNone/>
            </a:pPr>
            <a:r>
              <a:rPr lang="en-US" sz="1700"/>
              <a:t>Sponsored Program Activity Type</a:t>
            </a:r>
            <a:endParaRPr sz="1700"/>
          </a:p>
          <a:p>
            <a:pPr indent="-336550" lvl="0" marL="457200" rtl="0" algn="l">
              <a:lnSpc>
                <a:spcPct val="100000"/>
              </a:lnSpc>
              <a:spcBef>
                <a:spcPts val="480"/>
              </a:spcBef>
              <a:spcAft>
                <a:spcPts val="0"/>
              </a:spcAft>
              <a:buSzPts val="1700"/>
              <a:buChar char="&gt;"/>
            </a:pPr>
            <a:r>
              <a:rPr b="0" lang="en-US" sz="1700"/>
              <a:t>Drives the F&amp;A rate for the project and must match the budget.</a:t>
            </a:r>
            <a:endParaRPr b="0" sz="1700"/>
          </a:p>
          <a:p>
            <a:pPr indent="0" lvl="0" marL="0" rtl="0" algn="l">
              <a:lnSpc>
                <a:spcPct val="100000"/>
              </a:lnSpc>
              <a:spcBef>
                <a:spcPts val="480"/>
              </a:spcBef>
              <a:spcAft>
                <a:spcPts val="0"/>
              </a:spcAft>
              <a:buNone/>
            </a:pPr>
            <a:r>
              <a:t/>
            </a:r>
            <a:endParaRPr b="0" sz="1800"/>
          </a:p>
          <a:p>
            <a:pPr indent="0" lvl="0" marL="0" rtl="0" algn="l">
              <a:lnSpc>
                <a:spcPct val="100000"/>
              </a:lnSpc>
              <a:spcBef>
                <a:spcPts val="480"/>
              </a:spcBef>
              <a:spcAft>
                <a:spcPts val="0"/>
              </a:spcAft>
              <a:buNone/>
            </a:pPr>
            <a:r>
              <a:t/>
            </a:r>
            <a:endParaRPr b="0" sz="1800"/>
          </a:p>
          <a:p>
            <a:pPr indent="0" lvl="0" marL="457200" rtl="0" algn="l">
              <a:lnSpc>
                <a:spcPct val="150000"/>
              </a:lnSpc>
              <a:spcBef>
                <a:spcPts val="480"/>
              </a:spcBef>
              <a:spcAft>
                <a:spcPts val="0"/>
              </a:spcAft>
              <a:buNone/>
            </a:pPr>
            <a:r>
              <a:t/>
            </a:r>
            <a:endParaRPr b="0" sz="1800"/>
          </a:p>
          <a:p>
            <a:pPr indent="0" lvl="0" marL="0" rtl="0" algn="l">
              <a:lnSpc>
                <a:spcPct val="150000"/>
              </a:lnSpc>
              <a:spcBef>
                <a:spcPts val="480"/>
              </a:spcBef>
              <a:spcAft>
                <a:spcPts val="0"/>
              </a:spcAft>
              <a:buNone/>
            </a:pPr>
            <a:r>
              <a:t/>
            </a:r>
            <a:endParaRPr b="0" sz="1800"/>
          </a:p>
          <a:p>
            <a:pPr indent="0" lvl="0" marL="0" rtl="0" algn="l">
              <a:spcBef>
                <a:spcPts val="480"/>
              </a:spcBef>
              <a:spcAft>
                <a:spcPts val="0"/>
              </a:spcAft>
              <a:buNone/>
            </a:pPr>
            <a:r>
              <a:t/>
            </a:r>
            <a:endParaRPr b="0" sz="1800"/>
          </a:p>
          <a:p>
            <a:pPr indent="0" lvl="0" marL="0" rtl="0" algn="l">
              <a:lnSpc>
                <a:spcPct val="172222"/>
              </a:lnSpc>
              <a:spcBef>
                <a:spcPts val="0"/>
              </a:spcBef>
              <a:spcAft>
                <a:spcPts val="0"/>
              </a:spcAft>
              <a:buNone/>
            </a:pPr>
            <a:r>
              <a:rPr lang="en-US" sz="1800"/>
              <a:t> </a:t>
            </a:r>
            <a:endParaRPr b="0" sz="1800">
              <a:solidFill>
                <a:srgbClr val="3D3D3D"/>
              </a:solidFill>
              <a:highlight>
                <a:srgbClr val="E8E3D3"/>
              </a:highlight>
            </a:endParaRPr>
          </a:p>
          <a:p>
            <a:pPr indent="0" lvl="0" marL="0" rtl="0" algn="l">
              <a:spcBef>
                <a:spcPts val="1100"/>
              </a:spcBef>
              <a:spcAft>
                <a:spcPts val="0"/>
              </a:spcAft>
              <a:buNone/>
            </a:pPr>
            <a:r>
              <a:t/>
            </a:r>
            <a:endParaRPr sz="1800"/>
          </a:p>
        </p:txBody>
      </p:sp>
      <p:sp>
        <p:nvSpPr>
          <p:cNvPr id="87" name="Google Shape;87;p15"/>
          <p:cNvSpPr txBox="1"/>
          <p:nvPr/>
        </p:nvSpPr>
        <p:spPr>
          <a:xfrm>
            <a:off x="334050" y="6252600"/>
            <a:ext cx="6877800" cy="4002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2200"/>
              </a:spcBef>
              <a:spcAft>
                <a:spcPts val="1100"/>
              </a:spcAft>
              <a:buNone/>
            </a:pPr>
            <a:r>
              <a:rPr lang="en-US" u="sng">
                <a:solidFill>
                  <a:schemeClr val="hlink"/>
                </a:solidFill>
                <a:highlight>
                  <a:srgbClr val="FFFFFF"/>
                </a:highlight>
                <a:latin typeface="Open Sans"/>
                <a:ea typeface="Open Sans"/>
                <a:cs typeface="Open Sans"/>
                <a:sym typeface="Open Sans"/>
                <a:hlinkClick r:id="rId4"/>
              </a:rPr>
              <a:t>How do I know what project type to select on an eGC1 and why is it important?</a:t>
            </a:r>
            <a:endParaRPr>
              <a:solidFill>
                <a:srgbClr val="4B2E83"/>
              </a:solidFill>
              <a:highlight>
                <a:srgbClr val="FFFFFF"/>
              </a:highlight>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idx="1" type="body"/>
          </p:nvPr>
        </p:nvSpPr>
        <p:spPr>
          <a:xfrm>
            <a:off x="197550" y="-192550"/>
            <a:ext cx="74355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eGC1 Details - Sponsor Contact Info</a:t>
            </a:r>
            <a:endParaRPr/>
          </a:p>
        </p:txBody>
      </p:sp>
      <p:pic>
        <p:nvPicPr>
          <p:cNvPr id="93" name="Google Shape;93;p16"/>
          <p:cNvPicPr preferRelativeResize="0"/>
          <p:nvPr/>
        </p:nvPicPr>
        <p:blipFill rotWithShape="1">
          <a:blip r:embed="rId3">
            <a:alphaModFix/>
          </a:blip>
          <a:srcRect b="31796" l="0" r="4834" t="0"/>
          <a:stretch/>
        </p:blipFill>
        <p:spPr>
          <a:xfrm>
            <a:off x="2565850" y="925550"/>
            <a:ext cx="6562400" cy="5453000"/>
          </a:xfrm>
          <a:prstGeom prst="rect">
            <a:avLst/>
          </a:prstGeom>
          <a:noFill/>
          <a:ln>
            <a:noFill/>
          </a:ln>
        </p:spPr>
      </p:pic>
      <p:sp>
        <p:nvSpPr>
          <p:cNvPr id="94" name="Google Shape;94;p16"/>
          <p:cNvSpPr/>
          <p:nvPr/>
        </p:nvSpPr>
        <p:spPr>
          <a:xfrm>
            <a:off x="197550" y="1442100"/>
            <a:ext cx="2949600" cy="1209000"/>
          </a:xfrm>
          <a:prstGeom prst="wedgeRoundRectCallout">
            <a:avLst>
              <a:gd fmla="val 76477" name="adj1"/>
              <a:gd fmla="val 60550"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1100"/>
              </a:spcAft>
              <a:buNone/>
            </a:pPr>
            <a:r>
              <a:rPr lang="en-US" sz="1800">
                <a:solidFill>
                  <a:srgbClr val="4B2E83"/>
                </a:solidFill>
                <a:latin typeface="Open Sans"/>
                <a:ea typeface="Open Sans"/>
                <a:cs typeface="Open Sans"/>
                <a:sym typeface="Open Sans"/>
              </a:rPr>
              <a:t>Is sponsor contact information complete &amp; accurate? </a:t>
            </a:r>
            <a:endParaRPr sz="2000">
              <a:solidFill>
                <a:schemeClr val="dk2"/>
              </a:solidFill>
              <a:latin typeface="Open Sans"/>
              <a:ea typeface="Open Sans"/>
              <a:cs typeface="Open Sans"/>
              <a:sym typeface="Open Sans"/>
            </a:endParaRPr>
          </a:p>
        </p:txBody>
      </p:sp>
      <p:sp>
        <p:nvSpPr>
          <p:cNvPr id="95" name="Google Shape;95;p16"/>
          <p:cNvSpPr/>
          <p:nvPr/>
        </p:nvSpPr>
        <p:spPr>
          <a:xfrm>
            <a:off x="353950" y="5411575"/>
            <a:ext cx="3095400" cy="992100"/>
          </a:xfrm>
          <a:prstGeom prst="wedgeRoundRectCallout">
            <a:avLst>
              <a:gd fmla="val 38867" name="adj1"/>
              <a:gd fmla="val -72949"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1100"/>
              </a:spcAft>
              <a:buNone/>
            </a:pPr>
            <a:r>
              <a:rPr lang="en-US" sz="1800">
                <a:solidFill>
                  <a:srgbClr val="4B2E83"/>
                </a:solidFill>
                <a:latin typeface="Open Sans"/>
                <a:ea typeface="Open Sans"/>
                <a:cs typeface="Open Sans"/>
                <a:sym typeface="Open Sans"/>
              </a:rPr>
              <a:t>Is originating sponsor identified </a:t>
            </a:r>
            <a:r>
              <a:rPr i="1" lang="en-US" sz="1800">
                <a:solidFill>
                  <a:srgbClr val="4B2E83"/>
                </a:solidFill>
                <a:latin typeface="Open Sans"/>
                <a:ea typeface="Open Sans"/>
                <a:cs typeface="Open Sans"/>
                <a:sym typeface="Open Sans"/>
              </a:rPr>
              <a:t>when applicable? </a:t>
            </a:r>
            <a:endParaRPr i="1" sz="2000">
              <a:solidFill>
                <a:schemeClr val="dk2"/>
              </a:solidFill>
              <a:latin typeface="Open Sans"/>
              <a:ea typeface="Open Sans"/>
              <a:cs typeface="Open Sans"/>
              <a:sym typeface="Open Sans"/>
            </a:endParaRPr>
          </a:p>
        </p:txBody>
      </p:sp>
      <p:sp>
        <p:nvSpPr>
          <p:cNvPr id="96" name="Google Shape;96;p16"/>
          <p:cNvSpPr/>
          <p:nvPr/>
        </p:nvSpPr>
        <p:spPr>
          <a:xfrm>
            <a:off x="3905225" y="1256975"/>
            <a:ext cx="585600" cy="2908200"/>
          </a:xfrm>
          <a:prstGeom prst="leftBrace">
            <a:avLst>
              <a:gd fmla="val 50000" name="adj1"/>
              <a:gd fmla="val 52682"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7"/>
          <p:cNvSpPr txBox="1"/>
          <p:nvPr>
            <p:ph idx="1" type="body"/>
          </p:nvPr>
        </p:nvSpPr>
        <p:spPr>
          <a:xfrm>
            <a:off x="77132" y="10"/>
            <a:ext cx="8184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PI, Personnel, &amp; Organizations </a:t>
            </a:r>
            <a:endParaRPr/>
          </a:p>
          <a:p>
            <a:pPr indent="0" lvl="0" marL="0" rtl="0" algn="l">
              <a:spcBef>
                <a:spcPts val="600"/>
              </a:spcBef>
              <a:spcAft>
                <a:spcPts val="0"/>
              </a:spcAft>
              <a:buNone/>
            </a:pPr>
            <a:r>
              <a:rPr lang="en-US">
                <a:latin typeface="Encode Sans"/>
                <a:ea typeface="Encode Sans"/>
                <a:cs typeface="Encode Sans"/>
                <a:sym typeface="Encode Sans"/>
              </a:rPr>
              <a:t>Personnel &amp; Disclosures</a:t>
            </a:r>
            <a:endParaRPr>
              <a:latin typeface="Encode Sans"/>
              <a:ea typeface="Encode Sans"/>
              <a:cs typeface="Encode Sans"/>
              <a:sym typeface="Encode Sans"/>
            </a:endParaRPr>
          </a:p>
        </p:txBody>
      </p:sp>
      <p:sp>
        <p:nvSpPr>
          <p:cNvPr id="102" name="Google Shape;102;p17"/>
          <p:cNvSpPr txBox="1"/>
          <p:nvPr>
            <p:ph idx="2" type="body"/>
          </p:nvPr>
        </p:nvSpPr>
        <p:spPr>
          <a:xfrm>
            <a:off x="814775" y="1756650"/>
            <a:ext cx="7809900" cy="4205700"/>
          </a:xfrm>
          <a:prstGeom prst="rect">
            <a:avLst/>
          </a:prstGeom>
        </p:spPr>
        <p:txBody>
          <a:bodyPr anchorCtr="0" anchor="t" bIns="45700" lIns="91425" spcFirstLastPara="1" rIns="91425" wrap="square" tIns="45700">
            <a:noAutofit/>
          </a:bodyPr>
          <a:lstStyle/>
          <a:p>
            <a:pPr indent="-342900" lvl="0" marL="457200" rtl="0" algn="l">
              <a:lnSpc>
                <a:spcPct val="150000"/>
              </a:lnSpc>
              <a:spcBef>
                <a:spcPts val="480"/>
              </a:spcBef>
              <a:spcAft>
                <a:spcPts val="0"/>
              </a:spcAft>
              <a:buSzPts val="1800"/>
              <a:buChar char="&gt;"/>
            </a:pPr>
            <a:r>
              <a:rPr b="0" lang="en-US" sz="1800"/>
              <a:t>sadsadaasd</a:t>
            </a:r>
            <a:endParaRPr b="0" sz="1800"/>
          </a:p>
          <a:p>
            <a:pPr indent="0" lvl="0" marL="0" rtl="0" algn="l">
              <a:lnSpc>
                <a:spcPct val="150000"/>
              </a:lnSpc>
              <a:spcBef>
                <a:spcPts val="400"/>
              </a:spcBef>
              <a:spcAft>
                <a:spcPts val="0"/>
              </a:spcAft>
              <a:buNone/>
            </a:pPr>
            <a:r>
              <a:t/>
            </a:r>
            <a:endParaRPr b="0" sz="1800"/>
          </a:p>
          <a:p>
            <a:pPr indent="0" lvl="0" marL="0" rtl="0" algn="l">
              <a:lnSpc>
                <a:spcPct val="150000"/>
              </a:lnSpc>
              <a:spcBef>
                <a:spcPts val="400"/>
              </a:spcBef>
              <a:spcAft>
                <a:spcPts val="0"/>
              </a:spcAft>
              <a:buNone/>
            </a:pPr>
            <a:r>
              <a:rPr b="0" lang="en-US" sz="1800"/>
              <a:t>as</a:t>
            </a:r>
            <a:endParaRPr b="0" sz="1800"/>
          </a:p>
          <a:p>
            <a:pPr indent="0" lvl="0" marL="0" rtl="0" algn="l">
              <a:lnSpc>
                <a:spcPct val="150000"/>
              </a:lnSpc>
              <a:spcBef>
                <a:spcPts val="480"/>
              </a:spcBef>
              <a:spcAft>
                <a:spcPts val="0"/>
              </a:spcAft>
              <a:buNone/>
            </a:pPr>
            <a:r>
              <a:t/>
            </a:r>
            <a:endParaRPr b="0" sz="1800"/>
          </a:p>
          <a:p>
            <a:pPr indent="0" lvl="0" marL="0" rtl="0" algn="l">
              <a:spcBef>
                <a:spcPts val="480"/>
              </a:spcBef>
              <a:spcAft>
                <a:spcPts val="0"/>
              </a:spcAft>
              <a:buNone/>
            </a:pPr>
            <a:r>
              <a:t/>
            </a:r>
            <a:endParaRPr b="0" sz="1800"/>
          </a:p>
          <a:p>
            <a:pPr indent="0" lvl="0" marL="0" rtl="0" algn="l">
              <a:lnSpc>
                <a:spcPct val="172222"/>
              </a:lnSpc>
              <a:spcBef>
                <a:spcPts val="0"/>
              </a:spcBef>
              <a:spcAft>
                <a:spcPts val="0"/>
              </a:spcAft>
              <a:buNone/>
            </a:pPr>
            <a:r>
              <a:rPr lang="en-US" sz="1800"/>
              <a:t> </a:t>
            </a:r>
            <a:endParaRPr b="0" sz="1800">
              <a:solidFill>
                <a:srgbClr val="3D3D3D"/>
              </a:solidFill>
              <a:highlight>
                <a:srgbClr val="E8E3D3"/>
              </a:highlight>
            </a:endParaRPr>
          </a:p>
          <a:p>
            <a:pPr indent="0" lvl="0" marL="0" rtl="0" algn="l">
              <a:spcBef>
                <a:spcPts val="1100"/>
              </a:spcBef>
              <a:spcAft>
                <a:spcPts val="0"/>
              </a:spcAft>
              <a:buNone/>
            </a:pPr>
            <a:r>
              <a:t/>
            </a:r>
            <a:endParaRPr sz="1800"/>
          </a:p>
        </p:txBody>
      </p:sp>
      <p:pic>
        <p:nvPicPr>
          <p:cNvPr id="103" name="Google Shape;103;p17" title="personnel.png"/>
          <p:cNvPicPr preferRelativeResize="0"/>
          <p:nvPr/>
        </p:nvPicPr>
        <p:blipFill rotWithShape="1">
          <a:blip r:embed="rId3">
            <a:alphaModFix/>
          </a:blip>
          <a:srcRect b="18267" l="0" r="0" t="0"/>
          <a:stretch/>
        </p:blipFill>
        <p:spPr>
          <a:xfrm>
            <a:off x="77125" y="1379275"/>
            <a:ext cx="9031550" cy="4888198"/>
          </a:xfrm>
          <a:prstGeom prst="rect">
            <a:avLst/>
          </a:prstGeom>
          <a:noFill/>
          <a:ln>
            <a:noFill/>
          </a:ln>
        </p:spPr>
      </p:pic>
      <p:sp>
        <p:nvSpPr>
          <p:cNvPr id="104" name="Google Shape;104;p17"/>
          <p:cNvSpPr/>
          <p:nvPr/>
        </p:nvSpPr>
        <p:spPr>
          <a:xfrm>
            <a:off x="2302825" y="1106750"/>
            <a:ext cx="5221200" cy="1035900"/>
          </a:xfrm>
          <a:prstGeom prst="wedgeRoundRectCallout">
            <a:avLst>
              <a:gd fmla="val -43147" name="adj1"/>
              <a:gd fmla="val 72505"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700">
                <a:solidFill>
                  <a:schemeClr val="dk2"/>
                </a:solidFill>
                <a:latin typeface="Open Sans"/>
                <a:ea typeface="Open Sans"/>
                <a:cs typeface="Open Sans"/>
                <a:sym typeface="Open Sans"/>
              </a:rPr>
              <a:t>This is where you identify </a:t>
            </a:r>
            <a:r>
              <a:rPr b="1" lang="en-US" sz="1700">
                <a:solidFill>
                  <a:schemeClr val="dk2"/>
                </a:solidFill>
                <a:latin typeface="Open Sans"/>
                <a:ea typeface="Open Sans"/>
                <a:cs typeface="Open Sans"/>
                <a:sym typeface="Open Sans"/>
              </a:rPr>
              <a:t>all personnel &amp; who are investigators that need to disclose. </a:t>
            </a:r>
            <a:endParaRPr b="1" sz="1700">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rPr lang="en-US" sz="1700">
                <a:solidFill>
                  <a:schemeClr val="dk2"/>
                </a:solidFill>
                <a:latin typeface="Open Sans"/>
                <a:ea typeface="Open Sans"/>
                <a:cs typeface="Open Sans"/>
                <a:sym typeface="Open Sans"/>
              </a:rPr>
              <a:t>S</a:t>
            </a:r>
            <a:r>
              <a:rPr lang="en-US" sz="1700">
                <a:solidFill>
                  <a:schemeClr val="dk2"/>
                </a:solidFill>
                <a:latin typeface="Open Sans"/>
                <a:ea typeface="Open Sans"/>
                <a:cs typeface="Open Sans"/>
                <a:sym typeface="Open Sans"/>
              </a:rPr>
              <a:t>ee </a:t>
            </a:r>
            <a:r>
              <a:rPr lang="en-US" sz="1700" u="sng">
                <a:solidFill>
                  <a:schemeClr val="dk2"/>
                </a:solidFill>
                <a:latin typeface="Open Sans"/>
                <a:ea typeface="Open Sans"/>
                <a:cs typeface="Open Sans"/>
                <a:sym typeface="Open Sans"/>
                <a:hlinkClick r:id="rId4">
                  <a:extLst>
                    <a:ext uri="{A12FA001-AC4F-418D-AE19-62706E023703}">
                      <ahyp:hlinkClr val="tx"/>
                    </a:ext>
                  </a:extLst>
                </a:hlinkClick>
              </a:rPr>
              <a:t>GIM 10</a:t>
            </a:r>
            <a:r>
              <a:rPr lang="en-US" sz="1700">
                <a:solidFill>
                  <a:schemeClr val="dk2"/>
                </a:solidFill>
                <a:latin typeface="Open Sans"/>
                <a:ea typeface="Open Sans"/>
                <a:cs typeface="Open Sans"/>
                <a:sym typeface="Open Sans"/>
              </a:rPr>
              <a:t>. </a:t>
            </a:r>
            <a:endParaRPr sz="2000">
              <a:solidFill>
                <a:schemeClr val="dk2"/>
              </a:solidFill>
              <a:latin typeface="Open Sans"/>
              <a:ea typeface="Open Sans"/>
              <a:cs typeface="Open Sans"/>
              <a:sym typeface="Open Sans"/>
            </a:endParaRPr>
          </a:p>
        </p:txBody>
      </p:sp>
      <p:sp>
        <p:nvSpPr>
          <p:cNvPr id="105" name="Google Shape;105;p17"/>
          <p:cNvSpPr/>
          <p:nvPr/>
        </p:nvSpPr>
        <p:spPr>
          <a:xfrm>
            <a:off x="6679325" y="3848175"/>
            <a:ext cx="2075400" cy="4947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6" name="Google Shape;106;p17"/>
          <p:cNvSpPr/>
          <p:nvPr/>
        </p:nvSpPr>
        <p:spPr>
          <a:xfrm>
            <a:off x="5046325" y="4850450"/>
            <a:ext cx="3215400" cy="725700"/>
          </a:xfrm>
          <a:prstGeom prst="wedgeRoundRectCallout">
            <a:avLst>
              <a:gd fmla="val 21297" name="adj1"/>
              <a:gd fmla="val -110019" name="adj2"/>
              <a:gd fmla="val 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US" sz="1700">
                <a:solidFill>
                  <a:schemeClr val="dk1"/>
                </a:solidFill>
                <a:latin typeface="Open Sans"/>
                <a:ea typeface="Open Sans"/>
                <a:cs typeface="Open Sans"/>
                <a:sym typeface="Open Sans"/>
              </a:rPr>
              <a:t>Research Security Training complete if required? </a:t>
            </a:r>
            <a:endParaRPr sz="2000">
              <a:solidFill>
                <a:schemeClr val="dk1"/>
              </a:solidFill>
              <a:latin typeface="Open Sans"/>
              <a:ea typeface="Open Sans"/>
              <a:cs typeface="Open Sans"/>
              <a:sym typeface="Open Sans"/>
            </a:endParaRPr>
          </a:p>
        </p:txBody>
      </p:sp>
      <p:sp>
        <p:nvSpPr>
          <p:cNvPr id="107" name="Google Shape;107;p17"/>
          <p:cNvSpPr/>
          <p:nvPr/>
        </p:nvSpPr>
        <p:spPr>
          <a:xfrm>
            <a:off x="175375" y="3305850"/>
            <a:ext cx="1251300" cy="54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900">
                <a:solidFill>
                  <a:srgbClr val="3D3D3D"/>
                </a:solidFill>
                <a:latin typeface="Calibri"/>
                <a:ea typeface="Calibri"/>
                <a:cs typeface="Calibri"/>
                <a:sym typeface="Calibri"/>
              </a:rPr>
              <a:t>Sam Serious</a:t>
            </a:r>
            <a:endParaRPr b="1" sz="900">
              <a:solidFill>
                <a:srgbClr val="3D3D3D"/>
              </a:solidFill>
              <a:latin typeface="Calibri"/>
              <a:ea typeface="Calibri"/>
              <a:cs typeface="Calibri"/>
              <a:sym typeface="Calibri"/>
            </a:endParaRPr>
          </a:p>
          <a:p>
            <a:pPr indent="0" lvl="0" marL="0" rtl="0" algn="l">
              <a:spcBef>
                <a:spcPts val="0"/>
              </a:spcBef>
              <a:spcAft>
                <a:spcPts val="0"/>
              </a:spcAft>
              <a:buNone/>
            </a:pPr>
            <a:r>
              <a:rPr b="1" lang="en-US" sz="900">
                <a:solidFill>
                  <a:srgbClr val="3D3D3D"/>
                </a:solidFill>
                <a:latin typeface="Calibri"/>
                <a:ea typeface="Calibri"/>
                <a:cs typeface="Calibri"/>
                <a:sym typeface="Calibri"/>
              </a:rPr>
              <a:t>(876032145)</a:t>
            </a:r>
            <a:endParaRPr b="1" sz="900">
              <a:solidFill>
                <a:srgbClr val="3D3D3D"/>
              </a:solidFill>
              <a:latin typeface="Calibri"/>
              <a:ea typeface="Calibri"/>
              <a:cs typeface="Calibri"/>
              <a:sym typeface="Calibri"/>
            </a:endParaRPr>
          </a:p>
          <a:p>
            <a:pPr indent="0" lvl="0" marL="0" rtl="0" algn="l">
              <a:spcBef>
                <a:spcPts val="0"/>
              </a:spcBef>
              <a:spcAft>
                <a:spcPts val="0"/>
              </a:spcAft>
              <a:buNone/>
            </a:pPr>
            <a:r>
              <a:rPr b="1" lang="en-US" sz="900">
                <a:solidFill>
                  <a:srgbClr val="3D3D3D"/>
                </a:solidFill>
                <a:latin typeface="Calibri"/>
                <a:ea typeface="Calibri"/>
                <a:cs typeface="Calibri"/>
                <a:sym typeface="Calibri"/>
              </a:rPr>
              <a:t>san@uw.edu</a:t>
            </a:r>
            <a:endParaRPr b="1" sz="900">
              <a:solidFill>
                <a:srgbClr val="3D3D3D"/>
              </a:solidFill>
              <a:latin typeface="Calibri"/>
              <a:ea typeface="Calibri"/>
              <a:cs typeface="Calibri"/>
              <a:sym typeface="Calibri"/>
            </a:endParaRPr>
          </a:p>
        </p:txBody>
      </p:sp>
      <p:sp>
        <p:nvSpPr>
          <p:cNvPr id="108" name="Google Shape;108;p17"/>
          <p:cNvSpPr/>
          <p:nvPr/>
        </p:nvSpPr>
        <p:spPr>
          <a:xfrm>
            <a:off x="133175" y="4677700"/>
            <a:ext cx="1251300" cy="542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900">
                <a:solidFill>
                  <a:srgbClr val="3D3D3D"/>
                </a:solidFill>
                <a:latin typeface="Calibri"/>
                <a:ea typeface="Calibri"/>
                <a:cs typeface="Calibri"/>
                <a:sym typeface="Calibri"/>
              </a:rPr>
              <a:t>Teresa Schmidt</a:t>
            </a:r>
            <a:endParaRPr b="1" sz="900">
              <a:solidFill>
                <a:srgbClr val="3D3D3D"/>
              </a:solidFill>
              <a:latin typeface="Calibri"/>
              <a:ea typeface="Calibri"/>
              <a:cs typeface="Calibri"/>
              <a:sym typeface="Calibri"/>
            </a:endParaRPr>
          </a:p>
          <a:p>
            <a:pPr indent="0" lvl="0" marL="0" rtl="0" algn="l">
              <a:spcBef>
                <a:spcPts val="0"/>
              </a:spcBef>
              <a:spcAft>
                <a:spcPts val="0"/>
              </a:spcAft>
              <a:buNone/>
            </a:pPr>
            <a:r>
              <a:rPr b="1" lang="en-US" sz="900">
                <a:solidFill>
                  <a:srgbClr val="3D3D3D"/>
                </a:solidFill>
                <a:latin typeface="Calibri"/>
                <a:ea typeface="Calibri"/>
                <a:cs typeface="Calibri"/>
                <a:sym typeface="Calibri"/>
              </a:rPr>
              <a:t>(876012347)</a:t>
            </a:r>
            <a:endParaRPr b="1" sz="900">
              <a:solidFill>
                <a:srgbClr val="3D3D3D"/>
              </a:solidFill>
              <a:latin typeface="Calibri"/>
              <a:ea typeface="Calibri"/>
              <a:cs typeface="Calibri"/>
              <a:sym typeface="Calibri"/>
            </a:endParaRPr>
          </a:p>
          <a:p>
            <a:pPr indent="0" lvl="0" marL="0" rtl="0" algn="l">
              <a:spcBef>
                <a:spcPts val="0"/>
              </a:spcBef>
              <a:spcAft>
                <a:spcPts val="0"/>
              </a:spcAft>
              <a:buNone/>
            </a:pPr>
            <a:r>
              <a:rPr b="1" lang="en-US" sz="900">
                <a:solidFill>
                  <a:srgbClr val="3D3D3D"/>
                </a:solidFill>
                <a:latin typeface="Calibri"/>
                <a:ea typeface="Calibri"/>
                <a:cs typeface="Calibri"/>
                <a:sym typeface="Calibri"/>
              </a:rPr>
              <a:t>schmidt@uw.edu</a:t>
            </a:r>
            <a:endParaRPr b="1" sz="900">
              <a:solidFill>
                <a:srgbClr val="3D3D3D"/>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pic>
        <p:nvPicPr>
          <p:cNvPr id="113" name="Google Shape;113;p18" title="5contacts.png"/>
          <p:cNvPicPr preferRelativeResize="0"/>
          <p:nvPr/>
        </p:nvPicPr>
        <p:blipFill rotWithShape="1">
          <a:blip r:embed="rId3">
            <a:alphaModFix/>
          </a:blip>
          <a:srcRect b="10296" l="27501" r="2268" t="4328"/>
          <a:stretch/>
        </p:blipFill>
        <p:spPr>
          <a:xfrm>
            <a:off x="3008750" y="603150"/>
            <a:ext cx="6135251" cy="6254850"/>
          </a:xfrm>
          <a:prstGeom prst="rect">
            <a:avLst/>
          </a:prstGeom>
          <a:noFill/>
          <a:ln>
            <a:noFill/>
          </a:ln>
        </p:spPr>
      </p:pic>
      <p:sp>
        <p:nvSpPr>
          <p:cNvPr id="114" name="Google Shape;114;p18"/>
          <p:cNvSpPr txBox="1"/>
          <p:nvPr>
            <p:ph idx="1" type="body"/>
          </p:nvPr>
        </p:nvSpPr>
        <p:spPr>
          <a:xfrm>
            <a:off x="121550" y="79100"/>
            <a:ext cx="2887200" cy="12717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sz="2800"/>
              <a:t>Contacts &amp; Assign Access</a:t>
            </a:r>
            <a:endParaRPr sz="2800"/>
          </a:p>
        </p:txBody>
      </p:sp>
      <p:sp>
        <p:nvSpPr>
          <p:cNvPr id="115" name="Google Shape;115;p18"/>
          <p:cNvSpPr txBox="1"/>
          <p:nvPr>
            <p:ph idx="2" type="body"/>
          </p:nvPr>
        </p:nvSpPr>
        <p:spPr>
          <a:xfrm>
            <a:off x="426350" y="2255475"/>
            <a:ext cx="2263500" cy="2012700"/>
          </a:xfrm>
          <a:prstGeom prst="rect">
            <a:avLst/>
          </a:prstGeom>
        </p:spPr>
        <p:txBody>
          <a:bodyPr anchorCtr="0" anchor="t" bIns="45700" lIns="91425" spcFirstLastPara="1" rIns="91425" wrap="square" tIns="45700">
            <a:noAutofit/>
          </a:bodyPr>
          <a:lstStyle/>
          <a:p>
            <a:pPr indent="0" lvl="0" marL="0" rtl="0" algn="l">
              <a:lnSpc>
                <a:spcPct val="172222"/>
              </a:lnSpc>
              <a:spcBef>
                <a:spcPts val="0"/>
              </a:spcBef>
              <a:spcAft>
                <a:spcPts val="1100"/>
              </a:spcAft>
              <a:buNone/>
            </a:pPr>
            <a:r>
              <a:rPr b="0" lang="en-US" sz="1800"/>
              <a:t>Keep contact info up-to- date and continue to through lifecycle of an award. </a:t>
            </a:r>
            <a:endParaRPr b="0" sz="1800"/>
          </a:p>
        </p:txBody>
      </p:sp>
      <p:sp>
        <p:nvSpPr>
          <p:cNvPr id="116" name="Google Shape;116;p18"/>
          <p:cNvSpPr/>
          <p:nvPr/>
        </p:nvSpPr>
        <p:spPr>
          <a:xfrm>
            <a:off x="2300175" y="494775"/>
            <a:ext cx="899700" cy="5390100"/>
          </a:xfrm>
          <a:prstGeom prst="leftBrace">
            <a:avLst>
              <a:gd fmla="val 50000" name="adj1"/>
              <a:gd fmla="val 50000" name="adj2"/>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7" name="Google Shape;117;p18"/>
          <p:cNvSpPr/>
          <p:nvPr/>
        </p:nvSpPr>
        <p:spPr>
          <a:xfrm>
            <a:off x="5836825" y="813375"/>
            <a:ext cx="1882800" cy="246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t>Teresa Schmidt (EIN 87012345)</a:t>
            </a:r>
            <a:endParaRPr sz="800"/>
          </a:p>
        </p:txBody>
      </p:sp>
      <p:sp>
        <p:nvSpPr>
          <p:cNvPr id="118" name="Google Shape;118;p18"/>
          <p:cNvSpPr/>
          <p:nvPr/>
        </p:nvSpPr>
        <p:spPr>
          <a:xfrm>
            <a:off x="5888925" y="2731800"/>
            <a:ext cx="1882800" cy="246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t>Teresa Schmidt (EIN 87012345)</a:t>
            </a:r>
            <a:endParaRPr sz="800"/>
          </a:p>
        </p:txBody>
      </p:sp>
      <p:sp>
        <p:nvSpPr>
          <p:cNvPr id="119" name="Google Shape;119;p18"/>
          <p:cNvSpPr/>
          <p:nvPr/>
        </p:nvSpPr>
        <p:spPr>
          <a:xfrm>
            <a:off x="5888925" y="4650225"/>
            <a:ext cx="1882800" cy="246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800"/>
              <a:t>Teresa Schmidt (EIN 87012345)</a:t>
            </a:r>
            <a:endParaRPr sz="800"/>
          </a:p>
        </p:txBody>
      </p:sp>
      <p:sp>
        <p:nvSpPr>
          <p:cNvPr id="120" name="Google Shape;120;p18"/>
          <p:cNvSpPr/>
          <p:nvPr/>
        </p:nvSpPr>
        <p:spPr>
          <a:xfrm>
            <a:off x="5888925" y="1718850"/>
            <a:ext cx="2536500" cy="185700"/>
          </a:xfrm>
          <a:prstGeom prst="rect">
            <a:avLst/>
          </a:prstGeom>
          <a:solidFill>
            <a:schemeClr val="lt2"/>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3D3D3D"/>
                </a:solidFill>
              </a:rPr>
              <a:t>tschmidt@uw.edu</a:t>
            </a:r>
            <a:endParaRPr sz="800">
              <a:solidFill>
                <a:srgbClr val="3D3D3D"/>
              </a:solidFill>
            </a:endParaRPr>
          </a:p>
        </p:txBody>
      </p:sp>
      <p:sp>
        <p:nvSpPr>
          <p:cNvPr id="121" name="Google Shape;121;p18"/>
          <p:cNvSpPr/>
          <p:nvPr/>
        </p:nvSpPr>
        <p:spPr>
          <a:xfrm>
            <a:off x="5913025" y="3637725"/>
            <a:ext cx="2536500" cy="185700"/>
          </a:xfrm>
          <a:prstGeom prst="rect">
            <a:avLst/>
          </a:prstGeom>
          <a:solidFill>
            <a:schemeClr val="lt2"/>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3D3D3D"/>
                </a:solidFill>
              </a:rPr>
              <a:t>tschmidt@uw.edu</a:t>
            </a:r>
            <a:endParaRPr sz="800">
              <a:solidFill>
                <a:srgbClr val="3D3D3D"/>
              </a:solidFill>
            </a:endParaRPr>
          </a:p>
        </p:txBody>
      </p:sp>
      <p:sp>
        <p:nvSpPr>
          <p:cNvPr id="122" name="Google Shape;122;p18"/>
          <p:cNvSpPr/>
          <p:nvPr/>
        </p:nvSpPr>
        <p:spPr>
          <a:xfrm>
            <a:off x="5913025" y="5523450"/>
            <a:ext cx="2536500" cy="185700"/>
          </a:xfrm>
          <a:prstGeom prst="rect">
            <a:avLst/>
          </a:prstGeom>
          <a:solidFill>
            <a:schemeClr val="lt2"/>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800">
                <a:solidFill>
                  <a:srgbClr val="3D3D3D"/>
                </a:solidFill>
              </a:rPr>
              <a:t>tschmidt@uw.edu</a:t>
            </a:r>
            <a:endParaRPr sz="800">
              <a:solidFill>
                <a:srgbClr val="3D3D3D"/>
              </a:solidFill>
            </a:endParaRPr>
          </a:p>
        </p:txBody>
      </p:sp>
      <p:sp>
        <p:nvSpPr>
          <p:cNvPr id="123" name="Google Shape;123;p18"/>
          <p:cNvSpPr txBox="1"/>
          <p:nvPr/>
        </p:nvSpPr>
        <p:spPr>
          <a:xfrm>
            <a:off x="65150" y="6065875"/>
            <a:ext cx="30000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200">
                <a:latin typeface="Open Sans"/>
                <a:ea typeface="Open Sans"/>
                <a:cs typeface="Open Sans"/>
                <a:sym typeface="Open Sans"/>
              </a:rPr>
              <a:t>SAGE User Guide: </a:t>
            </a:r>
            <a:r>
              <a:rPr lang="en-US" sz="1200" u="sng">
                <a:solidFill>
                  <a:schemeClr val="hlink"/>
                </a:solidFill>
                <a:latin typeface="Open Sans"/>
                <a:ea typeface="Open Sans"/>
                <a:cs typeface="Open Sans"/>
                <a:sym typeface="Open Sans"/>
                <a:hlinkClick r:id="rId4"/>
              </a:rPr>
              <a:t>Administrative and Pre-Award Budget Contacts</a:t>
            </a:r>
            <a:endParaRPr sz="1200">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idx="1" type="body"/>
          </p:nvPr>
        </p:nvSpPr>
        <p:spPr>
          <a:xfrm>
            <a:off x="403128" y="-75025"/>
            <a:ext cx="4509600" cy="992100"/>
          </a:xfrm>
          <a:prstGeom prst="rect">
            <a:avLst/>
          </a:prstGeom>
        </p:spPr>
        <p:txBody>
          <a:bodyPr anchorCtr="0" anchor="b" bIns="45700" lIns="91425" spcFirstLastPara="1" rIns="91425" wrap="square" tIns="45700">
            <a:normAutofit/>
          </a:bodyPr>
          <a:lstStyle/>
          <a:p>
            <a:pPr indent="0" lvl="0" marL="0" rtl="0" algn="l">
              <a:spcBef>
                <a:spcPts val="600"/>
              </a:spcBef>
              <a:spcAft>
                <a:spcPts val="0"/>
              </a:spcAft>
              <a:buNone/>
            </a:pPr>
            <a:r>
              <a:rPr lang="en-US"/>
              <a:t>Abstract &amp; RFA/RFP</a:t>
            </a:r>
            <a:endParaRPr/>
          </a:p>
        </p:txBody>
      </p:sp>
      <p:pic>
        <p:nvPicPr>
          <p:cNvPr id="129" name="Google Shape;129;p19" title="6 Aabstract.png"/>
          <p:cNvPicPr preferRelativeResize="0"/>
          <p:nvPr/>
        </p:nvPicPr>
        <p:blipFill rotWithShape="1">
          <a:blip r:embed="rId3">
            <a:alphaModFix/>
          </a:blip>
          <a:srcRect b="0" l="24919" r="0" t="10706"/>
          <a:stretch/>
        </p:blipFill>
        <p:spPr>
          <a:xfrm>
            <a:off x="365975" y="955925"/>
            <a:ext cx="9035273" cy="3362100"/>
          </a:xfrm>
          <a:prstGeom prst="rect">
            <a:avLst/>
          </a:prstGeom>
          <a:noFill/>
          <a:ln>
            <a:noFill/>
          </a:ln>
        </p:spPr>
      </p:pic>
      <p:sp>
        <p:nvSpPr>
          <p:cNvPr id="130" name="Google Shape;130;p19"/>
          <p:cNvSpPr/>
          <p:nvPr/>
        </p:nvSpPr>
        <p:spPr>
          <a:xfrm>
            <a:off x="2053825" y="3100275"/>
            <a:ext cx="6453300" cy="1217700"/>
          </a:xfrm>
          <a:prstGeom prst="rect">
            <a:avLst/>
          </a:prstGeom>
          <a:no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19"/>
          <p:cNvSpPr/>
          <p:nvPr/>
        </p:nvSpPr>
        <p:spPr>
          <a:xfrm rot="-1033271">
            <a:off x="769210" y="3682788"/>
            <a:ext cx="1312229" cy="829523"/>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p19"/>
          <p:cNvSpPr txBox="1"/>
          <p:nvPr>
            <p:ph idx="2" type="body"/>
          </p:nvPr>
        </p:nvSpPr>
        <p:spPr>
          <a:xfrm>
            <a:off x="567650" y="4992750"/>
            <a:ext cx="7499100" cy="1180800"/>
          </a:xfrm>
          <a:prstGeom prst="rect">
            <a:avLst/>
          </a:prstGeom>
        </p:spPr>
        <p:txBody>
          <a:bodyPr anchorCtr="0" anchor="t" bIns="45700" lIns="91425" spcFirstLastPara="1" rIns="91425" wrap="square" tIns="45700">
            <a:noAutofit/>
          </a:bodyPr>
          <a:lstStyle/>
          <a:p>
            <a:pPr indent="-361950" lvl="0" marL="457200" marR="0" rtl="0" algn="l">
              <a:lnSpc>
                <a:spcPct val="100000"/>
              </a:lnSpc>
              <a:spcBef>
                <a:spcPts val="0"/>
              </a:spcBef>
              <a:spcAft>
                <a:spcPts val="0"/>
              </a:spcAft>
              <a:buSzPts val="2100"/>
              <a:buChar char="&gt;"/>
            </a:pPr>
            <a:r>
              <a:rPr lang="en-US" sz="2100"/>
              <a:t>Always </a:t>
            </a:r>
            <a:r>
              <a:rPr b="0" lang="en-US" sz="2100"/>
              <a:t>include a draft abstract. </a:t>
            </a:r>
            <a:endParaRPr b="0" sz="2100"/>
          </a:p>
          <a:p>
            <a:pPr indent="-361950" lvl="0" marL="457200" marR="0" rtl="0" algn="l">
              <a:lnSpc>
                <a:spcPct val="100000"/>
              </a:lnSpc>
              <a:spcBef>
                <a:spcPts val="0"/>
              </a:spcBef>
              <a:spcAft>
                <a:spcPts val="0"/>
              </a:spcAft>
              <a:buSzPts val="2100"/>
              <a:buChar char="&gt;"/>
            </a:pPr>
            <a:r>
              <a:rPr lang="en-US" sz="2100"/>
              <a:t>Always </a:t>
            </a:r>
            <a:r>
              <a:rPr b="0" lang="en-US" sz="2100"/>
              <a:t>attach the RFA/RFP</a:t>
            </a:r>
            <a:endParaRPr b="0" sz="2100"/>
          </a:p>
          <a:p>
            <a:pPr indent="-361950" lvl="0" marL="457200" marR="0" rtl="0" algn="l">
              <a:lnSpc>
                <a:spcPct val="100000"/>
              </a:lnSpc>
              <a:spcBef>
                <a:spcPts val="0"/>
              </a:spcBef>
              <a:spcAft>
                <a:spcPts val="0"/>
              </a:spcAft>
              <a:buSzPts val="2100"/>
              <a:buChar char="&gt;"/>
            </a:pPr>
            <a:r>
              <a:rPr b="0" lang="en-US" sz="2100"/>
              <a:t>Originating sponsor? </a:t>
            </a:r>
            <a:r>
              <a:rPr b="0" lang="en-US" sz="2100"/>
              <a:t>Flow-through via a pass-through</a:t>
            </a:r>
            <a:r>
              <a:rPr b="0" lang="en-US" sz="2100"/>
              <a:t> entity </a:t>
            </a:r>
            <a:r>
              <a:rPr lang="en-US" sz="2100"/>
              <a:t>MUST </a:t>
            </a:r>
            <a:r>
              <a:rPr b="0" lang="en-US" sz="2100"/>
              <a:t>include originating sponsor RFA/RFP.</a:t>
            </a:r>
            <a:endParaRPr b="0" sz="21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