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6" r:id="rId4"/>
    <p:sldMasterId id="2147483657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</p:sldIdLst>
  <p:sldSz cy="6858000" cx="9144000"/>
  <p:notesSz cx="6858000" cy="9144000"/>
  <p:embeddedFontLst>
    <p:embeddedFont>
      <p:font typeface="Encode Sans"/>
      <p:regular r:id="rId28"/>
      <p:bold r:id="rId29"/>
    </p:embeddedFont>
    <p:embeddedFont>
      <p:font typeface="Encode Sans Black"/>
      <p:bold r:id="rId30"/>
    </p:embeddedFont>
    <p:embeddedFont>
      <p:font typeface="Open Sans Light"/>
      <p:regular r:id="rId31"/>
      <p:bold r:id="rId32"/>
      <p:italic r:id="rId33"/>
      <p:boldItalic r:id="rId34"/>
    </p:embeddedFont>
    <p:embeddedFont>
      <p:font typeface="Open Sans"/>
      <p:regular r:id="rId35"/>
      <p:bold r:id="rId36"/>
      <p:italic r:id="rId37"/>
      <p:boldItalic r:id="rId3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488">
          <p15:clr>
            <a:srgbClr val="A4A3A4"/>
          </p15:clr>
        </p15:guide>
        <p15:guide id="2" pos="47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488" orient="horz"/>
        <p:guide pos="47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font" Target="fonts/EncodeSans-regular.fntdata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font" Target="fonts/EncodeSans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OpenSansLight-regular.fntdata"/><Relationship Id="rId30" Type="http://schemas.openxmlformats.org/officeDocument/2006/relationships/font" Target="fonts/EncodeSansBlack-bold.fntdata"/><Relationship Id="rId11" Type="http://schemas.openxmlformats.org/officeDocument/2006/relationships/slide" Target="slides/slide5.xml"/><Relationship Id="rId33" Type="http://schemas.openxmlformats.org/officeDocument/2006/relationships/font" Target="fonts/OpenSansLight-italic.fntdata"/><Relationship Id="rId10" Type="http://schemas.openxmlformats.org/officeDocument/2006/relationships/slide" Target="slides/slide4.xml"/><Relationship Id="rId32" Type="http://schemas.openxmlformats.org/officeDocument/2006/relationships/font" Target="fonts/OpenSansLight-bold.fntdata"/><Relationship Id="rId13" Type="http://schemas.openxmlformats.org/officeDocument/2006/relationships/slide" Target="slides/slide7.xml"/><Relationship Id="rId35" Type="http://schemas.openxmlformats.org/officeDocument/2006/relationships/font" Target="fonts/OpenSans-regular.fntdata"/><Relationship Id="rId12" Type="http://schemas.openxmlformats.org/officeDocument/2006/relationships/slide" Target="slides/slide6.xml"/><Relationship Id="rId34" Type="http://schemas.openxmlformats.org/officeDocument/2006/relationships/font" Target="fonts/OpenSansLight-boldItalic.fntdata"/><Relationship Id="rId15" Type="http://schemas.openxmlformats.org/officeDocument/2006/relationships/slide" Target="slides/slide9.xml"/><Relationship Id="rId37" Type="http://schemas.openxmlformats.org/officeDocument/2006/relationships/font" Target="fonts/OpenSans-italic.fntdata"/><Relationship Id="rId14" Type="http://schemas.openxmlformats.org/officeDocument/2006/relationships/slide" Target="slides/slide8.xml"/><Relationship Id="rId36" Type="http://schemas.openxmlformats.org/officeDocument/2006/relationships/font" Target="fonts/OpenSans-bold.fnt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38" Type="http://schemas.openxmlformats.org/officeDocument/2006/relationships/font" Target="fonts/OpenSans-boldItalic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681c533c42_0_2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3681c533c42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6ae881247c_0_5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36ae881247c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681c533c42_0_3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3681c533c42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6ae881247c_0_3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36ae881247c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681c533c42_0_3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3681c533c42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3681c533c42_0_4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3681c533c42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3681c533c42_0_4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3681c533c42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3681c533c42_0_5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3681c533c42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3681c533c42_0_5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3681c533c42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36ae881247c_0_9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36ae881247c_0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44a385c53c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44a385c53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600"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0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36ae881247c_0_8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36ae881247c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203d36709d2_0_6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203d36709d2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681c533c42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3681c533c4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da24564f18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da24564f1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6e636022fa_1_1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6e636022fa_1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6e636022fa_1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36e636022fa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6ae881247c_0_1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36ae881247c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681c533c42_0_1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3681c533c42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3681c533c42_0_2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3681c533c42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AFAFA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dk1"/>
                </a:solidFill>
                <a:highlight>
                  <a:srgbClr val="FAFAFA"/>
                </a:highlight>
              </a:rPr>
              <a:t>Originating sponsor?</a:t>
            </a:r>
            <a:r>
              <a:rPr lang="en-US">
                <a:solidFill>
                  <a:schemeClr val="dk1"/>
                </a:solidFill>
                <a:highlight>
                  <a:srgbClr val="FAFAFA"/>
                </a:highlight>
              </a:rPr>
              <a:t> eGC1s for flow-through via a pass-through entity (where the UW is the subrecipient) MUST have the RFA/RFP attached for the originating sponsor {stress upload under Internal Documents for OSP???}. - this is where most of the technical instructions are coming from on a PTE/Flow through.</a:t>
            </a:r>
            <a:endParaRPr>
              <a:solidFill>
                <a:schemeClr val="dk1"/>
              </a:solidFill>
              <a:highlight>
                <a:srgbClr val="FAFAFA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AFAFA"/>
              </a:highlight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6.png"/><Relationship Id="rId4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Relationship Id="rId3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Relationship Id="rId3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>
  <p:cSld name="1_Title Slide">
    <p:bg>
      <p:bgPr>
        <a:solidFill>
          <a:srgbClr val="4B2E83"/>
        </a:solidFill>
      </p:bgPr>
    </p:bg>
    <p:spTree>
      <p:nvGrpSpPr>
        <p:cNvPr id="6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W_W Logo_White.png" id="7" name="Google Shape;7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458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7334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9;p2"/>
          <p:cNvSpPr txBox="1"/>
          <p:nvPr>
            <p:ph idx="1" type="body"/>
          </p:nvPr>
        </p:nvSpPr>
        <p:spPr>
          <a:xfrm>
            <a:off x="671757" y="1179824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5000"/>
              <a:buFont typeface="Arial"/>
              <a:buNone/>
              <a:defRPr b="0" i="0" sz="5000" u="none" cap="none" strike="noStrike">
                <a:solidFill>
                  <a:schemeClr val="accent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Bar_RtAngle_7502_RGB.png" id="10" name="Google Shape;10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3587" y="4006085"/>
            <a:ext cx="2284303" cy="112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Subheader + Content">
  <p:cSld name="Header + Subheader + Conten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idx="1" type="body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FFFFF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3"/>
          <p:cNvSpPr txBox="1"/>
          <p:nvPr>
            <p:ph idx="2" type="body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erriweather Sans"/>
              <a:buChar char="&gt;"/>
              <a:defRPr b="1" i="0" sz="24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b="1" i="0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erriweather Sans"/>
              <a:buChar char="&gt;"/>
              <a:defRPr b="1" i="0" sz="1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–"/>
              <a:defRPr b="1" i="0" sz="16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erriweather Sans"/>
              <a:buChar char="&gt;"/>
              <a:defRPr b="1" i="0" sz="14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3"/>
          <p:cNvSpPr txBox="1"/>
          <p:nvPr>
            <p:ph idx="3" type="body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5" name="Google Shape;15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248401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7502_RGB.png" id="16" name="Google Shape;16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Content">
  <p:cSld name="Header + Content">
    <p:bg>
      <p:bgPr>
        <a:solidFill>
          <a:srgbClr val="4B2E83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W_W Logo_White.png" id="18" name="Google Shape;18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458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4"/>
          <p:cNvSpPr txBox="1"/>
          <p:nvPr>
            <p:ph idx="1" type="body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FFFFF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Google Shape;20;p4"/>
          <p:cNvSpPr txBox="1"/>
          <p:nvPr>
            <p:ph idx="2" type="body"/>
          </p:nvPr>
        </p:nvSpPr>
        <p:spPr>
          <a:xfrm>
            <a:off x="659305" y="1736725"/>
            <a:ext cx="8076956" cy="40154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erriweather Sans"/>
              <a:buChar char="&gt;"/>
              <a:defRPr b="1" i="0" sz="24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b="1" i="0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erriweather Sans"/>
              <a:buChar char="&gt;"/>
              <a:defRPr b="1" i="0" sz="1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–"/>
              <a:defRPr b="1" i="0" sz="16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erriweather Sans"/>
              <a:buChar char="&gt;"/>
              <a:defRPr b="1" i="0" sz="14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Bar_RtAngle_7502_RGB.png" id="21" name="Google Shape;21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Graphic">
  <p:cSld name="Header + Graphic">
    <p:bg>
      <p:bgPr>
        <a:solidFill>
          <a:srgbClr val="4B2E83"/>
        </a:solid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248401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5"/>
          <p:cNvSpPr/>
          <p:nvPr>
            <p:ph idx="2" type="chart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b="0" i="1" sz="2400" u="none" cap="none" strike="noStrik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FFFFF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Bar_RtAngle_7502_RGB.png" id="26" name="Google Shape;26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Content">
  <p:cSld name="Header + Conten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idx="1" type="body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" name="Google Shape;30;p7"/>
          <p:cNvSpPr txBox="1"/>
          <p:nvPr>
            <p:ph idx="2" type="body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b="1" i="0" sz="24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b="1" i="0" sz="20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b="1" i="0" sz="18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b="1" i="0" sz="16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b="1" i="0" sz="14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W Logo_Purple_2685_HEX.png" id="31" name="Google Shape;31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48139" y="5949410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7502_RGB.png" id="32" name="Google Shape;32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idx="1" type="body"/>
          </p:nvPr>
        </p:nvSpPr>
        <p:spPr>
          <a:xfrm>
            <a:off x="671757" y="1167124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B2E83"/>
              </a:buClr>
              <a:buSzPts val="5000"/>
              <a:buFont typeface="Arial"/>
              <a:buNone/>
              <a:defRPr b="0" i="0" sz="5000" u="none" cap="none" strike="noStrik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W Logo_Purple_2685_HEX.png" id="35" name="Google Shape;35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48139" y="5949410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ordmark_center_Purple_HEX.png" id="36" name="Google Shape;36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2039" y="6487457"/>
            <a:ext cx="2425295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7502_RGB.png" id="37" name="Google Shape;37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3587" y="4006085"/>
            <a:ext cx="2284303" cy="112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Subheader + Content">
  <p:cSld name="Header + Subheader + Conten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 txBox="1"/>
          <p:nvPr>
            <p:ph idx="1" type="body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idx="2" type="body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b="1" i="0" sz="24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b="1" i="0" sz="20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b="1" i="0" sz="18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b="1" i="0" sz="16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b="1" i="0" sz="14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" name="Google Shape;41;p9"/>
          <p:cNvSpPr txBox="1"/>
          <p:nvPr>
            <p:ph idx="3" type="body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Wordmark_center_Purple_HEX.png" id="42" name="Google Shape;42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382155" y="6487457"/>
            <a:ext cx="2425295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7502_RGB.png" id="43" name="Google Shape;43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Graphic">
  <p:cSld name="Header + Graphic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/>
          <p:nvPr>
            <p:ph idx="2" type="chart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48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Arial"/>
              <a:buNone/>
              <a:defRPr b="0" i="1" sz="2400" u="none" cap="none" strike="noStrike">
                <a:solidFill>
                  <a:srgbClr val="99999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Wordmark_center_Purple_HEX.png" id="47" name="Google Shape;47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363105" y="6487457"/>
            <a:ext cx="2425295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7502_RGB.png" id="48" name="Google Shape;48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3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Layout" Target="../slideLayouts/slideLayout6.xml"/><Relationship Id="rId3" Type="http://schemas.openxmlformats.org/officeDocument/2006/relationships/slideLayout" Target="../slideLayouts/slideLayout7.xml"/><Relationship Id="rId4" Type="http://schemas.openxmlformats.org/officeDocument/2006/relationships/slideLayout" Target="../slideLayouts/slideLayout8.xml"/><Relationship Id="rId5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B2E83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52" r:id="rId1"/>
    <p:sldLayoutId id="2147483653" r:id="rId2"/>
    <p:sldLayoutId id="2147483654" r:id="rId3"/>
    <p:sldLayoutId id="2147483655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0.png"/><Relationship Id="rId4" Type="http://schemas.openxmlformats.org/officeDocument/2006/relationships/hyperlink" Target="https://finance.uw.edu/gca/award-lifecycle/cost-share?_gl=1*1l33dqc*_ga*MTM2MDY4OTU5MC4xNTk4NzM5MTY5*_ga_3T65WK0BM8*czE3NTA4Nzc0NzUkbzQyMyRnMSR0MTc1MDg3NzQ4MSRqNTQkbDAkaDA.*_gcl_au*OTk1MTExMzI4LjE3NDQwMzg3NjAuMTg1NTczNjIxNi4xNzQ2NTQ4MjczLjE3NDY1NDgyNzM.*_ga_JLHM9WH4JV*czE3NTA4Nzc0NzYkbzQyMyRnMSR0MTc1MDg3NzQ4MiRqNTQkbDAkaDA." TargetMode="External"/><Relationship Id="rId5" Type="http://schemas.openxmlformats.org/officeDocument/2006/relationships/hyperlink" Target="https://finance.uw.edu/pafc/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9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7.png"/><Relationship Id="rId4" Type="http://schemas.openxmlformats.org/officeDocument/2006/relationships/hyperlink" Target="https://www.washington.edu/research/faq/should-you-route-an-egc1-marked-no-to-the-ready-to-submit-question/" TargetMode="External"/><Relationship Id="rId5" Type="http://schemas.openxmlformats.org/officeDocument/2006/relationships/hyperlink" Target="https://www.washington.edu/research/faq/is-my-egc1-ready/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s://www.washington.edu/research/glossary/technical-instructions/" TargetMode="External"/><Relationship Id="rId4" Type="http://schemas.openxmlformats.org/officeDocument/2006/relationships/hyperlink" Target="https://www.washington.edu/research/faq/what-project-type-to-select-on-an-egc1-why-is-it-important/" TargetMode="External"/><Relationship Id="rId10" Type="http://schemas.openxmlformats.org/officeDocument/2006/relationships/hyperlink" Target="https://www.washington.edu/research/tools/sage/guide/egc1-forms/egc1-overview/" TargetMode="External"/><Relationship Id="rId9" Type="http://schemas.openxmlformats.org/officeDocument/2006/relationships/hyperlink" Target="https://www.washington.edu/research/faq/proposal-prep-resources/" TargetMode="External"/><Relationship Id="rId5" Type="http://schemas.openxmlformats.org/officeDocument/2006/relationships/hyperlink" Target="https://www.washington.edu/research/myresearch-lifecycle/plan-and-propose/write-proposal/proposal-prep-quick-guide/" TargetMode="External"/><Relationship Id="rId6" Type="http://schemas.openxmlformats.org/officeDocument/2006/relationships/hyperlink" Target="https://www.washington.edu/research/faq/what-does-campus-pi-approved-egc1-mean-to-osp/" TargetMode="External"/><Relationship Id="rId7" Type="http://schemas.openxmlformats.org/officeDocument/2006/relationships/hyperlink" Target="https://www.washington.edu/research/faq/should-you-route-an-egc1-marked-no-to-the-ready-to-submit-question/" TargetMode="External"/><Relationship Id="rId8" Type="http://schemas.openxmlformats.org/officeDocument/2006/relationships/hyperlink" Target="https://www.washington.edu/research/faq/is-my-egc1-ready/" TargetMode="Externa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www.washington.edu/research/glossary/technical-instructions/" TargetMode="External"/><Relationship Id="rId4" Type="http://schemas.openxmlformats.org/officeDocument/2006/relationships/hyperlink" Target="https://www.washington.edu/research/faq/what-does-campus-pi-approved-egc1-mean-to-osp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Relationship Id="rId4" Type="http://schemas.openxmlformats.org/officeDocument/2006/relationships/hyperlink" Target="https://www.washington.edu/research/tools/sage/guide/egc1-forms/egc1-details-page/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Relationship Id="rId4" Type="http://schemas.openxmlformats.org/officeDocument/2006/relationships/hyperlink" Target="https://www.washington.edu/research/faq/what-project-type-to-select-on-an-egc1-why-is-it-important/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Relationship Id="rId4" Type="http://schemas.openxmlformats.org/officeDocument/2006/relationships/hyperlink" Target="https://www.washington.edu/research/policies/gim-10/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Relationship Id="rId4" Type="http://schemas.openxmlformats.org/officeDocument/2006/relationships/hyperlink" Target="https://www.washington.edu/research/tools/sage/guide/egc1-forms/egc1-contacts-and-assign-access-page/administrative-and-pre-award-budget-contacts/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 txBox="1"/>
          <p:nvPr>
            <p:ph idx="1" type="body"/>
          </p:nvPr>
        </p:nvSpPr>
        <p:spPr>
          <a:xfrm>
            <a:off x="561650" y="2127975"/>
            <a:ext cx="8504700" cy="159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625"/>
              <a:buNone/>
            </a:pPr>
            <a:r>
              <a:rPr lang="en-US" sz="2625">
                <a:latin typeface="Arial"/>
                <a:ea typeface="Arial"/>
                <a:cs typeface="Arial"/>
                <a:sym typeface="Arial"/>
              </a:rPr>
              <a:t>What should a PI &amp; campus approved eGC1 look like? </a:t>
            </a:r>
            <a:endParaRPr sz="2625"/>
          </a:p>
        </p:txBody>
      </p:sp>
      <p:sp>
        <p:nvSpPr>
          <p:cNvPr id="54" name="Google Shape;54;p11"/>
          <p:cNvSpPr txBox="1"/>
          <p:nvPr/>
        </p:nvSpPr>
        <p:spPr>
          <a:xfrm>
            <a:off x="692029" y="4308049"/>
            <a:ext cx="6656731" cy="18126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r>
              <a:rPr lang="en-US" sz="1600">
                <a:solidFill>
                  <a:schemeClr val="lt2"/>
                </a:solidFill>
              </a:rPr>
              <a:t>Ari Santander &amp; Mike Snow</a:t>
            </a:r>
            <a:endParaRPr sz="1600">
              <a:solidFill>
                <a:schemeClr val="lt2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r>
              <a:rPr lang="en-US" sz="1600">
                <a:solidFill>
                  <a:schemeClr val="lt2"/>
                </a:solidFill>
              </a:rPr>
              <a:t>Proposal and Awards Team Managers</a:t>
            </a:r>
            <a:endParaRPr sz="1600">
              <a:solidFill>
                <a:schemeClr val="lt2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r>
              <a:rPr lang="en-US" sz="1600">
                <a:solidFill>
                  <a:schemeClr val="lt2"/>
                </a:solidFill>
              </a:rPr>
              <a:t>Office of Sponsored Programs</a:t>
            </a:r>
            <a:endParaRPr/>
          </a:p>
        </p:txBody>
      </p:sp>
      <p:pic>
        <p:nvPicPr>
          <p:cNvPr id="55" name="Google Shape;55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3625"/>
            <a:ext cx="9143957" cy="214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0" title="7-activity -locations.png"/>
          <p:cNvPicPr preferRelativeResize="0"/>
          <p:nvPr/>
        </p:nvPicPr>
        <p:blipFill rotWithShape="1">
          <a:blip r:embed="rId3">
            <a:alphaModFix/>
          </a:blip>
          <a:srcRect b="48367" l="19916" r="0" t="4663"/>
          <a:stretch/>
        </p:blipFill>
        <p:spPr>
          <a:xfrm>
            <a:off x="426050" y="1132825"/>
            <a:ext cx="8416824" cy="400995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0"/>
          <p:cNvSpPr txBox="1"/>
          <p:nvPr>
            <p:ph idx="1" type="body"/>
          </p:nvPr>
        </p:nvSpPr>
        <p:spPr>
          <a:xfrm>
            <a:off x="166148" y="-318975"/>
            <a:ext cx="4700700" cy="9921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-US"/>
              <a:t>Activity Locations</a:t>
            </a:r>
            <a:endParaRPr/>
          </a:p>
        </p:txBody>
      </p:sp>
      <p:sp>
        <p:nvSpPr>
          <p:cNvPr id="139" name="Google Shape;139;p20"/>
          <p:cNvSpPr/>
          <p:nvPr/>
        </p:nvSpPr>
        <p:spPr>
          <a:xfrm rot="-1007588">
            <a:off x="4212299" y="1636102"/>
            <a:ext cx="1893970" cy="829776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20"/>
          <p:cNvSpPr/>
          <p:nvPr/>
        </p:nvSpPr>
        <p:spPr>
          <a:xfrm>
            <a:off x="6185725" y="1174525"/>
            <a:ext cx="2463900" cy="6810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20"/>
          <p:cNvSpPr txBox="1"/>
          <p:nvPr>
            <p:ph idx="2" type="body"/>
          </p:nvPr>
        </p:nvSpPr>
        <p:spPr>
          <a:xfrm>
            <a:off x="720050" y="5145150"/>
            <a:ext cx="7499100" cy="1180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buNone/>
            </a:pPr>
            <a:r>
              <a:rPr b="0" lang="en-US" sz="2100"/>
              <a:t>OSP relies on accurate activity location information for F&amp;A rate review.</a:t>
            </a:r>
            <a:endParaRPr b="0" sz="18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21" title="7-activity -locations.png"/>
          <p:cNvPicPr preferRelativeResize="0"/>
          <p:nvPr/>
        </p:nvPicPr>
        <p:blipFill rotWithShape="1">
          <a:blip r:embed="rId3">
            <a:alphaModFix/>
          </a:blip>
          <a:srcRect b="3756" l="20356" r="45782" t="70154"/>
          <a:stretch/>
        </p:blipFill>
        <p:spPr>
          <a:xfrm>
            <a:off x="638000" y="1307625"/>
            <a:ext cx="5860849" cy="3376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1"/>
          <p:cNvSpPr/>
          <p:nvPr/>
        </p:nvSpPr>
        <p:spPr>
          <a:xfrm rot="-8757000">
            <a:off x="4828865" y="3282679"/>
            <a:ext cx="1894033" cy="829904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21"/>
          <p:cNvSpPr txBox="1"/>
          <p:nvPr>
            <p:ph idx="2" type="body"/>
          </p:nvPr>
        </p:nvSpPr>
        <p:spPr>
          <a:xfrm>
            <a:off x="348250" y="4507925"/>
            <a:ext cx="8701800" cy="1180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100"/>
              <a:t>OSP will confirm UW &amp; sponsor requirements when international involvement is identified. </a:t>
            </a:r>
            <a:endParaRPr b="0" sz="2100"/>
          </a:p>
          <a:p>
            <a:pPr indent="-342900" lvl="1" marL="914400" marR="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1800"/>
              <a:buChar char="–"/>
            </a:pPr>
            <a:r>
              <a:rPr b="0" lang="en-US" sz="1800"/>
              <a:t>Export Controls?</a:t>
            </a:r>
            <a:endParaRPr b="0" sz="1800"/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b="0" lang="en-US" sz="1800"/>
              <a:t>Does PI need to be aware if there are additional sponsor forms required?</a:t>
            </a:r>
            <a:endParaRPr b="0" sz="1800"/>
          </a:p>
        </p:txBody>
      </p:sp>
      <p:sp>
        <p:nvSpPr>
          <p:cNvPr id="149" name="Google Shape;149;p21"/>
          <p:cNvSpPr txBox="1"/>
          <p:nvPr>
            <p:ph idx="1" type="body"/>
          </p:nvPr>
        </p:nvSpPr>
        <p:spPr>
          <a:xfrm>
            <a:off x="300873" y="318475"/>
            <a:ext cx="4700700" cy="9921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-US"/>
              <a:t>Activity Locations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-US">
                <a:latin typeface="Encode Sans"/>
                <a:ea typeface="Encode Sans"/>
                <a:cs typeface="Encode Sans"/>
                <a:sym typeface="Encode Sans"/>
              </a:rPr>
              <a:t>International Involvement</a:t>
            </a:r>
            <a:endParaRPr>
              <a:latin typeface="Encode Sans"/>
              <a:ea typeface="Encode Sans"/>
              <a:cs typeface="Encode Sans"/>
              <a:sym typeface="Encode San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22" title="1 budget .png"/>
          <p:cNvPicPr preferRelativeResize="0"/>
          <p:nvPr/>
        </p:nvPicPr>
        <p:blipFill rotWithShape="1">
          <a:blip r:embed="rId3">
            <a:alphaModFix/>
          </a:blip>
          <a:srcRect b="77382" l="21145" r="21329" t="0"/>
          <a:stretch/>
        </p:blipFill>
        <p:spPr>
          <a:xfrm>
            <a:off x="214225" y="1279975"/>
            <a:ext cx="8988149" cy="2910275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2"/>
          <p:cNvSpPr txBox="1"/>
          <p:nvPr>
            <p:ph idx="1" type="body"/>
          </p:nvPr>
        </p:nvSpPr>
        <p:spPr>
          <a:xfrm>
            <a:off x="66632" y="152410"/>
            <a:ext cx="8184600" cy="9921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-US"/>
              <a:t>Budget &amp; Fiscal Compliance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-US">
                <a:latin typeface="Encode Sans"/>
                <a:ea typeface="Encode Sans"/>
                <a:cs typeface="Encode Sans"/>
                <a:sym typeface="Encode Sans"/>
              </a:rPr>
              <a:t>Fiscal Compliance</a:t>
            </a:r>
            <a:endParaRPr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156" name="Google Shape;156;p22"/>
          <p:cNvSpPr txBox="1"/>
          <p:nvPr>
            <p:ph idx="2" type="body"/>
          </p:nvPr>
        </p:nvSpPr>
        <p:spPr>
          <a:xfrm>
            <a:off x="357400" y="4593625"/>
            <a:ext cx="8701800" cy="1180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buNone/>
            </a:pPr>
            <a:r>
              <a:rPr b="0" lang="en-US" sz="2100"/>
              <a:t>OSP reviews F1 &amp; F3.</a:t>
            </a:r>
            <a:endParaRPr b="0" sz="18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3"/>
          <p:cNvSpPr txBox="1"/>
          <p:nvPr>
            <p:ph idx="1" type="body"/>
          </p:nvPr>
        </p:nvSpPr>
        <p:spPr>
          <a:xfrm>
            <a:off x="66632" y="49535"/>
            <a:ext cx="8184600" cy="9921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800"/>
              <a:t>Budget &amp; Fiscal Compliance</a:t>
            </a:r>
            <a:endParaRPr sz="2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800">
                <a:latin typeface="Encode Sans"/>
                <a:ea typeface="Encode Sans"/>
                <a:cs typeface="Encode Sans"/>
                <a:sym typeface="Encode Sans"/>
              </a:rPr>
              <a:t>Total Costs </a:t>
            </a:r>
            <a:endParaRPr sz="2800">
              <a:latin typeface="Encode Sans"/>
              <a:ea typeface="Encode Sans"/>
              <a:cs typeface="Encode Sans"/>
              <a:sym typeface="Encode Sans"/>
            </a:endParaRPr>
          </a:p>
        </p:txBody>
      </p:sp>
      <p:pic>
        <p:nvPicPr>
          <p:cNvPr id="162" name="Google Shape;162;p23" title="budget2.png"/>
          <p:cNvPicPr preferRelativeResize="0"/>
          <p:nvPr/>
        </p:nvPicPr>
        <p:blipFill rotWithShape="1">
          <a:blip r:embed="rId3">
            <a:alphaModFix/>
          </a:blip>
          <a:srcRect b="0" l="0" r="0" t="58822"/>
          <a:stretch/>
        </p:blipFill>
        <p:spPr>
          <a:xfrm>
            <a:off x="66625" y="1629425"/>
            <a:ext cx="8873075" cy="2538749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23"/>
          <p:cNvSpPr/>
          <p:nvPr/>
        </p:nvSpPr>
        <p:spPr>
          <a:xfrm>
            <a:off x="349650" y="2968275"/>
            <a:ext cx="8444700" cy="11637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23"/>
          <p:cNvSpPr/>
          <p:nvPr/>
        </p:nvSpPr>
        <p:spPr>
          <a:xfrm>
            <a:off x="828250" y="4609575"/>
            <a:ext cx="4601400" cy="14103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If OSP </a:t>
            </a:r>
            <a:r>
              <a:rPr lang="en-US" sz="17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reviews</a:t>
            </a:r>
            <a:r>
              <a:rPr lang="en-US" sz="17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technical instructions, we may recommend budget changes incidental to this review.</a:t>
            </a:r>
            <a:endParaRPr sz="17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5" name="Google Shape;165;p23"/>
          <p:cNvSpPr/>
          <p:nvPr/>
        </p:nvSpPr>
        <p:spPr>
          <a:xfrm>
            <a:off x="2362400" y="1716425"/>
            <a:ext cx="5183100" cy="1163700"/>
          </a:xfrm>
          <a:prstGeom prst="wedgeRoundRectCallout">
            <a:avLst>
              <a:gd fmla="val 47620" name="adj1"/>
              <a:gd fmla="val 97947" name="adj2"/>
              <a:gd fmla="val 0" name="adj3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OSP will always confirm Total Costs matches the </a:t>
            </a:r>
            <a:r>
              <a:rPr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proposal.</a:t>
            </a:r>
            <a:endParaRPr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24" title="cost share 1.png"/>
          <p:cNvPicPr preferRelativeResize="0"/>
          <p:nvPr/>
        </p:nvPicPr>
        <p:blipFill rotWithShape="1">
          <a:blip r:embed="rId3">
            <a:alphaModFix/>
          </a:blip>
          <a:srcRect b="58030" l="0" r="59425" t="5394"/>
          <a:stretch/>
        </p:blipFill>
        <p:spPr>
          <a:xfrm>
            <a:off x="4133775" y="544325"/>
            <a:ext cx="5010224" cy="3274425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24"/>
          <p:cNvSpPr txBox="1"/>
          <p:nvPr>
            <p:ph idx="1" type="body"/>
          </p:nvPr>
        </p:nvSpPr>
        <p:spPr>
          <a:xfrm>
            <a:off x="331075" y="454700"/>
            <a:ext cx="5719800" cy="10359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-US"/>
              <a:t>Cost Sharing</a:t>
            </a:r>
            <a:endParaRPr/>
          </a:p>
        </p:txBody>
      </p:sp>
      <p:sp>
        <p:nvSpPr>
          <p:cNvPr id="172" name="Google Shape;172;p24"/>
          <p:cNvSpPr txBox="1"/>
          <p:nvPr/>
        </p:nvSpPr>
        <p:spPr>
          <a:xfrm>
            <a:off x="252450" y="1939025"/>
            <a:ext cx="4548000" cy="31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Institutional Review ensures:</a:t>
            </a:r>
            <a:endParaRPr sz="2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Open Sans"/>
              <a:buChar char="●"/>
            </a:pPr>
            <a:r>
              <a:rPr lang="en-US" sz="19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Proposal &amp; eGC1 accurately reflect </a:t>
            </a:r>
            <a:r>
              <a:rPr lang="en-US" sz="19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sponsor</a:t>
            </a:r>
            <a:r>
              <a:rPr lang="en-US" sz="19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9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cost-share requirements</a:t>
            </a:r>
            <a:endParaRPr sz="19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Open Sans"/>
              <a:buChar char="●"/>
            </a:pPr>
            <a:r>
              <a:rPr lang="en-US" sz="19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Units Intend to cost-share</a:t>
            </a:r>
            <a:endParaRPr sz="19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Open Sans"/>
              <a:buChar char="●"/>
            </a:pPr>
            <a:r>
              <a:rPr lang="en-US" sz="19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Cost-sharing units have approved (via eGC1 approvals) </a:t>
            </a:r>
            <a:endParaRPr sz="19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Open Sans"/>
              <a:buChar char="●"/>
            </a:pPr>
            <a:r>
              <a:rPr lang="en-US" sz="19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OSP does not require a Cost Share Addendum at time of proposal</a:t>
            </a:r>
            <a:endParaRPr sz="19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3" name="Google Shape;173;p24"/>
          <p:cNvSpPr txBox="1"/>
          <p:nvPr/>
        </p:nvSpPr>
        <p:spPr>
          <a:xfrm>
            <a:off x="548475" y="5774425"/>
            <a:ext cx="6750300" cy="78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Review </a:t>
            </a:r>
            <a:r>
              <a:rPr lang="en-US" sz="1800" u="sng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GCA’s Cost Share guidance</a:t>
            </a:r>
            <a:r>
              <a:rPr lang="en-US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Send cost sharing questions to </a:t>
            </a:r>
            <a:r>
              <a:rPr lang="en-US" sz="1800" u="sng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Post Award Fiscal Compliance </a:t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25" title="NFCompliance.png"/>
          <p:cNvPicPr preferRelativeResize="0"/>
          <p:nvPr/>
        </p:nvPicPr>
        <p:blipFill rotWithShape="1">
          <a:blip r:embed="rId3">
            <a:alphaModFix/>
          </a:blip>
          <a:srcRect b="0" l="-574" r="59208" t="16429"/>
          <a:stretch/>
        </p:blipFill>
        <p:spPr>
          <a:xfrm>
            <a:off x="4556200" y="781450"/>
            <a:ext cx="4530349" cy="610120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25"/>
          <p:cNvSpPr txBox="1"/>
          <p:nvPr>
            <p:ph idx="1" type="body"/>
          </p:nvPr>
        </p:nvSpPr>
        <p:spPr>
          <a:xfrm>
            <a:off x="98228" y="0"/>
            <a:ext cx="4953900" cy="9921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-US"/>
              <a:t>Non-Fiscal Compliance</a:t>
            </a:r>
            <a:endParaRPr/>
          </a:p>
        </p:txBody>
      </p:sp>
      <p:sp>
        <p:nvSpPr>
          <p:cNvPr id="180" name="Google Shape;180;p25"/>
          <p:cNvSpPr txBox="1"/>
          <p:nvPr/>
        </p:nvSpPr>
        <p:spPr>
          <a:xfrm>
            <a:off x="301300" y="1562700"/>
            <a:ext cx="3854100" cy="477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PIs &amp; Units must complete relevant sections for </a:t>
            </a:r>
            <a:r>
              <a:rPr lang="en-US" sz="19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their proposal.</a:t>
            </a:r>
            <a:endParaRPr sz="19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OSP will:</a:t>
            </a:r>
            <a:endParaRPr sz="19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</a:pPr>
            <a:r>
              <a:rPr lang="en-US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confirm proposal matches eGC1</a:t>
            </a: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</a:pPr>
            <a:r>
              <a:rPr lang="en-US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use info here throughout life of award</a:t>
            </a: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Note: Human subjects and animal use approvals are often </a:t>
            </a:r>
            <a:r>
              <a:rPr i="1" lang="en-US" sz="19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pending</a:t>
            </a:r>
            <a:r>
              <a:rPr lang="en-US" sz="19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sz="19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1" name="Google Shape;181;p25"/>
          <p:cNvSpPr/>
          <p:nvPr/>
        </p:nvSpPr>
        <p:spPr>
          <a:xfrm>
            <a:off x="3858625" y="1280975"/>
            <a:ext cx="765600" cy="4936500"/>
          </a:xfrm>
          <a:prstGeom prst="lef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26" title="summary.png"/>
          <p:cNvPicPr preferRelativeResize="0"/>
          <p:nvPr/>
        </p:nvPicPr>
        <p:blipFill rotWithShape="1">
          <a:blip r:embed="rId3">
            <a:alphaModFix/>
          </a:blip>
          <a:srcRect b="1642" l="0" r="4942" t="0"/>
          <a:stretch/>
        </p:blipFill>
        <p:spPr>
          <a:xfrm>
            <a:off x="3556900" y="261275"/>
            <a:ext cx="5587101" cy="6596724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6"/>
          <p:cNvSpPr txBox="1"/>
          <p:nvPr>
            <p:ph idx="1" type="body"/>
          </p:nvPr>
        </p:nvSpPr>
        <p:spPr>
          <a:xfrm>
            <a:off x="332475" y="151425"/>
            <a:ext cx="2836500" cy="10764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-US"/>
              <a:t>Application Summary</a:t>
            </a:r>
            <a:endParaRPr/>
          </a:p>
        </p:txBody>
      </p:sp>
      <p:sp>
        <p:nvSpPr>
          <p:cNvPr id="188" name="Google Shape;188;p26"/>
          <p:cNvSpPr txBox="1"/>
          <p:nvPr>
            <p:ph idx="2" type="body"/>
          </p:nvPr>
        </p:nvSpPr>
        <p:spPr>
          <a:xfrm>
            <a:off x="468675" y="2483850"/>
            <a:ext cx="2277600" cy="2261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b="0" lang="en-US" sz="2100"/>
              <a:t>Review and confirm information. </a:t>
            </a:r>
            <a:endParaRPr b="0" sz="2100"/>
          </a:p>
          <a:p>
            <a:pPr indent="0" lvl="0" marL="0" rtl="0" algn="l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b="0" sz="2100"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b="0" sz="2100"/>
          </a:p>
          <a:p>
            <a:pPr indent="0" lvl="0" marL="0" rtl="0" algn="l">
              <a:lnSpc>
                <a:spcPct val="1722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/>
              <a:t> </a:t>
            </a:r>
            <a:endParaRPr b="0" sz="2100">
              <a:solidFill>
                <a:srgbClr val="3D3D3D"/>
              </a:solidFill>
              <a:highlight>
                <a:srgbClr val="E8E3D3"/>
              </a:highlight>
            </a:endParaRPr>
          </a:p>
          <a:p>
            <a:pPr indent="0" lvl="0" marL="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</p:txBody>
      </p:sp>
      <p:sp>
        <p:nvSpPr>
          <p:cNvPr id="189" name="Google Shape;189;p26"/>
          <p:cNvSpPr/>
          <p:nvPr/>
        </p:nvSpPr>
        <p:spPr>
          <a:xfrm>
            <a:off x="2157125" y="397650"/>
            <a:ext cx="1120500" cy="6062700"/>
          </a:xfrm>
          <a:prstGeom prst="lef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27" title="attached docs.png"/>
          <p:cNvPicPr preferRelativeResize="0"/>
          <p:nvPr/>
        </p:nvPicPr>
        <p:blipFill rotWithShape="1">
          <a:blip r:embed="rId3">
            <a:alphaModFix/>
          </a:blip>
          <a:srcRect b="67280" l="0" r="70403" t="0"/>
          <a:stretch/>
        </p:blipFill>
        <p:spPr>
          <a:xfrm>
            <a:off x="198275" y="1412875"/>
            <a:ext cx="4122050" cy="3390850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7"/>
          <p:cNvSpPr txBox="1"/>
          <p:nvPr>
            <p:ph idx="1" type="body"/>
          </p:nvPr>
        </p:nvSpPr>
        <p:spPr>
          <a:xfrm>
            <a:off x="579275" y="372650"/>
            <a:ext cx="6209700" cy="8745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-US"/>
              <a:t>Attached Documents</a:t>
            </a:r>
            <a:endParaRPr/>
          </a:p>
        </p:txBody>
      </p:sp>
      <p:sp>
        <p:nvSpPr>
          <p:cNvPr id="196" name="Google Shape;196;p27"/>
          <p:cNvSpPr txBox="1"/>
          <p:nvPr/>
        </p:nvSpPr>
        <p:spPr>
          <a:xfrm>
            <a:off x="4564575" y="1565275"/>
            <a:ext cx="4427400" cy="310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b="1" lang="en-US" sz="170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Documents to be Submitted to Sponsor </a:t>
            </a:r>
            <a:endParaRPr b="1" sz="1700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ONE file of entire application (in correct order) to be submitted to sponsor</a:t>
            </a:r>
            <a:endParaRPr sz="1700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b="1" lang="en-US" sz="170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Internal Documents for OSP</a:t>
            </a:r>
            <a:endParaRPr b="1" sz="1700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Copy of sponsor/originating sponsor funding opportunity ~helpful if key info is highlighted</a:t>
            </a:r>
            <a:endParaRPr sz="1700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p28" title="certify and route .png"/>
          <p:cNvPicPr preferRelativeResize="0"/>
          <p:nvPr/>
        </p:nvPicPr>
        <p:blipFill rotWithShape="1">
          <a:blip r:embed="rId3">
            <a:alphaModFix/>
          </a:blip>
          <a:srcRect b="38699" l="0" r="15860" t="0"/>
          <a:stretch/>
        </p:blipFill>
        <p:spPr>
          <a:xfrm>
            <a:off x="2877675" y="1523025"/>
            <a:ext cx="6266325" cy="5334976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28"/>
          <p:cNvSpPr txBox="1"/>
          <p:nvPr>
            <p:ph idx="1" type="body"/>
          </p:nvPr>
        </p:nvSpPr>
        <p:spPr>
          <a:xfrm>
            <a:off x="475026" y="269900"/>
            <a:ext cx="8636100" cy="9921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-US"/>
              <a:t>Certify &amp; Route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922">
                <a:latin typeface="Encode Sans"/>
                <a:ea typeface="Encode Sans"/>
                <a:cs typeface="Encode Sans"/>
                <a:sym typeface="Encode Sans"/>
              </a:rPr>
              <a:t>Application documents, Significant Financial Interest, Debarment Statement</a:t>
            </a:r>
            <a:endParaRPr sz="1922"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203" name="Google Shape;203;p28"/>
          <p:cNvSpPr txBox="1"/>
          <p:nvPr>
            <p:ph idx="2" type="body"/>
          </p:nvPr>
        </p:nvSpPr>
        <p:spPr>
          <a:xfrm>
            <a:off x="311475" y="4963200"/>
            <a:ext cx="3164100" cy="747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b="0" lang="en-US" sz="1800"/>
              <a:t>PI affirms all </a:t>
            </a:r>
            <a:r>
              <a:rPr b="0" lang="en-US" sz="1800"/>
              <a:t>SFI</a:t>
            </a:r>
            <a:r>
              <a:rPr b="0" lang="en-US" sz="1800"/>
              <a:t> &amp; Debarment </a:t>
            </a:r>
            <a:endParaRPr b="0" sz="1800"/>
          </a:p>
          <a:p>
            <a:pPr indent="0" lvl="0" marL="0" rtl="0" algn="l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b="0" sz="1800"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b="0" sz="1800"/>
          </a:p>
          <a:p>
            <a:pPr indent="0" lvl="0" marL="0" rtl="0" algn="l">
              <a:lnSpc>
                <a:spcPct val="1722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 </a:t>
            </a:r>
            <a:endParaRPr b="0" sz="1800">
              <a:solidFill>
                <a:srgbClr val="3D3D3D"/>
              </a:solidFill>
              <a:highlight>
                <a:srgbClr val="E8E3D3"/>
              </a:highlight>
            </a:endParaRPr>
          </a:p>
          <a:p>
            <a:pPr indent="0" lvl="0" marL="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04" name="Google Shape;204;p28"/>
          <p:cNvSpPr/>
          <p:nvPr/>
        </p:nvSpPr>
        <p:spPr>
          <a:xfrm>
            <a:off x="2825525" y="1769250"/>
            <a:ext cx="444600" cy="1756800"/>
          </a:xfrm>
          <a:prstGeom prst="lef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28"/>
          <p:cNvSpPr txBox="1"/>
          <p:nvPr/>
        </p:nvSpPr>
        <p:spPr>
          <a:xfrm>
            <a:off x="323175" y="2042875"/>
            <a:ext cx="3000000" cy="10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How will application material be submitted </a:t>
            </a:r>
            <a:endParaRPr sz="1800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to sponsor? </a:t>
            </a:r>
            <a:endParaRPr/>
          </a:p>
        </p:txBody>
      </p:sp>
      <p:sp>
        <p:nvSpPr>
          <p:cNvPr id="206" name="Google Shape;206;p28"/>
          <p:cNvSpPr/>
          <p:nvPr/>
        </p:nvSpPr>
        <p:spPr>
          <a:xfrm>
            <a:off x="2433075" y="4536375"/>
            <a:ext cx="444600" cy="1756800"/>
          </a:xfrm>
          <a:prstGeom prst="lef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29" title="certify and route rts.png"/>
          <p:cNvPicPr preferRelativeResize="0"/>
          <p:nvPr/>
        </p:nvPicPr>
        <p:blipFill rotWithShape="1">
          <a:blip r:embed="rId3">
            <a:alphaModFix/>
          </a:blip>
          <a:srcRect b="24320" l="0" r="21990" t="17329"/>
          <a:stretch/>
        </p:blipFill>
        <p:spPr>
          <a:xfrm>
            <a:off x="193625" y="1027075"/>
            <a:ext cx="5992025" cy="4054475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29"/>
          <p:cNvSpPr txBox="1"/>
          <p:nvPr>
            <p:ph idx="1" type="body"/>
          </p:nvPr>
        </p:nvSpPr>
        <p:spPr>
          <a:xfrm>
            <a:off x="193632" y="87635"/>
            <a:ext cx="8184600" cy="9921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-US"/>
              <a:t>Certify &amp; Route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-US">
                <a:latin typeface="Encode Sans"/>
                <a:ea typeface="Encode Sans"/>
                <a:cs typeface="Encode Sans"/>
                <a:sym typeface="Encode Sans"/>
              </a:rPr>
              <a:t>Additional Info, Ready to Submit</a:t>
            </a:r>
            <a:endParaRPr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213" name="Google Shape;213;p29"/>
          <p:cNvSpPr/>
          <p:nvPr/>
        </p:nvSpPr>
        <p:spPr>
          <a:xfrm>
            <a:off x="4826000" y="1962050"/>
            <a:ext cx="4014000" cy="1697700"/>
          </a:xfrm>
          <a:prstGeom prst="wedgeRoundRectCallout">
            <a:avLst>
              <a:gd fmla="val -87563" name="adj1"/>
              <a:gd fmla="val -50224" name="adj2"/>
              <a:gd fmla="val 0" name="adj3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Include helpful Information for reviewers. </a:t>
            </a:r>
            <a:endParaRPr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OSP sees this info as part of their review summary in OSP’s eGC1 Campus Comments section. </a:t>
            </a:r>
            <a:endParaRPr sz="10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4" name="Google Shape;214;p29"/>
          <p:cNvSpPr/>
          <p:nvPr/>
        </p:nvSpPr>
        <p:spPr>
          <a:xfrm>
            <a:off x="77275" y="4983425"/>
            <a:ext cx="6224700" cy="992100"/>
          </a:xfrm>
          <a:prstGeom prst="wedgeRoundRectCallout">
            <a:avLst>
              <a:gd fmla="val -3593" name="adj1"/>
              <a:gd fmla="val -116637" name="adj2"/>
              <a:gd fmla="val 0" name="adj3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If Ready to Submit to sponsor, mark this Yes. If not Ready to Submit, mark No. 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5" name="Google Shape;215;p29"/>
          <p:cNvSpPr txBox="1"/>
          <p:nvPr/>
        </p:nvSpPr>
        <p:spPr>
          <a:xfrm>
            <a:off x="656450" y="6070650"/>
            <a:ext cx="67431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Should I submit an eGC1 that is marked NO to the Ready to Submit question?</a:t>
            </a:r>
            <a:endParaRPr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Is my eGC1 Ready to Submit? </a:t>
            </a:r>
            <a:endParaRPr sz="5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2"/>
          <p:cNvSpPr txBox="1"/>
          <p:nvPr>
            <p:ph idx="1" type="body"/>
          </p:nvPr>
        </p:nvSpPr>
        <p:spPr>
          <a:xfrm>
            <a:off x="671757" y="101060"/>
            <a:ext cx="8184600" cy="9921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-US"/>
              <a:t>Questions during the demo? </a:t>
            </a:r>
            <a:endParaRPr/>
          </a:p>
        </p:txBody>
      </p:sp>
      <p:sp>
        <p:nvSpPr>
          <p:cNvPr id="61" name="Google Shape;61;p12"/>
          <p:cNvSpPr txBox="1"/>
          <p:nvPr>
            <p:ph idx="2" type="body"/>
          </p:nvPr>
        </p:nvSpPr>
        <p:spPr>
          <a:xfrm>
            <a:off x="667050" y="1993750"/>
            <a:ext cx="7809900" cy="4205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b="0" lang="en-US"/>
              <a:t>Use the Q&amp;A feature to ask questions. </a:t>
            </a:r>
            <a:endParaRPr b="0"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b="0"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b="0" lang="en-US"/>
              <a:t>We will have time following the demo for questions. </a:t>
            </a:r>
            <a:endParaRPr b="0"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b="0"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  <a:p>
            <a:pPr indent="0" lvl="0" marL="0" rtl="0" algn="l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b="0" sz="1900"/>
          </a:p>
          <a:p>
            <a:pPr indent="0" lvl="0" marL="0" rtl="0" algn="l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b="0" sz="1900"/>
          </a:p>
          <a:p>
            <a:pPr indent="0" lvl="0" marL="0" rtl="0" algn="l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b="0"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b="0"/>
          </a:p>
          <a:p>
            <a:pPr indent="0" lvl="0" marL="0" rtl="0" algn="l">
              <a:lnSpc>
                <a:spcPct val="1722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endParaRPr b="0" sz="1300">
              <a:solidFill>
                <a:srgbClr val="3D3D3D"/>
              </a:solidFill>
              <a:highlight>
                <a:srgbClr val="E8E3D3"/>
              </a:highlight>
            </a:endParaRPr>
          </a:p>
          <a:p>
            <a:pPr indent="0" lvl="0" marL="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0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-US"/>
              <a:t>Resources</a:t>
            </a:r>
            <a:endParaRPr/>
          </a:p>
        </p:txBody>
      </p:sp>
      <p:sp>
        <p:nvSpPr>
          <p:cNvPr id="221" name="Google Shape;221;p30"/>
          <p:cNvSpPr txBox="1"/>
          <p:nvPr>
            <p:ph idx="2" type="body"/>
          </p:nvPr>
        </p:nvSpPr>
        <p:spPr>
          <a:xfrm>
            <a:off x="814775" y="1756650"/>
            <a:ext cx="7399200" cy="4205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2200"/>
              </a:spcBef>
              <a:spcAft>
                <a:spcPts val="0"/>
              </a:spcAft>
              <a:buSzPts val="2000"/>
              <a:buChar char="&gt;"/>
            </a:pPr>
            <a:r>
              <a:rPr b="0" lang="en-US" sz="2000" u="sng">
                <a:solidFill>
                  <a:schemeClr val="hlink"/>
                </a:solidFill>
                <a:hlinkClick r:id="rId3"/>
              </a:rPr>
              <a:t>Technical Instructions</a:t>
            </a:r>
            <a:endParaRPr b="0" sz="2000"/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&gt;"/>
            </a:pPr>
            <a:r>
              <a:rPr b="0" lang="en-US" sz="2000" u="sng">
                <a:solidFill>
                  <a:schemeClr val="hlink"/>
                </a:solidFill>
                <a:hlinkClick r:id="rId4"/>
              </a:rPr>
              <a:t>How do I know what project type to select on an eGC1 and why is it important?</a:t>
            </a:r>
            <a:endParaRPr sz="2000"/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&gt;"/>
            </a:pPr>
            <a:r>
              <a:rPr b="0" lang="en-US" sz="2000" u="sng">
                <a:solidFill>
                  <a:schemeClr val="hlink"/>
                </a:solidFill>
                <a:hlinkClick r:id="rId5"/>
              </a:rPr>
              <a:t>Proposal Preparation Quick Guide</a:t>
            </a:r>
            <a:endParaRPr b="0" sz="2000"/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&gt;"/>
            </a:pPr>
            <a:r>
              <a:rPr b="0" lang="en-US" sz="2000" u="sng">
                <a:solidFill>
                  <a:schemeClr val="hlink"/>
                </a:solidFill>
                <a:hlinkClick r:id="rId6"/>
              </a:rPr>
              <a:t>What does a campus and PI approved eGC1 mean to OSP? </a:t>
            </a:r>
            <a:endParaRPr b="0" sz="2000"/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&gt;"/>
            </a:pPr>
            <a:r>
              <a:rPr b="0" lang="en-US" sz="2000" u="sng">
                <a:solidFill>
                  <a:schemeClr val="hlink"/>
                </a:solidFill>
                <a:hlinkClick r:id="rId7"/>
              </a:rPr>
              <a:t>Should I submit an eGC1 that is marked NO to the Ready to Submit question?</a:t>
            </a:r>
            <a:endParaRPr b="0" sz="2000"/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&gt;"/>
            </a:pPr>
            <a:r>
              <a:rPr b="0" lang="en-US" sz="2000" u="sng">
                <a:solidFill>
                  <a:schemeClr val="hlink"/>
                </a:solidFill>
                <a:hlinkClick r:id="rId8"/>
              </a:rPr>
              <a:t>Is my eGC1 Ready to Submit? </a:t>
            </a:r>
            <a:endParaRPr b="0" sz="2000"/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&gt;"/>
            </a:pPr>
            <a:r>
              <a:rPr b="0" lang="en-US" sz="2000" u="sng">
                <a:solidFill>
                  <a:schemeClr val="hlink"/>
                </a:solidFill>
                <a:hlinkClick r:id="rId9"/>
              </a:rPr>
              <a:t>What resources are available to help me learn how to prepare a proposal at the UW? </a:t>
            </a:r>
            <a:endParaRPr b="0" sz="2000"/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&gt;"/>
            </a:pPr>
            <a:r>
              <a:rPr b="0" lang="en-US" sz="2000"/>
              <a:t>SAGE User Guide: </a:t>
            </a:r>
            <a:r>
              <a:rPr b="0" lang="en-US" sz="2000" u="sng">
                <a:solidFill>
                  <a:schemeClr val="hlink"/>
                </a:solidFill>
                <a:hlinkClick r:id="rId10"/>
              </a:rPr>
              <a:t>eGC1 Overview</a:t>
            </a:r>
            <a:endParaRPr b="0" sz="2000"/>
          </a:p>
          <a:p>
            <a:pPr indent="0" lvl="0" marL="457200" rtl="0" algn="l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b="0" sz="2000"/>
          </a:p>
          <a:p>
            <a:pPr indent="0" lvl="0" marL="0" rtl="0" algn="l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b="0" sz="2000"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b="0" sz="2000"/>
          </a:p>
          <a:p>
            <a:pPr indent="0" lvl="0" marL="0" rtl="0" algn="l">
              <a:lnSpc>
                <a:spcPct val="1722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 </a:t>
            </a:r>
            <a:endParaRPr b="0" sz="2000">
              <a:solidFill>
                <a:srgbClr val="3D3D3D"/>
              </a:solidFill>
              <a:highlight>
                <a:srgbClr val="E8E3D3"/>
              </a:highlight>
            </a:endParaRPr>
          </a:p>
          <a:p>
            <a:pPr indent="0" lvl="0" marL="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1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-US"/>
              <a:t>Questions?</a:t>
            </a:r>
            <a:endParaRPr/>
          </a:p>
        </p:txBody>
      </p:sp>
      <p:sp>
        <p:nvSpPr>
          <p:cNvPr id="227" name="Google Shape;227;p31"/>
          <p:cNvSpPr txBox="1"/>
          <p:nvPr/>
        </p:nvSpPr>
        <p:spPr>
          <a:xfrm>
            <a:off x="758825" y="1856000"/>
            <a:ext cx="78534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-US"/>
              <a:t>Campus &amp; PI: Approvals &amp; Assurances</a:t>
            </a:r>
            <a:endParaRPr/>
          </a:p>
        </p:txBody>
      </p:sp>
      <p:sp>
        <p:nvSpPr>
          <p:cNvPr id="67" name="Google Shape;67;p13"/>
          <p:cNvSpPr txBox="1"/>
          <p:nvPr>
            <p:ph idx="2" type="body"/>
          </p:nvPr>
        </p:nvSpPr>
        <p:spPr>
          <a:xfrm>
            <a:off x="814775" y="1756650"/>
            <a:ext cx="7809900" cy="4205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b="0" lang="en-US" sz="1800"/>
              <a:t>OSP relies on our principal investigators (PIs) &amp; campus unit approvals of an eGC1 to indicate PIs, Departments, and Schools/Colleges have provided substantive review of the following aspects contained within a proposal.</a:t>
            </a:r>
            <a:endParaRPr b="0" sz="1800"/>
          </a:p>
          <a:p>
            <a:pPr indent="0" lvl="0" marL="0" rtl="0" algn="l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b="0" sz="1800"/>
          </a:p>
          <a:p>
            <a:pPr indent="0" lvl="0" marL="0" rtl="0" algn="l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b="0" lang="en-US" sz="1800"/>
              <a:t>The PI is responsible for ensuring that the proposal follows all sponsor </a:t>
            </a:r>
            <a:r>
              <a:rPr b="0" lang="en-US" sz="1800" u="sng">
                <a:solidFill>
                  <a:schemeClr val="hlink"/>
                </a:solidFill>
                <a:hlinkClick r:id="rId3"/>
              </a:rPr>
              <a:t>technical instructions</a:t>
            </a:r>
            <a:r>
              <a:rPr b="0" lang="en-US" sz="1800"/>
              <a:t>, is complete, accurate, and meets all programmatic, administrative, and compliance requirements. PIs also make assurances when a proposal is submitted on an eGC1 in SAGE.</a:t>
            </a:r>
            <a:endParaRPr b="0" sz="1800"/>
          </a:p>
          <a:p>
            <a:pPr indent="0" lvl="0" marL="457200" rtl="0" algn="l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b="0" sz="1800"/>
          </a:p>
          <a:p>
            <a:pPr indent="0" lvl="0" marL="0" rtl="0" algn="l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b="0" sz="1800"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b="0" sz="1800"/>
          </a:p>
          <a:p>
            <a:pPr indent="0" lvl="0" marL="0" rtl="0" algn="l">
              <a:lnSpc>
                <a:spcPct val="1722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 </a:t>
            </a:r>
            <a:endParaRPr b="0" sz="1800">
              <a:solidFill>
                <a:srgbClr val="3D3D3D"/>
              </a:solidFill>
              <a:highlight>
                <a:srgbClr val="E8E3D3"/>
              </a:highlight>
            </a:endParaRPr>
          </a:p>
          <a:p>
            <a:pPr indent="0" lvl="0" marL="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68" name="Google Shape;68;p13"/>
          <p:cNvSpPr txBox="1"/>
          <p:nvPr/>
        </p:nvSpPr>
        <p:spPr>
          <a:xfrm>
            <a:off x="614675" y="6134850"/>
            <a:ext cx="6555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hlink"/>
                </a:solidFill>
                <a:hlinkClick r:id="rId4"/>
              </a:rPr>
              <a:t>What does a campus and PI approved eGC1 mean to OSP?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4" title="A204228.png"/>
          <p:cNvPicPr preferRelativeResize="0"/>
          <p:nvPr/>
        </p:nvPicPr>
        <p:blipFill rotWithShape="1">
          <a:blip r:embed="rId3">
            <a:alphaModFix/>
          </a:blip>
          <a:srcRect b="0" l="0" r="21660" t="0"/>
          <a:stretch/>
        </p:blipFill>
        <p:spPr>
          <a:xfrm>
            <a:off x="97575" y="11775"/>
            <a:ext cx="8948001" cy="8302924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4"/>
          <p:cNvSpPr txBox="1"/>
          <p:nvPr>
            <p:ph idx="1" type="body"/>
          </p:nvPr>
        </p:nvSpPr>
        <p:spPr>
          <a:xfrm>
            <a:off x="4236401" y="518725"/>
            <a:ext cx="3802500" cy="9921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-US"/>
              <a:t>eGC1 Details</a:t>
            </a:r>
            <a:endParaRPr/>
          </a:p>
        </p:txBody>
      </p:sp>
      <p:sp>
        <p:nvSpPr>
          <p:cNvPr id="75" name="Google Shape;75;p14"/>
          <p:cNvSpPr/>
          <p:nvPr/>
        </p:nvSpPr>
        <p:spPr>
          <a:xfrm>
            <a:off x="209075" y="1282375"/>
            <a:ext cx="2313900" cy="3707700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4"/>
          <p:cNvSpPr/>
          <p:nvPr/>
        </p:nvSpPr>
        <p:spPr>
          <a:xfrm>
            <a:off x="2656775" y="1589050"/>
            <a:ext cx="348600" cy="29412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14"/>
          <p:cNvSpPr/>
          <p:nvPr/>
        </p:nvSpPr>
        <p:spPr>
          <a:xfrm>
            <a:off x="2218175" y="944900"/>
            <a:ext cx="1485000" cy="246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Sam Serious</a:t>
            </a:r>
            <a:endParaRPr b="1" sz="1700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14"/>
          <p:cNvSpPr/>
          <p:nvPr/>
        </p:nvSpPr>
        <p:spPr>
          <a:xfrm>
            <a:off x="4949525" y="2257525"/>
            <a:ext cx="4033500" cy="1615500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4"/>
          <p:cNvSpPr txBox="1"/>
          <p:nvPr/>
        </p:nvSpPr>
        <p:spPr>
          <a:xfrm>
            <a:off x="5375" y="645780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4"/>
              </a:rPr>
              <a:t>SAGE: eGC1 Details page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5"/>
          <p:cNvSpPr txBox="1"/>
          <p:nvPr>
            <p:ph idx="1" type="body"/>
          </p:nvPr>
        </p:nvSpPr>
        <p:spPr>
          <a:xfrm>
            <a:off x="197550" y="47175"/>
            <a:ext cx="8827200" cy="9921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-US"/>
              <a:t>eGC1 Details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48"/>
              <a:t>Project Type and Sponsored Program Activity Type</a:t>
            </a:r>
            <a:endParaRPr sz="2448"/>
          </a:p>
        </p:txBody>
      </p:sp>
      <p:pic>
        <p:nvPicPr>
          <p:cNvPr id="85" name="Google Shape;85;p15"/>
          <p:cNvPicPr preferRelativeResize="0"/>
          <p:nvPr/>
        </p:nvPicPr>
        <p:blipFill rotWithShape="1">
          <a:blip r:embed="rId3">
            <a:alphaModFix/>
          </a:blip>
          <a:srcRect b="0" l="0" r="5979" t="49545"/>
          <a:stretch/>
        </p:blipFill>
        <p:spPr>
          <a:xfrm>
            <a:off x="121350" y="1350850"/>
            <a:ext cx="8946450" cy="18968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5"/>
          <p:cNvSpPr txBox="1"/>
          <p:nvPr>
            <p:ph idx="2" type="body"/>
          </p:nvPr>
        </p:nvSpPr>
        <p:spPr>
          <a:xfrm>
            <a:off x="645050" y="3254425"/>
            <a:ext cx="8306700" cy="2266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1800"/>
              <a:t>Project Type</a:t>
            </a:r>
            <a:endParaRPr sz="1800"/>
          </a:p>
          <a:p>
            <a:pPr indent="-336550" lvl="0" marL="4572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700"/>
              <a:buChar char="&gt;"/>
            </a:pPr>
            <a:r>
              <a:rPr b="0" lang="en-US" sz="1700"/>
              <a:t>Selecting </a:t>
            </a:r>
            <a:r>
              <a:rPr b="0" lang="en-US" sz="1700"/>
              <a:t>correct</a:t>
            </a:r>
            <a:r>
              <a:rPr b="0" lang="en-US" sz="1700"/>
              <a:t> Project Type ~ helps identify the appropriate OSP reviewer, level of review that may be required, and when additional compliance offices may need to be brought in.</a:t>
            </a:r>
            <a:endParaRPr b="0" sz="1700"/>
          </a:p>
          <a:p>
            <a:pPr indent="-3365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&gt;"/>
            </a:pPr>
            <a:r>
              <a:rPr b="0" lang="en-US" sz="1700"/>
              <a:t>On flow-through funding, this is based on originating sponsor funding opportunity.</a:t>
            </a:r>
            <a:endParaRPr b="0" sz="1700"/>
          </a:p>
          <a:p>
            <a:pPr indent="0" lvl="0" marL="4572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b="0" sz="1700"/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1700"/>
              <a:t>Sponsored Program Activity Type</a:t>
            </a:r>
            <a:endParaRPr sz="1700"/>
          </a:p>
          <a:p>
            <a:pPr indent="-336550" lvl="0" marL="4572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700"/>
              <a:buChar char="&gt;"/>
            </a:pPr>
            <a:r>
              <a:rPr b="0" lang="en-US" sz="1700"/>
              <a:t>Drives the F&amp;A rate for the project and must match the budget.</a:t>
            </a:r>
            <a:endParaRPr b="0" sz="1700"/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b="0" sz="1800"/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b="0" sz="1800"/>
          </a:p>
          <a:p>
            <a:pPr indent="0" lvl="0" marL="457200" rtl="0" algn="l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b="0" sz="1800"/>
          </a:p>
          <a:p>
            <a:pPr indent="0" lvl="0" marL="0" rtl="0" algn="l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b="0" sz="1800"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b="0" sz="1800"/>
          </a:p>
          <a:p>
            <a:pPr indent="0" lvl="0" marL="0" rtl="0" algn="l">
              <a:lnSpc>
                <a:spcPct val="1722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 </a:t>
            </a:r>
            <a:endParaRPr b="0" sz="1800">
              <a:solidFill>
                <a:srgbClr val="3D3D3D"/>
              </a:solidFill>
              <a:highlight>
                <a:srgbClr val="E8E3D3"/>
              </a:highlight>
            </a:endParaRPr>
          </a:p>
          <a:p>
            <a:pPr indent="0" lvl="0" marL="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87" name="Google Shape;87;p15"/>
          <p:cNvSpPr txBox="1"/>
          <p:nvPr/>
        </p:nvSpPr>
        <p:spPr>
          <a:xfrm>
            <a:off x="334050" y="6252600"/>
            <a:ext cx="6877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2200"/>
              </a:spcBef>
              <a:spcAft>
                <a:spcPts val="1100"/>
              </a:spcAft>
              <a:buNone/>
            </a:pPr>
            <a:r>
              <a:rPr lang="en-US" u="sng">
                <a:solidFill>
                  <a:schemeClr val="hlink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  <a:hlinkClick r:id="rId4"/>
              </a:rPr>
              <a:t>How do I know what project type to select on an eGC1 and why is it important?</a:t>
            </a:r>
            <a:endParaRPr>
              <a:solidFill>
                <a:srgbClr val="4B2E83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6"/>
          <p:cNvSpPr txBox="1"/>
          <p:nvPr>
            <p:ph idx="1" type="body"/>
          </p:nvPr>
        </p:nvSpPr>
        <p:spPr>
          <a:xfrm>
            <a:off x="197550" y="-192550"/>
            <a:ext cx="7435500" cy="9921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-US"/>
              <a:t>eGC1 Details - Sponsor Contact Info</a:t>
            </a:r>
            <a:endParaRPr/>
          </a:p>
        </p:txBody>
      </p:sp>
      <p:pic>
        <p:nvPicPr>
          <p:cNvPr id="93" name="Google Shape;93;p16"/>
          <p:cNvPicPr preferRelativeResize="0"/>
          <p:nvPr/>
        </p:nvPicPr>
        <p:blipFill rotWithShape="1">
          <a:blip r:embed="rId3">
            <a:alphaModFix/>
          </a:blip>
          <a:srcRect b="31796" l="0" r="4834" t="0"/>
          <a:stretch/>
        </p:blipFill>
        <p:spPr>
          <a:xfrm>
            <a:off x="2565850" y="925550"/>
            <a:ext cx="6562400" cy="54530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6"/>
          <p:cNvSpPr/>
          <p:nvPr/>
        </p:nvSpPr>
        <p:spPr>
          <a:xfrm>
            <a:off x="197550" y="1442100"/>
            <a:ext cx="2949600" cy="1209000"/>
          </a:xfrm>
          <a:prstGeom prst="wedgeRoundRectCallout">
            <a:avLst>
              <a:gd fmla="val 76477" name="adj1"/>
              <a:gd fmla="val 60550" name="adj2"/>
              <a:gd fmla="val 0" name="adj3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100"/>
              </a:spcAft>
              <a:buNone/>
            </a:pPr>
            <a:r>
              <a:rPr lang="en-US" sz="180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Is sponsor contact information complete &amp; accurate? </a:t>
            </a:r>
            <a:endParaRPr sz="2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5" name="Google Shape;95;p16"/>
          <p:cNvSpPr/>
          <p:nvPr/>
        </p:nvSpPr>
        <p:spPr>
          <a:xfrm>
            <a:off x="353950" y="5411575"/>
            <a:ext cx="3095400" cy="992100"/>
          </a:xfrm>
          <a:prstGeom prst="wedgeRoundRectCallout">
            <a:avLst>
              <a:gd fmla="val 38867" name="adj1"/>
              <a:gd fmla="val -72949" name="adj2"/>
              <a:gd fmla="val 0" name="adj3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100"/>
              </a:spcAft>
              <a:buNone/>
            </a:pPr>
            <a:r>
              <a:rPr lang="en-US" sz="180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Is originating sponsor identified </a:t>
            </a:r>
            <a:r>
              <a:rPr i="1" lang="en-US" sz="180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when applicable? </a:t>
            </a:r>
            <a:endParaRPr i="1" sz="2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6" name="Google Shape;96;p16"/>
          <p:cNvSpPr/>
          <p:nvPr/>
        </p:nvSpPr>
        <p:spPr>
          <a:xfrm>
            <a:off x="3905225" y="1256975"/>
            <a:ext cx="585600" cy="2908200"/>
          </a:xfrm>
          <a:prstGeom prst="leftBrace">
            <a:avLst>
              <a:gd fmla="val 50000" name="adj1"/>
              <a:gd fmla="val 52682" name="adj2"/>
            </a:avLst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7"/>
          <p:cNvSpPr txBox="1"/>
          <p:nvPr>
            <p:ph idx="1" type="body"/>
          </p:nvPr>
        </p:nvSpPr>
        <p:spPr>
          <a:xfrm>
            <a:off x="77132" y="10"/>
            <a:ext cx="8184600" cy="9921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-US"/>
              <a:t>PI, Personnel, &amp; Organizations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-US">
                <a:latin typeface="Encode Sans"/>
                <a:ea typeface="Encode Sans"/>
                <a:cs typeface="Encode Sans"/>
                <a:sym typeface="Encode Sans"/>
              </a:rPr>
              <a:t>Personnel &amp; Disclosures</a:t>
            </a:r>
            <a:endParaRPr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102" name="Google Shape;102;p17"/>
          <p:cNvSpPr txBox="1"/>
          <p:nvPr>
            <p:ph idx="2" type="body"/>
          </p:nvPr>
        </p:nvSpPr>
        <p:spPr>
          <a:xfrm>
            <a:off x="814775" y="1756650"/>
            <a:ext cx="7809900" cy="4205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SzPts val="1800"/>
              <a:buChar char="&gt;"/>
            </a:pPr>
            <a:r>
              <a:rPr b="0" lang="en-US" sz="1800"/>
              <a:t>sadsadaasd</a:t>
            </a:r>
            <a:endParaRPr b="0" sz="1800"/>
          </a:p>
          <a:p>
            <a:pPr indent="0" lvl="0" marL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b="0" sz="1800"/>
          </a:p>
          <a:p>
            <a:pPr indent="0" lvl="0" marL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b="0" lang="en-US" sz="1800"/>
              <a:t>as</a:t>
            </a:r>
            <a:endParaRPr b="0" sz="1800"/>
          </a:p>
          <a:p>
            <a:pPr indent="0" lvl="0" marL="0" rtl="0" algn="l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b="0" sz="1800"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b="0" sz="1800"/>
          </a:p>
          <a:p>
            <a:pPr indent="0" lvl="0" marL="0" rtl="0" algn="l">
              <a:lnSpc>
                <a:spcPct val="1722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 </a:t>
            </a:r>
            <a:endParaRPr b="0" sz="1800">
              <a:solidFill>
                <a:srgbClr val="3D3D3D"/>
              </a:solidFill>
              <a:highlight>
                <a:srgbClr val="E8E3D3"/>
              </a:highlight>
            </a:endParaRPr>
          </a:p>
          <a:p>
            <a:pPr indent="0" lvl="0" marL="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pic>
        <p:nvPicPr>
          <p:cNvPr id="103" name="Google Shape;103;p17" title="personnel.png"/>
          <p:cNvPicPr preferRelativeResize="0"/>
          <p:nvPr/>
        </p:nvPicPr>
        <p:blipFill rotWithShape="1">
          <a:blip r:embed="rId3">
            <a:alphaModFix/>
          </a:blip>
          <a:srcRect b="18267" l="0" r="0" t="0"/>
          <a:stretch/>
        </p:blipFill>
        <p:spPr>
          <a:xfrm>
            <a:off x="77125" y="1379275"/>
            <a:ext cx="9031550" cy="4888198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7"/>
          <p:cNvSpPr/>
          <p:nvPr/>
        </p:nvSpPr>
        <p:spPr>
          <a:xfrm>
            <a:off x="2302825" y="1106750"/>
            <a:ext cx="5221200" cy="1035900"/>
          </a:xfrm>
          <a:prstGeom prst="wedgeRoundRectCallout">
            <a:avLst>
              <a:gd fmla="val -43147" name="adj1"/>
              <a:gd fmla="val 72505" name="adj2"/>
              <a:gd fmla="val 0" name="adj3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This is where you identify </a:t>
            </a:r>
            <a:r>
              <a:rPr b="1" lang="en-US" sz="17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all personnel &amp; who are investigators that need to disclose. </a:t>
            </a:r>
            <a:endParaRPr b="1" sz="17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</a:t>
            </a:r>
            <a:r>
              <a:rPr lang="en-US" sz="17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ee </a:t>
            </a:r>
            <a:r>
              <a:rPr lang="en-US" sz="17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GIM 10</a:t>
            </a:r>
            <a:r>
              <a:rPr lang="en-US" sz="17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. </a:t>
            </a:r>
            <a:endParaRPr sz="2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5" name="Google Shape;105;p17"/>
          <p:cNvSpPr/>
          <p:nvPr/>
        </p:nvSpPr>
        <p:spPr>
          <a:xfrm>
            <a:off x="6679325" y="3848175"/>
            <a:ext cx="2075400" cy="4947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7"/>
          <p:cNvSpPr/>
          <p:nvPr/>
        </p:nvSpPr>
        <p:spPr>
          <a:xfrm>
            <a:off x="5046325" y="4850450"/>
            <a:ext cx="3215400" cy="725700"/>
          </a:xfrm>
          <a:prstGeom prst="wedgeRoundRectCallout">
            <a:avLst>
              <a:gd fmla="val 21297" name="adj1"/>
              <a:gd fmla="val -110019" name="adj2"/>
              <a:gd fmla="val 0" name="adj3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Research Security Training complete if required? </a:t>
            </a:r>
            <a:endParaRPr sz="2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7" name="Google Shape;107;p17"/>
          <p:cNvSpPr/>
          <p:nvPr/>
        </p:nvSpPr>
        <p:spPr>
          <a:xfrm>
            <a:off x="175375" y="3305850"/>
            <a:ext cx="1251300" cy="542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Sam Serious</a:t>
            </a:r>
            <a:endParaRPr b="1" sz="900">
              <a:solidFill>
                <a:srgbClr val="3D3D3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(876032145)</a:t>
            </a:r>
            <a:endParaRPr b="1" sz="900">
              <a:solidFill>
                <a:srgbClr val="3D3D3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san@uw.edu</a:t>
            </a:r>
            <a:endParaRPr b="1" sz="900">
              <a:solidFill>
                <a:srgbClr val="3D3D3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17"/>
          <p:cNvSpPr/>
          <p:nvPr/>
        </p:nvSpPr>
        <p:spPr>
          <a:xfrm>
            <a:off x="133175" y="4677700"/>
            <a:ext cx="1251300" cy="542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Teresa Schmidt</a:t>
            </a:r>
            <a:endParaRPr b="1" sz="900">
              <a:solidFill>
                <a:srgbClr val="3D3D3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(876012347)</a:t>
            </a:r>
            <a:endParaRPr b="1" sz="900">
              <a:solidFill>
                <a:srgbClr val="3D3D3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schmidt@uw.edu</a:t>
            </a:r>
            <a:endParaRPr b="1" sz="900">
              <a:solidFill>
                <a:srgbClr val="3D3D3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18" title="5contacts.png"/>
          <p:cNvPicPr preferRelativeResize="0"/>
          <p:nvPr/>
        </p:nvPicPr>
        <p:blipFill rotWithShape="1">
          <a:blip r:embed="rId3">
            <a:alphaModFix/>
          </a:blip>
          <a:srcRect b="10296" l="27501" r="2268" t="4328"/>
          <a:stretch/>
        </p:blipFill>
        <p:spPr>
          <a:xfrm>
            <a:off x="3008750" y="603150"/>
            <a:ext cx="6135251" cy="625485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8"/>
          <p:cNvSpPr txBox="1"/>
          <p:nvPr>
            <p:ph idx="1" type="body"/>
          </p:nvPr>
        </p:nvSpPr>
        <p:spPr>
          <a:xfrm>
            <a:off x="121550" y="79100"/>
            <a:ext cx="2887200" cy="1271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800"/>
              <a:t>Contacts &amp; Assign Access</a:t>
            </a:r>
            <a:endParaRPr sz="2800"/>
          </a:p>
        </p:txBody>
      </p:sp>
      <p:sp>
        <p:nvSpPr>
          <p:cNvPr id="115" name="Google Shape;115;p18"/>
          <p:cNvSpPr txBox="1"/>
          <p:nvPr>
            <p:ph idx="2" type="body"/>
          </p:nvPr>
        </p:nvSpPr>
        <p:spPr>
          <a:xfrm>
            <a:off x="426350" y="2255475"/>
            <a:ext cx="2263500" cy="2012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72222"/>
              </a:lnSpc>
              <a:spcBef>
                <a:spcPts val="0"/>
              </a:spcBef>
              <a:spcAft>
                <a:spcPts val="1100"/>
              </a:spcAft>
              <a:buNone/>
            </a:pPr>
            <a:r>
              <a:rPr b="0" lang="en-US" sz="1800"/>
              <a:t>Keep contact info up-to- date and continue to through lifecycle of an award. </a:t>
            </a:r>
            <a:endParaRPr b="0" sz="1800"/>
          </a:p>
        </p:txBody>
      </p:sp>
      <p:sp>
        <p:nvSpPr>
          <p:cNvPr id="116" name="Google Shape;116;p18"/>
          <p:cNvSpPr/>
          <p:nvPr/>
        </p:nvSpPr>
        <p:spPr>
          <a:xfrm>
            <a:off x="2300175" y="494775"/>
            <a:ext cx="899700" cy="5390100"/>
          </a:xfrm>
          <a:prstGeom prst="leftBrace">
            <a:avLst>
              <a:gd fmla="val 50000" name="adj1"/>
              <a:gd fmla="val 50000" name="adj2"/>
            </a:avLst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18"/>
          <p:cNvSpPr/>
          <p:nvPr/>
        </p:nvSpPr>
        <p:spPr>
          <a:xfrm>
            <a:off x="5836825" y="813375"/>
            <a:ext cx="1882800" cy="246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/>
              <a:t>Teresa Schmidt (EIN 87012345)</a:t>
            </a:r>
            <a:endParaRPr sz="800"/>
          </a:p>
        </p:txBody>
      </p:sp>
      <p:sp>
        <p:nvSpPr>
          <p:cNvPr id="118" name="Google Shape;118;p18"/>
          <p:cNvSpPr/>
          <p:nvPr/>
        </p:nvSpPr>
        <p:spPr>
          <a:xfrm>
            <a:off x="5888925" y="2731800"/>
            <a:ext cx="1882800" cy="246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/>
              <a:t>Teresa Schmidt (EIN 87012345)</a:t>
            </a:r>
            <a:endParaRPr sz="800"/>
          </a:p>
        </p:txBody>
      </p:sp>
      <p:sp>
        <p:nvSpPr>
          <p:cNvPr id="119" name="Google Shape;119;p18"/>
          <p:cNvSpPr/>
          <p:nvPr/>
        </p:nvSpPr>
        <p:spPr>
          <a:xfrm>
            <a:off x="5888925" y="4650225"/>
            <a:ext cx="1882800" cy="246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/>
              <a:t>Teresa Schmidt (EIN 87012345)</a:t>
            </a:r>
            <a:endParaRPr sz="800"/>
          </a:p>
        </p:txBody>
      </p:sp>
      <p:sp>
        <p:nvSpPr>
          <p:cNvPr id="120" name="Google Shape;120;p18"/>
          <p:cNvSpPr/>
          <p:nvPr/>
        </p:nvSpPr>
        <p:spPr>
          <a:xfrm>
            <a:off x="5888925" y="1718850"/>
            <a:ext cx="2536500" cy="185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3D3D3D"/>
                </a:solidFill>
              </a:rPr>
              <a:t>tschmidt@uw.edu</a:t>
            </a:r>
            <a:endParaRPr sz="800">
              <a:solidFill>
                <a:srgbClr val="3D3D3D"/>
              </a:solidFill>
            </a:endParaRPr>
          </a:p>
        </p:txBody>
      </p:sp>
      <p:sp>
        <p:nvSpPr>
          <p:cNvPr id="121" name="Google Shape;121;p18"/>
          <p:cNvSpPr/>
          <p:nvPr/>
        </p:nvSpPr>
        <p:spPr>
          <a:xfrm>
            <a:off x="5913025" y="3637725"/>
            <a:ext cx="2536500" cy="185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3D3D3D"/>
                </a:solidFill>
              </a:rPr>
              <a:t>tschmidt@uw.edu</a:t>
            </a:r>
            <a:endParaRPr sz="800">
              <a:solidFill>
                <a:srgbClr val="3D3D3D"/>
              </a:solidFill>
            </a:endParaRPr>
          </a:p>
        </p:txBody>
      </p:sp>
      <p:sp>
        <p:nvSpPr>
          <p:cNvPr id="122" name="Google Shape;122;p18"/>
          <p:cNvSpPr/>
          <p:nvPr/>
        </p:nvSpPr>
        <p:spPr>
          <a:xfrm>
            <a:off x="5913025" y="5523450"/>
            <a:ext cx="2536500" cy="185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3D3D3D"/>
                </a:solidFill>
              </a:rPr>
              <a:t>tschmidt@uw.edu</a:t>
            </a:r>
            <a:endParaRPr sz="800">
              <a:solidFill>
                <a:srgbClr val="3D3D3D"/>
              </a:solidFill>
            </a:endParaRPr>
          </a:p>
        </p:txBody>
      </p:sp>
      <p:sp>
        <p:nvSpPr>
          <p:cNvPr id="123" name="Google Shape;123;p18"/>
          <p:cNvSpPr txBox="1"/>
          <p:nvPr/>
        </p:nvSpPr>
        <p:spPr>
          <a:xfrm>
            <a:off x="65150" y="6065875"/>
            <a:ext cx="3000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Open Sans"/>
                <a:ea typeface="Open Sans"/>
                <a:cs typeface="Open Sans"/>
                <a:sym typeface="Open Sans"/>
              </a:rPr>
              <a:t>SAGE User Guide: </a:t>
            </a:r>
            <a:r>
              <a:rPr lang="en-US" sz="12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4"/>
              </a:rPr>
              <a:t>Administrative and Pre-Award Budget Contacts</a:t>
            </a:r>
            <a:endParaRPr sz="12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9"/>
          <p:cNvSpPr txBox="1"/>
          <p:nvPr>
            <p:ph idx="1" type="body"/>
          </p:nvPr>
        </p:nvSpPr>
        <p:spPr>
          <a:xfrm>
            <a:off x="403128" y="-75025"/>
            <a:ext cx="4509600" cy="9921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-US"/>
              <a:t>Abstract &amp; RFA/RFP</a:t>
            </a:r>
            <a:endParaRPr/>
          </a:p>
        </p:txBody>
      </p:sp>
      <p:pic>
        <p:nvPicPr>
          <p:cNvPr id="129" name="Google Shape;129;p19" title="6 Aabstract.png"/>
          <p:cNvPicPr preferRelativeResize="0"/>
          <p:nvPr/>
        </p:nvPicPr>
        <p:blipFill rotWithShape="1">
          <a:blip r:embed="rId3">
            <a:alphaModFix/>
          </a:blip>
          <a:srcRect b="0" l="24919" r="0" t="10706"/>
          <a:stretch/>
        </p:blipFill>
        <p:spPr>
          <a:xfrm>
            <a:off x="365975" y="955925"/>
            <a:ext cx="9035273" cy="336210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9"/>
          <p:cNvSpPr/>
          <p:nvPr/>
        </p:nvSpPr>
        <p:spPr>
          <a:xfrm>
            <a:off x="2053825" y="3100275"/>
            <a:ext cx="6453300" cy="1217700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19"/>
          <p:cNvSpPr/>
          <p:nvPr/>
        </p:nvSpPr>
        <p:spPr>
          <a:xfrm rot="-1033271">
            <a:off x="769210" y="3682788"/>
            <a:ext cx="1312229" cy="829523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19"/>
          <p:cNvSpPr txBox="1"/>
          <p:nvPr>
            <p:ph idx="2" type="body"/>
          </p:nvPr>
        </p:nvSpPr>
        <p:spPr>
          <a:xfrm>
            <a:off x="567650" y="4992750"/>
            <a:ext cx="7499100" cy="1180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19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&gt;"/>
            </a:pPr>
            <a:r>
              <a:rPr lang="en-US" sz="2100"/>
              <a:t>Always </a:t>
            </a:r>
            <a:r>
              <a:rPr b="0" lang="en-US" sz="2100"/>
              <a:t>include a draft abstract. </a:t>
            </a:r>
            <a:endParaRPr b="0" sz="2100"/>
          </a:p>
          <a:p>
            <a:pPr indent="-3619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&gt;"/>
            </a:pPr>
            <a:r>
              <a:rPr lang="en-US" sz="2100"/>
              <a:t>Always </a:t>
            </a:r>
            <a:r>
              <a:rPr b="0" lang="en-US" sz="2100"/>
              <a:t>attach the RFA/RFP</a:t>
            </a:r>
            <a:endParaRPr b="0" sz="2100"/>
          </a:p>
          <a:p>
            <a:pPr indent="-3619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&gt;"/>
            </a:pPr>
            <a:r>
              <a:rPr b="0" lang="en-US" sz="2100"/>
              <a:t>Originating sponsor? </a:t>
            </a:r>
            <a:r>
              <a:rPr b="0" lang="en-US" sz="2100"/>
              <a:t>Flow-through via a pass-through</a:t>
            </a:r>
            <a:r>
              <a:rPr b="0" lang="en-US" sz="2100"/>
              <a:t> entity </a:t>
            </a:r>
            <a:r>
              <a:rPr lang="en-US" sz="2100"/>
              <a:t>MUST </a:t>
            </a:r>
            <a:r>
              <a:rPr b="0" lang="en-US" sz="2100"/>
              <a:t>include originating sponsor RFA/RFP.</a:t>
            </a:r>
            <a:endParaRPr b="0" sz="21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_Custom Design">
  <a:themeElements>
    <a:clrScheme name="Custom 5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B2B2B2"/>
      </a:accent4>
      <a:accent5>
        <a:srgbClr val="26005C"/>
      </a:accent5>
      <a:accent6>
        <a:srgbClr val="917B4C"/>
      </a:accent6>
      <a:hlink>
        <a:srgbClr val="26005C"/>
      </a:hlink>
      <a:folHlink>
        <a:srgbClr val="3300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