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ExtraBold" panose="020B0906030804020204" pitchFamily="34" charset="0"/>
      <p:bold r:id="rId24"/>
      <p:boldItalic r:id="rId25"/>
    </p:embeddedFont>
    <p:embeddedFont>
      <p:font typeface="Play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D5F326-EA80-46F5-AFAE-674D70848844}">
  <a:tblStyle styleId="{B8D5F326-EA80-46F5-AFAE-674D7084884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A"/>
          </a:solidFill>
        </a:fill>
      </a:tcStyle>
    </a:wholeTbl>
    <a:band1H>
      <a:tcTxStyle/>
      <a:tcStyle>
        <a:tcBdr/>
        <a:fill>
          <a:solidFill>
            <a:srgbClr val="CCCA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A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09600" y="1447800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 ExtraBold"/>
              <a:buNone/>
              <a:defRPr sz="3600" b="1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09600" y="4138744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79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0924"/>
            <a:ext cx="9144000" cy="5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cked content with Titles">
  <p:cSld name="Two stacked content with Title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4"/>
          </p:nvPr>
        </p:nvSpPr>
        <p:spPr>
          <a:xfrm>
            <a:off x="455613" y="4654560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pen Sans"/>
              <a:buNone/>
              <a:defRPr sz="20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zed content and logos">
  <p:cSld name="Sized content and logos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>
              <a:spcBef>
                <a:spcPts val="0"/>
              </a:spcBef>
              <a:buNone/>
              <a:defRPr sz="10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>
              <a:spcBef>
                <a:spcPts val="0"/>
              </a:spcBef>
              <a:buNone/>
              <a:defRPr sz="10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>
              <a:spcBef>
                <a:spcPts val="0"/>
              </a:spcBef>
              <a:buNone/>
              <a:defRPr sz="10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>
              <a:spcBef>
                <a:spcPts val="0"/>
              </a:spcBef>
              <a:buNone/>
              <a:defRPr sz="10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>
              <a:spcBef>
                <a:spcPts val="0"/>
              </a:spcBef>
              <a:buNone/>
              <a:defRPr sz="10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>
              <a:spcBef>
                <a:spcPts val="0"/>
              </a:spcBef>
              <a:buNone/>
              <a:defRPr sz="10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>
              <a:spcBef>
                <a:spcPts val="0"/>
              </a:spcBef>
              <a:buNone/>
              <a:defRPr sz="10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>
              <a:spcBef>
                <a:spcPts val="0"/>
              </a:spcBef>
              <a:buNone/>
              <a:defRPr sz="10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gray)">
  <p:cSld name="Fullscreen Content w/logos (gray)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w/logos (white)">
  <p:cSld name="Fullscreen Content w/logos (white)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Content Only (white)">
  <p:cSld name="Fullscreen Content Only (white)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128588" y="152399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gos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gray">
  <p:cSld name="Title on gra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gray)">
  <p:cSld name="Totally Blank (gray)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27732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en Sans ExtraBold"/>
              <a:buNone/>
              <a:defRPr sz="2800" b="1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33874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457200" y="1090001"/>
            <a:ext cx="8686800" cy="0"/>
          </a:xfrm>
          <a:prstGeom prst="straightConnector1">
            <a:avLst/>
          </a:prstGeom>
          <a:noFill/>
          <a:ln w="28575" cap="flat" cmpd="sng">
            <a:solidFill>
              <a:srgbClr val="2F006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3"/>
          <p:cNvSpPr txBox="1"/>
          <p:nvPr/>
        </p:nvSpPr>
        <p:spPr>
          <a:xfrm>
            <a:off x="54864" y="6520875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924"/>
            <a:ext cx="9144000" cy="5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 (white)">
  <p:cSld name="Totally Blank (white)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 rot="5400000">
            <a:off x="579438" y="228601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 rot="5400000">
            <a:off x="113797" y="220663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23"/>
          <p:cNvSpPr/>
          <p:nvPr/>
        </p:nvSpPr>
        <p:spPr>
          <a:xfrm rot="5400000">
            <a:off x="64725" y="6214780"/>
            <a:ext cx="609600" cy="415915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content">
  <p:cSld name="Title, subtitle, content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/>
        </p:nvSpPr>
        <p:spPr>
          <a:xfrm>
            <a:off x="54864" y="6520875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0924"/>
            <a:ext cx="9144000" cy="50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ors and Thank you">
  <p:cSld name="Instructors and Thank you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Section Header">
  <p:cSld name="Gray Section Header">
    <p:bg>
      <p:bgPr>
        <a:solidFill>
          <a:srgbClr val="BFBFB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609600" y="2582678"/>
            <a:ext cx="8382000" cy="1524000"/>
          </a:xfrm>
          <a:custGeom>
            <a:avLst/>
            <a:gdLst/>
            <a:ahLst/>
            <a:cxnLst/>
            <a:rect l="l" t="t" r="r" b="b"/>
            <a:pathLst>
              <a:path w="7848600" h="1676400" extrusionOk="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191919"/>
              </a:buClr>
              <a:buSzPts val="2800"/>
              <a:buNone/>
              <a:defRPr sz="2800">
                <a:solidFill>
                  <a:srgbClr val="191919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2864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sz="5400" b="1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tacked content">
  <p:cSld name="2 stacke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Titles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DBDADA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training/core/certificate-in-research-administration/certificate-in-research-administration-core-course-planne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ertificateresearchadmin-uwashington.talentlms.com/pl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/>
        </p:nvSpPr>
        <p:spPr>
          <a:xfrm>
            <a:off x="609600" y="383256"/>
            <a:ext cx="2362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MRAM UPDATE</a:t>
            </a:r>
            <a:endParaRPr/>
          </a:p>
        </p:txBody>
      </p:sp>
      <p:pic>
        <p:nvPicPr>
          <p:cNvPr id="157" name="Google Shape;157;p24" descr="The CORE (Collaborative for Research Education) program logo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752" y="1234461"/>
            <a:ext cx="3048000" cy="85509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617308" y="2089556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pen Sans ExtraBold"/>
              <a:buNone/>
            </a:pPr>
            <a:r>
              <a:rPr lang="en-US">
                <a:latin typeface="Open Sans ExtraBold"/>
                <a:ea typeface="Open Sans ExtraBold"/>
                <a:cs typeface="Open Sans ExtraBold"/>
                <a:sym typeface="Open Sans ExtraBold"/>
              </a:rPr>
              <a:t>UPDATES</a:t>
            </a: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609600" y="4138744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Laurie Stephan</a:t>
            </a:r>
            <a:endParaRPr/>
          </a:p>
          <a:p>
            <a:pPr marL="0" lvl="0" indent="0" algn="l" rtl="0">
              <a:spcBef>
                <a:spcPts val="37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Associate Director for Learning, ORC</a:t>
            </a: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0" y="6477000"/>
            <a:ext cx="914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Dec 2024</a:t>
            </a:r>
            <a:endParaRPr/>
          </a:p>
        </p:txBody>
      </p:sp>
      <p:cxnSp>
        <p:nvCxnSpPr>
          <p:cNvPr id="161" name="Google Shape;161;p24"/>
          <p:cNvCxnSpPr/>
          <p:nvPr/>
        </p:nvCxnSpPr>
        <p:spPr>
          <a:xfrm>
            <a:off x="609600" y="4800600"/>
            <a:ext cx="8686800" cy="0"/>
          </a:xfrm>
          <a:prstGeom prst="straightConnector1">
            <a:avLst/>
          </a:prstGeom>
          <a:noFill/>
          <a:ln w="28575" cap="flat" cmpd="sng">
            <a:solidFill>
              <a:srgbClr val="2F006D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ExtraBold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ON-DEMAND COURSE COMPLETION:</a:t>
            </a:r>
            <a:endParaRPr/>
          </a:p>
        </p:txBody>
      </p:sp>
      <p:sp>
        <p:nvSpPr>
          <p:cNvPr id="230" name="Google Shape;230;p33"/>
          <p:cNvSpPr txBox="1"/>
          <p:nvPr/>
        </p:nvSpPr>
        <p:spPr>
          <a:xfrm>
            <a:off x="619760" y="1188720"/>
            <a:ext cx="78638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Complete Course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33" descr="A screenshot of the video recording, on the CORE course webpage for the course &quot;Introduction to Sponsored Program Budgets&quot;."/>
          <p:cNvPicPr preferRelativeResize="0"/>
          <p:nvPr/>
        </p:nvPicPr>
        <p:blipFill rotWithShape="1">
          <a:blip r:embed="rId3">
            <a:alphaModFix/>
          </a:blip>
          <a:srcRect t="12968" r="32444" b="16937"/>
          <a:stretch/>
        </p:blipFill>
        <p:spPr>
          <a:xfrm>
            <a:off x="1249680" y="1971041"/>
            <a:ext cx="617728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ExtraBold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COURSE COMPLETION TRACKING</a:t>
            </a:r>
            <a:endParaRPr/>
          </a:p>
        </p:txBody>
      </p:sp>
      <p:sp>
        <p:nvSpPr>
          <p:cNvPr id="237" name="Google Shape;237;p34"/>
          <p:cNvSpPr txBox="1"/>
          <p:nvPr/>
        </p:nvSpPr>
        <p:spPr>
          <a:xfrm>
            <a:off x="619760" y="1188720"/>
            <a:ext cx="78638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Complete Course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4" descr="Another screenshot of the CORE course catalog webpage. The &quot;Filters&quot; and &quot;On-Demand&quot; buttons are highlighted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6021"/>
            <a:ext cx="9144000" cy="430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4" descr="Another screenshot of the CORE course catalog webpage. The &quot;Filters&quot; and &quot;On-Demand&quot; buttons are highlighted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6021"/>
            <a:ext cx="9144000" cy="430595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/>
        </p:nvSpPr>
        <p:spPr>
          <a:xfrm>
            <a:off x="1859280" y="5581978"/>
            <a:ext cx="52222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Historical progress reports imported within one week after your first log-in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ExtraBold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CERTIFICATE AWARDED </a:t>
            </a:r>
            <a:endParaRPr/>
          </a:p>
        </p:txBody>
      </p:sp>
      <p:sp>
        <p:nvSpPr>
          <p:cNvPr id="246" name="Google Shape;246;p35"/>
          <p:cNvSpPr txBox="1"/>
          <p:nvPr/>
        </p:nvSpPr>
        <p:spPr>
          <a:xfrm>
            <a:off x="619760" y="1188720"/>
            <a:ext cx="7863840" cy="3472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Upon completion of: </a:t>
            </a:r>
            <a:r>
              <a:rPr lang="en-US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77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Required Courses and</a:t>
            </a:r>
            <a:r>
              <a:rPr lang="en-US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77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r>
              <a:rPr lang="en-US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77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Certificate will be:</a:t>
            </a:r>
            <a:r>
              <a:rPr lang="en-US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77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Emailed and</a:t>
            </a:r>
            <a:r>
              <a:rPr lang="en-US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77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 for download in TalentLMS</a:t>
            </a:r>
            <a:r>
              <a:rPr lang="en-US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35" descr="A purple line drawing of a certifica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6810" y="1554480"/>
            <a:ext cx="3567430" cy="356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ExtraBold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UPDATED CERTIFICATE REQUIREMENTS</a:t>
            </a:r>
            <a:endParaRPr/>
          </a:p>
        </p:txBody>
      </p:sp>
      <p:sp>
        <p:nvSpPr>
          <p:cNvPr id="253" name="Google Shape;253;p36"/>
          <p:cNvSpPr txBox="1"/>
          <p:nvPr/>
        </p:nvSpPr>
        <p:spPr>
          <a:xfrm>
            <a:off x="619760" y="1188720"/>
            <a:ext cx="7863840" cy="274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19.5 hours of foundational leads to certificate</a:t>
            </a:r>
            <a:endParaRPr/>
          </a:p>
          <a:p>
            <a:pPr marL="342900" marR="0" lvl="0" indent="-342900" algn="l" rtl="0">
              <a:lnSpc>
                <a:spcPct val="133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Elective courses do not count toward certificate</a:t>
            </a:r>
            <a:endParaRPr/>
          </a:p>
          <a:p>
            <a:pPr marL="342900" marR="0" lvl="0" indent="-342900" algn="l" rtl="0">
              <a:lnSpc>
                <a:spcPct val="133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lang="en-US" sz="24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Certificate Curriculum Guide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exact information</a:t>
            </a:r>
            <a:endParaRPr/>
          </a:p>
          <a:p>
            <a:pPr marL="800100" marR="0" lvl="1" indent="-342900" algn="l" rtl="0">
              <a:lnSpc>
                <a:spcPct val="133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Courses on hold have been retired</a:t>
            </a:r>
            <a:endParaRPr/>
          </a:p>
          <a:p>
            <a:pPr marL="800100" marR="0" lvl="1" indent="-342900" algn="l" rtl="0">
              <a:lnSpc>
                <a:spcPct val="133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new course added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title" idx="4294967295"/>
          </p:nvPr>
        </p:nvSpPr>
        <p:spPr>
          <a:xfrm>
            <a:off x="457200" y="162878"/>
            <a:ext cx="8229600" cy="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ExtraBold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2025 WINTER SCHEDULE</a:t>
            </a:r>
            <a:endParaRPr/>
          </a:p>
        </p:txBody>
      </p:sp>
      <p:sp>
        <p:nvSpPr>
          <p:cNvPr id="259" name="Google Shape;259;p37"/>
          <p:cNvSpPr txBox="1"/>
          <p:nvPr/>
        </p:nvSpPr>
        <p:spPr>
          <a:xfrm>
            <a:off x="509968" y="727787"/>
            <a:ext cx="89021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Course Registration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(https://certificateresearchadmin-uwashington.talentlms.com/plus)</a:t>
            </a:r>
            <a:endParaRPr/>
          </a:p>
        </p:txBody>
      </p:sp>
      <p:graphicFrame>
        <p:nvGraphicFramePr>
          <p:cNvPr id="260" name="Google Shape;260;p37"/>
          <p:cNvGraphicFramePr/>
          <p:nvPr/>
        </p:nvGraphicFramePr>
        <p:xfrm>
          <a:off x="316928" y="119856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{B8D5F326-EA80-46F5-AFAE-674D70848844}</a:tableStyleId>
              </a:tblPr>
              <a:tblGrid>
                <a:gridCol w="526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Course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Date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Time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Blueprint of a Proposal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Jan 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9:30 am-12:00 pm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SAGE: Creating and Submitting eGC1s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Jan 14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pm-3:00 pm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SAGE: Creating NIH Proposals in Grant Runner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Jan 21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pm-3:00 pm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Understanding Your New Award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Jan 30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am-11:00 am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 the Notice of Award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Feb 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am-11:00 am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SAGE: Budget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Feb 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pm-3:00 pm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SAGE Awards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Feb 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pm-3:30 pm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Award Administration: Fiscal Compliance</a:t>
                      </a:r>
                      <a:endParaRPr sz="160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Feb 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am-12:00 pm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Preparing for Audit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Feb 18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am-11:30 am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Navigating the New Frontier of Financial Reporting for Grants Managers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Feb 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 -11:30 am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SAGE: Budget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Mar 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pm-3:00 pm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Managing Cost Share at the UW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Mar 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9:30 am-11:30 am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SAGE Awards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Mar 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323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23232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1:00 pm-3:30 pm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ExtraBold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ON-DEMAND COURSES AVAILABLE NOW</a:t>
            </a:r>
            <a:endParaRPr/>
          </a:p>
        </p:txBody>
      </p:sp>
      <p:sp>
        <p:nvSpPr>
          <p:cNvPr id="266" name="Google Shape;266;p38"/>
          <p:cNvSpPr txBox="1"/>
          <p:nvPr/>
        </p:nvSpPr>
        <p:spPr>
          <a:xfrm>
            <a:off x="457199" y="1534314"/>
            <a:ext cx="8447809" cy="443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1000: Introduction to Research Administration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1002: Introduction to Sponsored Project Budgets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1013: Workshop: Preparing Sponsored Project Budgets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1031: Non-Financial Compliance Basics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1044: Payroll and Non-Payroll Accounting Adjustments on Sponsored Awards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1045: Post Award Food Purchases and Compliance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1046: Timing of Expenditures &amp; Benefit to Award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2000: Direct Billing of F&amp;A Type Costs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457200" y="27732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50052"/>
              </a:buClr>
              <a:buSzPts val="3200"/>
              <a:buFont typeface="Open Sans ExtraBold"/>
              <a:buNone/>
            </a:pPr>
            <a:r>
              <a:rPr lang="en-US" sz="3200" b="0">
                <a:solidFill>
                  <a:srgbClr val="25005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MIGRATION TO TALENT LMS</a:t>
            </a: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2336800" y="1338748"/>
            <a:ext cx="6350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74295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Self-serve progress tracking</a:t>
            </a:r>
            <a:r>
              <a:rPr lang="en-US" sz="3000" b="0" i="0">
                <a:latin typeface="Arial"/>
                <a:ea typeface="Arial"/>
                <a:cs typeface="Arial"/>
                <a:sym typeface="Arial"/>
              </a:rPr>
              <a:t>​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Transcripts updated more quickly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b="0" i="0">
                <a:latin typeface="Arial"/>
                <a:ea typeface="Arial"/>
                <a:cs typeface="Arial"/>
                <a:sym typeface="Arial"/>
              </a:rPr>
              <a:t>Zoom webinar within one workday</a:t>
            </a:r>
            <a:endParaRPr/>
          </a:p>
          <a:p>
            <a:pPr marL="114300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200" b="0" i="0">
                <a:latin typeface="Arial"/>
                <a:ea typeface="Arial"/>
                <a:cs typeface="Arial"/>
                <a:sym typeface="Arial"/>
              </a:rPr>
              <a:t>On-Demand completions immediately</a:t>
            </a:r>
            <a:endParaRPr/>
          </a:p>
          <a:p>
            <a:pPr marL="742950" lvl="1" indent="-285750" algn="l" rtl="0">
              <a:spcBef>
                <a:spcPts val="175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Certificates issued automatically</a:t>
            </a:r>
            <a:r>
              <a:rPr lang="en-US" sz="3000" b="0" i="0">
                <a:latin typeface="Arial"/>
                <a:ea typeface="Arial"/>
                <a:cs typeface="Arial"/>
                <a:sym typeface="Arial"/>
              </a:rPr>
              <a:t>​​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Calendar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Notifications that make sense</a:t>
            </a:r>
            <a:endParaRPr sz="3000" b="0" i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5" descr="A purple line art of a phone and a thumb u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76" y="2036500"/>
            <a:ext cx="2015744" cy="20157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 idx="4294967295"/>
          </p:nvPr>
        </p:nvSpPr>
        <p:spPr>
          <a:xfrm>
            <a:off x="0" y="277813"/>
            <a:ext cx="89154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50052"/>
              </a:buClr>
              <a:buSzPts val="3200"/>
              <a:buFont typeface="Open Sans ExtraBold"/>
              <a:buNone/>
            </a:pPr>
            <a:r>
              <a:rPr lang="en-US" sz="3200" b="0">
                <a:solidFill>
                  <a:srgbClr val="25005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REGISTER FOR COURSES IN THE LMS</a:t>
            </a:r>
            <a:endParaRPr sz="2000" b="0">
              <a:solidFill>
                <a:srgbClr val="25005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75" name="Google Shape;175;p26" descr="A screenshot of the CORE program home webpag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960" y="1050619"/>
            <a:ext cx="7091680" cy="527225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 descr="A large arrow pointing to a button with the word &quot;Register&quot; in it on the sidebar menu of the CORE Program home webpage. "/>
          <p:cNvSpPr/>
          <p:nvPr/>
        </p:nvSpPr>
        <p:spPr>
          <a:xfrm rot="-9375516">
            <a:off x="3452327" y="3952938"/>
            <a:ext cx="2239346" cy="104368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8D3A2"/>
          </a:solidFill>
          <a:ln w="25400" cap="flat" cmpd="sng">
            <a:solidFill>
              <a:srgbClr val="3300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680720" y="6322876"/>
            <a:ext cx="81483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LMS Direct Link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(https://certificateresearchadmin-uwashington.talentlms.com/plus)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en Sans ExtraBold"/>
              <a:buNone/>
            </a:pPr>
            <a:r>
              <a:rPr lang="en-US">
                <a:latin typeface="Open Sans ExtraBold"/>
                <a:ea typeface="Open Sans ExtraBold"/>
                <a:cs typeface="Open Sans ExtraBold"/>
                <a:sym typeface="Open Sans ExtraBold"/>
              </a:rPr>
              <a:t>REGISTRATION STEPS</a:t>
            </a:r>
            <a:endParaRPr/>
          </a:p>
        </p:txBody>
      </p:sp>
      <p:sp>
        <p:nvSpPr>
          <p:cNvPr id="183" name="Google Shape;183;p27"/>
          <p:cNvSpPr txBox="1"/>
          <p:nvPr/>
        </p:nvSpPr>
        <p:spPr>
          <a:xfrm>
            <a:off x="360947" y="1174955"/>
            <a:ext cx="7844590" cy="337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AutoNum type="arabicPeriod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Log in to the LMS with your UW credentials</a:t>
            </a:r>
            <a:endParaRPr/>
          </a:p>
          <a:p>
            <a:pPr marL="457200" marR="0" lvl="0" indent="-4572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AutoNum type="arabicPeriod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From the Course Catalog select/click on a course card</a:t>
            </a:r>
            <a:endParaRPr/>
          </a:p>
          <a:p>
            <a:pPr marL="457200" marR="0" lvl="0" indent="-4572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AutoNum type="arabicPeriod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Zoom courses represented by the camera icon</a:t>
            </a:r>
            <a:endParaRPr/>
          </a:p>
          <a:p>
            <a:pPr marL="457200" marR="0" lvl="0" indent="-4572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AutoNum type="arabicPeriod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Asynchronous/on-demand courses represented by the “play” icon</a:t>
            </a:r>
            <a:endParaRPr/>
          </a:p>
          <a:p>
            <a:pPr marL="457200" marR="0" lvl="0" indent="-457200" algn="l" rtl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AutoNum type="arabicPeriod"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Live Zoom classes show the date/time for the course and a registration button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457200" y="27732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Open Sans ExtraBold"/>
              <a:buNone/>
            </a:pPr>
            <a:r>
              <a:rPr lang="en-US" b="0"/>
              <a:t>COURSE CATALOG</a:t>
            </a:r>
            <a:endParaRPr/>
          </a:p>
        </p:txBody>
      </p:sp>
      <p:pic>
        <p:nvPicPr>
          <p:cNvPr id="189" name="Google Shape;189;p28" descr="A screenshot of the CORE Program course catalog. The courses are shown as square icons with their course titles in each ico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0075"/>
            <a:ext cx="9144000" cy="434119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 descr="A large arrow pointing to the course icon &quot;Blueprint of a Proposal&quot; on the CORE Program Course Catalog webpage."/>
          <p:cNvSpPr/>
          <p:nvPr/>
        </p:nvSpPr>
        <p:spPr>
          <a:xfrm rot="-3117191">
            <a:off x="6923312" y="3718558"/>
            <a:ext cx="2239346" cy="104368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8D3A2"/>
          </a:solidFill>
          <a:ln w="25400" cap="flat" cmpd="sng">
            <a:solidFill>
              <a:srgbClr val="3300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944880" y="1209040"/>
            <a:ext cx="42367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course by clicking on course card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ExtraBold"/>
              <a:buNone/>
            </a:pPr>
            <a:r>
              <a:rPr lang="en-US">
                <a:latin typeface="Open Sans ExtraBold"/>
                <a:ea typeface="Open Sans ExtraBold"/>
                <a:cs typeface="Open Sans ExtraBold"/>
                <a:sym typeface="Open Sans ExtraBold"/>
              </a:rPr>
              <a:t>ZOOM COURSE REGISTRATION: 1. Get the Course</a:t>
            </a:r>
            <a:endParaRPr/>
          </a:p>
        </p:txBody>
      </p:sp>
      <p:pic>
        <p:nvPicPr>
          <p:cNvPr id="197" name="Google Shape;197;p29" descr="A screenshot of the webpage for the online course &quot;Blueprint of a Proposal&quot;. The screenshot contains line item descriptions for: Format, Class Slides and Materials, and a Description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7999" y="1110344"/>
            <a:ext cx="6837081" cy="574765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 descr="A large arrow pointing to a button containing the words &quot;Get this course&quot;."/>
          <p:cNvSpPr/>
          <p:nvPr/>
        </p:nvSpPr>
        <p:spPr>
          <a:xfrm rot="2649404">
            <a:off x="7405669" y="3070869"/>
            <a:ext cx="1527940" cy="73365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8D3A2"/>
          </a:solidFill>
          <a:ln w="25400" cap="flat" cmpd="sng">
            <a:solidFill>
              <a:srgbClr val="3300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9" descr="A pop-up message on a screenshot of the webpage saying &quot;You enrolled successfully&quot;. "/>
          <p:cNvPicPr preferRelativeResize="0"/>
          <p:nvPr/>
        </p:nvPicPr>
        <p:blipFill rotWithShape="1">
          <a:blip r:embed="rId4">
            <a:alphaModFix/>
          </a:blip>
          <a:srcRect l="71000" b="79400"/>
          <a:stretch/>
        </p:blipFill>
        <p:spPr>
          <a:xfrm>
            <a:off x="6492240" y="1211960"/>
            <a:ext cx="2651760" cy="53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 descr="A screenshot of a menu table with the header &quot;Content&quot;. Below that menu is a row of data with the words Zoom Webinar and Mandatory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80" y="5050215"/>
            <a:ext cx="9144000" cy="161950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 descr="A large arrow pointing to a screenshot of a webpage table menu entitled &quot;Content&quot;."/>
          <p:cNvSpPr/>
          <p:nvPr/>
        </p:nvSpPr>
        <p:spPr>
          <a:xfrm rot="-2189886">
            <a:off x="7051539" y="5118871"/>
            <a:ext cx="1533160" cy="77468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8D3A2"/>
          </a:solidFill>
          <a:ln w="25400" cap="flat" cmpd="sng">
            <a:solidFill>
              <a:srgbClr val="3300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ExtraBold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ZOOM COURSE REGISTRATION: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ExtraBold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2. Reserve your spot in the webinar</a:t>
            </a:r>
            <a:endParaRPr sz="2800" b="1" i="0" u="none" strike="noStrike" cap="non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07" name="Google Shape;207;p30" descr="A close up screenshot of a webpage title card detailing the Zoom Webinar details for the CORE course &quot;Blueprint of a Proposal&quot;. This course is dated for January 7, 2025 from 9:30 AM - 12:00 PM and is online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05133"/>
            <a:ext cx="9144000" cy="204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 idx="4294967295"/>
          </p:nvPr>
        </p:nvSpPr>
        <p:spPr>
          <a:xfrm>
            <a:off x="457200" y="508318"/>
            <a:ext cx="8229600" cy="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ExtraBold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ON-DEMAND COURSE REGISTRATION</a:t>
            </a:r>
            <a:endParaRPr sz="2800" b="1" i="0" u="none" strike="noStrike" cap="non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13" name="Google Shape;213;p31" descr="A screenshot of the CORE course catalog webpage with square icons representing each cours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00476"/>
            <a:ext cx="9144000" cy="50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1" descr="A large arrow pointing to the CORE course icon entitled &quot;Introduction to Sponsored Program Budgets&quot;."/>
          <p:cNvSpPr/>
          <p:nvPr/>
        </p:nvSpPr>
        <p:spPr>
          <a:xfrm rot="-1622748">
            <a:off x="4438948" y="2843408"/>
            <a:ext cx="1527940" cy="73365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8D3A2"/>
          </a:solidFill>
          <a:ln w="25400" cap="flat" cmpd="sng">
            <a:solidFill>
              <a:srgbClr val="3300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1767840" y="5476240"/>
            <a:ext cx="56083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course catalog click on course tile “Get this course”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Open Sans ExtraBold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ON-DEMAND COURSE ACCESS:</a:t>
            </a:r>
            <a:endParaRPr/>
          </a:p>
        </p:txBody>
      </p:sp>
      <p:pic>
        <p:nvPicPr>
          <p:cNvPr id="221" name="Google Shape;221;p32" descr="A screenshot of the webpage for the self-paced, online, CORE course &quot;Introduction to Sponsored Program Budgets&quot;. The screenshot displays a left hand sidebar menu with interactive buttons with a large view of a video recording in the center of the webpage.  "/>
          <p:cNvPicPr preferRelativeResize="0"/>
          <p:nvPr/>
        </p:nvPicPr>
        <p:blipFill rotWithShape="1">
          <a:blip r:embed="rId3">
            <a:alphaModFix/>
          </a:blip>
          <a:srcRect t="13937" r="31889" b="13937"/>
          <a:stretch/>
        </p:blipFill>
        <p:spPr>
          <a:xfrm>
            <a:off x="993048" y="1971040"/>
            <a:ext cx="7157904" cy="414527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 descr="A large arrow pointing to the play button in the center of the video recording, on the CORE course webpage for &quot;Introduction to Sponsored Project Budgets&quot;. "/>
          <p:cNvSpPr/>
          <p:nvPr/>
        </p:nvSpPr>
        <p:spPr>
          <a:xfrm rot="-967122">
            <a:off x="5485428" y="3626680"/>
            <a:ext cx="1527940" cy="73365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8D3A2"/>
          </a:solidFill>
          <a:ln w="25400" cap="flat" cmpd="sng">
            <a:solidFill>
              <a:srgbClr val="3300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2" descr="A large arrow pointing to an interactive button on the left hand sidebar menu of the CORE course webpage for &quot;Introduction to Sponsored Program Budgets&quot;. "/>
          <p:cNvSpPr/>
          <p:nvPr/>
        </p:nvSpPr>
        <p:spPr>
          <a:xfrm rot="-967122">
            <a:off x="1675428" y="2783402"/>
            <a:ext cx="1527940" cy="73365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8D3A2"/>
          </a:solidFill>
          <a:ln w="25400" cap="flat" cmpd="sng">
            <a:solidFill>
              <a:srgbClr val="3300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619760" y="1188720"/>
            <a:ext cx="78638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Select "Play" or "Start the Course"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W BRAN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2006E"/>
      </a:accent1>
      <a:accent2>
        <a:srgbClr val="4B2E83"/>
      </a:accent2>
      <a:accent3>
        <a:srgbClr val="B7A57A"/>
      </a:accent3>
      <a:accent4>
        <a:srgbClr val="85754D"/>
      </a:accent4>
      <a:accent5>
        <a:srgbClr val="FFC700"/>
      </a:accent5>
      <a:accent6>
        <a:srgbClr val="AADB1E"/>
      </a:accent6>
      <a:hlink>
        <a:srgbClr val="2AD2C9"/>
      </a:hlink>
      <a:folHlink>
        <a:srgbClr val="C5B4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On-screen Show (4:3)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Open Sans ExtraBold</vt:lpstr>
      <vt:lpstr>Arial Black</vt:lpstr>
      <vt:lpstr>Play</vt:lpstr>
      <vt:lpstr>Arial</vt:lpstr>
      <vt:lpstr>Calibri</vt:lpstr>
      <vt:lpstr>Open Sans</vt:lpstr>
      <vt:lpstr>Office Theme</vt:lpstr>
      <vt:lpstr>UPDATES</vt:lpstr>
      <vt:lpstr>MIGRATION TO TALENT LMS</vt:lpstr>
      <vt:lpstr>REGISTER FOR COURSES IN THE LMS</vt:lpstr>
      <vt:lpstr>REGISTRATION STEPS</vt:lpstr>
      <vt:lpstr>COURSE CATALOG</vt:lpstr>
      <vt:lpstr>ZOOM COURSE REGISTRATION: 1. Get the Course</vt:lpstr>
      <vt:lpstr>ZOOM COURSE REGISTRATION: 2. Reserve your spot in the webinar</vt:lpstr>
      <vt:lpstr>ON-DEMAND COURSE REGISTRATION</vt:lpstr>
      <vt:lpstr>ON-DEMAND COURSE ACCESS:</vt:lpstr>
      <vt:lpstr>ON-DEMAND COURSE COMPLETION:</vt:lpstr>
      <vt:lpstr>COURSE COMPLETION TRACKING</vt:lpstr>
      <vt:lpstr>CERTIFICATE AWARDED </vt:lpstr>
      <vt:lpstr>UPDATED CERTIFICATE REQUIREMENTS</vt:lpstr>
      <vt:lpstr>2025 WINTER SCHEDULE</vt:lpstr>
      <vt:lpstr>ON-DEMAND COURSES AVAILABLE 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Patrick F. Carney</dc:creator>
  <cp:lastModifiedBy>gcahelp</cp:lastModifiedBy>
  <cp:revision>1</cp:revision>
  <dcterms:modified xsi:type="dcterms:W3CDTF">2024-12-14T00:22:45Z</dcterms:modified>
</cp:coreProperties>
</file>