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6" r:id="rId1"/>
    <p:sldMasterId id="2147483657"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embeddedFontLst>
    <p:embeddedFont>
      <p:font typeface="Encode Sans" panose="020B0604020202020204" charset="0"/>
      <p:regular r:id="rId13"/>
      <p:bold r:id="rId14"/>
    </p:embeddedFont>
    <p:embeddedFont>
      <p:font typeface="Encode Sans Black" panose="020B0604020202020204" charset="0"/>
      <p:bold r:id="rId15"/>
    </p:embeddedFont>
    <p:embeddedFont>
      <p:font typeface="Merriweather Sans" pitchFamily="2" charset="0"/>
      <p:regular r:id="rId16"/>
    </p:embeddedFont>
    <p:embeddedFont>
      <p:font typeface="Open Sans" panose="020B0606030504020204" pitchFamily="34" charset="0"/>
      <p:regular r:id="rId17"/>
      <p:bold r:id="rId18"/>
      <p:italic r:id="rId19"/>
      <p:boldItalic r:id="rId20"/>
    </p:embeddedFont>
    <p:embeddedFont>
      <p:font typeface="Open Sans Light" panose="020B0306030504020204"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602" y="66"/>
      </p:cViewPr>
      <p:guideLst>
        <p:guide orient="horz" pos="2488"/>
        <p:guide pos="47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font" Target="fonts/font9.fntdata"/><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12.fntdata"/><Relationship Id="rId5" Type="http://schemas.openxmlformats.org/officeDocument/2006/relationships/slide" Target="slides/slide3.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font" Target="fonts/font7.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1" name="Google Shape;5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5fbb8b4c9d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7" name="Google Shape;57;g25fbb8b4c9d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3" name="Google Shape;6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9" name="Google Shape;6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5c2dfc48b6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5" name="Google Shape;75;g25c2dfc48b6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228600" lvl="0" indent="-158750" algn="l" rtl="0">
              <a:lnSpc>
                <a:spcPct val="100000"/>
              </a:lnSpc>
              <a:spcBef>
                <a:spcPts val="0"/>
              </a:spcBef>
              <a:spcAft>
                <a:spcPts val="0"/>
              </a:spcAft>
              <a:buSzPts val="1100"/>
              <a:buNone/>
            </a:pPr>
            <a:endParaRPr/>
          </a:p>
          <a:p>
            <a:pPr marL="228600" lvl="0" indent="-158750" algn="l" rtl="0">
              <a:lnSpc>
                <a:spcPct val="100000"/>
              </a:lnSpc>
              <a:spcBef>
                <a:spcPts val="0"/>
              </a:spcBef>
              <a:spcAft>
                <a:spcPts val="0"/>
              </a:spcAft>
              <a:buSzPts val="1100"/>
              <a:buNone/>
            </a:pPr>
            <a:endParaRPr/>
          </a:p>
        </p:txBody>
      </p:sp>
      <p:sp>
        <p:nvSpPr>
          <p:cNvPr id="86" name="Google Shape;8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2" name="Google Shape;9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8" name="Google Shape;9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5c2dfc48b6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4" name="Google Shape;104;g25c2dfc48b6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4B2E83"/>
        </a:solidFill>
        <a:effectLst/>
      </p:bgPr>
    </p:bg>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671757" y="1179824"/>
            <a:ext cx="6972300" cy="2641756"/>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lt2"/>
              </a:buClr>
              <a:buSzPts val="5000"/>
              <a:buFont typeface="Encode Sans Black"/>
              <a:buNone/>
              <a:defRPr sz="5000" b="1" i="0" u="none" strike="noStrike" cap="none">
                <a:solidFill>
                  <a:schemeClr val="lt2"/>
                </a:solidFill>
                <a:latin typeface="Encode Sans Black"/>
                <a:ea typeface="Encode Sans Black"/>
                <a:cs typeface="Encode Sans Black"/>
                <a:sym typeface="Encode Sans Black"/>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8" name="Google Shape;8;p2"/>
          <p:cNvPicPr preferRelativeResize="0"/>
          <p:nvPr/>
        </p:nvPicPr>
        <p:blipFill rotWithShape="1">
          <a:blip r:embed="rId2">
            <a:alphaModFix/>
          </a:blip>
          <a:srcRect/>
          <a:stretch/>
        </p:blipFill>
        <p:spPr>
          <a:xfrm>
            <a:off x="813587" y="4006085"/>
            <a:ext cx="2284303" cy="112770"/>
          </a:xfrm>
          <a:prstGeom prst="rect">
            <a:avLst/>
          </a:prstGeom>
          <a:noFill/>
          <a:ln>
            <a:noFill/>
          </a:ln>
        </p:spPr>
      </p:pic>
      <p:pic>
        <p:nvPicPr>
          <p:cNvPr id="9" name="Google Shape;9;p2" descr="University of Washington logo"/>
          <p:cNvPicPr preferRelativeResize="0"/>
          <p:nvPr/>
        </p:nvPicPr>
        <p:blipFill rotWithShape="1">
          <a:blip r:embed="rId3">
            <a:alphaModFix/>
          </a:blip>
          <a:srcRect/>
          <a:stretch/>
        </p:blipFill>
        <p:spPr>
          <a:xfrm>
            <a:off x="677334" y="6354234"/>
            <a:ext cx="2540000" cy="266700"/>
          </a:xfrm>
          <a:prstGeom prst="rect">
            <a:avLst/>
          </a:prstGeom>
          <a:noFill/>
          <a:ln>
            <a:noFill/>
          </a:ln>
        </p:spPr>
      </p:pic>
      <p:pic>
        <p:nvPicPr>
          <p:cNvPr id="10" name="Google Shape;10;p2" descr="W logo"/>
          <p:cNvPicPr preferRelativeResize="0"/>
          <p:nvPr/>
        </p:nvPicPr>
        <p:blipFill rotWithShape="1">
          <a:blip r:embed="rId4">
            <a:alphaModFix/>
          </a:blip>
          <a:srcRect/>
          <a:stretch/>
        </p:blipFill>
        <p:spPr>
          <a:xfrm>
            <a:off x="7445815" y="5945854"/>
            <a:ext cx="1371600" cy="92354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Header + Subheader + Content">
  <p:cSld name="Header + Subheader + Content">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671757" y="365069"/>
            <a:ext cx="8184662" cy="99844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lt2"/>
              </a:buClr>
              <a:buSzPts val="3000"/>
              <a:buFont typeface="Encode Sans Black"/>
              <a:buNone/>
              <a:defRPr sz="3000" b="1" i="0" u="none" strike="noStrike" cap="none">
                <a:solidFill>
                  <a:schemeClr val="lt2"/>
                </a:solidFill>
                <a:latin typeface="Encode Sans Black"/>
                <a:ea typeface="Encode Sans Black"/>
                <a:cs typeface="Encode Sans Black"/>
                <a:sym typeface="Encode Sans Black"/>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13" name="Google Shape;13;p3"/>
          <p:cNvPicPr preferRelativeResize="0"/>
          <p:nvPr/>
        </p:nvPicPr>
        <p:blipFill rotWithShape="1">
          <a:blip r:embed="rId2">
            <a:alphaModFix/>
          </a:blip>
          <a:srcRect/>
          <a:stretch/>
        </p:blipFill>
        <p:spPr>
          <a:xfrm>
            <a:off x="784225" y="1437805"/>
            <a:ext cx="1358184" cy="67050"/>
          </a:xfrm>
          <a:prstGeom prst="rect">
            <a:avLst/>
          </a:prstGeom>
          <a:noFill/>
          <a:ln>
            <a:noFill/>
          </a:ln>
        </p:spPr>
      </p:pic>
      <p:sp>
        <p:nvSpPr>
          <p:cNvPr id="14" name="Google Shape;14;p3"/>
          <p:cNvSpPr txBox="1">
            <a:spLocks noGrp="1"/>
          </p:cNvSpPr>
          <p:nvPr>
            <p:ph type="body" idx="1"/>
          </p:nvPr>
        </p:nvSpPr>
        <p:spPr>
          <a:xfrm>
            <a:off x="671757" y="1730667"/>
            <a:ext cx="8184662" cy="41117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480"/>
              </a:spcBef>
              <a:spcAft>
                <a:spcPts val="0"/>
              </a:spcAft>
              <a:buClr>
                <a:srgbClr val="FFFFFF"/>
              </a:buClr>
              <a:buSzPts val="2400"/>
              <a:buFont typeface="Arial"/>
              <a:buNone/>
              <a:defRPr sz="2400" b="0" i="0" u="none" strike="noStrike" cap="none">
                <a:solidFill>
                  <a:srgbClr val="FFFFFF"/>
                </a:solidFill>
                <a:latin typeface="Arial"/>
                <a:ea typeface="Arial"/>
                <a:cs typeface="Arial"/>
                <a:sym typeface="Arial"/>
              </a:defRPr>
            </a:lvl1pPr>
            <a:lvl2pPr marL="914400" marR="0" lvl="1" indent="-228600" algn="l" rtl="0">
              <a:lnSpc>
                <a:spcPct val="100000"/>
              </a:lnSpc>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lnSpc>
                <a:spcPct val="100000"/>
              </a:lnSpc>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lnSpc>
                <a:spcPct val="100000"/>
              </a:lnSpc>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lnSpc>
                <a:spcPct val="100000"/>
              </a:lnSpc>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15" name="Google Shape;15;p3"/>
          <p:cNvSpPr txBox="1">
            <a:spLocks noGrp="1"/>
          </p:cNvSpPr>
          <p:nvPr>
            <p:ph type="body" idx="2"/>
          </p:nvPr>
        </p:nvSpPr>
        <p:spPr>
          <a:xfrm>
            <a:off x="659305" y="2320239"/>
            <a:ext cx="8197114" cy="3810086"/>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rgbClr val="FFFFFF"/>
              </a:buClr>
              <a:buSzPts val="2400"/>
              <a:buFont typeface="Merriweather Sans"/>
              <a:buChar char="&gt;"/>
              <a:defRPr sz="2400" b="1" i="0" u="none" strike="noStrike" cap="none">
                <a:solidFill>
                  <a:srgbClr val="FFFFFF"/>
                </a:solidFill>
                <a:latin typeface="Open Sans"/>
                <a:ea typeface="Open Sans"/>
                <a:cs typeface="Open Sans"/>
                <a:sym typeface="Open Sans"/>
              </a:defRPr>
            </a:lvl1pPr>
            <a:lvl2pPr marL="914400" marR="0" lvl="1" indent="-355600" algn="l" rtl="0">
              <a:lnSpc>
                <a:spcPct val="100000"/>
              </a:lnSpc>
              <a:spcBef>
                <a:spcPts val="400"/>
              </a:spcBef>
              <a:spcAft>
                <a:spcPts val="0"/>
              </a:spcAft>
              <a:buClr>
                <a:srgbClr val="FFFFFF"/>
              </a:buClr>
              <a:buSzPts val="2000"/>
              <a:buFont typeface="Arial"/>
              <a:buChar char="–"/>
              <a:defRPr sz="2000" b="1" i="0" u="none" strike="noStrike" cap="none">
                <a:solidFill>
                  <a:srgbClr val="FFFFFF"/>
                </a:solidFill>
                <a:latin typeface="Open Sans"/>
                <a:ea typeface="Open Sans"/>
                <a:cs typeface="Open Sans"/>
                <a:sym typeface="Open Sans"/>
              </a:defRPr>
            </a:lvl2pPr>
            <a:lvl3pPr marL="1371600" marR="0" lvl="2" indent="-342900" algn="l" rtl="0">
              <a:lnSpc>
                <a:spcPct val="100000"/>
              </a:lnSpc>
              <a:spcBef>
                <a:spcPts val="360"/>
              </a:spcBef>
              <a:spcAft>
                <a:spcPts val="0"/>
              </a:spcAft>
              <a:buClr>
                <a:srgbClr val="FFFFFF"/>
              </a:buClr>
              <a:buSzPts val="1800"/>
              <a:buFont typeface="Merriweather Sans"/>
              <a:buChar char="&gt;"/>
              <a:defRPr sz="1800" b="1" i="0" u="none" strike="noStrike" cap="none">
                <a:solidFill>
                  <a:srgbClr val="FFFFFF"/>
                </a:solidFill>
                <a:latin typeface="Open Sans"/>
                <a:ea typeface="Open Sans"/>
                <a:cs typeface="Open Sans"/>
                <a:sym typeface="Open Sans"/>
              </a:defRPr>
            </a:lvl3pPr>
            <a:lvl4pPr marL="1828800" marR="0" lvl="3" indent="-330200" algn="l" rtl="0">
              <a:lnSpc>
                <a:spcPct val="100000"/>
              </a:lnSpc>
              <a:spcBef>
                <a:spcPts val="320"/>
              </a:spcBef>
              <a:spcAft>
                <a:spcPts val="0"/>
              </a:spcAft>
              <a:buClr>
                <a:srgbClr val="FFFFFF"/>
              </a:buClr>
              <a:buSzPts val="1600"/>
              <a:buFont typeface="Arial"/>
              <a:buChar char="–"/>
              <a:defRPr sz="1600" b="1" i="0" u="none" strike="noStrike" cap="none">
                <a:solidFill>
                  <a:srgbClr val="FFFFFF"/>
                </a:solidFill>
                <a:latin typeface="Open Sans"/>
                <a:ea typeface="Open Sans"/>
                <a:cs typeface="Open Sans"/>
                <a:sym typeface="Open Sans"/>
              </a:defRPr>
            </a:lvl4pPr>
            <a:lvl5pPr marL="2286000" marR="0" lvl="4" indent="-317500" algn="l" rtl="0">
              <a:lnSpc>
                <a:spcPct val="100000"/>
              </a:lnSpc>
              <a:spcBef>
                <a:spcPts val="280"/>
              </a:spcBef>
              <a:spcAft>
                <a:spcPts val="0"/>
              </a:spcAft>
              <a:buClr>
                <a:srgbClr val="FFFFFF"/>
              </a:buClr>
              <a:buSzPts val="1400"/>
              <a:buFont typeface="Merriweather Sans"/>
              <a:buChar char="&gt;"/>
              <a:defRPr sz="1400" b="1" i="0" u="none" strike="noStrike" cap="none">
                <a:solidFill>
                  <a:srgbClr val="FFFFFF"/>
                </a:solidFill>
                <a:latin typeface="Open Sans"/>
                <a:ea typeface="Open Sans"/>
                <a:cs typeface="Open Sans"/>
                <a:sym typeface="Open Sans"/>
              </a:defRPr>
            </a:lvl5pPr>
            <a:lvl6pPr marL="2743200" marR="0" lvl="5"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16" name="Google Shape;16;p3"/>
          <p:cNvPicPr preferRelativeResize="0"/>
          <p:nvPr/>
        </p:nvPicPr>
        <p:blipFill rotWithShape="1">
          <a:blip r:embed="rId3">
            <a:alphaModFix/>
          </a:blip>
          <a:srcRect/>
          <a:stretch/>
        </p:blipFill>
        <p:spPr>
          <a:xfrm>
            <a:off x="6248401" y="6354234"/>
            <a:ext cx="2540000" cy="2667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Header + Content">
  <p:cSld name="Header + Content">
    <p:bg>
      <p:bgPr>
        <a:solidFill>
          <a:srgbClr val="4B2E83"/>
        </a:solidFill>
        <a:effectLst/>
      </p:bgPr>
    </p:bg>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671756" y="371511"/>
            <a:ext cx="8064505" cy="99199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lt2"/>
              </a:buClr>
              <a:buSzPts val="3000"/>
              <a:buFont typeface="Encode Sans Black"/>
              <a:buNone/>
              <a:defRPr sz="3000" b="1" i="0" u="none" strike="noStrike" cap="none">
                <a:solidFill>
                  <a:schemeClr val="lt2"/>
                </a:solidFill>
                <a:latin typeface="Encode Sans Black"/>
                <a:ea typeface="Encode Sans Black"/>
                <a:cs typeface="Encode Sans Black"/>
                <a:sym typeface="Encode Sans Black"/>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19" name="Google Shape;19;p4"/>
          <p:cNvPicPr preferRelativeResize="0"/>
          <p:nvPr/>
        </p:nvPicPr>
        <p:blipFill rotWithShape="1">
          <a:blip r:embed="rId2">
            <a:alphaModFix/>
          </a:blip>
          <a:srcRect/>
          <a:stretch/>
        </p:blipFill>
        <p:spPr>
          <a:xfrm>
            <a:off x="784225" y="1437805"/>
            <a:ext cx="1358184" cy="67050"/>
          </a:xfrm>
          <a:prstGeom prst="rect">
            <a:avLst/>
          </a:prstGeom>
          <a:noFill/>
          <a:ln>
            <a:noFill/>
          </a:ln>
        </p:spPr>
      </p:pic>
      <p:sp>
        <p:nvSpPr>
          <p:cNvPr id="20" name="Google Shape;20;p4"/>
          <p:cNvSpPr txBox="1">
            <a:spLocks noGrp="1"/>
          </p:cNvSpPr>
          <p:nvPr>
            <p:ph type="body" idx="1"/>
          </p:nvPr>
        </p:nvSpPr>
        <p:spPr>
          <a:xfrm>
            <a:off x="659305" y="1736725"/>
            <a:ext cx="8076956" cy="4015497"/>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rgbClr val="FFFFFF"/>
              </a:buClr>
              <a:buSzPts val="2400"/>
              <a:buFont typeface="Merriweather Sans"/>
              <a:buChar char="&gt;"/>
              <a:defRPr sz="2400" b="1" i="0" u="none" strike="noStrike" cap="none">
                <a:solidFill>
                  <a:srgbClr val="FFFFFF"/>
                </a:solidFill>
                <a:latin typeface="Open Sans"/>
                <a:ea typeface="Open Sans"/>
                <a:cs typeface="Open Sans"/>
                <a:sym typeface="Open Sans"/>
              </a:defRPr>
            </a:lvl1pPr>
            <a:lvl2pPr marL="914400" marR="0" lvl="1" indent="-355600" algn="l" rtl="0">
              <a:lnSpc>
                <a:spcPct val="100000"/>
              </a:lnSpc>
              <a:spcBef>
                <a:spcPts val="400"/>
              </a:spcBef>
              <a:spcAft>
                <a:spcPts val="0"/>
              </a:spcAft>
              <a:buClr>
                <a:srgbClr val="FFFFFF"/>
              </a:buClr>
              <a:buSzPts val="2000"/>
              <a:buFont typeface="Arial"/>
              <a:buChar char="–"/>
              <a:defRPr sz="2000" b="1" i="0" u="none" strike="noStrike" cap="none">
                <a:solidFill>
                  <a:srgbClr val="FFFFFF"/>
                </a:solidFill>
                <a:latin typeface="Open Sans"/>
                <a:ea typeface="Open Sans"/>
                <a:cs typeface="Open Sans"/>
                <a:sym typeface="Open Sans"/>
              </a:defRPr>
            </a:lvl2pPr>
            <a:lvl3pPr marL="1371600" marR="0" lvl="2" indent="-342900" algn="l" rtl="0">
              <a:lnSpc>
                <a:spcPct val="100000"/>
              </a:lnSpc>
              <a:spcBef>
                <a:spcPts val="360"/>
              </a:spcBef>
              <a:spcAft>
                <a:spcPts val="0"/>
              </a:spcAft>
              <a:buClr>
                <a:srgbClr val="FFFFFF"/>
              </a:buClr>
              <a:buSzPts val="1800"/>
              <a:buFont typeface="Merriweather Sans"/>
              <a:buChar char="&gt;"/>
              <a:defRPr sz="1800" b="1" i="0" u="none" strike="noStrike" cap="none">
                <a:solidFill>
                  <a:srgbClr val="FFFFFF"/>
                </a:solidFill>
                <a:latin typeface="Open Sans"/>
                <a:ea typeface="Open Sans"/>
                <a:cs typeface="Open Sans"/>
                <a:sym typeface="Open Sans"/>
              </a:defRPr>
            </a:lvl3pPr>
            <a:lvl4pPr marL="1828800" marR="0" lvl="3" indent="-330200" algn="l" rtl="0">
              <a:lnSpc>
                <a:spcPct val="100000"/>
              </a:lnSpc>
              <a:spcBef>
                <a:spcPts val="320"/>
              </a:spcBef>
              <a:spcAft>
                <a:spcPts val="0"/>
              </a:spcAft>
              <a:buClr>
                <a:srgbClr val="FFFFFF"/>
              </a:buClr>
              <a:buSzPts val="1600"/>
              <a:buFont typeface="Arial"/>
              <a:buChar char="–"/>
              <a:defRPr sz="1600" b="1" i="0" u="none" strike="noStrike" cap="none">
                <a:solidFill>
                  <a:srgbClr val="FFFFFF"/>
                </a:solidFill>
                <a:latin typeface="Open Sans"/>
                <a:ea typeface="Open Sans"/>
                <a:cs typeface="Open Sans"/>
                <a:sym typeface="Open Sans"/>
              </a:defRPr>
            </a:lvl4pPr>
            <a:lvl5pPr marL="2286000" marR="0" lvl="4" indent="-317500" algn="l" rtl="0">
              <a:lnSpc>
                <a:spcPct val="100000"/>
              </a:lnSpc>
              <a:spcBef>
                <a:spcPts val="280"/>
              </a:spcBef>
              <a:spcAft>
                <a:spcPts val="0"/>
              </a:spcAft>
              <a:buClr>
                <a:srgbClr val="FFFFFF"/>
              </a:buClr>
              <a:buSzPts val="1400"/>
              <a:buFont typeface="Merriweather Sans"/>
              <a:buChar char="&gt;"/>
              <a:defRPr sz="1400" b="1" i="0" u="none" strike="noStrike" cap="none">
                <a:solidFill>
                  <a:srgbClr val="FFFFFF"/>
                </a:solidFill>
                <a:latin typeface="Open Sans"/>
                <a:ea typeface="Open Sans"/>
                <a:cs typeface="Open Sans"/>
                <a:sym typeface="Open Sans"/>
              </a:defRPr>
            </a:lvl5pPr>
            <a:lvl6pPr marL="2743200" marR="0" lvl="5"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21" name="Google Shape;21;p4"/>
          <p:cNvPicPr preferRelativeResize="0"/>
          <p:nvPr/>
        </p:nvPicPr>
        <p:blipFill rotWithShape="1">
          <a:blip r:embed="rId3">
            <a:alphaModFix/>
          </a:blip>
          <a:srcRect/>
          <a:stretch/>
        </p:blipFill>
        <p:spPr>
          <a:xfrm>
            <a:off x="7445815" y="5945854"/>
            <a:ext cx="1371600" cy="92354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Header + Graphic">
  <p:cSld name="Header + Graphic">
    <p:bg>
      <p:bgPr>
        <a:solidFill>
          <a:srgbClr val="4B2E83"/>
        </a:solidFill>
        <a:effectLst/>
      </p:bgPr>
    </p:bg>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671756" y="371511"/>
            <a:ext cx="8116644" cy="99199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lt2"/>
              </a:buClr>
              <a:buSzPts val="3000"/>
              <a:buFont typeface="Encode Sans Black"/>
              <a:buNone/>
              <a:defRPr sz="3000" b="1" i="0" u="none" strike="noStrike" cap="none">
                <a:solidFill>
                  <a:schemeClr val="lt2"/>
                </a:solidFill>
                <a:latin typeface="Encode Sans Black"/>
                <a:ea typeface="Encode Sans Black"/>
                <a:cs typeface="Encode Sans Black"/>
                <a:sym typeface="Encode Sans Black"/>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24" name="Google Shape;24;p5"/>
          <p:cNvPicPr preferRelativeResize="0"/>
          <p:nvPr/>
        </p:nvPicPr>
        <p:blipFill rotWithShape="1">
          <a:blip r:embed="rId2">
            <a:alphaModFix/>
          </a:blip>
          <a:srcRect/>
          <a:stretch/>
        </p:blipFill>
        <p:spPr>
          <a:xfrm>
            <a:off x="784225" y="1437805"/>
            <a:ext cx="1358184" cy="67050"/>
          </a:xfrm>
          <a:prstGeom prst="rect">
            <a:avLst/>
          </a:prstGeom>
          <a:noFill/>
          <a:ln>
            <a:noFill/>
          </a:ln>
        </p:spPr>
      </p:pic>
      <p:sp>
        <p:nvSpPr>
          <p:cNvPr id="25" name="Google Shape;25;p5"/>
          <p:cNvSpPr>
            <a:spLocks noGrp="1"/>
          </p:cNvSpPr>
          <p:nvPr>
            <p:ph type="chart" idx="2"/>
          </p:nvPr>
        </p:nvSpPr>
        <p:spPr>
          <a:xfrm>
            <a:off x="766763" y="1736725"/>
            <a:ext cx="8021637" cy="4432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80"/>
              </a:spcBef>
              <a:spcAft>
                <a:spcPts val="0"/>
              </a:spcAft>
              <a:buClr>
                <a:srgbClr val="FFFFFF"/>
              </a:buClr>
              <a:buSzPts val="2400"/>
              <a:buFont typeface="Arial"/>
              <a:buNone/>
              <a:defRPr sz="2400" b="0" i="1" u="none" strike="noStrike" cap="none">
                <a:solidFill>
                  <a:srgbClr val="FFFFFF"/>
                </a:solidFill>
                <a:latin typeface="Open Sans Light"/>
                <a:ea typeface="Open Sans Light"/>
                <a:cs typeface="Open Sans Light"/>
                <a:sym typeface="Open Sans Light"/>
              </a:defRPr>
            </a:lvl1pPr>
            <a:lvl2pPr marR="0" lvl="1" algn="l" rtl="0">
              <a:lnSpc>
                <a:spcPct val="100000"/>
              </a:lnSpc>
              <a:spcBef>
                <a:spcPts val="56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2pPr>
            <a:lvl3pPr marR="0" lvl="2" algn="l" rtl="0">
              <a:lnSpc>
                <a:spcPct val="100000"/>
              </a:lnSpc>
              <a:spcBef>
                <a:spcPts val="48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3pPr>
            <a:lvl4pPr marR="0" lvl="3"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4pPr>
            <a:lvl5pPr marR="0" lvl="4"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5pPr>
            <a:lvl6pPr marR="0" lvl="5"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R="0" lvl="6"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R="0" lvl="7"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R="0" lvl="8" algn="l" rtl="0">
              <a:lnSpc>
                <a:spcPct val="100000"/>
              </a:lnSpc>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26" name="Google Shape;26;p5"/>
          <p:cNvPicPr preferRelativeResize="0"/>
          <p:nvPr/>
        </p:nvPicPr>
        <p:blipFill rotWithShape="1">
          <a:blip r:embed="rId3">
            <a:alphaModFix/>
          </a:blip>
          <a:srcRect/>
          <a:stretch/>
        </p:blipFill>
        <p:spPr>
          <a:xfrm>
            <a:off x="6248401" y="6354234"/>
            <a:ext cx="2540000" cy="2667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Header + Content">
  <p:cSld name="Header + Conten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671756" y="371511"/>
            <a:ext cx="8183759" cy="99199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dk1"/>
              </a:buClr>
              <a:buSzPts val="3000"/>
              <a:buFont typeface="Encode Sans Black"/>
              <a:buNone/>
              <a:defRPr sz="3000" b="1" i="0" u="none" strike="noStrike" cap="none">
                <a:solidFill>
                  <a:schemeClr val="dk1"/>
                </a:solidFill>
                <a:latin typeface="Encode Sans Black"/>
                <a:ea typeface="Encode Sans Black"/>
                <a:cs typeface="Encode Sans Black"/>
                <a:sym typeface="Encode Sans Black"/>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30" name="Google Shape;30;p7"/>
          <p:cNvPicPr preferRelativeResize="0"/>
          <p:nvPr/>
        </p:nvPicPr>
        <p:blipFill rotWithShape="1">
          <a:blip r:embed="rId2">
            <a:alphaModFix/>
          </a:blip>
          <a:srcRect/>
          <a:stretch/>
        </p:blipFill>
        <p:spPr>
          <a:xfrm>
            <a:off x="784225" y="1437805"/>
            <a:ext cx="1358184" cy="67050"/>
          </a:xfrm>
          <a:prstGeom prst="rect">
            <a:avLst/>
          </a:prstGeom>
          <a:noFill/>
          <a:ln>
            <a:noFill/>
          </a:ln>
        </p:spPr>
      </p:pic>
      <p:sp>
        <p:nvSpPr>
          <p:cNvPr id="31" name="Google Shape;31;p7"/>
          <p:cNvSpPr txBox="1">
            <a:spLocks noGrp="1"/>
          </p:cNvSpPr>
          <p:nvPr>
            <p:ph type="body" idx="1"/>
          </p:nvPr>
        </p:nvSpPr>
        <p:spPr>
          <a:xfrm>
            <a:off x="659305" y="1736725"/>
            <a:ext cx="8196210" cy="4015497"/>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rgbClr val="4B2E83"/>
              </a:buClr>
              <a:buSzPts val="2400"/>
              <a:buFont typeface="Merriweather Sans"/>
              <a:buChar char="&gt;"/>
              <a:defRPr sz="2400" b="1" i="0" u="none" strike="noStrike" cap="none">
                <a:solidFill>
                  <a:srgbClr val="4B2E83"/>
                </a:solidFill>
                <a:latin typeface="Open Sans"/>
                <a:ea typeface="Open Sans"/>
                <a:cs typeface="Open Sans"/>
                <a:sym typeface="Open Sans"/>
              </a:defRPr>
            </a:lvl1pPr>
            <a:lvl2pPr marL="914400" marR="0" lvl="1" indent="-355600" algn="l" rtl="0">
              <a:lnSpc>
                <a:spcPct val="100000"/>
              </a:lnSpc>
              <a:spcBef>
                <a:spcPts val="400"/>
              </a:spcBef>
              <a:spcAft>
                <a:spcPts val="0"/>
              </a:spcAft>
              <a:buClr>
                <a:srgbClr val="4B2E83"/>
              </a:buClr>
              <a:buSzPts val="2000"/>
              <a:buFont typeface="Arial"/>
              <a:buChar char="–"/>
              <a:defRPr sz="2000" b="1" i="0" u="none" strike="noStrike" cap="none">
                <a:solidFill>
                  <a:srgbClr val="4B2E83"/>
                </a:solidFill>
                <a:latin typeface="Open Sans"/>
                <a:ea typeface="Open Sans"/>
                <a:cs typeface="Open Sans"/>
                <a:sym typeface="Open Sans"/>
              </a:defRPr>
            </a:lvl2pPr>
            <a:lvl3pPr marL="1371600" marR="0" lvl="2" indent="-342900" algn="l" rtl="0">
              <a:lnSpc>
                <a:spcPct val="100000"/>
              </a:lnSpc>
              <a:spcBef>
                <a:spcPts val="360"/>
              </a:spcBef>
              <a:spcAft>
                <a:spcPts val="0"/>
              </a:spcAft>
              <a:buClr>
                <a:srgbClr val="4B2E83"/>
              </a:buClr>
              <a:buSzPts val="1800"/>
              <a:buFont typeface="Merriweather Sans"/>
              <a:buChar char="&gt;"/>
              <a:defRPr sz="1800" b="1" i="0" u="none" strike="noStrike" cap="none">
                <a:solidFill>
                  <a:srgbClr val="4B2E83"/>
                </a:solidFill>
                <a:latin typeface="Open Sans"/>
                <a:ea typeface="Open Sans"/>
                <a:cs typeface="Open Sans"/>
                <a:sym typeface="Open Sans"/>
              </a:defRPr>
            </a:lvl3pPr>
            <a:lvl4pPr marL="1828800" marR="0" lvl="3" indent="-330200" algn="l" rtl="0">
              <a:lnSpc>
                <a:spcPct val="100000"/>
              </a:lnSpc>
              <a:spcBef>
                <a:spcPts val="320"/>
              </a:spcBef>
              <a:spcAft>
                <a:spcPts val="0"/>
              </a:spcAft>
              <a:buClr>
                <a:srgbClr val="4B2E83"/>
              </a:buClr>
              <a:buSzPts val="1600"/>
              <a:buFont typeface="Arial"/>
              <a:buChar char="–"/>
              <a:defRPr sz="1600" b="1" i="0" u="none" strike="noStrike" cap="none">
                <a:solidFill>
                  <a:srgbClr val="4B2E83"/>
                </a:solidFill>
                <a:latin typeface="Open Sans"/>
                <a:ea typeface="Open Sans"/>
                <a:cs typeface="Open Sans"/>
                <a:sym typeface="Open Sans"/>
              </a:defRPr>
            </a:lvl4pPr>
            <a:lvl5pPr marL="2286000" marR="0" lvl="4" indent="-317500" algn="l" rtl="0">
              <a:lnSpc>
                <a:spcPct val="100000"/>
              </a:lnSpc>
              <a:spcBef>
                <a:spcPts val="280"/>
              </a:spcBef>
              <a:spcAft>
                <a:spcPts val="0"/>
              </a:spcAft>
              <a:buClr>
                <a:srgbClr val="4B2E83"/>
              </a:buClr>
              <a:buSzPts val="1400"/>
              <a:buFont typeface="Merriweather Sans"/>
              <a:buChar char="&gt;"/>
              <a:defRPr sz="1400" b="1" i="0" u="none" strike="noStrike" cap="none">
                <a:solidFill>
                  <a:srgbClr val="4B2E83"/>
                </a:solidFill>
                <a:latin typeface="Open Sans"/>
                <a:ea typeface="Open Sans"/>
                <a:cs typeface="Open Sans"/>
                <a:sym typeface="Open Sans"/>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32" name="Google Shape;32;p7"/>
          <p:cNvPicPr preferRelativeResize="0"/>
          <p:nvPr/>
        </p:nvPicPr>
        <p:blipFill rotWithShape="1">
          <a:blip r:embed="rId3">
            <a:alphaModFix/>
          </a:blip>
          <a:srcRect/>
          <a:stretch/>
        </p:blipFill>
        <p:spPr>
          <a:xfrm>
            <a:off x="7448139" y="5949410"/>
            <a:ext cx="1371600" cy="923544"/>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671757" y="1167124"/>
            <a:ext cx="6972300" cy="2641756"/>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4B2E83"/>
              </a:buClr>
              <a:buSzPts val="5000"/>
              <a:buFont typeface="Encode Sans Black"/>
              <a:buNone/>
              <a:defRPr sz="5000" b="1" i="0" u="none" strike="noStrike" cap="none">
                <a:solidFill>
                  <a:srgbClr val="4B2E83"/>
                </a:solidFill>
                <a:latin typeface="Encode Sans Black"/>
                <a:ea typeface="Encode Sans Black"/>
                <a:cs typeface="Encode Sans Black"/>
                <a:sym typeface="Encode Sans Black"/>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35" name="Google Shape;35;p8"/>
          <p:cNvPicPr preferRelativeResize="0"/>
          <p:nvPr/>
        </p:nvPicPr>
        <p:blipFill rotWithShape="1">
          <a:blip r:embed="rId2">
            <a:alphaModFix/>
          </a:blip>
          <a:srcRect/>
          <a:stretch/>
        </p:blipFill>
        <p:spPr>
          <a:xfrm>
            <a:off x="813587" y="4006085"/>
            <a:ext cx="2284303" cy="112770"/>
          </a:xfrm>
          <a:prstGeom prst="rect">
            <a:avLst/>
          </a:prstGeom>
          <a:noFill/>
          <a:ln>
            <a:noFill/>
          </a:ln>
        </p:spPr>
      </p:pic>
      <p:pic>
        <p:nvPicPr>
          <p:cNvPr id="36" name="Google Shape;36;p8" descr="University of Washington logo"/>
          <p:cNvPicPr preferRelativeResize="0"/>
          <p:nvPr/>
        </p:nvPicPr>
        <p:blipFill rotWithShape="1">
          <a:blip r:embed="rId3">
            <a:alphaModFix/>
          </a:blip>
          <a:srcRect/>
          <a:stretch/>
        </p:blipFill>
        <p:spPr>
          <a:xfrm>
            <a:off x="792039" y="6487457"/>
            <a:ext cx="2425295" cy="163374"/>
          </a:xfrm>
          <a:prstGeom prst="rect">
            <a:avLst/>
          </a:prstGeom>
          <a:noFill/>
          <a:ln>
            <a:noFill/>
          </a:ln>
        </p:spPr>
      </p:pic>
      <p:pic>
        <p:nvPicPr>
          <p:cNvPr id="37" name="Google Shape;37;p8" descr="W logo"/>
          <p:cNvPicPr preferRelativeResize="0"/>
          <p:nvPr/>
        </p:nvPicPr>
        <p:blipFill rotWithShape="1">
          <a:blip r:embed="rId4">
            <a:alphaModFix/>
          </a:blip>
          <a:srcRect/>
          <a:stretch/>
        </p:blipFill>
        <p:spPr>
          <a:xfrm>
            <a:off x="7448139" y="5949410"/>
            <a:ext cx="1371600" cy="92354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Header + Subheader + Content">
  <p:cSld name="Header + Subheader + Content">
    <p:spTree>
      <p:nvGrpSpPr>
        <p:cNvPr id="1" name="Shape 38"/>
        <p:cNvGrpSpPr/>
        <p:nvPr/>
      </p:nvGrpSpPr>
      <p:grpSpPr>
        <a:xfrm>
          <a:off x="0" y="0"/>
          <a:ext cx="0" cy="0"/>
          <a:chOff x="0" y="0"/>
          <a:chExt cx="0" cy="0"/>
        </a:xfrm>
      </p:grpSpPr>
      <p:sp>
        <p:nvSpPr>
          <p:cNvPr id="39" name="Google Shape;39;p9"/>
          <p:cNvSpPr txBox="1">
            <a:spLocks noGrp="1"/>
          </p:cNvSpPr>
          <p:nvPr>
            <p:ph type="title"/>
          </p:nvPr>
        </p:nvSpPr>
        <p:spPr>
          <a:xfrm>
            <a:off x="671756" y="371511"/>
            <a:ext cx="8184663" cy="99199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4B2E83"/>
              </a:buClr>
              <a:buSzPts val="3000"/>
              <a:buFont typeface="Encode Sans Black"/>
              <a:buNone/>
              <a:defRPr sz="3000" b="1" i="0" u="none" strike="noStrike" cap="none">
                <a:solidFill>
                  <a:srgbClr val="4B2E83"/>
                </a:solidFill>
                <a:latin typeface="Encode Sans Black"/>
                <a:ea typeface="Encode Sans Black"/>
                <a:cs typeface="Encode Sans Black"/>
                <a:sym typeface="Encode Sans Black"/>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40" name="Google Shape;40;p9"/>
          <p:cNvPicPr preferRelativeResize="0"/>
          <p:nvPr/>
        </p:nvPicPr>
        <p:blipFill rotWithShape="1">
          <a:blip r:embed="rId2">
            <a:alphaModFix/>
          </a:blip>
          <a:srcRect/>
          <a:stretch/>
        </p:blipFill>
        <p:spPr>
          <a:xfrm>
            <a:off x="784225" y="1437805"/>
            <a:ext cx="1358184" cy="67050"/>
          </a:xfrm>
          <a:prstGeom prst="rect">
            <a:avLst/>
          </a:prstGeom>
          <a:noFill/>
          <a:ln>
            <a:noFill/>
          </a:ln>
        </p:spPr>
      </p:pic>
      <p:sp>
        <p:nvSpPr>
          <p:cNvPr id="41" name="Google Shape;41;p9"/>
          <p:cNvSpPr txBox="1">
            <a:spLocks noGrp="1"/>
          </p:cNvSpPr>
          <p:nvPr>
            <p:ph type="body" idx="1"/>
          </p:nvPr>
        </p:nvSpPr>
        <p:spPr>
          <a:xfrm>
            <a:off x="671757" y="1730667"/>
            <a:ext cx="8184662" cy="41117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480"/>
              </a:spcBef>
              <a:spcAft>
                <a:spcPts val="0"/>
              </a:spcAft>
              <a:buClr>
                <a:srgbClr val="4B2E83"/>
              </a:buClr>
              <a:buSzPts val="2400"/>
              <a:buFont typeface="Arial"/>
              <a:buNone/>
              <a:defRPr sz="2400" b="0" i="0" u="none" strike="noStrike" cap="none">
                <a:solidFill>
                  <a:srgbClr val="4B2E83"/>
                </a:solidFill>
                <a:latin typeface="Arial"/>
                <a:ea typeface="Arial"/>
                <a:cs typeface="Arial"/>
                <a:sym typeface="Arial"/>
              </a:defRPr>
            </a:lvl1pPr>
            <a:lvl2pPr marL="914400" marR="0" lvl="1" indent="-228600" algn="l" rtl="0">
              <a:lnSpc>
                <a:spcPct val="100000"/>
              </a:lnSpc>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lnSpc>
                <a:spcPct val="100000"/>
              </a:lnSpc>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lnSpc>
                <a:spcPct val="100000"/>
              </a:lnSpc>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lnSpc>
                <a:spcPct val="100000"/>
              </a:lnSpc>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2" name="Google Shape;42;p9"/>
          <p:cNvSpPr txBox="1">
            <a:spLocks noGrp="1"/>
          </p:cNvSpPr>
          <p:nvPr>
            <p:ph type="body" idx="2"/>
          </p:nvPr>
        </p:nvSpPr>
        <p:spPr>
          <a:xfrm>
            <a:off x="659305" y="2320239"/>
            <a:ext cx="8197114" cy="3810086"/>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rgbClr val="4B2E83"/>
              </a:buClr>
              <a:buSzPts val="2400"/>
              <a:buFont typeface="Merriweather Sans"/>
              <a:buChar char="&gt;"/>
              <a:defRPr sz="2400" b="1" i="0" u="none" strike="noStrike" cap="none">
                <a:solidFill>
                  <a:srgbClr val="4B2E83"/>
                </a:solidFill>
                <a:latin typeface="Open Sans"/>
                <a:ea typeface="Open Sans"/>
                <a:cs typeface="Open Sans"/>
                <a:sym typeface="Open Sans"/>
              </a:defRPr>
            </a:lvl1pPr>
            <a:lvl2pPr marL="914400" marR="0" lvl="1" indent="-355600" algn="l" rtl="0">
              <a:lnSpc>
                <a:spcPct val="100000"/>
              </a:lnSpc>
              <a:spcBef>
                <a:spcPts val="400"/>
              </a:spcBef>
              <a:spcAft>
                <a:spcPts val="0"/>
              </a:spcAft>
              <a:buClr>
                <a:srgbClr val="4B2E83"/>
              </a:buClr>
              <a:buSzPts val="2000"/>
              <a:buFont typeface="Arial"/>
              <a:buChar char="–"/>
              <a:defRPr sz="2000" b="1" i="0" u="none" strike="noStrike" cap="none">
                <a:solidFill>
                  <a:srgbClr val="4B2E83"/>
                </a:solidFill>
                <a:latin typeface="Open Sans"/>
                <a:ea typeface="Open Sans"/>
                <a:cs typeface="Open Sans"/>
                <a:sym typeface="Open Sans"/>
              </a:defRPr>
            </a:lvl2pPr>
            <a:lvl3pPr marL="1371600" marR="0" lvl="2" indent="-342900" algn="l" rtl="0">
              <a:lnSpc>
                <a:spcPct val="100000"/>
              </a:lnSpc>
              <a:spcBef>
                <a:spcPts val="360"/>
              </a:spcBef>
              <a:spcAft>
                <a:spcPts val="0"/>
              </a:spcAft>
              <a:buClr>
                <a:srgbClr val="4B2E83"/>
              </a:buClr>
              <a:buSzPts val="1800"/>
              <a:buFont typeface="Merriweather Sans"/>
              <a:buChar char="&gt;"/>
              <a:defRPr sz="1800" b="1" i="0" u="none" strike="noStrike" cap="none">
                <a:solidFill>
                  <a:srgbClr val="4B2E83"/>
                </a:solidFill>
                <a:latin typeface="Open Sans"/>
                <a:ea typeface="Open Sans"/>
                <a:cs typeface="Open Sans"/>
                <a:sym typeface="Open Sans"/>
              </a:defRPr>
            </a:lvl3pPr>
            <a:lvl4pPr marL="1828800" marR="0" lvl="3" indent="-330200" algn="l" rtl="0">
              <a:lnSpc>
                <a:spcPct val="100000"/>
              </a:lnSpc>
              <a:spcBef>
                <a:spcPts val="320"/>
              </a:spcBef>
              <a:spcAft>
                <a:spcPts val="0"/>
              </a:spcAft>
              <a:buClr>
                <a:srgbClr val="4B2E83"/>
              </a:buClr>
              <a:buSzPts val="1600"/>
              <a:buFont typeface="Arial"/>
              <a:buChar char="–"/>
              <a:defRPr sz="1600" b="1" i="0" u="none" strike="noStrike" cap="none">
                <a:solidFill>
                  <a:srgbClr val="4B2E83"/>
                </a:solidFill>
                <a:latin typeface="Open Sans"/>
                <a:ea typeface="Open Sans"/>
                <a:cs typeface="Open Sans"/>
                <a:sym typeface="Open Sans"/>
              </a:defRPr>
            </a:lvl4pPr>
            <a:lvl5pPr marL="2286000" marR="0" lvl="4" indent="-317500" algn="l" rtl="0">
              <a:lnSpc>
                <a:spcPct val="100000"/>
              </a:lnSpc>
              <a:spcBef>
                <a:spcPts val="280"/>
              </a:spcBef>
              <a:spcAft>
                <a:spcPts val="0"/>
              </a:spcAft>
              <a:buClr>
                <a:srgbClr val="4B2E83"/>
              </a:buClr>
              <a:buSzPts val="1400"/>
              <a:buFont typeface="Merriweather Sans"/>
              <a:buChar char="&gt;"/>
              <a:defRPr sz="1400" b="1" i="0" u="none" strike="noStrike" cap="none">
                <a:solidFill>
                  <a:srgbClr val="4B2E83"/>
                </a:solidFill>
                <a:latin typeface="Open Sans"/>
                <a:ea typeface="Open Sans"/>
                <a:cs typeface="Open Sans"/>
                <a:sym typeface="Open Sans"/>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43" name="Google Shape;43;p9"/>
          <p:cNvPicPr preferRelativeResize="0"/>
          <p:nvPr/>
        </p:nvPicPr>
        <p:blipFill rotWithShape="1">
          <a:blip r:embed="rId3">
            <a:alphaModFix/>
          </a:blip>
          <a:srcRect/>
          <a:stretch/>
        </p:blipFill>
        <p:spPr>
          <a:xfrm>
            <a:off x="6382155" y="6487457"/>
            <a:ext cx="2425295" cy="163374"/>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Header + Graphic">
  <p:cSld name="Header + Graphic">
    <p:spTree>
      <p:nvGrpSpPr>
        <p:cNvPr id="1" name="Shape 44"/>
        <p:cNvGrpSpPr/>
        <p:nvPr/>
      </p:nvGrpSpPr>
      <p:grpSpPr>
        <a:xfrm>
          <a:off x="0" y="0"/>
          <a:ext cx="0" cy="0"/>
          <a:chOff x="0" y="0"/>
          <a:chExt cx="0" cy="0"/>
        </a:xfrm>
      </p:grpSpPr>
      <p:sp>
        <p:nvSpPr>
          <p:cNvPr id="45" name="Google Shape;45;p10"/>
          <p:cNvSpPr txBox="1">
            <a:spLocks noGrp="1"/>
          </p:cNvSpPr>
          <p:nvPr>
            <p:ph type="title"/>
          </p:nvPr>
        </p:nvSpPr>
        <p:spPr>
          <a:xfrm>
            <a:off x="671756" y="371511"/>
            <a:ext cx="8116644" cy="99199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dk1"/>
              </a:buClr>
              <a:buSzPts val="3000"/>
              <a:buFont typeface="Encode Sans Black"/>
              <a:buNone/>
              <a:defRPr sz="3000" b="1" i="0" u="none" strike="noStrike" cap="none">
                <a:solidFill>
                  <a:schemeClr val="dk1"/>
                </a:solidFill>
                <a:latin typeface="Encode Sans Black"/>
                <a:ea typeface="Encode Sans Black"/>
                <a:cs typeface="Encode Sans Black"/>
                <a:sym typeface="Encode Sans Black"/>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46" name="Google Shape;46;p10"/>
          <p:cNvPicPr preferRelativeResize="0"/>
          <p:nvPr/>
        </p:nvPicPr>
        <p:blipFill rotWithShape="1">
          <a:blip r:embed="rId2">
            <a:alphaModFix/>
          </a:blip>
          <a:srcRect/>
          <a:stretch/>
        </p:blipFill>
        <p:spPr>
          <a:xfrm>
            <a:off x="784225" y="1437805"/>
            <a:ext cx="1358184" cy="67050"/>
          </a:xfrm>
          <a:prstGeom prst="rect">
            <a:avLst/>
          </a:prstGeom>
          <a:noFill/>
          <a:ln>
            <a:noFill/>
          </a:ln>
        </p:spPr>
      </p:pic>
      <p:sp>
        <p:nvSpPr>
          <p:cNvPr id="47" name="Google Shape;47;p10"/>
          <p:cNvSpPr>
            <a:spLocks noGrp="1"/>
          </p:cNvSpPr>
          <p:nvPr>
            <p:ph type="chart" idx="2"/>
          </p:nvPr>
        </p:nvSpPr>
        <p:spPr>
          <a:xfrm>
            <a:off x="766763" y="1736725"/>
            <a:ext cx="8021637" cy="4432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80"/>
              </a:spcBef>
              <a:spcAft>
                <a:spcPts val="0"/>
              </a:spcAft>
              <a:buClr>
                <a:srgbClr val="999999"/>
              </a:buClr>
              <a:buSzPts val="2400"/>
              <a:buFont typeface="Arial"/>
              <a:buNone/>
              <a:defRPr sz="2400" b="0" i="1" u="none" strike="noStrike" cap="none">
                <a:solidFill>
                  <a:srgbClr val="999999"/>
                </a:solidFill>
                <a:latin typeface="Open Sans Light"/>
                <a:ea typeface="Open Sans Light"/>
                <a:cs typeface="Open Sans Light"/>
                <a:sym typeface="Open Sans Light"/>
              </a:defRPr>
            </a:lvl1pPr>
            <a:lvl2pPr marR="0" lvl="1"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48" name="Google Shape;48;p10"/>
          <p:cNvPicPr preferRelativeResize="0"/>
          <p:nvPr/>
        </p:nvPicPr>
        <p:blipFill rotWithShape="1">
          <a:blip r:embed="rId3">
            <a:alphaModFix/>
          </a:blip>
          <a:srcRect/>
          <a:stretch/>
        </p:blipFill>
        <p:spPr>
          <a:xfrm>
            <a:off x="6363105" y="6487457"/>
            <a:ext cx="2425295" cy="16337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B2E83"/>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27"/>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finance.uw.edu/gca/gca-workload-metrics"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uwconnect.uw.edu/finance?sys_kb_id=5f4617e293299e5086a27b847aba10fb&amp;id=kb_article_view&amp;sysparm_rank=1&amp;sysparm_tsqueryId=8da2f9289392961086a27b847aba10d1"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xfrm>
            <a:off x="671757" y="1179824"/>
            <a:ext cx="6972300" cy="2641756"/>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lt2"/>
              </a:buClr>
              <a:buSzPts val="5000"/>
              <a:buFont typeface="Encode Sans Black"/>
              <a:buNone/>
            </a:pPr>
            <a:r>
              <a:rPr lang="en-US"/>
              <a:t>GCA UPDATE</a:t>
            </a:r>
            <a:endParaRPr/>
          </a:p>
        </p:txBody>
      </p:sp>
      <p:sp>
        <p:nvSpPr>
          <p:cNvPr id="54" name="Google Shape;54;p11"/>
          <p:cNvSpPr txBox="1"/>
          <p:nvPr/>
        </p:nvSpPr>
        <p:spPr>
          <a:xfrm>
            <a:off x="824000" y="4283025"/>
            <a:ext cx="4213500" cy="1746900"/>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000000"/>
              </a:buClr>
              <a:buSzPts val="1700"/>
              <a:buFont typeface="Arial"/>
              <a:buNone/>
            </a:pPr>
            <a:r>
              <a:rPr lang="en-US" sz="1700" b="0" i="0" u="none" strike="noStrike" cap="none">
                <a:solidFill>
                  <a:schemeClr val="accent2"/>
                </a:solidFill>
                <a:latin typeface="Encode Sans"/>
                <a:ea typeface="Encode Sans"/>
                <a:cs typeface="Encode Sans"/>
                <a:sym typeface="Encode Sans"/>
              </a:rPr>
              <a:t>Juan Lepez</a:t>
            </a:r>
            <a:endParaRPr sz="1700" b="0" i="0" u="none" strike="noStrike" cap="none">
              <a:solidFill>
                <a:schemeClr val="accent2"/>
              </a:solidFill>
              <a:latin typeface="Encode Sans"/>
              <a:ea typeface="Encode Sans"/>
              <a:cs typeface="Encode Sans"/>
              <a:sym typeface="Encode Sans"/>
            </a:endParaRPr>
          </a:p>
          <a:p>
            <a:pPr marL="0" marR="0" lvl="0" indent="0" algn="l" rtl="0">
              <a:lnSpc>
                <a:spcPct val="100000"/>
              </a:lnSpc>
              <a:spcBef>
                <a:spcPts val="0"/>
              </a:spcBef>
              <a:spcAft>
                <a:spcPts val="0"/>
              </a:spcAft>
              <a:buClr>
                <a:srgbClr val="000000"/>
              </a:buClr>
              <a:buSzPts val="1700"/>
              <a:buFont typeface="Arial"/>
              <a:buNone/>
            </a:pPr>
            <a:r>
              <a:rPr lang="en-US" sz="1700" b="0" i="0" u="none" strike="noStrike" cap="none">
                <a:solidFill>
                  <a:schemeClr val="accent2"/>
                </a:solidFill>
                <a:latin typeface="Encode Sans"/>
                <a:ea typeface="Encode Sans"/>
                <a:cs typeface="Encode Sans"/>
                <a:sym typeface="Encode Sans"/>
              </a:rPr>
              <a:t>Director, Grant &amp; Contract Accounting</a:t>
            </a:r>
            <a:endParaRPr sz="1700" b="0" i="0" u="none" strike="noStrike" cap="none">
              <a:solidFill>
                <a:schemeClr val="accent2"/>
              </a:solidFill>
              <a:latin typeface="Encode Sans"/>
              <a:ea typeface="Encode Sans"/>
              <a:cs typeface="Encode Sans"/>
              <a:sym typeface="Encode Sans"/>
            </a:endParaRPr>
          </a:p>
          <a:p>
            <a:pPr marL="0" marR="0" lvl="0" indent="0" algn="l" rtl="0">
              <a:lnSpc>
                <a:spcPct val="100000"/>
              </a:lnSpc>
              <a:spcBef>
                <a:spcPts val="0"/>
              </a:spcBef>
              <a:spcAft>
                <a:spcPts val="0"/>
              </a:spcAft>
              <a:buClr>
                <a:srgbClr val="000000"/>
              </a:buClr>
              <a:buSzPts val="1700"/>
              <a:buFont typeface="Arial"/>
              <a:buNone/>
            </a:pPr>
            <a:r>
              <a:rPr lang="en-US" sz="1700" b="0" i="0" u="none" strike="noStrike" cap="none">
                <a:solidFill>
                  <a:schemeClr val="accent2"/>
                </a:solidFill>
                <a:latin typeface="Encode Sans"/>
                <a:ea typeface="Encode Sans"/>
                <a:cs typeface="Encode Sans"/>
                <a:sym typeface="Encode Sans"/>
              </a:rPr>
              <a:t>December 12, 2024 MRAM</a:t>
            </a:r>
            <a:endParaRPr sz="1700" b="0" i="0" u="none" strike="noStrike" cap="none">
              <a:solidFill>
                <a:schemeClr val="accent2"/>
              </a:solidFill>
              <a:latin typeface="Encode Sans"/>
              <a:ea typeface="Encode Sans"/>
              <a:cs typeface="Encode Sans"/>
              <a:sym typeface="Encode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671756" y="371511"/>
            <a:ext cx="8183700" cy="992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3000"/>
              <a:buFont typeface="Encode Sans Black"/>
              <a:buNone/>
            </a:pPr>
            <a:r>
              <a:rPr lang="en-US"/>
              <a:t>AGENDA</a:t>
            </a:r>
            <a:endParaRPr/>
          </a:p>
        </p:txBody>
      </p:sp>
      <p:sp>
        <p:nvSpPr>
          <p:cNvPr id="60" name="Google Shape;60;p12"/>
          <p:cNvSpPr txBox="1">
            <a:spLocks noGrp="1"/>
          </p:cNvSpPr>
          <p:nvPr>
            <p:ph type="body" idx="1"/>
          </p:nvPr>
        </p:nvSpPr>
        <p:spPr>
          <a:xfrm>
            <a:off x="659156" y="1768622"/>
            <a:ext cx="8196300" cy="4015500"/>
          </a:xfrm>
          <a:prstGeom prst="rect">
            <a:avLst/>
          </a:prstGeom>
          <a:noFill/>
          <a:ln>
            <a:noFill/>
          </a:ln>
        </p:spPr>
        <p:txBody>
          <a:bodyPr spcFirstLastPara="1" wrap="square" lIns="91425" tIns="45700" rIns="91425" bIns="45700" anchor="t" anchorCtr="0">
            <a:noAutofit/>
          </a:bodyPr>
          <a:lstStyle/>
          <a:p>
            <a:pPr marL="457200" lvl="0" indent="-457200" algn="l" rtl="0">
              <a:lnSpc>
                <a:spcPct val="100000"/>
              </a:lnSpc>
              <a:spcBef>
                <a:spcPts val="480"/>
              </a:spcBef>
              <a:spcAft>
                <a:spcPts val="0"/>
              </a:spcAft>
              <a:buSzPts val="2400"/>
              <a:buAutoNum type="arabicPeriod"/>
            </a:pPr>
            <a:r>
              <a:rPr lang="en-US">
                <a:latin typeface="Open Sans"/>
                <a:ea typeface="Open Sans"/>
                <a:cs typeface="Open Sans"/>
                <a:sym typeface="Open Sans"/>
              </a:rPr>
              <a:t>GCA Moving</a:t>
            </a:r>
            <a:endParaRPr/>
          </a:p>
          <a:p>
            <a:pPr marL="457200" lvl="0" indent="-457200" algn="l" rtl="0">
              <a:lnSpc>
                <a:spcPct val="100000"/>
              </a:lnSpc>
              <a:spcBef>
                <a:spcPts val="480"/>
              </a:spcBef>
              <a:spcAft>
                <a:spcPts val="0"/>
              </a:spcAft>
              <a:buSzPts val="2400"/>
              <a:buAutoNum type="arabicPeriod"/>
            </a:pPr>
            <a:r>
              <a:rPr lang="en-US">
                <a:latin typeface="Open Sans"/>
                <a:ea typeface="Open Sans"/>
                <a:cs typeface="Open Sans"/>
                <a:sym typeface="Open Sans"/>
              </a:rPr>
              <a:t>Backlog Update</a:t>
            </a:r>
            <a:endParaRPr/>
          </a:p>
          <a:p>
            <a:pPr marL="457200" lvl="0" indent="-457200" algn="l" rtl="0">
              <a:lnSpc>
                <a:spcPct val="100000"/>
              </a:lnSpc>
              <a:spcBef>
                <a:spcPts val="480"/>
              </a:spcBef>
              <a:spcAft>
                <a:spcPts val="0"/>
              </a:spcAft>
              <a:buSzPts val="2400"/>
              <a:buAutoNum type="arabicPeriod"/>
            </a:pPr>
            <a:r>
              <a:rPr lang="en-US">
                <a:latin typeface="Open Sans"/>
                <a:ea typeface="Open Sans"/>
                <a:cs typeface="Open Sans"/>
                <a:sym typeface="Open Sans"/>
              </a:rPr>
              <a:t>Supplier Invoice Process for Closing/Closed Lines</a:t>
            </a:r>
            <a:endParaRPr/>
          </a:p>
          <a:p>
            <a:pPr marL="457200" lvl="0" indent="-457200" algn="l" rtl="0">
              <a:lnSpc>
                <a:spcPct val="100000"/>
              </a:lnSpc>
              <a:spcBef>
                <a:spcPts val="480"/>
              </a:spcBef>
              <a:spcAft>
                <a:spcPts val="0"/>
              </a:spcAft>
              <a:buSzPts val="2400"/>
              <a:buAutoNum type="arabicPeriod"/>
            </a:pPr>
            <a:r>
              <a:rPr lang="en-US">
                <a:latin typeface="Open Sans"/>
                <a:ea typeface="Open Sans"/>
                <a:cs typeface="Open Sans"/>
                <a:sym typeface="Open Sans"/>
              </a:rPr>
              <a:t>Advance Lines</a:t>
            </a:r>
            <a:endParaRPr/>
          </a:p>
          <a:p>
            <a:pPr marL="0" lvl="0" indent="0" algn="l" rtl="0">
              <a:lnSpc>
                <a:spcPct val="100000"/>
              </a:lnSpc>
              <a:spcBef>
                <a:spcPts val="480"/>
              </a:spcBef>
              <a:spcAft>
                <a:spcPts val="0"/>
              </a:spcAft>
              <a:buSzPts val="2400"/>
              <a:buNone/>
            </a:pPr>
            <a:endParaRPr>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3"/>
          <p:cNvSpPr txBox="1">
            <a:spLocks noGrp="1"/>
          </p:cNvSpPr>
          <p:nvPr>
            <p:ph type="title"/>
          </p:nvPr>
        </p:nvSpPr>
        <p:spPr>
          <a:xfrm>
            <a:off x="671756" y="371511"/>
            <a:ext cx="8183700" cy="992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3000"/>
              <a:buFont typeface="Encode Sans Black"/>
              <a:buNone/>
            </a:pPr>
            <a:r>
              <a:rPr lang="en-US"/>
              <a:t>GCA MOVING TO UNIVERSITY DISTRICT STATION BUILDING</a:t>
            </a:r>
            <a:endParaRPr/>
          </a:p>
        </p:txBody>
      </p:sp>
      <p:sp>
        <p:nvSpPr>
          <p:cNvPr id="66" name="Google Shape;66;p13"/>
          <p:cNvSpPr txBox="1">
            <a:spLocks noGrp="1"/>
          </p:cNvSpPr>
          <p:nvPr>
            <p:ph type="body" idx="1"/>
          </p:nvPr>
        </p:nvSpPr>
        <p:spPr>
          <a:xfrm>
            <a:off x="671756" y="1630399"/>
            <a:ext cx="8196300" cy="4632178"/>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0"/>
              </a:spcBef>
              <a:spcAft>
                <a:spcPts val="0"/>
              </a:spcAft>
              <a:buSzPts val="2400"/>
              <a:buChar char="&gt;"/>
            </a:pPr>
            <a:r>
              <a:rPr lang="en-US"/>
              <a:t>Effective January 6</a:t>
            </a:r>
            <a:r>
              <a:rPr lang="en-US" baseline="30000"/>
              <a:t>th</a:t>
            </a:r>
            <a:r>
              <a:rPr lang="en-US"/>
              <a:t>, 2025, GCA will be moving to the University District Station Building (UDSB)</a:t>
            </a:r>
            <a:endParaRPr/>
          </a:p>
          <a:p>
            <a:pPr marL="457200" lvl="0" indent="-381000" algn="l" rtl="0">
              <a:lnSpc>
                <a:spcPct val="100000"/>
              </a:lnSpc>
              <a:spcBef>
                <a:spcPts val="1000"/>
              </a:spcBef>
              <a:spcAft>
                <a:spcPts val="0"/>
              </a:spcAft>
              <a:buSzPts val="2400"/>
              <a:buChar char="&gt;"/>
            </a:pPr>
            <a:r>
              <a:rPr lang="en-US"/>
              <a:t>Our office is currently working from home as we have officially moved out of Roosevelt Commons West. </a:t>
            </a:r>
            <a:endParaRPr/>
          </a:p>
          <a:p>
            <a:pPr marL="457200" lvl="0" indent="-381000" algn="l" rtl="0">
              <a:lnSpc>
                <a:spcPct val="100000"/>
              </a:lnSpc>
              <a:spcBef>
                <a:spcPts val="1000"/>
              </a:spcBef>
              <a:spcAft>
                <a:spcPts val="0"/>
              </a:spcAft>
              <a:buSzPts val="2400"/>
              <a:buChar char="&gt;"/>
            </a:pPr>
            <a:r>
              <a:rPr lang="en-US"/>
              <a:t>Box numbers are not changing and will temporarily be forwarded to the UW Tower and then to UDSB</a:t>
            </a:r>
            <a:endParaRPr/>
          </a:p>
          <a:p>
            <a:pPr marL="76200" lvl="0" indent="0" algn="l" rtl="0">
              <a:lnSpc>
                <a:spcPct val="100000"/>
              </a:lnSpc>
              <a:spcBef>
                <a:spcPts val="1000"/>
              </a:spcBef>
              <a:spcAft>
                <a:spcPts val="0"/>
              </a:spcAft>
              <a:buSzPts val="2400"/>
              <a:buNone/>
            </a:pPr>
            <a:r>
              <a:rPr lang="en-US" sz="2000"/>
              <a:t>	U-District Station Building University of Washington</a:t>
            </a:r>
            <a:endParaRPr/>
          </a:p>
          <a:p>
            <a:pPr marL="76200" lvl="0" indent="0" algn="l" rtl="0">
              <a:lnSpc>
                <a:spcPct val="100000"/>
              </a:lnSpc>
              <a:spcBef>
                <a:spcPts val="1000"/>
              </a:spcBef>
              <a:spcAft>
                <a:spcPts val="0"/>
              </a:spcAft>
              <a:buSzPts val="2400"/>
              <a:buNone/>
            </a:pPr>
            <a:r>
              <a:rPr lang="en-US" sz="2000"/>
              <a:t>      	4328 Brooklyn Ave. NE, Suite 5</a:t>
            </a:r>
            <a:endParaRPr/>
          </a:p>
          <a:p>
            <a:pPr marL="76200" lvl="0" indent="0" algn="l" rtl="0">
              <a:lnSpc>
                <a:spcPct val="100000"/>
              </a:lnSpc>
              <a:spcBef>
                <a:spcPts val="1000"/>
              </a:spcBef>
              <a:spcAft>
                <a:spcPts val="0"/>
              </a:spcAft>
              <a:buSzPts val="2400"/>
              <a:buNone/>
            </a:pPr>
            <a:r>
              <a:rPr lang="en-US" sz="2000"/>
              <a:t>      	Seattle, WA 98105</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671756" y="371511"/>
            <a:ext cx="8183700" cy="992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3000"/>
              <a:buFont typeface="Encode Sans Black"/>
              <a:buNone/>
            </a:pPr>
            <a:r>
              <a:rPr lang="en-US"/>
              <a:t>BACKLOG UPDATE</a:t>
            </a:r>
            <a:endParaRPr/>
          </a:p>
        </p:txBody>
      </p:sp>
      <p:sp>
        <p:nvSpPr>
          <p:cNvPr id="72" name="Google Shape;72;p14"/>
          <p:cNvSpPr txBox="1">
            <a:spLocks noGrp="1"/>
          </p:cNvSpPr>
          <p:nvPr>
            <p:ph type="body" idx="1"/>
          </p:nvPr>
        </p:nvSpPr>
        <p:spPr>
          <a:xfrm>
            <a:off x="671756" y="1630399"/>
            <a:ext cx="8196300" cy="4252608"/>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0"/>
              </a:spcBef>
              <a:spcAft>
                <a:spcPts val="0"/>
              </a:spcAft>
              <a:buSzPts val="2400"/>
              <a:buChar char="&gt;"/>
            </a:pPr>
            <a:r>
              <a:rPr lang="en-US" sz="2200" u="sng">
                <a:solidFill>
                  <a:schemeClr val="hlink"/>
                </a:solidFill>
                <a:hlinkClick r:id="rId3"/>
              </a:rPr>
              <a:t>Backlogs</a:t>
            </a:r>
            <a:r>
              <a:rPr lang="en-US" sz="2200"/>
              <a:t> increasing, particularly in Award Setup (ASU) and Closing</a:t>
            </a:r>
            <a:endParaRPr/>
          </a:p>
          <a:p>
            <a:pPr marL="457200" lvl="0" indent="-381000" algn="l" rtl="0">
              <a:lnSpc>
                <a:spcPct val="100000"/>
              </a:lnSpc>
              <a:spcBef>
                <a:spcPts val="0"/>
              </a:spcBef>
              <a:spcAft>
                <a:spcPts val="0"/>
              </a:spcAft>
              <a:buSzPts val="2400"/>
              <a:buChar char="&gt;"/>
            </a:pPr>
            <a:r>
              <a:rPr lang="en-US" sz="2200"/>
              <a:t>GCA lost both a Grant Manager (GM) and two Budget Fiscal Analysts (BFA) in November</a:t>
            </a:r>
            <a:endParaRPr/>
          </a:p>
          <a:p>
            <a:pPr marL="457200" lvl="0" indent="-228600" algn="l" rtl="0">
              <a:lnSpc>
                <a:spcPct val="100000"/>
              </a:lnSpc>
              <a:spcBef>
                <a:spcPts val="0"/>
              </a:spcBef>
              <a:spcAft>
                <a:spcPts val="0"/>
              </a:spcAft>
              <a:buSzPts val="2400"/>
              <a:buNone/>
            </a:pPr>
            <a:endParaRPr sz="2200"/>
          </a:p>
          <a:p>
            <a:pPr marL="76200" lvl="0" indent="0" algn="l" rtl="0">
              <a:lnSpc>
                <a:spcPct val="100000"/>
              </a:lnSpc>
              <a:spcBef>
                <a:spcPts val="0"/>
              </a:spcBef>
              <a:spcAft>
                <a:spcPts val="0"/>
              </a:spcAft>
              <a:buSzPts val="2400"/>
              <a:buNone/>
            </a:pPr>
            <a:r>
              <a:rPr lang="en-US" sz="2200"/>
              <a:t>Plan</a:t>
            </a:r>
            <a:endParaRPr/>
          </a:p>
          <a:p>
            <a:pPr marL="457200" lvl="0" indent="-381000" algn="l" rtl="0">
              <a:lnSpc>
                <a:spcPct val="100000"/>
              </a:lnSpc>
              <a:spcBef>
                <a:spcPts val="0"/>
              </a:spcBef>
              <a:spcAft>
                <a:spcPts val="0"/>
              </a:spcAft>
              <a:buSzPts val="2400"/>
              <a:buChar char="&gt;"/>
            </a:pPr>
            <a:r>
              <a:rPr lang="en-US" sz="2200"/>
              <a:t>Deprioritizing Closing – GM + 2 BFAs completing MODs 60% of time with Closing remaining 40%</a:t>
            </a:r>
            <a:endParaRPr/>
          </a:p>
          <a:p>
            <a:pPr marL="457200" lvl="0" indent="-381000" algn="l" rtl="0">
              <a:lnSpc>
                <a:spcPct val="100000"/>
              </a:lnSpc>
              <a:spcBef>
                <a:spcPts val="0"/>
              </a:spcBef>
              <a:spcAft>
                <a:spcPts val="0"/>
              </a:spcAft>
              <a:buSzPts val="2400"/>
              <a:buChar char="&gt;"/>
            </a:pPr>
            <a:r>
              <a:rPr lang="en-US" sz="2200"/>
              <a:t>Rotating 2 BFAs from other teams to ASU effective 12/16 through February</a:t>
            </a:r>
            <a:endParaRPr/>
          </a:p>
          <a:p>
            <a:pPr marL="457200" lvl="0" indent="-381000" algn="l" rtl="0">
              <a:lnSpc>
                <a:spcPct val="100000"/>
              </a:lnSpc>
              <a:spcBef>
                <a:spcPts val="0"/>
              </a:spcBef>
              <a:spcAft>
                <a:spcPts val="0"/>
              </a:spcAft>
              <a:buSzPts val="2400"/>
              <a:buChar char="&gt;"/>
            </a:pPr>
            <a:r>
              <a:rPr lang="en-US" sz="2200"/>
              <a:t>Focus on financial reports in December for additional GM/BFA rotations to ASU in January</a:t>
            </a:r>
            <a:endParaRPr/>
          </a:p>
          <a:p>
            <a:pPr marL="457200" lvl="0" indent="-381000" algn="l" rtl="0">
              <a:lnSpc>
                <a:spcPct val="100000"/>
              </a:lnSpc>
              <a:spcBef>
                <a:spcPts val="0"/>
              </a:spcBef>
              <a:spcAft>
                <a:spcPts val="0"/>
              </a:spcAft>
              <a:buSzPts val="2400"/>
              <a:buChar char="&gt;"/>
            </a:pPr>
            <a:r>
              <a:rPr lang="en-US" sz="2200"/>
              <a:t>Staying current on ADVs</a:t>
            </a:r>
            <a:endParaRPr/>
          </a:p>
          <a:p>
            <a:pPr marL="76200" lvl="0" indent="0" algn="l" rtl="0">
              <a:lnSpc>
                <a:spcPct val="100000"/>
              </a:lnSpc>
              <a:spcBef>
                <a:spcPts val="0"/>
              </a:spcBef>
              <a:spcAft>
                <a:spcPts val="0"/>
              </a:spcAft>
              <a:buSzPts val="24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5"/>
          <p:cNvSpPr txBox="1">
            <a:spLocks noGrp="1"/>
          </p:cNvSpPr>
          <p:nvPr>
            <p:ph type="title"/>
          </p:nvPr>
        </p:nvSpPr>
        <p:spPr>
          <a:xfrm>
            <a:off x="671756" y="371511"/>
            <a:ext cx="8183700" cy="992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3000"/>
              <a:buFont typeface="Encode Sans Black"/>
              <a:buNone/>
            </a:pPr>
            <a:r>
              <a:rPr lang="en-US"/>
              <a:t>SUPPLIER INVOICE PROCESS FOR CLOSING/CLOSED LINES</a:t>
            </a:r>
            <a:endParaRPr/>
          </a:p>
        </p:txBody>
      </p:sp>
      <p:sp>
        <p:nvSpPr>
          <p:cNvPr id="78" name="Google Shape;78;p15"/>
          <p:cNvSpPr txBox="1">
            <a:spLocks noGrp="1"/>
          </p:cNvSpPr>
          <p:nvPr>
            <p:ph type="body" idx="1"/>
          </p:nvPr>
        </p:nvSpPr>
        <p:spPr>
          <a:xfrm>
            <a:off x="671756" y="1630399"/>
            <a:ext cx="8196300" cy="4632178"/>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0"/>
              </a:spcBef>
              <a:spcAft>
                <a:spcPts val="0"/>
              </a:spcAft>
              <a:buSzPts val="2400"/>
              <a:buChar char="&gt;"/>
            </a:pPr>
            <a:r>
              <a:rPr lang="en-US"/>
              <a:t>Initial communication sent to MRAM listserv 9/20/24 with link to “</a:t>
            </a:r>
            <a:r>
              <a:rPr lang="en-US" u="sng">
                <a:solidFill>
                  <a:schemeClr val="hlink"/>
                </a:solidFill>
                <a:hlinkClick r:id="rId3"/>
              </a:rPr>
              <a:t>Supplier Invoices Business Process for Award Grants</a:t>
            </a:r>
            <a:r>
              <a:rPr lang="en-US"/>
              <a:t>” job aid.</a:t>
            </a:r>
            <a:endParaRPr/>
          </a:p>
          <a:p>
            <a:pPr marL="457200" lvl="0" indent="-381000" algn="l" rtl="0">
              <a:lnSpc>
                <a:spcPct val="100000"/>
              </a:lnSpc>
              <a:spcBef>
                <a:spcPts val="1000"/>
              </a:spcBef>
              <a:spcAft>
                <a:spcPts val="0"/>
              </a:spcAft>
              <a:buSzPts val="2400"/>
              <a:buChar char="&gt;"/>
            </a:pPr>
            <a:r>
              <a:rPr lang="en-US"/>
              <a:t>Supplier invoices go into “In Progress” status when the award line does not allow spend.</a:t>
            </a:r>
            <a:endParaRPr/>
          </a:p>
          <a:p>
            <a:pPr marL="457200" lvl="0" indent="-381000" algn="l" rtl="0">
              <a:lnSpc>
                <a:spcPct val="100000"/>
              </a:lnSpc>
              <a:spcBef>
                <a:spcPts val="1000"/>
              </a:spcBef>
              <a:spcAft>
                <a:spcPts val="0"/>
              </a:spcAft>
              <a:buSzPts val="2400"/>
              <a:buChar char="&gt;"/>
            </a:pPr>
            <a:r>
              <a:rPr lang="en-US"/>
              <a:t>There is a Workday task/approval flow that happens to these invoices:</a:t>
            </a:r>
            <a:endParaRPr/>
          </a:p>
          <a:p>
            <a:pPr marL="1371600" lvl="2" indent="-381000" algn="l" rtl="0">
              <a:lnSpc>
                <a:spcPct val="100000"/>
              </a:lnSpc>
              <a:spcBef>
                <a:spcPts val="1000"/>
              </a:spcBef>
              <a:spcAft>
                <a:spcPts val="0"/>
              </a:spcAft>
              <a:buSzPts val="2400"/>
              <a:buChar char="&gt;"/>
            </a:pPr>
            <a:r>
              <a:rPr lang="en-US"/>
              <a:t>Non-subaward Invoice – Grant Manager      GCA</a:t>
            </a:r>
            <a:endParaRPr/>
          </a:p>
          <a:p>
            <a:pPr marL="1371600" lvl="2" indent="-381000" algn="l" rtl="0">
              <a:lnSpc>
                <a:spcPct val="100000"/>
              </a:lnSpc>
              <a:spcBef>
                <a:spcPts val="1000"/>
              </a:spcBef>
              <a:spcAft>
                <a:spcPts val="0"/>
              </a:spcAft>
              <a:buSzPts val="2400"/>
              <a:buChar char="&gt;"/>
            </a:pPr>
            <a:r>
              <a:rPr lang="en-US"/>
              <a:t>Subaward Invoice – Grant Manager 	     PI 	 GCA 	 Grant Manager        PI</a:t>
            </a:r>
            <a:endParaRPr/>
          </a:p>
        </p:txBody>
      </p:sp>
      <p:cxnSp>
        <p:nvCxnSpPr>
          <p:cNvPr id="79" name="Google Shape;79;p15" descr="Arrow pointing to &quot;GCA&quot;"/>
          <p:cNvCxnSpPr/>
          <p:nvPr/>
        </p:nvCxnSpPr>
        <p:spPr>
          <a:xfrm>
            <a:off x="6709143" y="4752755"/>
            <a:ext cx="276446" cy="0"/>
          </a:xfrm>
          <a:prstGeom prst="straightConnector1">
            <a:avLst/>
          </a:prstGeom>
          <a:noFill/>
          <a:ln w="9525" cap="flat" cmpd="sng">
            <a:solidFill>
              <a:srgbClr val="482981"/>
            </a:solidFill>
            <a:prstDash val="solid"/>
            <a:round/>
            <a:headEnd type="none" w="sm" len="sm"/>
            <a:tailEnd type="triangle" w="med" len="med"/>
          </a:ln>
        </p:spPr>
      </p:cxnSp>
      <p:cxnSp>
        <p:nvCxnSpPr>
          <p:cNvPr id="80" name="Google Shape;80;p15" descr="Arrow pointing to &quot;PI&quot;"/>
          <p:cNvCxnSpPr/>
          <p:nvPr/>
        </p:nvCxnSpPr>
        <p:spPr>
          <a:xfrm>
            <a:off x="6191691" y="5192234"/>
            <a:ext cx="276446" cy="0"/>
          </a:xfrm>
          <a:prstGeom prst="straightConnector1">
            <a:avLst/>
          </a:prstGeom>
          <a:noFill/>
          <a:ln w="9525" cap="flat" cmpd="sng">
            <a:solidFill>
              <a:srgbClr val="482981"/>
            </a:solidFill>
            <a:prstDash val="solid"/>
            <a:round/>
            <a:headEnd type="none" w="sm" len="sm"/>
            <a:tailEnd type="triangle" w="med" len="med"/>
          </a:ln>
        </p:spPr>
      </p:cxnSp>
      <p:cxnSp>
        <p:nvCxnSpPr>
          <p:cNvPr id="81" name="Google Shape;81;p15" descr="Arrow pointing to &quot;GCA&quot;"/>
          <p:cNvCxnSpPr/>
          <p:nvPr/>
        </p:nvCxnSpPr>
        <p:spPr>
          <a:xfrm>
            <a:off x="6847366" y="5192234"/>
            <a:ext cx="276446" cy="0"/>
          </a:xfrm>
          <a:prstGeom prst="straightConnector1">
            <a:avLst/>
          </a:prstGeom>
          <a:noFill/>
          <a:ln w="9525" cap="flat" cmpd="sng">
            <a:solidFill>
              <a:srgbClr val="482981"/>
            </a:solidFill>
            <a:prstDash val="solid"/>
            <a:round/>
            <a:headEnd type="none" w="sm" len="sm"/>
            <a:tailEnd type="triangle" w="med" len="med"/>
          </a:ln>
        </p:spPr>
      </p:cxnSp>
      <p:cxnSp>
        <p:nvCxnSpPr>
          <p:cNvPr id="82" name="Google Shape;82;p15" descr="Arrow pointing to &quot;Grant Manager&quot;"/>
          <p:cNvCxnSpPr/>
          <p:nvPr/>
        </p:nvCxnSpPr>
        <p:spPr>
          <a:xfrm>
            <a:off x="7754678" y="5192234"/>
            <a:ext cx="276446" cy="0"/>
          </a:xfrm>
          <a:prstGeom prst="straightConnector1">
            <a:avLst/>
          </a:prstGeom>
          <a:noFill/>
          <a:ln w="9525" cap="flat" cmpd="sng">
            <a:solidFill>
              <a:srgbClr val="482981"/>
            </a:solidFill>
            <a:prstDash val="solid"/>
            <a:round/>
            <a:headEnd type="none" w="sm" len="sm"/>
            <a:tailEnd type="triangle" w="med" len="med"/>
          </a:ln>
        </p:spPr>
      </p:cxnSp>
      <p:cxnSp>
        <p:nvCxnSpPr>
          <p:cNvPr id="83" name="Google Shape;83;p15" descr="Arrow pointing to &quot;PI&quot;"/>
          <p:cNvCxnSpPr/>
          <p:nvPr/>
        </p:nvCxnSpPr>
        <p:spPr>
          <a:xfrm>
            <a:off x="3937590" y="5468681"/>
            <a:ext cx="276446" cy="0"/>
          </a:xfrm>
          <a:prstGeom prst="straightConnector1">
            <a:avLst/>
          </a:prstGeom>
          <a:noFill/>
          <a:ln w="9525" cap="flat" cmpd="sng">
            <a:solidFill>
              <a:srgbClr val="482981"/>
            </a:solidFill>
            <a:prstDash val="solid"/>
            <a:round/>
            <a:headEnd type="none" w="sm" len="sm"/>
            <a:tailEnd type="triangl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title"/>
          </p:nvPr>
        </p:nvSpPr>
        <p:spPr>
          <a:xfrm>
            <a:off x="671756" y="371511"/>
            <a:ext cx="8183700" cy="992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3000"/>
              <a:buFont typeface="Encode Sans Black"/>
              <a:buNone/>
            </a:pPr>
            <a:r>
              <a:rPr lang="en-US"/>
              <a:t>SUPPLIER INVOICE PROCESS FOR CLOSING/CLOSED LINES </a:t>
            </a:r>
            <a:r>
              <a:rPr lang="en-US" sz="1400" b="0"/>
              <a:t>(1 of 2)</a:t>
            </a:r>
            <a:endParaRPr sz="1400" b="0"/>
          </a:p>
        </p:txBody>
      </p:sp>
      <p:sp>
        <p:nvSpPr>
          <p:cNvPr id="89" name="Google Shape;89;p16"/>
          <p:cNvSpPr txBox="1">
            <a:spLocks noGrp="1"/>
          </p:cNvSpPr>
          <p:nvPr>
            <p:ph type="body" idx="1"/>
          </p:nvPr>
        </p:nvSpPr>
        <p:spPr>
          <a:xfrm>
            <a:off x="671756" y="1630399"/>
            <a:ext cx="8196300" cy="4632178"/>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0"/>
              </a:spcBef>
              <a:spcAft>
                <a:spcPts val="0"/>
              </a:spcAft>
              <a:buSzPts val="2400"/>
              <a:buChar char="&gt;"/>
            </a:pPr>
            <a:r>
              <a:rPr lang="en-US"/>
              <a:t>Trends</a:t>
            </a:r>
            <a:endParaRPr/>
          </a:p>
          <a:p>
            <a:pPr marL="76200" lvl="0" indent="0" algn="l" rtl="0">
              <a:lnSpc>
                <a:spcPct val="100000"/>
              </a:lnSpc>
              <a:spcBef>
                <a:spcPts val="0"/>
              </a:spcBef>
              <a:spcAft>
                <a:spcPts val="0"/>
              </a:spcAft>
              <a:buSzPts val="2400"/>
              <a:buNone/>
            </a:pPr>
            <a:endParaRPr/>
          </a:p>
          <a:p>
            <a:pPr marL="990600" lvl="1" indent="-457200" algn="l" rtl="0">
              <a:lnSpc>
                <a:spcPct val="100000"/>
              </a:lnSpc>
              <a:spcBef>
                <a:spcPts val="0"/>
              </a:spcBef>
              <a:spcAft>
                <a:spcPts val="0"/>
              </a:spcAft>
              <a:buSzPts val="2400"/>
              <a:buFont typeface="Arial"/>
              <a:buAutoNum type="arabicPeriod"/>
            </a:pPr>
            <a:r>
              <a:rPr lang="en-US"/>
              <a:t>Approvals are happening in Workday by the Grant Manager, but a review isn’t being done to verify that the supplier invoice should even post to the grant.</a:t>
            </a:r>
            <a:endParaRPr/>
          </a:p>
          <a:p>
            <a:pPr marL="990600" lvl="1" indent="-304800" algn="l" rtl="0">
              <a:lnSpc>
                <a:spcPct val="100000"/>
              </a:lnSpc>
              <a:spcBef>
                <a:spcPts val="0"/>
              </a:spcBef>
              <a:spcAft>
                <a:spcPts val="0"/>
              </a:spcAft>
              <a:buSzPts val="2400"/>
              <a:buFont typeface="Arial"/>
              <a:buNone/>
            </a:pPr>
            <a:endParaRPr/>
          </a:p>
          <a:p>
            <a:pPr marL="990600" lvl="1" indent="-457200" algn="l" rtl="0">
              <a:lnSpc>
                <a:spcPct val="100000"/>
              </a:lnSpc>
              <a:spcBef>
                <a:spcPts val="0"/>
              </a:spcBef>
              <a:spcAft>
                <a:spcPts val="0"/>
              </a:spcAft>
              <a:buSzPts val="2400"/>
              <a:buFont typeface="Arial"/>
              <a:buAutoNum type="arabicPeriod"/>
            </a:pPr>
            <a:r>
              <a:rPr lang="en-US"/>
              <a:t>AP ticket is not being created to notify GCA that pending supplier invoices exist.</a:t>
            </a:r>
            <a:endParaRPr/>
          </a:p>
          <a:p>
            <a:pPr marL="990600" lvl="1" indent="-304800" algn="l" rtl="0">
              <a:lnSpc>
                <a:spcPct val="100000"/>
              </a:lnSpc>
              <a:spcBef>
                <a:spcPts val="0"/>
              </a:spcBef>
              <a:spcAft>
                <a:spcPts val="0"/>
              </a:spcAft>
              <a:buSzPts val="2400"/>
              <a:buFont typeface="Arial"/>
              <a:buNone/>
            </a:pPr>
            <a:endParaRPr/>
          </a:p>
          <a:p>
            <a:pPr marL="990600" lvl="1" indent="-457200" algn="l" rtl="0">
              <a:lnSpc>
                <a:spcPct val="100000"/>
              </a:lnSpc>
              <a:spcBef>
                <a:spcPts val="0"/>
              </a:spcBef>
              <a:spcAft>
                <a:spcPts val="0"/>
              </a:spcAft>
              <a:buSzPts val="2400"/>
              <a:buFont typeface="Arial"/>
              <a:buAutoNum type="arabicPeriod"/>
            </a:pPr>
            <a:r>
              <a:rPr lang="en-US"/>
              <a:t>Delays for subaward invoice approvals add to possibility that sponsor will no longer accept and reimburse a delayed invoice/financial report. </a:t>
            </a:r>
            <a:endParaRPr/>
          </a:p>
          <a:p>
            <a:pPr marL="990600" lvl="1" indent="-304800" algn="l" rtl="0">
              <a:lnSpc>
                <a:spcPct val="100000"/>
              </a:lnSpc>
              <a:spcBef>
                <a:spcPts val="0"/>
              </a:spcBef>
              <a:spcAft>
                <a:spcPts val="0"/>
              </a:spcAft>
              <a:buSzPts val="2400"/>
              <a:buFont typeface="Arial"/>
              <a:buNone/>
            </a:pPr>
            <a:endParaRPr/>
          </a:p>
          <a:p>
            <a:pPr marL="990600" lvl="1" indent="-304800" algn="l" rtl="0">
              <a:lnSpc>
                <a:spcPct val="100000"/>
              </a:lnSpc>
              <a:spcBef>
                <a:spcPts val="0"/>
              </a:spcBef>
              <a:spcAft>
                <a:spcPts val="0"/>
              </a:spcAft>
              <a:buSzPts val="2400"/>
              <a:buFont typeface="Arial"/>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7"/>
          <p:cNvSpPr txBox="1">
            <a:spLocks noGrp="1"/>
          </p:cNvSpPr>
          <p:nvPr>
            <p:ph type="title"/>
          </p:nvPr>
        </p:nvSpPr>
        <p:spPr>
          <a:xfrm>
            <a:off x="671756" y="371511"/>
            <a:ext cx="8183700" cy="992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3000"/>
              <a:buFont typeface="Encode Sans Black"/>
              <a:buNone/>
            </a:pPr>
            <a:r>
              <a:rPr lang="en-US"/>
              <a:t>SUPPLIER INVOICE PROCESS FOR CLOSING/CLOSED LINES </a:t>
            </a:r>
            <a:r>
              <a:rPr lang="en-US" sz="1400" b="0"/>
              <a:t>(2 of 2)</a:t>
            </a:r>
            <a:endParaRPr sz="1400" b="0"/>
          </a:p>
        </p:txBody>
      </p:sp>
      <p:sp>
        <p:nvSpPr>
          <p:cNvPr id="95" name="Google Shape;95;p17"/>
          <p:cNvSpPr txBox="1">
            <a:spLocks noGrp="1"/>
          </p:cNvSpPr>
          <p:nvPr>
            <p:ph type="body" idx="1"/>
          </p:nvPr>
        </p:nvSpPr>
        <p:spPr>
          <a:xfrm>
            <a:off x="671756" y="1630399"/>
            <a:ext cx="8196300" cy="4632178"/>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0"/>
              </a:spcBef>
              <a:spcAft>
                <a:spcPts val="0"/>
              </a:spcAft>
              <a:buSzPts val="2400"/>
              <a:buChar char="&gt;"/>
            </a:pPr>
            <a:r>
              <a:rPr lang="en-US"/>
              <a:t>Upcoming Enhancement</a:t>
            </a:r>
            <a:endParaRPr/>
          </a:p>
          <a:p>
            <a:pPr marL="533400" lvl="1" indent="0" algn="l" rtl="0">
              <a:lnSpc>
                <a:spcPct val="100000"/>
              </a:lnSpc>
              <a:spcBef>
                <a:spcPts val="0"/>
              </a:spcBef>
              <a:spcAft>
                <a:spcPts val="0"/>
              </a:spcAft>
              <a:buSzPts val="2400"/>
              <a:buNone/>
            </a:pPr>
            <a:endParaRPr/>
          </a:p>
          <a:p>
            <a:pPr marL="533400" lvl="1" indent="0" algn="l" rtl="0">
              <a:lnSpc>
                <a:spcPct val="100000"/>
              </a:lnSpc>
              <a:spcBef>
                <a:spcPts val="0"/>
              </a:spcBef>
              <a:spcAft>
                <a:spcPts val="0"/>
              </a:spcAft>
              <a:buSzPts val="2400"/>
              <a:buNone/>
            </a:pPr>
            <a:r>
              <a:rPr lang="en-US"/>
              <a:t>Improvements to GM and PI Workday dashboards to display supplier invoices in “In Progress” status. Expected release date – TBD.</a:t>
            </a:r>
            <a:endParaRPr/>
          </a:p>
          <a:p>
            <a:pPr marL="990600" lvl="1" indent="-304800" algn="l" rtl="0">
              <a:lnSpc>
                <a:spcPct val="100000"/>
              </a:lnSpc>
              <a:spcBef>
                <a:spcPts val="0"/>
              </a:spcBef>
              <a:spcAft>
                <a:spcPts val="0"/>
              </a:spcAft>
              <a:buSzPts val="2400"/>
              <a:buFont typeface="Arial"/>
              <a:buNone/>
            </a:pPr>
            <a:endParaRPr/>
          </a:p>
          <a:p>
            <a:pPr marL="990600" lvl="1" indent="-304800" algn="l" rtl="0">
              <a:lnSpc>
                <a:spcPct val="100000"/>
              </a:lnSpc>
              <a:spcBef>
                <a:spcPts val="0"/>
              </a:spcBef>
              <a:spcAft>
                <a:spcPts val="0"/>
              </a:spcAft>
              <a:buSzPts val="2400"/>
              <a:buFont typeface="Arial"/>
              <a:buNone/>
            </a:pPr>
            <a:endParaRPr/>
          </a:p>
          <a:p>
            <a:pPr marL="990600" lvl="1" indent="-304800" algn="l" rtl="0">
              <a:lnSpc>
                <a:spcPct val="100000"/>
              </a:lnSpc>
              <a:spcBef>
                <a:spcPts val="0"/>
              </a:spcBef>
              <a:spcAft>
                <a:spcPts val="0"/>
              </a:spcAft>
              <a:buSzPts val="2400"/>
              <a:buFont typeface="Arial"/>
              <a:buNone/>
            </a:pPr>
            <a:endParaRPr/>
          </a:p>
          <a:p>
            <a:pPr marL="990600" lvl="1" indent="-304800" algn="l" rtl="0">
              <a:lnSpc>
                <a:spcPct val="100000"/>
              </a:lnSpc>
              <a:spcBef>
                <a:spcPts val="0"/>
              </a:spcBef>
              <a:spcAft>
                <a:spcPts val="0"/>
              </a:spcAft>
              <a:buSzPts val="2400"/>
              <a:buFont typeface="Arial"/>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8"/>
          <p:cNvSpPr txBox="1">
            <a:spLocks noGrp="1"/>
          </p:cNvSpPr>
          <p:nvPr>
            <p:ph type="title"/>
          </p:nvPr>
        </p:nvSpPr>
        <p:spPr>
          <a:xfrm>
            <a:off x="671756" y="371511"/>
            <a:ext cx="8183700" cy="992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3000"/>
              <a:buFont typeface="Encode Sans Black"/>
              <a:buNone/>
            </a:pPr>
            <a:r>
              <a:rPr lang="en-US"/>
              <a:t>ADVANCE AWARD LINES</a:t>
            </a:r>
            <a:endParaRPr/>
          </a:p>
        </p:txBody>
      </p:sp>
      <p:sp>
        <p:nvSpPr>
          <p:cNvPr id="101" name="Google Shape;101;p18"/>
          <p:cNvSpPr txBox="1">
            <a:spLocks noGrp="1"/>
          </p:cNvSpPr>
          <p:nvPr>
            <p:ph type="body" idx="1"/>
          </p:nvPr>
        </p:nvSpPr>
        <p:spPr>
          <a:xfrm>
            <a:off x="671756" y="1630399"/>
            <a:ext cx="8196300" cy="4632178"/>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0"/>
              </a:spcBef>
              <a:spcAft>
                <a:spcPts val="0"/>
              </a:spcAft>
              <a:buSzPts val="2400"/>
              <a:buChar char="&gt;"/>
            </a:pPr>
            <a:r>
              <a:rPr lang="en-US"/>
              <a:t>GCA needs the security hierarchy to correctly set up the Advance award line. Please always include the security hierarchy in the comments as there isn’t currently anywhere else to enter this in the SAGE Advance form.</a:t>
            </a:r>
            <a:endParaRPr/>
          </a:p>
          <a:p>
            <a:pPr marL="533400" lvl="1" indent="0" algn="l" rtl="0">
              <a:lnSpc>
                <a:spcPct val="100000"/>
              </a:lnSpc>
              <a:spcBef>
                <a:spcPts val="0"/>
              </a:spcBef>
              <a:spcAft>
                <a:spcPts val="0"/>
              </a:spcAft>
              <a:buSzPts val="2400"/>
              <a:buNone/>
            </a:pPr>
            <a:endParaRPr/>
          </a:p>
          <a:p>
            <a:pPr marL="533400" lvl="1" indent="0" algn="l" rtl="0">
              <a:lnSpc>
                <a:spcPct val="100000"/>
              </a:lnSpc>
              <a:spcBef>
                <a:spcPts val="0"/>
              </a:spcBef>
              <a:spcAft>
                <a:spcPts val="0"/>
              </a:spcAft>
              <a:buSzPts val="2400"/>
              <a:buNone/>
            </a:pPr>
            <a:endParaRPr/>
          </a:p>
          <a:p>
            <a:pPr marL="990600" lvl="1" indent="-304800" algn="l" rtl="0">
              <a:lnSpc>
                <a:spcPct val="100000"/>
              </a:lnSpc>
              <a:spcBef>
                <a:spcPts val="0"/>
              </a:spcBef>
              <a:spcAft>
                <a:spcPts val="0"/>
              </a:spcAft>
              <a:buSzPts val="2400"/>
              <a:buFont typeface="Arial"/>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671756" y="371511"/>
            <a:ext cx="8183700" cy="992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3000"/>
              <a:buFont typeface="Encode Sans Black"/>
              <a:buNone/>
            </a:pPr>
            <a:r>
              <a:rPr lang="en-US"/>
              <a:t>QUESTIONS</a:t>
            </a:r>
            <a:endParaRPr/>
          </a:p>
        </p:txBody>
      </p:sp>
      <p:sp>
        <p:nvSpPr>
          <p:cNvPr id="107" name="Google Shape;107;p19"/>
          <p:cNvSpPr txBox="1">
            <a:spLocks noGrp="1"/>
          </p:cNvSpPr>
          <p:nvPr>
            <p:ph type="body" idx="1"/>
          </p:nvPr>
        </p:nvSpPr>
        <p:spPr>
          <a:xfrm>
            <a:off x="659305" y="1736725"/>
            <a:ext cx="8196300" cy="40155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480"/>
              </a:spcBef>
              <a:spcAft>
                <a:spcPts val="0"/>
              </a:spcAft>
              <a:buSzPts val="2400"/>
              <a:buNone/>
            </a:pPr>
            <a:r>
              <a:rPr lang="en-US"/>
              <a:t>Please send questions to </a:t>
            </a:r>
            <a:r>
              <a:rPr lang="en-US" u="sng">
                <a:solidFill>
                  <a:schemeClr val="hlink"/>
                </a:solidFill>
              </a:rPr>
              <a:t>gcahelp@uw.edu</a:t>
            </a:r>
            <a:r>
              <a:rPr lang="en-US"/>
              <a:t>	</a:t>
            </a:r>
            <a:endParaRPr/>
          </a:p>
        </p:txBody>
      </p:sp>
    </p:spTree>
  </p:cSld>
  <p:clrMapOvr>
    <a:masterClrMapping/>
  </p:clrMapOvr>
</p:sld>
</file>

<file path=ppt/theme/theme1.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455</Words>
  <Application>Microsoft Office PowerPoint</Application>
  <PresentationFormat>On-screen Show (4:3)</PresentationFormat>
  <Paragraphs>50</Paragraphs>
  <Slides>9</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Encode Sans</vt:lpstr>
      <vt:lpstr>Open Sans Light</vt:lpstr>
      <vt:lpstr>Open Sans</vt:lpstr>
      <vt:lpstr>Arial</vt:lpstr>
      <vt:lpstr>Calibri</vt:lpstr>
      <vt:lpstr>Encode Sans Black</vt:lpstr>
      <vt:lpstr>Merriweather Sans</vt:lpstr>
      <vt:lpstr>Custom Design</vt:lpstr>
      <vt:lpstr>1_Custom Design</vt:lpstr>
      <vt:lpstr>GCA UPDATE</vt:lpstr>
      <vt:lpstr>AGENDA</vt:lpstr>
      <vt:lpstr>GCA MOVING TO UNIVERSITY DISTRICT STATION BUILDING</vt:lpstr>
      <vt:lpstr>BACKLOG UPDATE</vt:lpstr>
      <vt:lpstr>SUPPLIER INVOICE PROCESS FOR CLOSING/CLOSED LINES</vt:lpstr>
      <vt:lpstr>SUPPLIER INVOICE PROCESS FOR CLOSING/CLOSED LINES (1 of 2)</vt:lpstr>
      <vt:lpstr>SUPPLIER INVOICE PROCESS FOR CLOSING/CLOSED LINES (2 of 2)</vt:lpstr>
      <vt:lpstr>ADVANCE AWARD LINES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Patrick F. Carney</dc:creator>
  <cp:lastModifiedBy>gcahelp</cp:lastModifiedBy>
  <cp:revision>1</cp:revision>
  <dcterms:modified xsi:type="dcterms:W3CDTF">2024-12-14T00:21:30Z</dcterms:modified>
</cp:coreProperties>
</file>