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8" r:id="rId4"/>
    <p:sldMasterId id="2147483681" r:id="rId5"/>
    <p:sldMasterId id="2147483693" r:id="rId6"/>
    <p:sldMasterId id="2147483705" r:id="rId7"/>
    <p:sldMasterId id="2147483717" r:id="rId8"/>
  </p:sldMasterIdLst>
  <p:notesMasterIdLst>
    <p:notesMasterId r:id="rId59"/>
  </p:notesMasterIdLst>
  <p:handoutMasterIdLst>
    <p:handoutMasterId r:id="rId60"/>
  </p:handoutMasterIdLst>
  <p:sldIdLst>
    <p:sldId id="312" r:id="rId9"/>
    <p:sldId id="256" r:id="rId10"/>
    <p:sldId id="314" r:id="rId11"/>
    <p:sldId id="316" r:id="rId12"/>
    <p:sldId id="313" r:id="rId13"/>
    <p:sldId id="371" r:id="rId14"/>
    <p:sldId id="372" r:id="rId15"/>
    <p:sldId id="378" r:id="rId16"/>
    <p:sldId id="358" r:id="rId17"/>
    <p:sldId id="349" r:id="rId18"/>
    <p:sldId id="350" r:id="rId19"/>
    <p:sldId id="351" r:id="rId20"/>
    <p:sldId id="266" r:id="rId21"/>
    <p:sldId id="360" r:id="rId22"/>
    <p:sldId id="318" r:id="rId23"/>
    <p:sldId id="353" r:id="rId24"/>
    <p:sldId id="373" r:id="rId25"/>
    <p:sldId id="267" r:id="rId26"/>
    <p:sldId id="311" r:id="rId27"/>
    <p:sldId id="380" r:id="rId28"/>
    <p:sldId id="268" r:id="rId29"/>
    <p:sldId id="381" r:id="rId30"/>
    <p:sldId id="382" r:id="rId31"/>
    <p:sldId id="270" r:id="rId32"/>
    <p:sldId id="271" r:id="rId33"/>
    <p:sldId id="379" r:id="rId34"/>
    <p:sldId id="357" r:id="rId35"/>
    <p:sldId id="365" r:id="rId36"/>
    <p:sldId id="366" r:id="rId37"/>
    <p:sldId id="367" r:id="rId38"/>
    <p:sldId id="368" r:id="rId39"/>
    <p:sldId id="369" r:id="rId40"/>
    <p:sldId id="375" r:id="rId41"/>
    <p:sldId id="359" r:id="rId42"/>
    <p:sldId id="362" r:id="rId43"/>
    <p:sldId id="326" r:id="rId44"/>
    <p:sldId id="327" r:id="rId45"/>
    <p:sldId id="376" r:id="rId46"/>
    <p:sldId id="377" r:id="rId47"/>
    <p:sldId id="361" r:id="rId48"/>
    <p:sldId id="339" r:id="rId49"/>
    <p:sldId id="332" r:id="rId50"/>
    <p:sldId id="333" r:id="rId51"/>
    <p:sldId id="334" r:id="rId52"/>
    <p:sldId id="335" r:id="rId53"/>
    <p:sldId id="347" r:id="rId54"/>
    <p:sldId id="337" r:id="rId55"/>
    <p:sldId id="344" r:id="rId56"/>
    <p:sldId id="323" r:id="rId57"/>
    <p:sldId id="32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B8DBF1"/>
    <a:srgbClr val="DAE3FA"/>
    <a:srgbClr val="F9D5E9"/>
    <a:srgbClr val="660033"/>
    <a:srgbClr val="F7DAE3"/>
    <a:srgbClr val="6699FF"/>
    <a:srgbClr val="FEC1C0"/>
    <a:srgbClr val="D0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7E8D-0547-4640-A794-BCD0A3D28E2F}" v="12" dt="2024-02-18T18:03:12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87" d="100"/>
          <a:sy n="87" d="100"/>
        </p:scale>
        <p:origin x="504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67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0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952"/>
            <a:ext cx="1719072" cy="1719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2976"/>
            <a:ext cx="1719072" cy="1719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8928"/>
            <a:ext cx="1719072" cy="1719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8928"/>
            <a:ext cx="1719072" cy="1719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364-2A22-F2E3-3D43-E40FEC49F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A0BF0-DECC-53A8-0640-4FDC3C26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92D6-A2BC-FBDF-1E16-9FB25199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8358-3474-4AE4-B848-8DC5FDAA50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37D0-8664-9DF8-0284-BBF66B2A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7EC8-C51D-D19D-C050-C8ADA876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7D36-9A2E-4658-B954-41E59844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9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59C2-8AEF-2068-AE84-8E1AE0C88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7BCAB-0554-59FC-F065-045D9F64B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2488-20A6-8491-BD6F-5EBA10BC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8A33-22B6-0328-7556-36A96E40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4A06-24A9-D241-5F39-A30A88D1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4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27D6-BE9B-D849-4E70-3D190001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705C-3FC3-97AA-0858-89BCA34B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A6B3-4E64-AAFE-8599-AA0657A4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34D27-898C-CECF-46C3-5AA92342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7E215-1445-C377-242F-B0599010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931F-BDA8-0591-4E9A-DBD08D2C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064D-FBF2-8EB3-9169-648E638F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95F0-148B-7EB6-4870-28E88177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D528-3955-2381-5EF0-3CDB6440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6DF5-D9DD-0F7D-CD7C-04032D70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1D81-57CB-FACE-0822-F4DF954D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1C25C-9815-A799-E242-C83D2167C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AF2A7-144A-2B58-3E5C-7E084CDE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A7BDA-4F76-8FDB-D835-50EDD12E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2AB45-421C-FDDD-F569-3E1E156E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9706C-1F9A-6597-2984-3ABBD960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B59F-F612-37E0-2BF9-5FCB8C18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B38A-251B-2C38-165E-14BACD56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901FD-C9E7-585F-98C0-141A9235C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B2D92-BE8F-C1DE-E4CE-BE5EA67A7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18443-F526-4D41-99BB-19ECD6B0E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78E52-1903-71B5-FA31-B1728D6F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B3B56-22F3-46F9-5331-0B6E7973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A0721-E7B7-861D-20B2-FCEC01C3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DC51-3C02-6BA4-E81F-44060EAD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AAC57-75CC-6DC9-6167-D9D17EC6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9EF30-8D24-D0FB-7F8C-6C406F77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762D4-319E-2571-16CA-58E465FE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377B4-32CD-EE47-E2E6-CF68E2C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98554-3252-A564-AD78-F8CFB878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A4334-FF81-16A8-4797-71BCB1D4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3CC5-71C7-BEB7-D320-646DE590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78C4-B130-BD3D-1B8D-FDCB49CB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764D3-F1F6-0B39-972A-3466D579E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57299-AC68-501A-1A93-BE937936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688B5-47F0-6EB9-0F81-D3D41C85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1264-A123-AC90-3470-5D811704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669F-D0C5-B112-2F97-5575871D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8132D-63B0-651E-C3C8-FB70AD04A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C507-AC25-7E80-63DD-3B09D850D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10A72-6F5E-24B7-87D4-94B3AC63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5789F-71D3-51C2-3706-D35DD3EA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5CA7-0B2F-B5F3-42B7-E83CC79A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8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2C17F7-5E9D-84D1-5F7D-D178CD4E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376" y="0"/>
            <a:ext cx="11850624" cy="6858000"/>
          </a:xfrm>
          <a:custGeom>
            <a:avLst/>
            <a:gdLst>
              <a:gd name="connsiteX0" fmla="*/ 788924 w 11850624"/>
              <a:gd name="connsiteY0" fmla="*/ 1941820 h 6858000"/>
              <a:gd name="connsiteX1" fmla="*/ 788924 w 11850624"/>
              <a:gd name="connsiteY1" fmla="*/ 2124075 h 6858000"/>
              <a:gd name="connsiteX2" fmla="*/ 1417574 w 11850624"/>
              <a:gd name="connsiteY2" fmla="*/ 2124075 h 6858000"/>
              <a:gd name="connsiteX3" fmla="*/ 1417574 w 11850624"/>
              <a:gd name="connsiteY3" fmla="*/ 1941820 h 6858000"/>
              <a:gd name="connsiteX4" fmla="*/ 0 w 11850624"/>
              <a:gd name="connsiteY4" fmla="*/ 0 h 6858000"/>
              <a:gd name="connsiteX5" fmla="*/ 11850624 w 11850624"/>
              <a:gd name="connsiteY5" fmla="*/ 0 h 6858000"/>
              <a:gd name="connsiteX6" fmla="*/ 11850624 w 11850624"/>
              <a:gd name="connsiteY6" fmla="*/ 6858000 h 6858000"/>
              <a:gd name="connsiteX7" fmla="*/ 0 w 1185062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0624" h="6858000">
                <a:moveTo>
                  <a:pt x="788924" y="1941820"/>
                </a:moveTo>
                <a:lnTo>
                  <a:pt x="788924" y="2124075"/>
                </a:lnTo>
                <a:lnTo>
                  <a:pt x="1417574" y="2124075"/>
                </a:lnTo>
                <a:lnTo>
                  <a:pt x="1417574" y="1941820"/>
                </a:lnTo>
                <a:close/>
                <a:moveTo>
                  <a:pt x="0" y="0"/>
                </a:moveTo>
                <a:lnTo>
                  <a:pt x="11850624" y="0"/>
                </a:lnTo>
                <a:lnTo>
                  <a:pt x="1185062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2400300"/>
            <a:ext cx="4813301" cy="867084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67384"/>
            <a:ext cx="4203701" cy="2930216"/>
          </a:xfrm>
        </p:spPr>
        <p:txBody>
          <a:bodyPr lIns="0" t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731CE-D2B3-47C9-754E-5C4C7BD0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5075-E22C-8847-366B-CD0E327B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DA56F-6D58-D698-437E-0858A4CF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8A82-5ECC-68BB-7C13-379C1984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1430-2FA6-A16B-A7DD-51CDBEA9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274B-7833-342B-826F-F924EF64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0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98808-0563-1A10-12EB-0DAA2A695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85851-6339-381E-2194-8D5B2BBB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0A9D-7D55-35F0-14FE-4BF6AC75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BC32-49C7-04EE-8847-52421723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8048-87F5-6E51-51AB-DD47BFC6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8059-D9E0-0C80-1D94-F70C85107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82622-287E-2F96-6F85-13B5E7573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D9802-03F9-B348-8822-F28AFDA5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3DFD-89A2-61A8-5E67-75E0FF69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1D3B-B234-2F0D-B95F-F5BA711A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0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B2A0-BD18-5A1F-4A6B-E76F110A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1765B-291C-DBDD-65A5-6EC7B957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6CCF-7852-09B6-A980-5FBFC116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05C58-A402-CF38-3B84-4CEAEA17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C521-14B6-9A9B-7F6E-61D46708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8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4242-71DD-7F90-D522-D3B7A4D9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AE0B-E9D4-A01D-FEFC-65784F0AB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CCB87-AA1F-3BA9-42EC-D69EDDA7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EA8E4-0CDB-ECD4-38FB-F7EBE280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EA11F-7362-DDC6-6AD3-D50CD564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97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ACD4-DCC0-5C5A-EB52-4BC809B6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C1F5-EA20-2B2E-FDE3-80F6ABFEE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9B8B8-85A4-8EBF-87F9-B03187952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9359-151C-D480-CFD6-776FDD8F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CDCB8-F83C-08F6-11C9-0FF1A7B6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6020-4406-10B6-02DB-5B75B7DC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2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93AA-DACA-95DD-3E80-E40ABCE1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FE838-AECF-999A-5BA1-D69DC0C4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57650-C451-2B7F-D7A4-A4BDA8FCE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329F5-67CB-1BBE-91B6-2845B050C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D6FF9-21FE-2263-AF1A-10B6A2236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7FAC6-F2D0-1F15-B5DA-4FA6F4EB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06A354-B1E4-1C5A-8C73-8FD70FB8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59053-67D5-1A70-E0B5-D7C7C1F8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6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C1A7-3665-D4D2-0A28-AF8A89FD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A2EEF-6973-BE96-C4CA-3B5DE35C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D70E-A81B-ED78-9C59-CE2178C8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F58BF-ADEF-A8A4-86FA-6E0FD278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DB2E1-01D7-178F-E071-BD15DF53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5942F-DE94-A80E-EF5C-D0B84A68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AC2A3-D5DB-2901-4D17-42F91C4E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8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C04D-4494-28CF-2328-C888B6D7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DB29F-810C-C341-38A7-5DE730AC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D5E18-D897-D734-1509-42AFD6ECC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D5DC4-A3BD-23D9-1DA1-B9BDF2B6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1D6C7-F9B0-64E5-78A7-299068C9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6B2D8-4763-A037-6264-8B65D496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Autofit/>
          </a:bodyPr>
          <a:lstStyle>
            <a:lvl1pPr algn="ctr">
              <a:defRPr lang="en-US" sz="38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758952"/>
            <a:ext cx="2853532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187952"/>
            <a:ext cx="2800350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187952"/>
            <a:ext cx="2800351" cy="192024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5FEB-9B40-7D72-2464-53505BD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E93BE-16BF-7051-C0CA-5C4CC67E1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BCDC0-F567-B6E9-D648-0474EC62D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4D5A1-A103-3204-E4F5-97396F91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27C26-87E0-5E13-17AA-901C1B03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F4115-4A6B-AE02-2FF8-01731A32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4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DE3E-C189-D0EC-273A-069F3E78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0D37-E4C6-21C8-B4FD-550B2D53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1247-9C92-8D7C-7DD5-8B0642A9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1544-CCC1-F218-D6C9-D4776C7D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A13F-B4A3-95D4-937E-87D85755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11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D3B26-5699-BE1E-1203-3B843CDA1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FD2D3-9466-692F-3F22-B703E42B2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9253-4AED-8C1C-9D83-FD2B9DC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B8818-B663-6309-0FB6-BA3A183F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8A158-A163-0D2A-4548-D94A5061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3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6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9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2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3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628682"/>
            <a:ext cx="3911600" cy="936977"/>
          </a:xfrm>
        </p:spPr>
        <p:txBody>
          <a:bodyPr lIns="0" anchor="t">
            <a:noAutofit/>
          </a:bodyPr>
          <a:lstStyle>
            <a:lvl1pPr>
              <a:defRPr sz="38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970401"/>
            <a:ext cx="3911600" cy="3134743"/>
          </a:xfrm>
        </p:spPr>
        <p:txBody>
          <a:bodyPr lIns="0" numCol="1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80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1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4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74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BD70-025C-6420-DFE3-EE4F22EE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F3B0-162D-09B4-AD88-B12FA08F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83467-0658-C374-8198-6D3D35CCA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CE1A1-9C58-8A13-0228-8DD9FF02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D8FE2-E9B1-A2EF-B452-9AB6C2B8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C1960-E408-F81C-9580-F602EF08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322449"/>
            <a:ext cx="4603750" cy="841336"/>
          </a:xfrm>
        </p:spPr>
        <p:txBody>
          <a:bodyPr lIns="0" anchor="t">
            <a:noAutofit/>
          </a:bodyPr>
          <a:lstStyle>
            <a:lvl1pPr>
              <a:defRPr lang="en-US" sz="38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229027"/>
            <a:ext cx="4603750" cy="1860623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2AB49-C837-0458-7EEE-3D94E8998E8D}"/>
              </a:ext>
            </a:extLst>
          </p:cNvPr>
          <p:cNvGrpSpPr/>
          <p:nvPr userDrawn="1"/>
        </p:nvGrpSpPr>
        <p:grpSpPr>
          <a:xfrm>
            <a:off x="0" y="0"/>
            <a:ext cx="5756592" cy="6858000"/>
            <a:chOff x="0" y="0"/>
            <a:chExt cx="575659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B87F0D-3BAB-446D-B8D9-08B2C2BB3BD7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04AEEB-DA23-4423-A0A2-D2E04125C4A7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2058B74-EF5C-4574-9B30-072FA59B9B21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E24787-0FCF-4199-AB93-6593FE032C55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44E538-795F-4C68-9305-B6955DBC7F5D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A0463E-1142-44E9-8CB3-9F22F5DF78A8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898DBE-884D-4A00-AF2F-4295EAF41E13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AB5AC4-C502-4D78-A602-3027D20AB33A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F81845-E621-4070-9AD6-1F40FFDD82E2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190B9C-4A97-4EDC-9CBD-A68122AE2419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90346E6-78BF-48E9-8EF6-B77BAA49AADA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2A3902D-54BA-48ED-8547-8856B4F50D2D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5555D5-968D-4715-BA22-C95642914BC2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24F0F4-135E-4625-9A8E-38755078B5E7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1969E72-FA7B-4358-8C46-7F15CF01A747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2F9FDD1-1288-44CD-9C55-6CE3B2FB39F9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0AC56B-D539-45B3-AD66-457D7D874CD8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434293-E220-465A-9EF3-FF90D0E0F19B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51B4BA-EAD6-4F27-B051-F799EBBAAE12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6A1809-5EEE-4801-A2B0-7350405CDEB5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3B41004-5241-4ED8-8DBD-6D7345DFC934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2EC9AD5-87ED-4FC3-A142-A87EB8359263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BFD4027-F2BA-4F92-8229-FC2C25423B98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5A0F8C7-1908-4500-B7D3-5BEDCCC233D8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4614BC4-1B39-4DE0-ACCE-6DDED4710BEF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20A7E0-34F3-480A-9BE6-79B88802E55B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A8074E-3117-4E9F-A0E2-53086DF7453D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7D0C6A1-221D-421D-9992-0F6CB576A685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9E7BB0-5CBA-4258-A058-DD0BD25C2F8E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3B2A275-45FA-4398-8B2D-80B189135727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63E382-D846-4749-9843-91E603EB523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30F3E2-4C57-4A9F-BD15-4E34F155226A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D1FBBA-C4C1-423C-8D85-CC2FA3147C8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348BA8A-9E10-4BDA-92EB-6C1021EBD8BB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CF99AB6-B5E9-4BF1-A002-3ED17781E3B2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D504C16-D7B1-4B1A-BD29-5F63709EFBC0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7BFC63B-0BE4-439A-A676-C1171E900B0F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BAB1FD7-5A5C-40DF-9C8E-6FCB53B52D50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E54DCBE-7693-49E1-A5FF-9553046ADC6C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CBA41F1-ED75-4F55-BA4B-F88B6BBAD51B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Autofit/>
          </a:bodyPr>
          <a:lstStyle>
            <a:lvl1pPr algn="ctr">
              <a:defRPr lang="en-US" sz="38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A8A2-89CB-2174-42CD-714755AF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6DA5-0E56-5203-5BEF-732CDFF6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C956-D341-161A-4B03-C2C95F2A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8358-3474-4AE4-B848-8DC5FDAA50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28B5-8040-A724-E0CC-A9BA68C3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84BA-0310-90F2-4445-30060320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7D36-9A2E-4658-B954-41E59844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B69B6-3608-5C01-254A-2125987A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8358-3474-4AE4-B848-8DC5FDAA501C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62F42-E765-38E2-52D7-730A44CD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B9CE-0D30-B0B2-0B67-C85CE1C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7D36-9A2E-4658-B954-41E59844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5" r:id="rId2"/>
    <p:sldLayoutId id="2147483677" r:id="rId3"/>
    <p:sldLayoutId id="2147483674" r:id="rId4"/>
    <p:sldLayoutId id="2147483676" r:id="rId5"/>
    <p:sldLayoutId id="2147483680" r:id="rId6"/>
    <p:sldLayoutId id="2147483667" r:id="rId7"/>
    <p:sldLayoutId id="2147483719" r:id="rId8"/>
    <p:sldLayoutId id="2147483720" r:id="rId9"/>
    <p:sldLayoutId id="214748372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F0486-FEBD-00FB-5878-A9703321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A5AD7-2029-6D34-A775-6AD58844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2F94-E46F-DDF7-D048-508022566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4661-F2A0-4F9D-958D-9AA5A688122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32EF-DEDC-C5A8-5A9C-EA50211B1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0EABD-74E7-914D-4C7E-CA9E3AD0F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CEB2-65AE-46E4-9993-CA76448D1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C95FF-CE14-A805-F9D3-5D6D575E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FE16D-D7A8-7078-3B3D-2EF174DBA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CD88B-16BD-7CEE-588F-3DB1981A0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E5A5-E2B2-4506-835C-4C07E68204F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6920-13D8-5A00-F3CA-F719EA8B9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B11A-CB2A-B09B-BB8C-B9BBBEDFF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9D80-8246-474E-8F7C-D8206E5B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60E82-FD73-258C-9B6F-AE9E3B46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9734C-8AA3-D815-67E2-AF21D411B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68AA-014F-72DC-BBFA-7A5969153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9789-A38E-4C8B-A283-67CAB3CFD0F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AF56C-2AA8-4640-27AB-E2AEBFD33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334BE-4286-C55A-F34D-EB2824C01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B8F9-FBCF-427C-9281-C393C9D2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nance.uw.edu/gca/resources/gca-foru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inance.uw.edu/gca/home/workload-volumes-gca-proces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inance.uw.edu/gca/award-lifecycle/award-setup/modifications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resources/gca-video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ashington.edu/research/learning/online/index.php/lessons/how-to-find-an-award-id-number/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washington.edu/research/learning/online/index.php/lessons/guidelines-for-a-budget-difference-between-the-sage-award-budget-and-the-sponsor-award/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modifications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view.officeapps.live.com/op/view.aspx?src=https%3A%2F%2Ffinance.uw.edu%2Fgca%2Ffiles%2FSAGE%2520Modification%2520Checklist.xlsx&amp;wdOrigin=BROWSELIN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washington.edu/research/announcements/tips-asr-mod-in-sage/#sage-budget" TargetMode="External"/><Relationship Id="rId5" Type="http://schemas.openxmlformats.org/officeDocument/2006/relationships/hyperlink" Target="https://www.washington.edu/research/announcements/tips-asr-mod-in-sage/" TargetMode="External"/><Relationship Id="rId4" Type="http://schemas.openxmlformats.org/officeDocument/2006/relationships/hyperlink" Target="https://www.washington.edu/research/myresearch-lifecycle/manage/award-changes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gca/award-lifecycle/managing-your-award/workday-award-line-lifecycle-statuses" TargetMode="Externa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-s-web22.finance.uw.edu/fin/AwardPortal/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gcahelp@uw.edu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finance.uw.edu/gca/training-outreach/gca-foru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gcahelp@uw.edu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BF1">
            <a:alpha val="5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0792E-591D-0320-7635-D1079E2A3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4329-3B9A-EFAC-7554-0C85EE03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280160">
            <a:normAutofit/>
          </a:bodyPr>
          <a:lstStyle/>
          <a:p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Gill Sans Nova"/>
              </a:rPr>
              <a:t>Disclaimer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D272-30BA-16B5-ABA0-F0CA8DE4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64008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Nova"/>
              </a:rPr>
              <a:t>The GCA Forum will be recorded and retained for the legally approved retention period under Washington State Policy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Gill Sans Nov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Nova"/>
              </a:rPr>
              <a:t>It is subject to release under the Washington State Public Records Act or Federal Freedom of Information Act (FOIA)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Gill Sans Nov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Nova" panose="020B0602020104020203" pitchFamily="34" charset="0"/>
              </a:rPr>
              <a:t>It will be posted publicly on our GCA YouTube channel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Nova" panose="020B0602020104020203" pitchFamily="34" charset="0"/>
              </a:rPr>
              <a:t>Slide decks and recordings for this and past Forums are linked on our GCA Forum web page: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Nova" panose="020B06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https://finance.uw.edu/gca/resources/gca-forum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endParaRPr lang="en-US" dirty="0">
              <a:latin typeface="Gill Sans Nova" panose="020B06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379EB-6CAF-42D7-F5EA-BCC3B800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280620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662D9-1142-0564-F5B5-9A7470F8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9085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4F958-67F2-4020-C99A-8478409C0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5843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96C8D8-FC3F-CD36-8DF4-3B32CFBF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7071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815A09-966A-F99D-4D01-C532BA69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2" y="307873"/>
            <a:ext cx="1277461" cy="12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4832-C5DD-101A-D2A7-2848B50A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chemeClr val="accent6">
                    <a:lumMod val="75000"/>
                  </a:schemeClr>
                </a:solidFill>
                <a:latin typeface="Gill Sans Nova" panose="020B0602020104020203" pitchFamily="34" charset="0"/>
              </a:rPr>
              <a:t>Primary Grant Line Indicator and Legend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46E71-11CC-9F2D-A4C1-BA1439D2B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" y="1311963"/>
            <a:ext cx="11822596" cy="52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1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A976-944D-EE83-5BBE-DB26135A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Gill Sans Nova" panose="020B0602020104020203" pitchFamily="34" charset="0"/>
              </a:rPr>
              <a:t>More Information on Expenditures!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B6099A-2B97-94F0-28A6-81803D5E48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3" y="1730985"/>
            <a:ext cx="11584056" cy="44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8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FD8FAE-69BA-476A-5DB3-1F279C5C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7" y="354564"/>
            <a:ext cx="10917585" cy="62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0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3F9A-DE91-FBFB-B61A-0B53215FA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066" y="209896"/>
            <a:ext cx="9144000" cy="11007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Viewing Program Income in Award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62F81-7625-0EF9-387B-AAC70BFF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99" y="1310616"/>
            <a:ext cx="8440038" cy="53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51B9-0C5C-9AA7-33BC-6DE4F009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B09B9-121D-99D0-0E91-D837D9D3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C40A06-62EB-214C-58CB-13CAFD7DD46F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3727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72C4-1456-EA6A-D7ED-D0DE6E130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45C3-3470-82EA-8167-CCB52C83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817579"/>
            <a:ext cx="9919447" cy="1902774"/>
          </a:xfrm>
        </p:spPr>
        <p:txBody>
          <a:bodyPr>
            <a:noAutofit/>
          </a:bodyPr>
          <a:lstStyle/>
          <a:p>
            <a:pPr algn="ctr"/>
            <a:r>
              <a:rPr lang="en-US" sz="5700" dirty="0">
                <a:solidFill>
                  <a:schemeClr val="accent4">
                    <a:lumMod val="50000"/>
                  </a:schemeClr>
                </a:solidFill>
              </a:rPr>
              <a:t>Backlogs in ASRs and MODs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867A75-C214-CBF7-3A7A-B380BB63F461}"/>
              </a:ext>
            </a:extLst>
          </p:cNvPr>
          <p:cNvSpPr txBox="1">
            <a:spLocks/>
          </p:cNvSpPr>
          <p:nvPr/>
        </p:nvSpPr>
        <p:spPr>
          <a:xfrm>
            <a:off x="2076446" y="3054128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Cheryl Haycox</a:t>
            </a:r>
          </a:p>
        </p:txBody>
      </p:sp>
    </p:spTree>
    <p:extLst>
      <p:ext uri="{BB962C8B-B14F-4D97-AF65-F5344CB8AC3E}">
        <p14:creationId xmlns:p14="http://schemas.microsoft.com/office/powerpoint/2010/main" val="58834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9DE1-3F5E-9742-1266-4C6DBA58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8316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Gill Sans Nova" panose="020B0602020104020203" pitchFamily="34" charset="0"/>
              </a:rPr>
              <a:t>How are we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BEC77-51F9-A962-8E64-C2D16C611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040" y="388195"/>
            <a:ext cx="3572566" cy="232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1FD30-064A-9B08-C710-B37B8A29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05803"/>
            <a:ext cx="6316003" cy="5541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30F0F-A2F8-0EB8-D381-2382A5AA0E33}"/>
              </a:ext>
            </a:extLst>
          </p:cNvPr>
          <p:cNvSpPr txBox="1"/>
          <p:nvPr/>
        </p:nvSpPr>
        <p:spPr>
          <a:xfrm>
            <a:off x="7315200" y="3816628"/>
            <a:ext cx="4695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GCA Workload and Backlog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434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76FB0-1007-0CC9-4CDB-B77556E7F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13DE-C60C-EEC9-8BB7-184868767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21" y="249908"/>
            <a:ext cx="9621010" cy="882606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ASRs and MODs-Returned Items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B824B-69D9-E0F1-37C7-A79508B77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21" y="1534268"/>
            <a:ext cx="10577529" cy="5099895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The return rate on both urgent and regular ASRs and MODS remains high.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Main issue is missing/incorrect/mismatched information on the SAGE Budget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Please check SAGE to see if any of your items have been returned-especially your urgent items!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GCA has added a link to a weekly list of returned items for easier searching</a:t>
            </a:r>
          </a:p>
          <a:p>
            <a:pPr algn="l"/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4">
                    <a:lumMod val="50000"/>
                  </a:schemeClr>
                </a:solidFill>
              </a:rPr>
              <a:t>We have items that were returned in 2023 that are still in returned status. If they aren’t needed anymore, you can resubmit them to GCA with a comment to DENY the item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1A9C7-0FFA-48CE-EF12-C6D457458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17F4-E04B-A00F-8C20-4132FC81B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331" y="249908"/>
            <a:ext cx="9144000" cy="88260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Urgent ASRs and MODs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23CC4-DA1D-57B7-8EC4-CAC9BEBA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39" y="1419962"/>
            <a:ext cx="10467985" cy="518813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Before asking to have an item expedited, you can avoid delays: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Review to make sure that the SAGE Budgets are in balance and have all required information (and that you’ve updated the grant title)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Check SAGE to see if it’s been returned or processed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For MODS, please include the </a:t>
            </a:r>
            <a:r>
              <a:rPr lang="en-US" sz="2200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Modification Request Checklist</a:t>
            </a:r>
            <a:r>
              <a:rPr lang="en-US" sz="2200" dirty="0">
                <a:solidFill>
                  <a:srgbClr val="92D050"/>
                </a:solidFill>
              </a:rPr>
              <a:t>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to help make sure we can process the item (more later in this presentation!)</a:t>
            </a:r>
          </a:p>
          <a:p>
            <a:pPr lvl="1" algn="l"/>
            <a:endParaRPr lang="en-US" sz="25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For multiple items, please send 1 item every few days so that others have a chance to prioritize their items  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A1C53-D7EF-617C-897A-18E8788A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6" y="5807992"/>
            <a:ext cx="1095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9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15909-C1EB-2248-95B6-5EECB92C9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2F8EC-27C2-659D-B19E-0441B38C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8AB9AC-54A4-C17A-1CB4-1FE81C7ED273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4260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GCA Winter Forum 2024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ECFF65-2BEE-4AF5-A39F-EC807706B7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6" r="46"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729492D-2C79-57DF-F1D0-D3413183D2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/>
        </p:blipFill>
        <p:spPr/>
      </p:pic>
      <p:pic>
        <p:nvPicPr>
          <p:cNvPr id="8" name="Picture Placeholder 7" descr="A heart shaped box with a ribbon and a blue and yellow ribbon&#10;&#10;Description automatically generated">
            <a:extLst>
              <a:ext uri="{FF2B5EF4-FFF2-40B4-BE49-F238E27FC236}">
                <a16:creationId xmlns:a16="http://schemas.microsoft.com/office/drawing/2014/main" id="{04C43ADA-F187-3885-3189-490E55E969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46" r="46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22, 2024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CAC3-8DA6-D307-42F2-633C7197E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792D-094E-9DBF-831D-D18EE85B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817579"/>
            <a:ext cx="9919447" cy="1902774"/>
          </a:xfrm>
        </p:spPr>
        <p:txBody>
          <a:bodyPr>
            <a:noAutofit/>
          </a:bodyPr>
          <a:lstStyle/>
          <a:p>
            <a:pPr algn="ctr"/>
            <a:r>
              <a:rPr lang="en-US" sz="5700" dirty="0">
                <a:solidFill>
                  <a:schemeClr val="accent4">
                    <a:lumMod val="50000"/>
                  </a:schemeClr>
                </a:solidFill>
              </a:rPr>
              <a:t>Advance Requests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0E408F-6AF2-9E5D-AB78-6D2D9013F8EC}"/>
              </a:ext>
            </a:extLst>
          </p:cNvPr>
          <p:cNvSpPr txBox="1">
            <a:spLocks/>
          </p:cNvSpPr>
          <p:nvPr/>
        </p:nvSpPr>
        <p:spPr>
          <a:xfrm>
            <a:off x="2076446" y="3054128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Cheryl Haycox</a:t>
            </a:r>
          </a:p>
        </p:txBody>
      </p:sp>
    </p:spTree>
    <p:extLst>
      <p:ext uri="{BB962C8B-B14F-4D97-AF65-F5344CB8AC3E}">
        <p14:creationId xmlns:p14="http://schemas.microsoft.com/office/powerpoint/2010/main" val="414861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37E4-4F29-2A34-6359-F8B53AE1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Advance Request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5F7C-E9FA-6A28-4D4A-7DEA7EB2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35"/>
            <a:ext cx="10945906" cy="48620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700" i="0" dirty="0">
                <a:solidFill>
                  <a:schemeClr val="accent4">
                    <a:lumMod val="50000"/>
                  </a:schemeClr>
                </a:solidFill>
                <a:effectLst/>
              </a:rPr>
              <a:t>Converting advance award lines from advance to permanent is a low priority </a:t>
            </a:r>
          </a:p>
          <a:p>
            <a:r>
              <a:rPr lang="en-US" sz="27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Subaward lines</a:t>
            </a:r>
          </a:p>
          <a:p>
            <a:pPr lvl="1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OSP Subs will not initiate a subaward until the ASR is processed. </a:t>
            </a:r>
          </a:p>
          <a:p>
            <a:pPr lvl="2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Ask for the ASR/MOD to be prioritized</a:t>
            </a:r>
          </a:p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Invoicing</a:t>
            </a:r>
          </a:p>
          <a:p>
            <a:pPr lvl="1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Invoices can not be issued until the ASR is processed</a:t>
            </a:r>
          </a:p>
          <a:p>
            <a:pPr lvl="2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In cases where an invoice will be required soon. </a:t>
            </a:r>
          </a:p>
          <a:p>
            <a:pPr lvl="3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Ask for the ASR to be prioritized</a:t>
            </a:r>
          </a:p>
          <a:p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Need to post expenditures</a:t>
            </a:r>
          </a:p>
          <a:p>
            <a:pPr lvl="1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An advance line is beneficial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0D696-FD0D-CA81-F8DF-0DC9BB39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575C-96C7-E13B-6ECF-34FFB329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Advance Requests-Renewal or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683E-9C0D-84A1-90E7-FE37694E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5906" cy="4862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i="0" dirty="0">
                <a:solidFill>
                  <a:schemeClr val="accent4">
                    <a:lumMod val="50000"/>
                  </a:schemeClr>
                </a:solidFill>
                <a:effectLst/>
              </a:rPr>
              <a:t>Types of Requests </a:t>
            </a:r>
          </a:p>
          <a:p>
            <a:pPr lvl="1"/>
            <a:r>
              <a:rPr lang="en-US" sz="2900" i="1" dirty="0">
                <a:solidFill>
                  <a:srgbClr val="FF0000"/>
                </a:solidFill>
              </a:rPr>
              <a:t>New Advance</a:t>
            </a:r>
            <a:r>
              <a:rPr lang="en-US" sz="29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: For an entirely new award with no linkage to a previous sponsored program </a:t>
            </a:r>
          </a:p>
          <a:p>
            <a:pPr lvl="1"/>
            <a:r>
              <a:rPr lang="en-US" sz="2900" b="0" i="1" dirty="0">
                <a:solidFill>
                  <a:srgbClr val="FF0000"/>
                </a:solidFill>
                <a:effectLst/>
              </a:rPr>
              <a:t>Renewal Advance</a:t>
            </a:r>
            <a:r>
              <a:rPr lang="en-US" sz="29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: Will become a new award line in an existing Workday award with a new grant worktag and linked to an existing grant </a:t>
            </a:r>
            <a:r>
              <a:rPr lang="en-US" sz="2900" b="0" i="0" dirty="0" err="1">
                <a:solidFill>
                  <a:schemeClr val="accent4">
                    <a:lumMod val="50000"/>
                  </a:schemeClr>
                </a:solidFill>
                <a:effectLst/>
              </a:rPr>
              <a:t>worktag</a:t>
            </a:r>
            <a:r>
              <a:rPr lang="en-US" sz="29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 </a:t>
            </a:r>
          </a:p>
          <a:p>
            <a:pPr lvl="1"/>
            <a:r>
              <a:rPr lang="en-US" sz="2900" b="0" i="1" dirty="0">
                <a:solidFill>
                  <a:srgbClr val="FF0000"/>
                </a:solidFill>
                <a:effectLst/>
              </a:rPr>
              <a:t>Extension</a:t>
            </a:r>
            <a:r>
              <a:rPr lang="en-US" sz="29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: Adds more time to an existing advance. Please note that advance award periods may not exceed 12 months in total, 18 months for clinical trials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A1487-5E80-E6B4-96E3-86E9E27B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C9C2-D93C-E807-260D-69C5ABD6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Advance Request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FC42-30BD-892F-7338-78FB72659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735"/>
            <a:ext cx="10945906" cy="48620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2400" i="0" dirty="0">
                <a:solidFill>
                  <a:schemeClr val="accent4">
                    <a:lumMod val="50000"/>
                  </a:schemeClr>
                </a:solidFill>
                <a:effectLst/>
              </a:rPr>
              <a:t>What happens if you request an advance line on an existing project, but it is a whole new segment/project?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We cannot link a new award line setup under one award to another award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Create a new award and new award lines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Expenses will need to be transferred from the lines on the project that ended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Lines on the closing project will be cancelled</a:t>
            </a:r>
          </a:p>
          <a:p>
            <a:pPr lvl="1"/>
            <a:endParaRPr lang="en-US" i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r>
              <a:rPr lang="en-US" sz="2400" i="0" dirty="0">
                <a:solidFill>
                  <a:schemeClr val="accent4">
                    <a:lumMod val="50000"/>
                  </a:schemeClr>
                </a:solidFill>
                <a:effectLst/>
              </a:rPr>
              <a:t>What happens if you request a NEW advance but it's actually year 2 or 3 of an existing project?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en-US" sz="2400" i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We cannot link a new award line setup under one award to another award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Create a new award line under the existing project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Expenses will need to be transferred to the new grant line</a:t>
            </a:r>
          </a:p>
          <a:p>
            <a:pPr lvl="1"/>
            <a:r>
              <a:rPr lang="en-US" i="0" dirty="0">
                <a:solidFill>
                  <a:schemeClr val="accent4">
                    <a:lumMod val="50000"/>
                  </a:schemeClr>
                </a:solidFill>
                <a:effectLst/>
              </a:rPr>
              <a:t>Cancel the award and award lines created in error </a:t>
            </a:r>
          </a:p>
          <a:p>
            <a:pPr algn="l"/>
            <a:endParaRPr lang="en-US" sz="1600" i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2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E189-A797-B9A7-DD9E-FDF0CF83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Renewals in the Old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0ECF-73A7-9937-C621-AA28BF5D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6799" cy="117475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New budget for each year of a project to keep the expenditures separated for reporting purposes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D513C-5D24-18E1-383E-667B80E9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780" y="3000375"/>
            <a:ext cx="6133218" cy="357173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463360-2810-EFA9-1935-A68D74341AC0}"/>
              </a:ext>
            </a:extLst>
          </p:cNvPr>
          <p:cNvSpPr txBox="1">
            <a:spLocks/>
          </p:cNvSpPr>
          <p:nvPr/>
        </p:nvSpPr>
        <p:spPr>
          <a:xfrm>
            <a:off x="838199" y="4306957"/>
            <a:ext cx="4752975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Visual of a 3 year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5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0D7F6-0A9E-C1A5-3F80-05ADAEDA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6E31-2704-5D23-E929-44EFD6C4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1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Renewals in the Current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3367-53B4-6F97-FCB8-0CFFEDB4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247"/>
            <a:ext cx="10515600" cy="1160463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Same Award number with new award lines for each year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18F500-AB67-88F1-3D01-6A504EEC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01" y="2526439"/>
            <a:ext cx="2996238" cy="42475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D4EBB-957C-2B06-B35B-7248216AE223}"/>
              </a:ext>
            </a:extLst>
          </p:cNvPr>
          <p:cNvSpPr txBox="1">
            <a:spLocks/>
          </p:cNvSpPr>
          <p:nvPr/>
        </p:nvSpPr>
        <p:spPr>
          <a:xfrm>
            <a:off x="1162051" y="3203371"/>
            <a:ext cx="6567487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i="1" dirty="0">
                <a:solidFill>
                  <a:schemeClr val="accent4">
                    <a:lumMod val="50000"/>
                  </a:schemeClr>
                </a:solidFill>
              </a:rPr>
              <a:t>Visual of a 3-year project in Workday</a:t>
            </a:r>
          </a:p>
          <a:p>
            <a:pPr marL="0" indent="0">
              <a:buNone/>
            </a:pPr>
            <a:endParaRPr lang="en-US" sz="30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39D2B-1A75-0D38-B583-10A417F8C301}"/>
              </a:ext>
            </a:extLst>
          </p:cNvPr>
          <p:cNvSpPr txBox="1"/>
          <p:nvPr/>
        </p:nvSpPr>
        <p:spPr>
          <a:xfrm>
            <a:off x="1015067" y="4465556"/>
            <a:ext cx="66389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View </a:t>
            </a:r>
            <a:r>
              <a:rPr lang="en-US" sz="3200" dirty="0">
                <a:solidFill>
                  <a:srgbClr val="92D050"/>
                </a:solidFill>
                <a:hlinkClick r:id="rId3"/>
              </a:rPr>
              <a:t>videos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for overview of award structures in Workday</a:t>
            </a:r>
          </a:p>
        </p:txBody>
      </p:sp>
    </p:spTree>
    <p:extLst>
      <p:ext uri="{BB962C8B-B14F-4D97-AF65-F5344CB8AC3E}">
        <p14:creationId xmlns:p14="http://schemas.microsoft.com/office/powerpoint/2010/main" val="254630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46FD-3096-1F2C-BEE8-DFDACA77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292AA-D1B7-F271-C998-568319D04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1535CC-9256-EE7A-8735-9691AC44B30B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8391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E2FE-DAD5-C738-8C1C-0B50F36A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2E45-32C5-44CD-9092-B40F9494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817579"/>
            <a:ext cx="9919447" cy="190277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Make Sure Your ASR/MOD Is In Good Working Order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F85E51-46D2-2EC3-511D-4EE1767C25E5}"/>
              </a:ext>
            </a:extLst>
          </p:cNvPr>
          <p:cNvSpPr txBox="1">
            <a:spLocks/>
          </p:cNvSpPr>
          <p:nvPr/>
        </p:nvSpPr>
        <p:spPr>
          <a:xfrm>
            <a:off x="1979838" y="3857534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Patrick Carney</a:t>
            </a:r>
          </a:p>
        </p:txBody>
      </p:sp>
    </p:spTree>
    <p:extLst>
      <p:ext uri="{BB962C8B-B14F-4D97-AF65-F5344CB8AC3E}">
        <p14:creationId xmlns:p14="http://schemas.microsoft.com/office/powerpoint/2010/main" val="270798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959-22B3-6471-158B-09C5E800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3" y="249687"/>
            <a:ext cx="10926618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Why It Is Important To Get Items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7D92-592C-90AF-2BA3-5018D9E0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12" y="1827683"/>
            <a:ext cx="10515600" cy="4735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Our setup volumes continue to remain high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Incorrectly routed items create back and forth and duplicate processing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Resubmitted items are prioritized, but they are not currently gotten to immediately, so if your item is not in good order this will further delay your processing time.</a:t>
            </a:r>
          </a:p>
        </p:txBody>
      </p:sp>
    </p:spTree>
    <p:extLst>
      <p:ext uri="{BB962C8B-B14F-4D97-AF65-F5344CB8AC3E}">
        <p14:creationId xmlns:p14="http://schemas.microsoft.com/office/powerpoint/2010/main" val="362206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A261-2359-5961-5D4C-FC6D306C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53"/>
            <a:ext cx="10515600" cy="964911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SAGE MOD Checklist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51A7E-2778-C64C-296F-2CEA2F7A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9022"/>
            <a:ext cx="10515600" cy="114848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Checklist to help prepare your MODs to be processed on the first go.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03A94B-6ED5-735E-E16C-039EE4EF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" y="2055958"/>
            <a:ext cx="8569194" cy="2335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A0B255-EA54-0304-CC85-C53D62675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91" y="3426672"/>
            <a:ext cx="6958926" cy="3265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25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0FF5-186E-4771-EE42-27043B472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AA619-38EF-08E9-E90B-CFECA07A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7" y="309282"/>
            <a:ext cx="2375647" cy="2375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05FD2C-15CE-B619-2F2F-A86388C5E842}"/>
              </a:ext>
            </a:extLst>
          </p:cNvPr>
          <p:cNvSpPr txBox="1">
            <a:spLocks/>
          </p:cNvSpPr>
          <p:nvPr/>
        </p:nvSpPr>
        <p:spPr>
          <a:xfrm>
            <a:off x="3926542" y="825255"/>
            <a:ext cx="7176252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Welcome!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C4C4A9-ED99-7CD9-2E39-5B2F597674F0}"/>
              </a:ext>
            </a:extLst>
          </p:cNvPr>
          <p:cNvSpPr txBox="1">
            <a:spLocks/>
          </p:cNvSpPr>
          <p:nvPr/>
        </p:nvSpPr>
        <p:spPr>
          <a:xfrm>
            <a:off x="586378" y="2774260"/>
            <a:ext cx="10959352" cy="34427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7600" dirty="0">
                <a:latin typeface="Gill Sans Nova" panose="020B0602020104020203" pitchFamily="34" charset="0"/>
              </a:rPr>
              <a:t>Please make sure you are muted in order to reduce background noise during the presentation</a:t>
            </a:r>
          </a:p>
          <a:p>
            <a:pPr marL="285750" indent="-285750"/>
            <a:endParaRPr lang="en-US" sz="7600" dirty="0">
              <a:latin typeface="Gill Sans Nova" panose="020B0602020104020203" pitchFamily="34" charset="0"/>
            </a:endParaRPr>
          </a:p>
          <a:p>
            <a:pPr marL="285750" indent="-285750"/>
            <a:r>
              <a:rPr lang="en-US" sz="7600" dirty="0">
                <a:latin typeface="Gill Sans Nova" panose="020B0602020104020203" pitchFamily="34" charset="0"/>
              </a:rPr>
              <a:t>Please ask us questions using the </a:t>
            </a:r>
            <a:r>
              <a:rPr lang="en-US" sz="7600" dirty="0">
                <a:solidFill>
                  <a:srgbClr val="FF0000"/>
                </a:solidFill>
                <a:latin typeface="Gill Sans Nova" panose="020B0602020104020203" pitchFamily="34" charset="0"/>
              </a:rPr>
              <a:t>Q&amp;A</a:t>
            </a:r>
            <a:r>
              <a:rPr lang="en-US" sz="7600" dirty="0">
                <a:latin typeface="Gill Sans Nova" panose="020B0602020104020203" pitchFamily="34" charset="0"/>
              </a:rPr>
              <a:t> feature in Zoom</a:t>
            </a:r>
          </a:p>
          <a:p>
            <a:pPr marL="285750" indent="-285750"/>
            <a:endParaRPr lang="en-US" sz="7600" dirty="0">
              <a:latin typeface="Gill Sans Nova" panose="020B0602020104020203" pitchFamily="34" charset="0"/>
            </a:endParaRPr>
          </a:p>
          <a:p>
            <a:pPr marL="285750" indent="-285750"/>
            <a:r>
              <a:rPr lang="en-US" sz="7600" dirty="0">
                <a:latin typeface="Gill Sans Nova" panose="020B0602020104020203" pitchFamily="34" charset="0"/>
              </a:rPr>
              <a:t>We want you to be engaged.  This meeting is for </a:t>
            </a:r>
            <a:r>
              <a:rPr lang="en-US" sz="7600" b="1" dirty="0">
                <a:latin typeface="Gill Sans Nova" panose="020B0602020104020203" pitchFamily="34" charset="0"/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0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33B5-BDC7-5053-042A-EA18576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4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GCA Only MODs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A886-B179-5D3C-7824-0FDB1EEA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3"/>
            <a:ext cx="10515600" cy="5227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Must NOT require sponsor approval, if the change does require sponsor approval, please use OSP/GCA MODs. If routed incorrectly, the MOD will need denied and a new MOD must be created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Common return reasons include No SAGE Budget snapshot in the comments &amp; history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 no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SAGE Budget export in the attachments section or missing cost share addendums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4E4D0-0FFE-CC44-94F8-B6781C35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42" y="2535318"/>
            <a:ext cx="6784041" cy="26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D499-2B6E-7276-7F7E-5E2F85AE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OSP/GCA MODs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A078-A0B4-2BBA-082B-CE7A0161E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If a change requires sponsor approval it will need to be routed as an OSP/GCA MOD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Tips for these are as follows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select all categories that reflect the type of change being requested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attach agreements &amp; correspondence with sponsor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add Comments – indicate what you are requesting</a:t>
            </a:r>
          </a:p>
          <a:p>
            <a:pPr lvl="1"/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include any UW Award Line </a:t>
            </a:r>
            <a:r>
              <a:rPr lang="en-US" dirty="0" err="1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Worktag</a:t>
            </a:r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(s) (GRXXXXXX)</a:t>
            </a:r>
            <a:r>
              <a:rPr lang="en-US" dirty="0">
                <a:solidFill>
                  <a:srgbClr val="00B050"/>
                </a:solidFill>
              </a:rPr>
              <a:t>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impacted</a:t>
            </a:r>
          </a:p>
        </p:txBody>
      </p:sp>
      <p:pic>
        <p:nvPicPr>
          <p:cNvPr id="5" name="Picture 4" descr="A computer with hearts on the screen&#10;&#10;Description automatically generated">
            <a:extLst>
              <a:ext uri="{FF2B5EF4-FFF2-40B4-BE49-F238E27FC236}">
                <a16:creationId xmlns:a16="http://schemas.microsoft.com/office/drawing/2014/main" id="{FED00958-7F73-9091-7CDE-16316802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986" y="230188"/>
            <a:ext cx="1338879" cy="13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0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3CE6-B4DF-34D7-8631-A038C54E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SAGE Budget Worksheets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A554B-1136-8656-3FED-7FF56329A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76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SAGE Budget worksheets require all fields to be completed. This includes: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Cost Center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Worksheet Security Grant Hierarchy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PI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Sponsored Program Activity (SPA) Type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Worksheet Periods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Award Lines</a:t>
            </a:r>
          </a:p>
          <a:p>
            <a:pPr lvl="1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Primary Worksheet Name (note Workday Grant Names ARE setup as the name of the SAGE Budget worksheet. Any changes will require a new MOD)</a:t>
            </a:r>
          </a:p>
          <a:p>
            <a:pPr lvl="1"/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 will need a SAGE Budget for each award line you are requesting with the information completed.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SAGE budget must match your award amount EXACTLY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Details for how to complete your SAGE budget to the award amount can be found here </a:t>
            </a:r>
            <a:r>
              <a:rPr lang="en-US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Help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Additional resources for completing SAGE budgets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 can be found at the bottom of the link provided.</a:t>
            </a:r>
          </a:p>
        </p:txBody>
      </p:sp>
      <p:pic>
        <p:nvPicPr>
          <p:cNvPr id="5" name="Picture 4" descr="A colorful square with symbols&#10;&#10;Description automatically generated">
            <a:extLst>
              <a:ext uri="{FF2B5EF4-FFF2-40B4-BE49-F238E27FC236}">
                <a16:creationId xmlns:a16="http://schemas.microsoft.com/office/drawing/2014/main" id="{1DC60E32-5985-F4E9-59D4-CD655F4E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50" y="-22226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5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C87AA-CEAE-44DC-A674-2D1DAAFFC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5167-6ECE-D25A-B851-353BE830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066A-9806-6160-BE39-5C863DA1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SAGE Modification Checklist</a:t>
            </a:r>
            <a:endParaRPr lang="en-US" sz="4400" dirty="0"/>
          </a:p>
          <a:p>
            <a:r>
              <a:rPr lang="en-US" sz="4400" dirty="0">
                <a:hlinkClick r:id="rId3"/>
              </a:rPr>
              <a:t>Modification instructions</a:t>
            </a:r>
            <a:endParaRPr lang="en-US" sz="4400" dirty="0"/>
          </a:p>
          <a:p>
            <a:r>
              <a:rPr lang="en-US" sz="4400" dirty="0">
                <a:hlinkClick r:id="rId4"/>
              </a:rPr>
              <a:t>OSP/GCA MODs</a:t>
            </a:r>
            <a:endParaRPr lang="en-US" sz="4400" dirty="0"/>
          </a:p>
          <a:p>
            <a:r>
              <a:rPr lang="en-US" sz="4400" dirty="0">
                <a:hlinkClick r:id="rId5"/>
              </a:rPr>
              <a:t>Award Setup tips for Success</a:t>
            </a:r>
            <a:endParaRPr lang="en-US" sz="4400" dirty="0"/>
          </a:p>
          <a:p>
            <a:r>
              <a:rPr lang="en-US" sz="4400" dirty="0">
                <a:hlinkClick r:id="rId6"/>
              </a:rPr>
              <a:t>SAGE Budget Worksheets</a:t>
            </a:r>
            <a:endParaRPr lang="en-US" sz="4400" dirty="0"/>
          </a:p>
        </p:txBody>
      </p:sp>
      <p:pic>
        <p:nvPicPr>
          <p:cNvPr id="5" name="Picture 4" descr="A heart in a magnifying glass&#10;&#10;Description automatically generated">
            <a:extLst>
              <a:ext uri="{FF2B5EF4-FFF2-40B4-BE49-F238E27FC236}">
                <a16:creationId xmlns:a16="http://schemas.microsoft.com/office/drawing/2014/main" id="{A4474E69-1D14-430D-2C7E-A552F88E0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899" y="3429000"/>
            <a:ext cx="3314701" cy="33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5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481B0-031A-D6E6-9363-905AAAF0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81B11-2988-D1C1-5985-888A4FB1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6AB502-B4A7-069C-E17D-440C5A0E3515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1581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4FB1-D658-FCEF-3018-F098E3925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DD03-02E6-8F95-8422-EE2E79B5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817579"/>
            <a:ext cx="9919447" cy="1902774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Workday Award Lifecycle Statuses</a:t>
            </a:r>
            <a:br>
              <a:rPr lang="en-US" sz="4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and</a:t>
            </a:r>
            <a:br>
              <a:rPr lang="en-US" sz="4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>
                <a:solidFill>
                  <a:schemeClr val="accent4">
                    <a:lumMod val="50000"/>
                  </a:schemeClr>
                </a:solidFill>
              </a:rPr>
              <a:t>Award Line Closeout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46AE68-92EC-18D9-FC68-8A63630696E9}"/>
              </a:ext>
            </a:extLst>
          </p:cNvPr>
          <p:cNvSpPr txBox="1">
            <a:spLocks/>
          </p:cNvSpPr>
          <p:nvPr/>
        </p:nvSpPr>
        <p:spPr>
          <a:xfrm>
            <a:off x="2330817" y="4008280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Jonathan Nagle</a:t>
            </a:r>
          </a:p>
        </p:txBody>
      </p:sp>
    </p:spTree>
    <p:extLst>
      <p:ext uri="{BB962C8B-B14F-4D97-AF65-F5344CB8AC3E}">
        <p14:creationId xmlns:p14="http://schemas.microsoft.com/office/powerpoint/2010/main" val="3055795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F0D5-0155-D824-D17A-01F84449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Workday Award Lifecycle Status Crosswalk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4805D5-3BDD-1B10-1AE2-B34674E8A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88142"/>
              </p:ext>
            </p:extLst>
          </p:nvPr>
        </p:nvGraphicFramePr>
        <p:xfrm>
          <a:off x="790936" y="2286000"/>
          <a:ext cx="10563201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857">
                  <a:extLst>
                    <a:ext uri="{9D8B030D-6E8A-4147-A177-3AD203B41FA5}">
                      <a16:colId xmlns:a16="http://schemas.microsoft.com/office/drawing/2014/main" val="3789174879"/>
                    </a:ext>
                  </a:extLst>
                </a:gridCol>
                <a:gridCol w="4341399">
                  <a:extLst>
                    <a:ext uri="{9D8B030D-6E8A-4147-A177-3AD203B41FA5}">
                      <a16:colId xmlns:a16="http://schemas.microsoft.com/office/drawing/2014/main" val="1379658841"/>
                    </a:ext>
                  </a:extLst>
                </a:gridCol>
                <a:gridCol w="2599640">
                  <a:extLst>
                    <a:ext uri="{9D8B030D-6E8A-4147-A177-3AD203B41FA5}">
                      <a16:colId xmlns:a16="http://schemas.microsoft.com/office/drawing/2014/main" val="3125381103"/>
                    </a:ext>
                  </a:extLst>
                </a:gridCol>
                <a:gridCol w="989305">
                  <a:extLst>
                    <a:ext uri="{9D8B030D-6E8A-4147-A177-3AD203B41FA5}">
                      <a16:colId xmlns:a16="http://schemas.microsoft.com/office/drawing/2014/main" val="2037184104"/>
                    </a:ext>
                  </a:extLst>
                </a:gridCol>
              </a:tblGrid>
              <a:tr h="354880">
                <a:tc>
                  <a:txBody>
                    <a:bodyPr/>
                    <a:lstStyle/>
                    <a:p>
                      <a:r>
                        <a:rPr lang="en-US" sz="1600" dirty="0"/>
                        <a:t>Workday Status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 To Expenses/Transfers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FAS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402061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Grant line is within award period.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7509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Expired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Grant line is outside award period.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04954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Closeout 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Closeout is in progress.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31464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Grant line is fully closed.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55484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Advance Spend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Waiting on award document.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18809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r>
                        <a:rPr lang="en-US" sz="1600" dirty="0"/>
                        <a:t>Temporary Internal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Waiting on award document.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392976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r>
                        <a:rPr lang="en-US" sz="1600" dirty="0"/>
                        <a:t>Restricted From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Pending restriction-release award modification.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13217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Pending Subaward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Pending FE subaward from OSP.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088257"/>
                  </a:ext>
                </a:extLst>
              </a:tr>
              <a:tr h="144427">
                <a:tc>
                  <a:txBody>
                    <a:bodyPr/>
                    <a:lstStyle/>
                    <a:p>
                      <a:r>
                        <a:rPr lang="en-US" sz="1600" dirty="0"/>
                        <a:t>Canceled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Grant line is canceled.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875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C08C84-8114-0B37-E6A0-830FBC42B2AB}"/>
              </a:ext>
            </a:extLst>
          </p:cNvPr>
          <p:cNvSpPr txBox="1"/>
          <p:nvPr/>
        </p:nvSpPr>
        <p:spPr>
          <a:xfrm>
            <a:off x="4637952" y="1685804"/>
            <a:ext cx="28670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  <a:hlinkClick r:id="rId2"/>
              </a:rPr>
              <a:t>View on Website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290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A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1001-D654-5250-7C5A-5A831256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Lost in Translation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5C7424-1576-A2AF-32A3-A2DE64CC5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655" y="1825625"/>
            <a:ext cx="7225145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Not a 1:1 relationship between the old and new statuses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Expired – expenses/transfers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can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 post! Only restriction is no new salary allocations.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Advanced Spend/Temporary Internal Extension – one or the other, not both.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RIP Status 2 – no equivalent in the new system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Closeout In Progress –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nothing*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 can post. More restrictive than FAS status 3. 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Gill Sans Nova" panose="020B0602020104020203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Content Placeholder 6" descr="A person and person with logos&#10;&#10;Description automatically generated">
            <a:extLst>
              <a:ext uri="{FF2B5EF4-FFF2-40B4-BE49-F238E27FC236}">
                <a16:creationId xmlns:a16="http://schemas.microsoft.com/office/drawing/2014/main" id="{E461E5FF-F170-B2A5-5B6A-24E4F63CC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7" y="1825625"/>
            <a:ext cx="29422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A">
            <a:alpha val="5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9ED2C-0980-5933-C209-FA1F4A75E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605AF-4E8E-3B5D-8180-E5E2C131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Return of the Flip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003B53-938D-BF18-04FE-C57FE17FB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756" y="1825625"/>
            <a:ext cx="751504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Award lines will resume automatically changing their lifecycle status after the Final Action Date has passed.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</a:rPr>
              <a:t>Auto-flip after FAD used to be the norm to allow time to process items and keep UW in compliance.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Loss of internal deadlines had a cost with respect to compliance with sponsor deadlines.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No current ETA, but we anticipate this change going into effect in the next few months. More details to come! 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6090AB2-EB3A-5E0A-1B1B-ECFDC29E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61" y="1908410"/>
            <a:ext cx="2571652" cy="41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1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A">
            <a:alpha val="5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6432A-EDAA-B4FF-2620-FC4CD8EA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52AB-F537-B388-668F-9BDA639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ill Sans Nova"/>
              </a:rPr>
              <a:t>What About Now?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9E4D51-8B01-9447-077F-209AD303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4" y="1825625"/>
            <a:ext cx="1051481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There is no current automatic closeout process.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Campus users can request status change to Closeout In Progress at any time – please submit an Award Portal ticket.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Campus users should keep in mind that CIP is more restrictive than legacy Status 3 and will block transfers and expenditures that previously would have gone through. 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2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804-CA48-5E89-5470-AB35FA62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674" y="365125"/>
            <a:ext cx="9031126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Gill Sans Nova" panose="020B0602020104020203" pitchFamily="34" charset="0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6C89-7DC8-5C7E-9A55-EFEC6E724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ill Sans Nova" panose="020B0602020104020203" pitchFamily="34" charset="0"/>
              </a:rPr>
              <a:t>General Announcements</a:t>
            </a:r>
          </a:p>
          <a:p>
            <a:pPr lvl="1"/>
            <a:r>
              <a:rPr lang="en-US" dirty="0">
                <a:latin typeface="Gill Sans Nova" panose="020B0602020104020203" pitchFamily="34" charset="0"/>
              </a:rPr>
              <a:t>Looking for PI presenters</a:t>
            </a:r>
          </a:p>
          <a:p>
            <a:pPr lvl="1"/>
            <a:r>
              <a:rPr lang="en-US" dirty="0">
                <a:latin typeface="Gill Sans Nova" panose="020B0602020104020203" pitchFamily="34" charset="0"/>
              </a:rPr>
              <a:t>Forum Feedback</a:t>
            </a:r>
          </a:p>
          <a:p>
            <a:r>
              <a:rPr lang="en-US" dirty="0">
                <a:latin typeface="Gill Sans Nova" panose="020B0602020104020203" pitchFamily="34" charset="0"/>
              </a:rPr>
              <a:t>Award Portal Updates</a:t>
            </a:r>
          </a:p>
          <a:p>
            <a:r>
              <a:rPr lang="en-US" dirty="0">
                <a:latin typeface="Gill Sans Nova" panose="020B0602020104020203" pitchFamily="34" charset="0"/>
              </a:rPr>
              <a:t>Backlogs in ASRs </a:t>
            </a:r>
            <a:r>
              <a:rPr lang="en-US">
                <a:latin typeface="Gill Sans Nova" panose="020B0602020104020203" pitchFamily="34" charset="0"/>
              </a:rPr>
              <a:t>and MODs</a:t>
            </a:r>
            <a:endParaRPr lang="en-US" dirty="0">
              <a:latin typeface="Gill Sans Nova" panose="020B0602020104020203" pitchFamily="34" charset="0"/>
            </a:endParaRPr>
          </a:p>
          <a:p>
            <a:r>
              <a:rPr lang="en-US" dirty="0">
                <a:latin typeface="Gill Sans Nova"/>
              </a:rPr>
              <a:t>Pointers on Advance Requests</a:t>
            </a:r>
          </a:p>
          <a:p>
            <a:r>
              <a:rPr lang="en-US" dirty="0">
                <a:latin typeface="Gill Sans Nova" panose="020B0602020104020203" pitchFamily="34" charset="0"/>
              </a:rPr>
              <a:t>Make Sure Your ASR/MOD Is In Good Working Order</a:t>
            </a:r>
          </a:p>
          <a:p>
            <a:r>
              <a:rPr lang="en-US" dirty="0">
                <a:latin typeface="Gill Sans Nova" panose="020B0602020104020203" pitchFamily="34" charset="0"/>
              </a:rPr>
              <a:t>Workday Award Lifecycle Statuses</a:t>
            </a:r>
          </a:p>
          <a:p>
            <a:r>
              <a:rPr lang="en-US" dirty="0">
                <a:latin typeface="Gill Sans Nova" panose="020B0602020104020203" pitchFamily="34" charset="0"/>
              </a:rPr>
              <a:t>How to Contact GCA: Best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4C6FA-5EAC-8AC9-4629-25AA611B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76" y="171169"/>
            <a:ext cx="1713471" cy="17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8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74EC-D690-31EA-18AA-6A90847E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1D5EF-385E-87FE-F312-0A4A9BD0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2E0675-7EF8-ECCD-D698-614B59CCBB83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55877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0CEAC-9465-38A6-A1CA-22D1C2C4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E3F4-59EF-0326-BF87-B0B05C7B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817579"/>
            <a:ext cx="9919447" cy="1902774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How to contact GCA: Best practices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F5EE214-6439-8F53-42D2-1CB46EF5395D}"/>
              </a:ext>
            </a:extLst>
          </p:cNvPr>
          <p:cNvSpPr txBox="1">
            <a:spLocks/>
          </p:cNvSpPr>
          <p:nvPr/>
        </p:nvSpPr>
        <p:spPr>
          <a:xfrm>
            <a:off x="2235125" y="3984481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Susan Wilbanks</a:t>
            </a:r>
          </a:p>
        </p:txBody>
      </p:sp>
    </p:spTree>
    <p:extLst>
      <p:ext uri="{BB962C8B-B14F-4D97-AF65-F5344CB8AC3E}">
        <p14:creationId xmlns:p14="http://schemas.microsoft.com/office/powerpoint/2010/main" val="3988696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D4BA-77C9-77D3-9704-BF0E02EE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51992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660033"/>
                </a:solidFill>
                <a:latin typeface="Gill Sans Nova" panose="020B0602020104020203" pitchFamily="34" charset="0"/>
              </a:rPr>
              <a:t>Three Options</a:t>
            </a:r>
          </a:p>
        </p:txBody>
      </p:sp>
      <p:pic>
        <p:nvPicPr>
          <p:cNvPr id="1026" name="Picture 2" descr="Explore huh GIFs">
            <a:extLst>
              <a:ext uri="{FF2B5EF4-FFF2-40B4-BE49-F238E27FC236}">
                <a16:creationId xmlns:a16="http://schemas.microsoft.com/office/drawing/2014/main" id="{FED82B23-22DD-E5F0-3158-42E8B7B76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445" y="1361748"/>
            <a:ext cx="3910284" cy="39102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94A2B-9FAF-79BA-42E7-1AA480FA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421683"/>
            <a:ext cx="5719953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Gill Sans Nova" panose="020B06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 Portal</a:t>
            </a:r>
            <a:endParaRPr lang="en-US" sz="4000" dirty="0">
              <a:solidFill>
                <a:srgbClr val="0070C0"/>
              </a:solidFill>
              <a:latin typeface="Gill Sans Nova" panose="020B0602020104020203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0033"/>
                </a:solidFill>
                <a:latin typeface="Gill Sans Nova" panose="020B0602020104020203" pitchFamily="34" charset="0"/>
              </a:rPr>
              <a:t>Email: </a:t>
            </a:r>
            <a:r>
              <a:rPr lang="en-US" sz="4000" dirty="0">
                <a:solidFill>
                  <a:srgbClr val="0070C0"/>
                </a:solidFill>
                <a:latin typeface="Gill Sans Nova" panose="020B06020201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gcahelp@uw.edu</a:t>
            </a:r>
            <a:endParaRPr lang="en-US" sz="4000" dirty="0">
              <a:solidFill>
                <a:srgbClr val="0070C0"/>
              </a:solidFill>
              <a:latin typeface="Gill Sans Nova" panose="020B0602020104020203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0033"/>
                </a:solidFill>
                <a:latin typeface="Gill Sans Nova" panose="020B0602020104020203" pitchFamily="34" charset="0"/>
              </a:rPr>
              <a:t>Phone: 206-616-9995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89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CB7C-30C6-B809-9D93-EFEEBC55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  <a:latin typeface="Gill Sans Nova" panose="020B0602020104020203" pitchFamily="34" charset="0"/>
              </a:rPr>
              <a:t>Award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09A2E-4DB5-E99C-0C4D-CF43867B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dirty="0">
                <a:solidFill>
                  <a:srgbClr val="660033"/>
                </a:solidFill>
                <a:latin typeface="Gill Sans Nova" panose="020B0602020104020203" pitchFamily="34" charset="0"/>
              </a:rPr>
              <a:t>Use whenever you have an award number in place and want to send communication </a:t>
            </a:r>
            <a:r>
              <a:rPr lang="en-US" sz="2900" b="1" i="1" dirty="0">
                <a:solidFill>
                  <a:srgbClr val="660033"/>
                </a:solidFill>
                <a:latin typeface="Gill Sans Nova" panose="020B0602020104020203" pitchFamily="34" charset="0"/>
              </a:rPr>
              <a:t>internal to UW</a:t>
            </a:r>
          </a:p>
          <a:p>
            <a:r>
              <a:rPr lang="en-US" sz="2900" dirty="0">
                <a:solidFill>
                  <a:srgbClr val="660033"/>
                </a:solidFill>
                <a:latin typeface="Gill Sans Nova" panose="020B0602020104020203" pitchFamily="34" charset="0"/>
              </a:rPr>
              <a:t>Do not cc: sponsors or other non-UW stakeholders. They will not be able to access the ticket.</a:t>
            </a:r>
          </a:p>
          <a:p>
            <a:r>
              <a:rPr lang="en-US" sz="2900" dirty="0">
                <a:solidFill>
                  <a:srgbClr val="660033"/>
                </a:solidFill>
                <a:latin typeface="Gill Sans Nova" panose="020B0602020104020203" pitchFamily="34" charset="0"/>
              </a:rPr>
              <a:t>Advantages: </a:t>
            </a:r>
          </a:p>
          <a:p>
            <a:pPr lvl="1"/>
            <a:r>
              <a:rPr lang="en-US" sz="2900" dirty="0">
                <a:solidFill>
                  <a:srgbClr val="660033"/>
                </a:solidFill>
                <a:latin typeface="Gill Sans Nova" panose="020B0602020104020203" pitchFamily="34" charset="0"/>
              </a:rPr>
              <a:t>Keeps communication associated with award and readily accessible throughout the life of the award and its retention period afterward. </a:t>
            </a:r>
          </a:p>
          <a:p>
            <a:pPr lvl="1"/>
            <a:r>
              <a:rPr lang="en-US" sz="2900" dirty="0">
                <a:solidFill>
                  <a:srgbClr val="660033"/>
                </a:solidFill>
                <a:latin typeface="Gill Sans Nova" panose="020B0602020104020203" pitchFamily="34" charset="0"/>
              </a:rPr>
              <a:t>All department and GCA staff working with the award can view tickets.</a:t>
            </a:r>
          </a:p>
        </p:txBody>
      </p:sp>
    </p:spTree>
    <p:extLst>
      <p:ext uri="{BB962C8B-B14F-4D97-AF65-F5344CB8AC3E}">
        <p14:creationId xmlns:p14="http://schemas.microsoft.com/office/powerpoint/2010/main" val="1865140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A2B1-87A0-2EC9-6BB3-677241D8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  <a:latin typeface="Gill Sans Nova" panose="020B0602020104020203" pitchFamily="34" charset="0"/>
              </a:rPr>
              <a:t>Award Portal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D589-5793-2023-4377-BCE1FE5E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660033"/>
                </a:solidFill>
                <a:latin typeface="Gill Sans Nova" panose="020B0602020104020203" pitchFamily="34" charset="0"/>
              </a:rPr>
              <a:t>Do not open multiple tickets about the same issue. This can lead to confusion and duplicate work, especially when the tickets are under separate topics.</a:t>
            </a:r>
          </a:p>
          <a:p>
            <a:r>
              <a:rPr lang="en-US" sz="3000" dirty="0">
                <a:solidFill>
                  <a:srgbClr val="660033"/>
                </a:solidFill>
                <a:latin typeface="Gill Sans Nova" panose="020B0602020104020203" pitchFamily="34" charset="0"/>
              </a:rPr>
              <a:t>Only reopen a ticket if you have a question or new information on that specific issue. Otherwise, start a new ticket.</a:t>
            </a:r>
          </a:p>
          <a:p>
            <a:r>
              <a:rPr lang="en-US" sz="3000" dirty="0">
                <a:solidFill>
                  <a:srgbClr val="660033"/>
                </a:solidFill>
                <a:latin typeface="Gill Sans Nova"/>
              </a:rPr>
              <a:t>If you have a related issue on multiple GRs on the same award (e.g. closing or reopening award lines), please send a single ticket under the primary/“parent” award line.</a:t>
            </a:r>
          </a:p>
        </p:txBody>
      </p:sp>
    </p:spTree>
    <p:extLst>
      <p:ext uri="{BB962C8B-B14F-4D97-AF65-F5344CB8AC3E}">
        <p14:creationId xmlns:p14="http://schemas.microsoft.com/office/powerpoint/2010/main" val="1519403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0095-4FB1-534B-815B-FE420D73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  <a:latin typeface="Gill Sans Nova" panose="020B0602020104020203" pitchFamily="34" charset="0"/>
              </a:rPr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FB6-D85F-5D69-7D97-C04822FE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0033"/>
                </a:solidFill>
                <a:latin typeface="Gill Sans Nova" panose="020B0602020104020203" pitchFamily="34" charset="0"/>
              </a:rPr>
              <a:t>Use whenever you need to include non-UW stakeholders in communication.</a:t>
            </a:r>
          </a:p>
          <a:p>
            <a:r>
              <a:rPr lang="en-US" sz="3600" dirty="0">
                <a:solidFill>
                  <a:srgbClr val="660033"/>
                </a:solidFill>
                <a:latin typeface="Gill Sans Nova" panose="020B0602020104020203" pitchFamily="34" charset="0"/>
              </a:rPr>
              <a:t>Use for general questions, issues involving multiple awards, or when you don’t yet have an award number in place.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EF0EC-0007-081F-1F2D-A624D044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832" y="4354809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6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4" name="Rectangle 2073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Freeform: Shape 2075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98C7E-4F09-CE3A-A97F-4FF51826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660033"/>
                </a:solidFill>
                <a:latin typeface="Gill Sans Nova" panose="020B0602020104020203" pitchFamily="34" charset="0"/>
              </a:rPr>
              <a:t>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91754-A43B-16E8-B1A4-1411DDAF4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600" dirty="0">
                <a:solidFill>
                  <a:srgbClr val="660033"/>
                </a:solidFill>
                <a:latin typeface="Gill Sans Nova" panose="020B0602020104020203" pitchFamily="34" charset="0"/>
              </a:rPr>
              <a:t>Primarily for urgent questions or issues where a response is needed more quickly than our typical 1-2 business day turnaround for email and Award Portal.</a:t>
            </a:r>
          </a:p>
          <a:p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 descr="A puppy with a phone&#10;&#10;Description automatically generated">
            <a:extLst>
              <a:ext uri="{FF2B5EF4-FFF2-40B4-BE49-F238E27FC236}">
                <a16:creationId xmlns:a16="http://schemas.microsoft.com/office/drawing/2014/main" id="{5551DC98-2D1D-FFAD-844B-DFEE75CB8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1860891"/>
            <a:ext cx="4737650" cy="31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36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AE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5C5B-9202-3AB6-78C1-95A798F5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33"/>
                </a:solidFill>
                <a:latin typeface="Gill Sans Nova" panose="020B0602020104020203" pitchFamily="34" charset="0"/>
              </a:rPr>
              <a:t>What NOT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9B068-3450-E159-F031-B1947AA1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5663" cy="479425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Send emails to GCA employees’ personal UW addresses.</a:t>
            </a:r>
          </a:p>
          <a:p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Contact GCA employees via Teams.</a:t>
            </a:r>
          </a:p>
          <a:p>
            <a:pPr lvl="1"/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You may request (or we may initiate) a Zoom or Teams meeting to enable a group conversation and/or screen sharing, but the initial contact/scheduling should be via email or Award Portal.</a:t>
            </a:r>
          </a:p>
          <a:p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Duplicate requests:</a:t>
            </a:r>
          </a:p>
          <a:p>
            <a:pPr lvl="1"/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Don’t open a second Award Portal ticket on an ongoing issue. This will lead to confusion and duplicate work, especially if the tickets are under different topics. Instead, update the existing ticket.</a:t>
            </a:r>
          </a:p>
          <a:p>
            <a:pPr lvl="1"/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Don’t email us on an issue already in Award Portal, or vice versa—this is even more likely to lead to duplicate work!</a:t>
            </a:r>
          </a:p>
          <a:p>
            <a:pPr lvl="2"/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Exception: If you need to add a non-UW stakeholder to the conversation, it’s OK to move it from Award Portal to email, but please reference the AP ticket number and/or the GCA employee you’ve been communicating with.</a:t>
            </a:r>
          </a:p>
          <a:p>
            <a:pPr lvl="1"/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On </a:t>
            </a:r>
            <a:r>
              <a:rPr lang="en-US" sz="2500" b="1" i="1" dirty="0">
                <a:solidFill>
                  <a:srgbClr val="660033"/>
                </a:solidFill>
                <a:latin typeface="Gill Sans Nova" panose="020B0602020104020203" pitchFamily="34" charset="0"/>
              </a:rPr>
              <a:t>very rare occasions</a:t>
            </a:r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 it’s OK to call us about an email or AP ticket if the issue requires </a:t>
            </a:r>
            <a:r>
              <a:rPr lang="en-US" sz="2500" b="1" i="1" dirty="0">
                <a:solidFill>
                  <a:srgbClr val="660033"/>
                </a:solidFill>
                <a:latin typeface="Gill Sans Nova" panose="020B0602020104020203" pitchFamily="34" charset="0"/>
              </a:rPr>
              <a:t>immediate</a:t>
            </a:r>
            <a:r>
              <a:rPr lang="en-US" sz="2500" dirty="0">
                <a:solidFill>
                  <a:srgbClr val="660033"/>
                </a:solidFill>
                <a:latin typeface="Gill Sans Nova" panose="020B0602020104020203" pitchFamily="34" charset="0"/>
              </a:rPr>
              <a:t> attention.</a:t>
            </a:r>
            <a:endParaRPr lang="en-US" sz="2500" b="1" dirty="0">
              <a:solidFill>
                <a:srgbClr val="660033"/>
              </a:solidFill>
              <a:latin typeface="Gill Sans Nova" panose="020B0602020104020203" pitchFamily="34" charset="0"/>
            </a:endParaRP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A31B0-B440-C470-C954-84192526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887" y="154361"/>
            <a:ext cx="2141155" cy="21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DD106-9619-5B2A-3D91-A3FDB36F1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D86AA-D796-605B-C83A-B256DF84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2755"/>
            <a:ext cx="4876800" cy="4876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A4D3E-1A2B-1E8F-85B6-CEAD79FA5D23}"/>
              </a:ext>
            </a:extLst>
          </p:cNvPr>
          <p:cNvSpPr txBox="1">
            <a:spLocks/>
          </p:cNvSpPr>
          <p:nvPr/>
        </p:nvSpPr>
        <p:spPr>
          <a:xfrm>
            <a:off x="1574529" y="404725"/>
            <a:ext cx="9005053" cy="13262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C00000"/>
                </a:solidFill>
                <a:latin typeface="Gill Sans Nova" panose="020B06020201040202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4056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8F88-8D0B-115D-BBD2-7400D94F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Future Forum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C837-48C6-21B7-7C33-8BB117A6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Gill Sans Nova" panose="020B0602020104020203" pitchFamily="34" charset="0"/>
              </a:rPr>
              <a:t>May via Zoom</a:t>
            </a:r>
          </a:p>
          <a:p>
            <a:endParaRPr lang="en-US" sz="4000" dirty="0">
              <a:latin typeface="Gill Sans Nova" panose="020B0602020104020203" pitchFamily="34" charset="0"/>
            </a:endParaRPr>
          </a:p>
          <a:p>
            <a:r>
              <a:rPr lang="en-US" sz="4000" dirty="0">
                <a:latin typeface="Gill Sans Nova" panose="020B0602020104020203" pitchFamily="34" charset="0"/>
                <a:hlinkClick r:id="rId2"/>
              </a:rPr>
              <a:t>https://finance.uw.edu/gca/training-outreach/gca-forum</a:t>
            </a:r>
            <a:endParaRPr lang="en-US" sz="4000" dirty="0">
              <a:latin typeface="Gill Sans Nova" panose="020B0602020104020203" pitchFamily="34" charset="0"/>
            </a:endParaRPr>
          </a:p>
          <a:p>
            <a:endParaRPr lang="en-US" sz="4000" dirty="0">
              <a:latin typeface="Gill Sans Nova" panose="020B0602020104020203" pitchFamily="34" charset="0"/>
            </a:endParaRPr>
          </a:p>
          <a:p>
            <a:r>
              <a:rPr lang="en-US" sz="4000" dirty="0">
                <a:latin typeface="Gill Sans Nova" panose="020B0602020104020203" pitchFamily="34" charset="0"/>
              </a:rPr>
              <a:t>Survey about today’s forum will be sent out soon!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8B443-C4F5-16F8-01B9-3A429D2A1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24" y="38655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4CFDB-74F7-F568-FEC9-D2433941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41" y="1829849"/>
            <a:ext cx="10010281" cy="86708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Gill Sans Nova" panose="020B0602020104020203" pitchFamily="34" charset="0"/>
              </a:rPr>
              <a:t>General Announcements</a:t>
            </a:r>
            <a:br>
              <a:rPr lang="en-US" dirty="0">
                <a:latin typeface="Gill Sans Nova" panose="020B0602020104020203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C5DFE-3DB0-6F51-E545-47F9D623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30" y="2856324"/>
            <a:ext cx="6864409" cy="69222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Azalea Vasquez</a:t>
            </a:r>
          </a:p>
        </p:txBody>
      </p:sp>
    </p:spTree>
    <p:extLst>
      <p:ext uri="{BB962C8B-B14F-4D97-AF65-F5344CB8AC3E}">
        <p14:creationId xmlns:p14="http://schemas.microsoft.com/office/powerpoint/2010/main" val="3776784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A787-C36A-34D4-A139-535F8030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Gill Sans Nova" panose="020B0602020104020203" pitchFamily="34" charset="0"/>
              </a:rPr>
              <a:t>THANKS FOR ATTENDING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93D7-5EBE-54DF-DAA0-D5AB7C465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3355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030-28B7-AAAA-0FD5-73988656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Nova" panose="020B0602020104020203" pitchFamily="34" charset="0"/>
              </a:rPr>
              <a:t>Looking for PI Presenters</a:t>
            </a:r>
            <a:br>
              <a:rPr lang="en-US" dirty="0">
                <a:latin typeface="Gill Sans Nova" panose="020B06020201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6DC5D-0AD5-FB4A-82F7-BDA8F665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GCA would like to invite a PI to give a 45-minute presentation at our upcoming all-staff meeting!</a:t>
            </a:r>
          </a:p>
          <a:p>
            <a:pPr marL="914400" lvl="1" indent="-457200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All-staff meeting - March 5, 2024 (</a:t>
            </a:r>
            <a:r>
              <a:rPr lang="en-US" sz="3200" dirty="0">
                <a:solidFill>
                  <a:srgbClr val="FF0000"/>
                </a:solidFill>
              </a:rPr>
              <a:t>GCA will be closed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These presentations connect us to the fantastic work done at the UW.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Please email </a:t>
            </a:r>
            <a:r>
              <a:rPr lang="en-US" sz="3600" dirty="0">
                <a:hlinkClick r:id="rId2"/>
              </a:rPr>
              <a:t>gcahelp@uw.edu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with your suggestions!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5AA48-3F4F-D499-488C-A0D760CD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1FD2-A834-59C0-C0A5-BD11F0C8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Nova" panose="020B0602020104020203" pitchFamily="34" charset="0"/>
              </a:rPr>
              <a:t>GCA Fall 2023 Forum Feedback</a:t>
            </a:r>
            <a:br>
              <a:rPr lang="en-US" dirty="0">
                <a:latin typeface="Gill Sans Nova" panose="020B06020201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C79D-A836-5ABC-C467-6F1527B6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47"/>
            <a:ext cx="10515600" cy="503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Feedback from last Forum survey:</a:t>
            </a:r>
          </a:p>
          <a:p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We covered too much stuff. Please present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fewer topics</a:t>
            </a:r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Shortened the length of our presentations</a:t>
            </a:r>
          </a:p>
          <a:p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We need to make time for questions.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(Chat was very distracting – hard to focus)</a:t>
            </a:r>
            <a:endParaRPr lang="en-US" sz="2400" b="0" i="0" u="none" strike="noStrike" baseline="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Restricted chat to hosts only</a:t>
            </a:r>
          </a:p>
          <a:p>
            <a:pPr lvl="1"/>
            <a:r>
              <a:rPr lang="en-US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Q&amp;A feature should streamline this process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Can we go back to in-person meetings?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No – Everyone affiliated with the UW can attend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Zoom is free (meeting rooms cost money)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Zoom allows us to record our presentation and capture questions</a:t>
            </a:r>
          </a:p>
          <a:p>
            <a:pPr marL="0" marR="0" indent="0" algn="l" rtl="0">
              <a:buNone/>
            </a:pPr>
            <a:endParaRPr lang="en-US" sz="1800" b="0" i="0" u="none" strike="noStrike" baseline="0" dirty="0"/>
          </a:p>
          <a:p>
            <a:pPr marR="0" algn="l" rtl="0"/>
            <a:endParaRPr lang="en-US" sz="1800" b="0" i="0" u="none" strike="noStrike" baseline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E9169-7CE7-C17C-37AB-7F4F13CB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025" y="513873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1169F-84A4-9E32-3DF1-44B499817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2BC7-ADB4-9949-9016-844BA372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ill Sans Nova" panose="020B0602020104020203" pitchFamily="34" charset="0"/>
              </a:rPr>
              <a:t>GCA Fall 2023 Forum Feedback</a:t>
            </a:r>
            <a:br>
              <a:rPr lang="en-US" dirty="0">
                <a:latin typeface="Gill Sans Nova" panose="020B06020201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445A-7B38-6A0A-2710-295456266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You want monthly forums</a:t>
            </a:r>
          </a:p>
          <a:p>
            <a:pPr lvl="1"/>
            <a:r>
              <a:rPr lang="en-US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It is extremely time consuming to prepare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Our volumes have tripled (no capacity)</a:t>
            </a:r>
          </a:p>
          <a:p>
            <a:r>
              <a:rPr lang="en-US" sz="2400" b="0" i="0" u="none" strike="noStrike" baseline="0" dirty="0">
                <a:solidFill>
                  <a:schemeClr val="accent2">
                    <a:lumMod val="50000"/>
                  </a:schemeClr>
                </a:solidFill>
              </a:rPr>
              <a:t>Poll: Forum Slides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“Links to slides ahead of time would have helped, for those joining late especially”</a:t>
            </a:r>
          </a:p>
          <a:p>
            <a:endParaRPr lang="en-US" dirty="0"/>
          </a:p>
        </p:txBody>
      </p:sp>
      <p:pic>
        <p:nvPicPr>
          <p:cNvPr id="8" name="Picture 7" descr="A couple of yellow envelopes with a heart on them&#10;&#10;Description automatically generated">
            <a:extLst>
              <a:ext uri="{FF2B5EF4-FFF2-40B4-BE49-F238E27FC236}">
                <a16:creationId xmlns:a16="http://schemas.microsoft.com/office/drawing/2014/main" id="{47E67639-4CD7-79E8-B870-68744C6E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235" y="410389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2078-67FA-FF95-72EC-A282EBE5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C3E3-0D7C-BAE4-3DAF-86415073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6" y="1780635"/>
            <a:ext cx="9919447" cy="1902774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75000"/>
                  </a:schemeClr>
                </a:solidFill>
              </a:rPr>
              <a:t>Award Portal Updates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1E4EB2-C53A-96A2-CBCB-7E18F05D113F}"/>
              </a:ext>
            </a:extLst>
          </p:cNvPr>
          <p:cNvSpPr txBox="1">
            <a:spLocks/>
          </p:cNvSpPr>
          <p:nvPr/>
        </p:nvSpPr>
        <p:spPr>
          <a:xfrm>
            <a:off x="2181645" y="3113361"/>
            <a:ext cx="9144000" cy="1655762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Cheryl Haycox</a:t>
            </a:r>
          </a:p>
        </p:txBody>
      </p:sp>
    </p:spTree>
    <p:extLst>
      <p:ext uri="{BB962C8B-B14F-4D97-AF65-F5344CB8AC3E}">
        <p14:creationId xmlns:p14="http://schemas.microsoft.com/office/powerpoint/2010/main" val="241302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dal-Shower-Party_Win32_EF_v6" id="{F50506D6-F263-46DF-B45F-689E87606AFB}" vid="{78DE3111-747F-4D16-8734-09E4CB8AFE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430A9-F9BE-4CEF-B979-18E1D64BA2F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F245D9D-3AD1-4091-8A44-BCACF5614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CE1E6D-CE1C-4D8E-A6A2-583710501E8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2149</Words>
  <Application>Microsoft Office PowerPoint</Application>
  <PresentationFormat>Widescreen</PresentationFormat>
  <Paragraphs>263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Arial</vt:lpstr>
      <vt:lpstr>Calibri</vt:lpstr>
      <vt:lpstr>Calibri Light</vt:lpstr>
      <vt:lpstr>Gill Sans Nova</vt:lpstr>
      <vt:lpstr>Wingdings</vt:lpstr>
      <vt:lpstr>Office Theme</vt:lpstr>
      <vt:lpstr>Office Theme</vt:lpstr>
      <vt:lpstr>Office Theme</vt:lpstr>
      <vt:lpstr>1_Office Theme</vt:lpstr>
      <vt:lpstr>Office Theme</vt:lpstr>
      <vt:lpstr>Disclaimer </vt:lpstr>
      <vt:lpstr>GCA Winter Forum 2024</vt:lpstr>
      <vt:lpstr>PowerPoint Presentation</vt:lpstr>
      <vt:lpstr>Agenda</vt:lpstr>
      <vt:lpstr>General Announcements </vt:lpstr>
      <vt:lpstr>Looking for PI Presenters </vt:lpstr>
      <vt:lpstr>GCA Fall 2023 Forum Feedback </vt:lpstr>
      <vt:lpstr>GCA Fall 2023 Forum Feedback </vt:lpstr>
      <vt:lpstr>Award Portal Updates</vt:lpstr>
      <vt:lpstr>Primary Grant Line Indicator and Legend</vt:lpstr>
      <vt:lpstr>More Information on Expenditures!</vt:lpstr>
      <vt:lpstr>PowerPoint Presentation</vt:lpstr>
      <vt:lpstr>Viewing Program Income in Award Portal</vt:lpstr>
      <vt:lpstr>PowerPoint Presentation</vt:lpstr>
      <vt:lpstr>Backlogs in ASRs and MODs</vt:lpstr>
      <vt:lpstr>How are we doing?</vt:lpstr>
      <vt:lpstr>ASRs and MODs-Returned Items</vt:lpstr>
      <vt:lpstr>Urgent ASRs and MODs</vt:lpstr>
      <vt:lpstr>PowerPoint Presentation</vt:lpstr>
      <vt:lpstr>Advance Requests</vt:lpstr>
      <vt:lpstr>Advance Request Strategy</vt:lpstr>
      <vt:lpstr>Advance Requests-Renewal or New?</vt:lpstr>
      <vt:lpstr>Advance Request Strategy</vt:lpstr>
      <vt:lpstr>Renewals in the Old System</vt:lpstr>
      <vt:lpstr>Renewals in the Current System</vt:lpstr>
      <vt:lpstr>PowerPoint Presentation</vt:lpstr>
      <vt:lpstr>Make Sure Your ASR/MOD Is In Good Working Order</vt:lpstr>
      <vt:lpstr>Why It Is Important To Get Items Right</vt:lpstr>
      <vt:lpstr>SAGE MOD Checklist</vt:lpstr>
      <vt:lpstr>GCA Only MODs</vt:lpstr>
      <vt:lpstr>OSP/GCA MODs</vt:lpstr>
      <vt:lpstr>SAGE Budget Worksheets</vt:lpstr>
      <vt:lpstr>Resources</vt:lpstr>
      <vt:lpstr>PowerPoint Presentation</vt:lpstr>
      <vt:lpstr>Workday Award Lifecycle Statuses and Award Line Closeout</vt:lpstr>
      <vt:lpstr>Workday Award Lifecycle Status Crosswalk</vt:lpstr>
      <vt:lpstr>Lost in Translation</vt:lpstr>
      <vt:lpstr>Return of the Flip</vt:lpstr>
      <vt:lpstr>What About Now?</vt:lpstr>
      <vt:lpstr>PowerPoint Presentation</vt:lpstr>
      <vt:lpstr>How to contact GCA: Best practices</vt:lpstr>
      <vt:lpstr>Three Options</vt:lpstr>
      <vt:lpstr>Award Portal</vt:lpstr>
      <vt:lpstr>Award Portal Tips and Tricks</vt:lpstr>
      <vt:lpstr>Email</vt:lpstr>
      <vt:lpstr>Phone</vt:lpstr>
      <vt:lpstr>What NOT to do</vt:lpstr>
      <vt:lpstr>PowerPoint Presentation</vt:lpstr>
      <vt:lpstr>Future Forum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</dc:title>
  <dc:creator/>
  <cp:lastModifiedBy/>
  <cp:revision>204</cp:revision>
  <dcterms:created xsi:type="dcterms:W3CDTF">2023-03-30T15:14:07Z</dcterms:created>
  <dcterms:modified xsi:type="dcterms:W3CDTF">2024-02-22T16:32:09Z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