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  <p:sldMasterId id="214748365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Encode Sans" panose="020B0604020202020204" charset="0"/>
      <p:regular r:id="rId19"/>
      <p:bold r:id="rId20"/>
    </p:embeddedFont>
    <p:embeddedFont>
      <p:font typeface="Encode Sans Black" panose="020B0604020202020204" charset="0"/>
      <p:bold r:id="rId21"/>
    </p:embeddedFont>
    <p:embeddedFont>
      <p:font typeface="Merriweather Sans" pitchFamily="2" charset="0"/>
      <p:regular r:id="rId22"/>
    </p:embeddedFont>
    <p:embeddedFont>
      <p:font typeface="Open Sans" panose="020B0606030504020204" pitchFamily="34" charset="0"/>
      <p:regular r:id="rId23"/>
      <p:bold r:id="rId24"/>
      <p:italic r:id="rId25"/>
      <p:boldItalic r:id="rId26"/>
    </p:embeddedFont>
    <p:embeddedFont>
      <p:font typeface="Open Sans Light" panose="020B0306030504020204" pitchFamily="3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a Rivet" initials="" lastIdx="2" clrIdx="0"/>
  <p:cmAuthor id="1" name="Carol Rhode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0.fntdata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2-10T20:10:50.932" idx="1">
    <p:pos x="6000" y="200"/>
    <p:text>We can leave in, but if Ari and Mike (if they present) think best to skip the specific example, we can</p:text>
  </p:cm>
  <p:cm authorId="0" dt="2024-12-12T00:28:16.606" idx="1">
    <p:pos x="6000" y="0"/>
    <p:text>@carhodes@uw.edu 
do we need this example here?</p:text>
  </p:cm>
  <p:cm authorId="0" dt="2024-12-12T00:28:16.606" idx="2">
    <p:pos x="6000" y="100"/>
    <p:text>@filimus@uw.edu @mikesnow@uw.edu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6" name="Google Shape;7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4" name="Google Shape;8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20" name="Google Shape;12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4" y="5945853"/>
            <a:ext cx="1368169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3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71756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4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4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4554447" y="6355844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514350" y="6355845"/>
            <a:ext cx="382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4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6" y="1730666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>
            <a:spLocks noGrp="1"/>
          </p:cNvSpPr>
          <p:nvPr>
            <p:ph type="chart" idx="2"/>
          </p:nvPr>
        </p:nvSpPr>
        <p:spPr>
          <a:xfrm>
            <a:off x="766762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4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514350" y="2194560"/>
            <a:ext cx="8115300" cy="40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264C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264C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196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F1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3905386" y="6355845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514350" y="6355845"/>
            <a:ext cx="3300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1" name="Google Shape;41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5" name="Google Shape;45;p9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2" name="Google Shape;52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1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myresearch-lifecycle/setup/sponsor-requirements/agreement-consideration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.uw.edu/directory/po/executive-orders/eo-36-patent-invention-and-copyright-policy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washington.edu/research/myresearch-lifecycle/setup/sponsor-requirements/agreement-considerations/" TargetMode="External"/><Relationship Id="rId4" Type="http://schemas.openxmlformats.org/officeDocument/2006/relationships/hyperlink" Target="https://www.washington.edu/research/policies/gim-4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.uw.edu/directory/po/executive-orders/eo-36-patent-invention-and-copyright-polic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washington.edu/research/policies/gim-4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policies/gim-4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63"/>
              <a:buFont typeface="Arial"/>
              <a:buNone/>
            </a:pPr>
            <a:r>
              <a:rPr lang="en-US" sz="425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GIM 40:  IP Disposition in Sponsored Programs</a:t>
            </a:r>
            <a:endParaRPr/>
          </a:p>
        </p:txBody>
      </p:sp>
      <p:sp>
        <p:nvSpPr>
          <p:cNvPr id="64" name="Google Shape;64;p12"/>
          <p:cNvSpPr txBox="1"/>
          <p:nvPr/>
        </p:nvSpPr>
        <p:spPr>
          <a:xfrm>
            <a:off x="692029" y="4308048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December, 2024 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Mike Snow, Proposal and Awards Team Manager</a:t>
            </a:r>
            <a:endParaRPr sz="20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Ari Santander, Proposal and Awards Team Manager</a:t>
            </a:r>
            <a:endParaRPr sz="20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Results of Review</a:t>
            </a: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2"/>
          </p:nvPr>
        </p:nvSpPr>
        <p:spPr>
          <a:xfrm>
            <a:off x="570755" y="14974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 After review, with adequate time, the UW may: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Be able to proceed with proposal submission with upfront terms, but only if we determine the risk can be mitigated. 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In the case of IP terms, document non-standard terms, and their implications, on an internal UW GIM 40 Memo.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Acceptance of nonstandard terms must not be in conflict with the public mission of the University. 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OSP maintains final decision on whether terms, including non-standard terms, are acceptable.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For more information on UW policies related to terms and conditions, see </a:t>
            </a:r>
            <a:r>
              <a:rPr lang="en-US" sz="20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Agreement Considerations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 and Questions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body" idx="2"/>
          </p:nvPr>
        </p:nvSpPr>
        <p:spPr>
          <a:xfrm>
            <a:off x="778650" y="1459950"/>
            <a:ext cx="8196300" cy="45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3"/>
              </a:rPr>
              <a:t>EO 36 - Patent, Invention, and Copyright Policy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4"/>
              </a:rPr>
              <a:t>GIM 40 - Disposition of UW Intellectual Property in Sponsored Program Agreements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5"/>
              </a:rPr>
              <a:t> Agreement Considerations</a:t>
            </a: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671757" y="2953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29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Executive Order 36 &amp; GIM 40</a:t>
            </a:r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2"/>
          </p:nvPr>
        </p:nvSpPr>
        <p:spPr>
          <a:xfrm>
            <a:off x="665905" y="14279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EO 36 - Patent, Invention, and Copyright Policy:</a:t>
            </a:r>
            <a:endParaRPr/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As a condition of employment, UW employees assign their interest in inventions (Intellectual Property) to the UW</a:t>
            </a:r>
            <a:endParaRPr/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Employees report all inventions and discoveries to CoMotion </a:t>
            </a:r>
            <a:endParaRPr/>
          </a:p>
          <a:p>
            <a:pPr marL="9144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Many non-federal sponsors want IP terms in sponsored research agreements.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GIM 40 - Disposition of UW Intellectual Property in Sponsored Program Agreements: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Sets out the UW’s position on IP rights in sponsored programs.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159500" y="6303900"/>
            <a:ext cx="78006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pen Sans"/>
              <a:buChar char="●"/>
            </a:pPr>
            <a:r>
              <a:rPr lang="en-US" sz="1300" b="0" i="0" u="sng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EO 36 - Patent, Invention, and Copyright Policy</a:t>
            </a:r>
            <a:endParaRPr sz="3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pen Sans"/>
              <a:buChar char="●"/>
            </a:pPr>
            <a:r>
              <a:rPr lang="en-US" sz="1300" b="0" i="0" u="sng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GIM 40 - Disposition of UW Intellectual Property in Sponsored Program Agreements</a:t>
            </a:r>
            <a:endParaRPr sz="3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28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GIM 40 - Disposition of UW Intellectual Property in Sponsored Program Agreements</a:t>
            </a: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665905" y="17327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UW IP is a state asset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Disposition must be consistent with the UW’s academic and public mission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Inventions first conceived or reduced to practice during the project by UW personnel are owned by the UW 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often referred to as “Project IP”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UW may grant certain rights to the sponsor, depending on the relationship, the sponsor’s participation, and other factors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665900" y="5998125"/>
            <a:ext cx="6873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sng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GIM 40 - Disposition of UW Intellectual Property in Sponsored Program Agreements</a:t>
            </a:r>
            <a:endParaRPr sz="5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815282" y="35556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Rights that can be granted to a sponsor</a:t>
            </a:r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2"/>
          </p:nvPr>
        </p:nvSpPr>
        <p:spPr>
          <a:xfrm>
            <a:off x="802825" y="1598375"/>
            <a:ext cx="8196300" cy="44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Project IP: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Internal non-commercial use by sponsor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An option to negotiate a non-exclusive (or exclusive) commercial license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An option may be exclusive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Background IP: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IP already in existence at time project starts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UW does not exclusively license background IP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An option to a non-exclusive license to background IP is possible, but only to extent:</a:t>
            </a:r>
            <a:endParaRPr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/>
              <a:t> necessary to practice Project IP</a:t>
            </a:r>
            <a:endParaRPr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/>
              <a:t>It is available (i.e. not already encumbered)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What we are</a:t>
            </a:r>
            <a:r>
              <a:rPr lang="en-US"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seeing</a:t>
            </a:r>
            <a:endParaRPr sz="30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2"/>
          </p:nvPr>
        </p:nvSpPr>
        <p:spPr>
          <a:xfrm>
            <a:off x="583100" y="2002225"/>
            <a:ext cx="8560800" cy="42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Rights to background IP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To consider all IP as “jointly owned IP”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by virtue of them funding the agreement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One of the following:</a:t>
            </a:r>
            <a:endParaRPr/>
          </a:p>
          <a:p>
            <a:pPr marL="91440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Deem all developed software or other IP to be open access only</a:t>
            </a:r>
            <a:endParaRPr sz="1900"/>
          </a:p>
          <a:p>
            <a:pPr marL="91440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Exclusive use, via an upfront option to an exclusive commercial license or an upfront non-exclusive or exclusive commercial license</a:t>
            </a:r>
            <a:endParaRPr sz="1900"/>
          </a:p>
          <a:p>
            <a:pPr marL="91440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Ownership ~ </a:t>
            </a:r>
            <a:r>
              <a:rPr lang="en-US" sz="1700"/>
              <a:t>which is a “work for hire” model that is inappropriate for sponsored programs</a:t>
            </a:r>
            <a:endParaRPr sz="170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Other risk mitigation terms related to IP 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such as UW provides indemnification for third-party IP infringement</a:t>
            </a: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824150" y="1363600"/>
            <a:ext cx="4903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500">
                <a:latin typeface="Encode Sans"/>
                <a:ea typeface="Encode Sans"/>
                <a:cs typeface="Encode Sans"/>
                <a:sym typeface="Encode Sans"/>
              </a:rPr>
              <a:t>Sponsors want… e.g.</a:t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Time of Award &amp; IP Terms</a:t>
            </a:r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2"/>
          </p:nvPr>
        </p:nvSpPr>
        <p:spPr>
          <a:xfrm>
            <a:off x="659300" y="1775025"/>
            <a:ext cx="8196300" cy="45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00"/>
              <a:buChar char="&gt;"/>
            </a:pPr>
            <a:r>
              <a:rPr lang="en-US" sz="2600"/>
              <a:t>Traditionally, OSP negotiates IP terms at the time of award.  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&gt;"/>
            </a:pPr>
            <a:r>
              <a:rPr lang="en-US" sz="2600"/>
              <a:t>Negotiating IP terms can take time.</a:t>
            </a:r>
            <a:endParaRPr sz="26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Documenting Non-Standard IP Terms</a:t>
            </a:r>
            <a:endParaRPr sz="30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832875" y="1673425"/>
            <a:ext cx="8358900" cy="49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OSP uses an internal UW “GIM 40 Memo” to document: </a:t>
            </a:r>
            <a:endParaRPr sz="24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When variance from UW policy (GIM 40) is requested by the PI, stakeholders, after negotiation period.</a:t>
            </a:r>
            <a:endParaRPr sz="24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The downstream implications of accepting non-standard terms.</a:t>
            </a:r>
            <a:endParaRPr sz="24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Open Sans"/>
              <a:buChar char="&gt;"/>
            </a:pPr>
            <a:r>
              <a:rPr lang="en-US"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PI and stakeholder acknowledgement of those implications.</a:t>
            </a:r>
            <a:endParaRPr sz="24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IP Terms at Time of Proposal</a:t>
            </a: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2"/>
          </p:nvPr>
        </p:nvSpPr>
        <p:spPr>
          <a:xfrm>
            <a:off x="665900" y="1536575"/>
            <a:ext cx="8196300" cy="45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Recently, OSP is seeing proposals that require agreeing to upfront IP terms to submit. 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Some IP terms may not be negotiable at proposal stage: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Sponsor informs they are non-negotiable.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There isn’t time due to hard deadline.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9144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Upfront Terms at Proposal Stage</a:t>
            </a: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2"/>
          </p:nvPr>
        </p:nvSpPr>
        <p:spPr>
          <a:xfrm>
            <a:off x="665900" y="1581875"/>
            <a:ext cx="8196300" cy="45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OSP’s review for upfront terms &amp; conditions (including IP terms) takes time: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Usually requires involvement of another team in OSP 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May involve consulting with another office, such as Risk Services or CoMotion</a:t>
            </a:r>
            <a:endParaRPr sz="22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DRAFT Proposals that include upfront terms and conditions, including IP terms, need to arrive in OSP at least 7 business days before a sponsor deadline to allow time for meaningful review.</a:t>
            </a: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On-screen Show (4:3)</PresentationFormat>
  <Paragraphs>98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Encode Sans</vt:lpstr>
      <vt:lpstr>Merriweather Sans</vt:lpstr>
      <vt:lpstr>Encode Sans Black</vt:lpstr>
      <vt:lpstr>Arial</vt:lpstr>
      <vt:lpstr>Century Gothic</vt:lpstr>
      <vt:lpstr>Calibri</vt:lpstr>
      <vt:lpstr>Open Sans</vt:lpstr>
      <vt:lpstr>Open Sans Light</vt:lpstr>
      <vt:lpstr>Custom Design</vt:lpstr>
      <vt:lpstr>2_Custom Design</vt:lpstr>
      <vt:lpstr>GIM 40:  IP Disposition in Sponsored Programs</vt:lpstr>
      <vt:lpstr>Executive Order 36 &amp; GIM 40</vt:lpstr>
      <vt:lpstr>GIM 40 - Disposition of UW Intellectual Property in Sponsored Program Agreements</vt:lpstr>
      <vt:lpstr>Rights that can be granted to a sponsor</vt:lpstr>
      <vt:lpstr>What we are seeing</vt:lpstr>
      <vt:lpstr>Time of Award &amp; IP Terms</vt:lpstr>
      <vt:lpstr>Documenting Non-Standard IP Terms</vt:lpstr>
      <vt:lpstr>IP Terms at Time of Proposal</vt:lpstr>
      <vt:lpstr>Upfront Terms at Proposal Stage</vt:lpstr>
      <vt:lpstr>Results of Review</vt:lpstr>
      <vt:lpstr>Resources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2024-12-14T00:20:58Z</dcterms:modified>
</cp:coreProperties>
</file>