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italic r:id="rId16"/>
    </p:embeddedFont>
    <p:embeddedFont>
      <p:font typeface="Encode Sans Normal Black" panose="02000000000000000000" pitchFamily="2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0703-8939-44C3-AC78-B5B583A8B176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32F6-AA58-4F50-8ED6-7E46AB5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100" dirty="0">
                <a:solidFill>
                  <a:srgbClr val="1F497D"/>
                </a:solidFill>
                <a:latin typeface="Open Sans" panose="020B0606030504020204" pitchFamily="34" charset="0"/>
                <a:ea typeface="Arial"/>
                <a:cs typeface="Arial"/>
                <a:sym typeface="Arial"/>
              </a:rPr>
              <a:t> </a:t>
            </a:r>
            <a:endParaRPr lang="en-US" sz="1100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sym typeface="Calibri"/>
              </a:rPr>
              <a:pPr>
                <a:buSzPct val="25000"/>
              </a:pPr>
              <a:t>1</a:t>
            </a:fld>
            <a:endParaRPr lang="en-US" dirty="0">
              <a:solidFill>
                <a:prstClr val="black"/>
              </a:solidFill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78888"/>
            <a:ext cx="2667000" cy="70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16" descr="OSP Wordmark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64" y="474817"/>
            <a:ext cx="2279199" cy="4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4" r="4388"/>
          <a:stretch/>
        </p:blipFill>
        <p:spPr bwMode="auto">
          <a:xfrm>
            <a:off x="9996985" y="-2242233"/>
            <a:ext cx="3642815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6531299" y="0"/>
            <a:ext cx="2608690" cy="6858000"/>
            <a:chOff x="6531299" y="0"/>
            <a:chExt cx="2608690" cy="685800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299" y="0"/>
              <a:ext cx="260869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W Logo_Purple_RGB.png"/>
            <p:cNvPicPr>
              <a:picLocks noChangeAspect="1"/>
            </p:cNvPicPr>
            <p:nvPr userDrawn="1"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151" y="5715000"/>
              <a:ext cx="1334947" cy="898864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2645813"/>
            <a:ext cx="2667000" cy="701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1"/>
            <a:ext cx="2667000" cy="701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276" r="20731" b="93348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>
          <a:xfrm>
            <a:off x="609600" y="1657016"/>
            <a:ext cx="6172200" cy="3014900"/>
          </a:xfrm>
          <a:prstGeom prst="rect">
            <a:avLst/>
          </a:prstGeom>
        </p:spPr>
        <p:txBody>
          <a:bodyPr/>
          <a:lstStyle>
            <a:lvl1pPr algn="l">
              <a:defRPr b="0">
                <a:latin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W Logo_Purple_RGB.png"/>
          <p:cNvPicPr>
            <a:picLocks noChangeAspect="1"/>
          </p:cNvPicPr>
          <p:nvPr userDrawn="1"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13" y="5404032"/>
            <a:ext cx="1959298" cy="1319261"/>
          </a:xfrm>
          <a:prstGeom prst="rect">
            <a:avLst/>
          </a:prstGeom>
        </p:spPr>
      </p:pic>
      <p:pic>
        <p:nvPicPr>
          <p:cNvPr id="8" name="Picture 7" descr="W Logo_Purple_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34000"/>
            <a:ext cx="1828800" cy="1231392"/>
          </a:xfrm>
          <a:prstGeom prst="rect">
            <a:avLst/>
          </a:prstGeom>
        </p:spPr>
      </p:pic>
      <p:pic>
        <p:nvPicPr>
          <p:cNvPr id="20" name="Picture 19" descr="line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2" y="4721753"/>
            <a:ext cx="1616241" cy="14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0" indent="0" algn="l">
              <a:buFont typeface="Lucida Grande"/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>
              <a:buNone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2pPr>
            <a:lvl3pPr marL="914400" indent="0" algn="l">
              <a:buSzPct val="100000"/>
              <a:buFont typeface="Lucida Grande"/>
              <a:buNone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3pPr>
            <a:lvl4pPr marL="1371600" indent="0" algn="l">
              <a:buNone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4pPr>
            <a:lvl5pPr marL="1828800" indent="0" algn="l">
              <a:buFont typeface="Lucida Grande"/>
              <a:buNone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</a:t>
            </a:r>
            <a:endParaRPr lang="en-US" dirty="0"/>
          </a:p>
        </p:txBody>
      </p:sp>
      <p:pic>
        <p:nvPicPr>
          <p:cNvPr id="10" name="Picture 9" descr="W Logo_Purpl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5959686"/>
            <a:ext cx="971550" cy="654177"/>
          </a:xfrm>
          <a:prstGeom prst="rect">
            <a:avLst/>
          </a:prstGeom>
        </p:spPr>
      </p:pic>
      <p:pic>
        <p:nvPicPr>
          <p:cNvPr id="13" name="Shape 16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6286774"/>
            <a:ext cx="2279199" cy="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2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Bulleted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</a:t>
            </a:r>
            <a:endParaRPr lang="en-US" dirty="0"/>
          </a:p>
        </p:txBody>
      </p:sp>
      <p:pic>
        <p:nvPicPr>
          <p:cNvPr id="10" name="Picture 9" descr="W Logo_Purpl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5959686"/>
            <a:ext cx="971550" cy="654177"/>
          </a:xfrm>
          <a:prstGeom prst="rect">
            <a:avLst/>
          </a:prstGeom>
        </p:spPr>
      </p:pic>
      <p:pic>
        <p:nvPicPr>
          <p:cNvPr id="13" name="Shape 16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03" y="6286774"/>
            <a:ext cx="2279199" cy="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Bulleted content here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W Logo_Purpl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5959686"/>
            <a:ext cx="971550" cy="654177"/>
          </a:xfrm>
          <a:prstGeom prst="rect">
            <a:avLst/>
          </a:prstGeom>
        </p:spPr>
      </p:pic>
      <p:pic>
        <p:nvPicPr>
          <p:cNvPr id="11" name="Shape 16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92" y="6264039"/>
            <a:ext cx="2279199" cy="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0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0" indent="0">
              <a:buFont typeface="Lucida Grande"/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2pPr>
            <a:lvl3pPr marL="914400" indent="0">
              <a:buSzPct val="100000"/>
              <a:buFont typeface="Lucida Grande"/>
              <a:buNone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3pPr>
            <a:lvl4pPr marL="1371600" indent="0">
              <a:buNone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4pPr>
            <a:lvl5pPr marL="1828800" indent="0">
              <a:buFont typeface="Lucida Grande"/>
              <a:buNone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+mn-l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</a:t>
            </a:r>
          </a:p>
        </p:txBody>
      </p:sp>
      <p:pic>
        <p:nvPicPr>
          <p:cNvPr id="9" name="Picture 8" descr="W Logo_Purpl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5959686"/>
            <a:ext cx="971550" cy="654177"/>
          </a:xfrm>
          <a:prstGeom prst="rect">
            <a:avLst/>
          </a:prstGeom>
        </p:spPr>
      </p:pic>
      <p:pic>
        <p:nvPicPr>
          <p:cNvPr id="11" name="Shape 16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39" y="6281725"/>
            <a:ext cx="2279199" cy="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8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9" name="Picture 8" descr="W Logo_Purpl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5959686"/>
            <a:ext cx="971550" cy="654177"/>
          </a:xfrm>
          <a:prstGeom prst="rect">
            <a:avLst/>
          </a:prstGeom>
        </p:spPr>
      </p:pic>
      <p:pic>
        <p:nvPicPr>
          <p:cNvPr id="10" name="Shape 16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97765"/>
            <a:ext cx="2279199" cy="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8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A8C2BE05-AC2C-4569-AA4B-60BA66F024A7}" type="datetimeFigureOut">
              <a:rPr lang="en-US" sz="1400" kern="0" smtClean="0">
                <a:solidFill>
                  <a:srgbClr val="000000"/>
                </a:solidFill>
                <a:cs typeface="Arial"/>
                <a:sym typeface="Arial"/>
              </a:rPr>
              <a:pPr/>
              <a:t>5/10/2017</a:t>
            </a:fld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2182F57C-6BC7-4961-8CB0-3C276DE4999E}" type="slidenum">
              <a:rPr lang="en-US" sz="1400" kern="0" smtClean="0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9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yee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erahelp/commons/Commons/rppr/rppr_fields.htm" TargetMode="External"/><Relationship Id="rId7" Type="http://schemas.openxmlformats.org/officeDocument/2006/relationships/hyperlink" Target="http://www.washington.edu/research/policies/gim-39-closeout-of-sponsored-program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.nih.gov/erahelp/commons/#Commons/rppr/Interim_RPPR/intermin_RPPR_steps.htm" TargetMode="External"/><Relationship Id="rId5" Type="http://schemas.openxmlformats.org/officeDocument/2006/relationships/hyperlink" Target="https://era.nih.gov/erahelp/commons/Commons/rppr/Interim_RPPR/interim_RPPR_overview.htm" TargetMode="External"/><Relationship Id="rId4" Type="http://schemas.openxmlformats.org/officeDocument/2006/relationships/hyperlink" Target="https://era.nih.gov/erahelp/commons/Commons/status/closeout/Final_RPPR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57016"/>
            <a:ext cx="6731888" cy="3014900"/>
          </a:xfrm>
        </p:spPr>
        <p:txBody>
          <a:bodyPr/>
          <a:lstStyle/>
          <a:p>
            <a:pPr algn="l"/>
            <a:r>
              <a:rPr lang="en-US" dirty="0" smtClean="0"/>
              <a:t>NIH: </a:t>
            </a:r>
            <a:br>
              <a:rPr lang="en-US" dirty="0" smtClean="0"/>
            </a:br>
            <a:r>
              <a:rPr lang="en-US" dirty="0" smtClean="0"/>
              <a:t>Research Performance Progress Reports (RPPR)</a:t>
            </a:r>
            <a:br>
              <a:rPr lang="en-US" dirty="0" smtClean="0"/>
            </a:br>
            <a:r>
              <a:rPr lang="en-US" dirty="0" smtClean="0"/>
              <a:t>Final &amp; Interim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84757" y="479487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MRAM </a:t>
            </a:r>
            <a:r>
              <a:rPr lang="en-US" sz="1600" dirty="0" smtClean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2017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Adelia Yee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of Sponsored Programs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ayee@uw.edu</a:t>
            </a:r>
            <a:r>
              <a:rPr lang="en-US" sz="1400" dirty="0" smtClean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095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267326"/>
            <a:ext cx="8027495" cy="4712687"/>
          </a:xfrm>
        </p:spPr>
        <p:txBody>
          <a:bodyPr/>
          <a:lstStyle/>
          <a:p>
            <a:r>
              <a:rPr lang="en-US" sz="1800" b="1" dirty="0">
                <a:solidFill>
                  <a:srgbClr val="33006F"/>
                </a:solidFill>
                <a:ea typeface="+mj-ea"/>
                <a:cs typeface="+mj-cs"/>
              </a:rPr>
              <a:t>How Do I Fill Out the RPPR Forms?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700" u="sng" dirty="0">
                <a:solidFill>
                  <a:srgbClr val="33006F"/>
                </a:solidFill>
                <a:ea typeface="+mj-ea"/>
                <a:cs typeface="+mj-cs"/>
                <a:hlinkClick r:id="rId3"/>
              </a:rPr>
              <a:t>https://era.nih.gov/erahelp/commons/Commons/rppr/rppr_fields.htm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> </a:t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b="1" dirty="0">
                <a:solidFill>
                  <a:srgbClr val="33006F"/>
                </a:solidFill>
                <a:ea typeface="+mj-ea"/>
                <a:cs typeface="+mj-cs"/>
              </a:rPr>
              <a:t>Submitting Your Final Research Performance Progress Report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700" u="sng" dirty="0">
                <a:solidFill>
                  <a:srgbClr val="33006F"/>
                </a:solidFill>
                <a:ea typeface="+mj-ea"/>
                <a:cs typeface="+mj-cs"/>
                <a:hlinkClick r:id="rId4"/>
              </a:rPr>
              <a:t>https://era.nih.gov/erahelp/commons/Commons/status/closeout/Final_RPPR.htm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> </a:t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b="1" dirty="0">
                <a:solidFill>
                  <a:srgbClr val="33006F"/>
                </a:solidFill>
                <a:ea typeface="+mj-ea"/>
                <a:cs typeface="+mj-cs"/>
              </a:rPr>
              <a:t>Overview of the Interim RPPR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700" u="sng" dirty="0">
                <a:solidFill>
                  <a:srgbClr val="33006F"/>
                </a:solidFill>
                <a:ea typeface="+mj-ea"/>
                <a:cs typeface="+mj-cs"/>
                <a:hlinkClick r:id="rId5"/>
              </a:rPr>
              <a:t>https://era.nih.gov/erahelp/commons/Commons/rppr/Interim_RPPR/interim_RPPR_overview.htm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> </a:t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b="1" dirty="0">
                <a:solidFill>
                  <a:srgbClr val="33006F"/>
                </a:solidFill>
                <a:ea typeface="+mj-ea"/>
                <a:cs typeface="+mj-cs"/>
              </a:rPr>
              <a:t>Submitting Your Interim RPPR </a:t>
            </a:r>
            <a:r>
              <a:rPr lang="en-US" sz="1700" u="sng" dirty="0">
                <a:solidFill>
                  <a:srgbClr val="33006F"/>
                </a:solidFill>
                <a:ea typeface="+mj-ea"/>
                <a:cs typeface="+mj-cs"/>
                <a:hlinkClick r:id="rId6"/>
              </a:rPr>
              <a:t>https://era.nih.gov/erahelp/commons/#Commons/rppr/Interim_RPPR/intermin_RPPR_steps.htm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> </a:t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800" b="1" dirty="0">
                <a:solidFill>
                  <a:srgbClr val="33006F"/>
                </a:solidFill>
                <a:ea typeface="+mj-ea"/>
                <a:cs typeface="+mj-cs"/>
              </a:rPr>
              <a:t>GIM 39: Closeout of Sponsored Programs</a:t>
            </a:r>
            <a: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33006F"/>
                </a:solidFill>
                <a:ea typeface="+mj-ea"/>
                <a:cs typeface="+mj-cs"/>
              </a:rPr>
            </a:br>
            <a:r>
              <a:rPr lang="en-US" sz="1700" u="sng" dirty="0">
                <a:solidFill>
                  <a:srgbClr val="33006F"/>
                </a:solidFill>
                <a:ea typeface="+mj-ea"/>
                <a:cs typeface="+mj-cs"/>
                <a:hlinkClick r:id="rId7"/>
              </a:rPr>
              <a:t>http://www.washington.edu/research/policies/gim-39-closeout-of-sponsored-programs</a:t>
            </a:r>
            <a:r>
              <a:rPr lang="en-US" sz="1700" u="sng" dirty="0" smtClean="0">
                <a:solidFill>
                  <a:srgbClr val="33006F"/>
                </a:solidFill>
                <a:ea typeface="+mj-ea"/>
                <a:cs typeface="+mj-cs"/>
                <a:hlinkClick r:id="rId7"/>
              </a:rPr>
              <a:t>/</a:t>
            </a:r>
            <a:endParaRPr lang="en-US" sz="1700" dirty="0"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/>
            <a:r>
              <a:rPr lang="en-US" sz="4400" b="1" u="none" strike="noStrike" cap="none" dirty="0" smtClean="0">
                <a:solidFill>
                  <a:schemeClr val="dk1"/>
                </a:solidFill>
                <a:latin typeface="Open Sans" panose="020B0606030504020204" pitchFamily="34" charset="0"/>
                <a:sym typeface="Arial"/>
              </a:rPr>
              <a:t>RPPR Resources</a:t>
            </a:r>
            <a:endParaRPr lang="en-US" sz="14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3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A85FFF"/>
      </a:folHlink>
    </a:clrScheme>
    <a:fontScheme name="Encode">
      <a:majorFont>
        <a:latin typeface="Encode Sans Normal"/>
        <a:ea typeface=""/>
        <a:cs typeface=""/>
      </a:majorFont>
      <a:minorFont>
        <a:latin typeface="Encode Sans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On-screen Show (4:3)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Open Sans Light</vt:lpstr>
      <vt:lpstr>Encode Sans Normal Black</vt:lpstr>
      <vt:lpstr>Lucida Grande</vt:lpstr>
      <vt:lpstr>5_Custom Design</vt:lpstr>
      <vt:lpstr>NIH:  Research Performance Progress Reports (RPPR) Final &amp; Interim</vt:lpstr>
      <vt:lpstr>RPPR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NIH:  Research Performance Progress Reports (RPPR) Final &amp; Interim</dc:title>
  <dc:creator>MRAM</dc:creator>
  <cp:lastModifiedBy>MRAM</cp:lastModifiedBy>
  <cp:revision>3</cp:revision>
  <dcterms:created xsi:type="dcterms:W3CDTF">2017-05-10T21:14:04Z</dcterms:created>
  <dcterms:modified xsi:type="dcterms:W3CDTF">2017-05-10T21:27:36Z</dcterms:modified>
</cp:coreProperties>
</file>