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3" r:id="rId4"/>
    <p:sldId id="261" r:id="rId5"/>
    <p:sldId id="268" r:id="rId6"/>
    <p:sldId id="260" r:id="rId7"/>
    <p:sldId id="264" r:id="rId8"/>
    <p:sldId id="299" r:id="rId9"/>
    <p:sldId id="304" r:id="rId10"/>
    <p:sldId id="301" r:id="rId11"/>
    <p:sldId id="305" r:id="rId12"/>
    <p:sldId id="278" r:id="rId13"/>
    <p:sldId id="315" r:id="rId14"/>
    <p:sldId id="31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AFF"/>
    <a:srgbClr val="0066FF"/>
    <a:srgbClr val="5371B5"/>
    <a:srgbClr val="6600FF"/>
    <a:srgbClr val="000000"/>
    <a:srgbClr val="CC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28" autoAdjust="0"/>
  </p:normalViewPr>
  <p:slideViewPr>
    <p:cSldViewPr>
      <p:cViewPr varScale="1">
        <p:scale>
          <a:sx n="84" d="100"/>
          <a:sy n="84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1A7E-0EAC-4CAF-9C43-EDBA020E0C03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8853-3FF2-40EB-A71F-921C645FC1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3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6D29B-5E83-4D8B-AC92-6DB75D7A6179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F7399A-5775-4640-9825-93B49F2FA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2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B79-D559-4E23-A7EE-4BE04F476A51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EDDD-891B-45CF-AADC-2E567046B755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FB81-4D0E-43F3-9620-64049C1D6AC3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0677-FA87-4D3A-8437-ECF499CBA76B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D01C-6D5C-4FAF-A445-C22DCFFFF31F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D430-1E3E-40DC-9E8F-7912CA952196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F2E7-D1F9-49B8-A9BA-7F938791B80F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12FA-B56A-47C8-B3C4-A3891156C83D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5B2A-9CB5-4050-AFF0-8137FC1D0BA7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F93-9EA4-4691-AF16-847B6D29DD02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8335-E69C-42C7-9E19-CDA54AB628A2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6A5C50-EA0D-44EC-A708-2E72C20FEB90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16E3278-1DBB-44AD-9CA3-DC0D0B11AE2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moe@uw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sdinfo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966013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The Single IRB Policy</a:t>
            </a:r>
            <a:br>
              <a:rPr lang="en-US" cap="none" dirty="0" smtClean="0"/>
            </a:br>
            <a:r>
              <a:rPr lang="en-US" sz="2400" cap="none" dirty="0">
                <a:solidFill>
                  <a:schemeClr val="bg1"/>
                </a:solidFill>
              </a:rPr>
              <a:t>d</a:t>
            </a:r>
            <a:endParaRPr lang="en-US" sz="4800" cap="none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Karen Moe, PhD</a:t>
            </a:r>
          </a:p>
          <a:p>
            <a:r>
              <a:rPr lang="en-US" dirty="0" smtClean="0"/>
              <a:t>Director, Human Subjects Division</a:t>
            </a:r>
          </a:p>
          <a:p>
            <a:r>
              <a:rPr lang="en-US" dirty="0" smtClean="0"/>
              <a:t>MRAM Meeting; May 11, 2017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kemoe@uw.edu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hsdinfo@uw.edu</a:t>
            </a: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9472" y="9906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Preparing </a:t>
            </a:r>
            <a:r>
              <a:rPr lang="en-US" sz="3600" b="1" dirty="0" smtClean="0"/>
              <a:t>a NIH grant application</a:t>
            </a:r>
          </a:p>
          <a:p>
            <a:pPr marL="0" indent="0" algn="ctr">
              <a:buNone/>
            </a:pPr>
            <a:r>
              <a:rPr lang="en-US" sz="3600" b="1" dirty="0" smtClean="0"/>
              <a:t>for a multi-site clinical trial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0"/>
            <a:ext cx="3104035" cy="1886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06" y="3657600"/>
            <a:ext cx="2700526" cy="23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Basic steps: UW PI is Lead PI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93192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</a:rPr>
              <a:t>Grant preparation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3931920" cy="4408488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u="sng" dirty="0" smtClean="0"/>
              <a:t>Choose the IRB</a:t>
            </a:r>
            <a:r>
              <a:rPr lang="en-US" dirty="0" smtClean="0"/>
              <a:t> (with HSD)</a:t>
            </a:r>
            <a:endParaRPr lang="en-US" u="sng" dirty="0" smtClean="0"/>
          </a:p>
          <a:p>
            <a:pPr>
              <a:buClrTx/>
            </a:pPr>
            <a:r>
              <a:rPr lang="en-US" u="sng" dirty="0" smtClean="0"/>
              <a:t>HSD Letter of Suppo</a:t>
            </a:r>
            <a:r>
              <a:rPr lang="en-US" dirty="0" smtClean="0"/>
              <a:t>rt</a:t>
            </a:r>
          </a:p>
          <a:p>
            <a:pPr>
              <a:buClrTx/>
            </a:pPr>
            <a:r>
              <a:rPr lang="en-US" u="sng" dirty="0" smtClean="0"/>
              <a:t>Letter of Support</a:t>
            </a:r>
            <a:r>
              <a:rPr lang="en-US" dirty="0" smtClean="0"/>
              <a:t> for single IRB from participating sites</a:t>
            </a:r>
          </a:p>
          <a:p>
            <a:pPr>
              <a:buClrTx/>
            </a:pPr>
            <a:r>
              <a:rPr lang="en-US" u="sng" dirty="0" smtClean="0"/>
              <a:t>Personnel</a:t>
            </a:r>
            <a:r>
              <a:rPr lang="en-US" dirty="0" smtClean="0"/>
              <a:t>: IRB liaison</a:t>
            </a:r>
          </a:p>
          <a:p>
            <a:pPr>
              <a:buClrTx/>
            </a:pPr>
            <a:r>
              <a:rPr lang="en-US" u="sng" dirty="0" smtClean="0"/>
              <a:t>Budge</a:t>
            </a:r>
            <a:r>
              <a:rPr lang="en-US" dirty="0" smtClean="0"/>
              <a:t>t: IRB fees</a:t>
            </a:r>
          </a:p>
          <a:p>
            <a:pPr>
              <a:buClrTx/>
            </a:pPr>
            <a:r>
              <a:rPr lang="en-US" u="sng" dirty="0" smtClean="0"/>
              <a:t>Budget</a:t>
            </a:r>
            <a:r>
              <a:rPr lang="en-US" dirty="0" smtClean="0"/>
              <a:t>: IRB liaison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93192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</a:rPr>
              <a:t>Post-award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54880" y="1981200"/>
            <a:ext cx="3931920" cy="4408488"/>
          </a:xfrm>
        </p:spPr>
        <p:txBody>
          <a:bodyPr/>
          <a:lstStyle/>
          <a:p>
            <a:pPr>
              <a:buClrTx/>
            </a:pPr>
            <a:r>
              <a:rPr lang="en-US" u="sng" dirty="0" smtClean="0"/>
              <a:t>IRB liaison</a:t>
            </a:r>
            <a:r>
              <a:rPr lang="en-US" dirty="0" smtClean="0"/>
              <a:t>:  identify/hire</a:t>
            </a:r>
          </a:p>
          <a:p>
            <a:pPr>
              <a:buClrTx/>
            </a:pPr>
            <a:r>
              <a:rPr lang="en-US" u="sng" dirty="0" smtClean="0"/>
              <a:t>Zipline</a:t>
            </a:r>
            <a:r>
              <a:rPr lang="en-US" dirty="0" smtClean="0"/>
              <a:t>: request to use external IRB</a:t>
            </a:r>
          </a:p>
          <a:p>
            <a:pPr>
              <a:buClrTx/>
            </a:pPr>
            <a:r>
              <a:rPr lang="en-US" u="sng" dirty="0" smtClean="0"/>
              <a:t>Reliance agreement</a:t>
            </a:r>
            <a:r>
              <a:rPr lang="en-US" dirty="0" smtClean="0"/>
              <a:t> between IRB &amp; sites</a:t>
            </a:r>
          </a:p>
          <a:p>
            <a:pPr>
              <a:buClrTx/>
            </a:pPr>
            <a:r>
              <a:rPr lang="en-US" u="sng" dirty="0" smtClean="0"/>
              <a:t>Generic protocol</a:t>
            </a:r>
            <a:r>
              <a:rPr lang="en-US" dirty="0" smtClean="0"/>
              <a:t>: IRB review</a:t>
            </a:r>
          </a:p>
          <a:p>
            <a:pPr>
              <a:buClrTx/>
            </a:pPr>
            <a:r>
              <a:rPr lang="en-US" u="sng" dirty="0" smtClean="0"/>
              <a:t>Each site</a:t>
            </a:r>
            <a:r>
              <a:rPr lang="en-US" dirty="0" smtClean="0"/>
              <a:t>: IRB review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Cost of the single IRB review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352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It costs money </a:t>
            </a:r>
          </a:p>
          <a:p>
            <a:pPr>
              <a:buClrTx/>
            </a:pPr>
            <a:r>
              <a:rPr lang="en-US" dirty="0" smtClean="0"/>
              <a:t>The grant (lead site) must pay</a:t>
            </a:r>
          </a:p>
          <a:p>
            <a:pPr>
              <a:buClrTx/>
            </a:pPr>
            <a:r>
              <a:rPr lang="en-US" dirty="0" smtClean="0"/>
              <a:t>The cost is </a:t>
            </a:r>
            <a:r>
              <a:rPr lang="en-US" b="1" dirty="0" smtClean="0"/>
              <a:t>not</a:t>
            </a:r>
            <a:r>
              <a:rPr lang="en-US" dirty="0" smtClean="0"/>
              <a:t> included in indirect costs (F&amp;A)</a:t>
            </a:r>
          </a:p>
          <a:p>
            <a:pPr>
              <a:buClrTx/>
            </a:pPr>
            <a:r>
              <a:rPr lang="en-US" dirty="0" smtClean="0"/>
              <a:t>Must be included in grant budget</a:t>
            </a:r>
          </a:p>
          <a:p>
            <a:pPr marL="0" indent="0">
              <a:buClrTx/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Clr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See two NIH guidance documents </a:t>
            </a:r>
          </a:p>
          <a:p>
            <a:pPr marL="0" indent="0" algn="ctr">
              <a:buClrTx/>
              <a:buNone/>
            </a:pPr>
            <a:r>
              <a:rPr lang="en-US" dirty="0" smtClean="0"/>
              <a:t>(links on HSD Single IRB webpage)</a:t>
            </a:r>
          </a:p>
          <a:p>
            <a:pPr marL="0" indent="0">
              <a:buClrTx/>
              <a:buNone/>
            </a:pPr>
            <a:endParaRPr lang="en-US" dirty="0" smtClean="0"/>
          </a:p>
          <a:p>
            <a:pPr>
              <a:buClrTx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16" y="1219200"/>
            <a:ext cx="40481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HSD Single IRB webpage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>
              <a:buClrTx/>
              <a:buNone/>
            </a:pPr>
            <a:endParaRPr lang="en-US" sz="2800" b="1" dirty="0" smtClean="0"/>
          </a:p>
          <a:p>
            <a:pPr marL="0" indent="0">
              <a:buClrTx/>
              <a:buNone/>
            </a:pPr>
            <a:endParaRPr lang="en-US" sz="2800" b="1" dirty="0"/>
          </a:p>
          <a:p>
            <a:pPr marL="0" indent="0" algn="ctr">
              <a:buClrTx/>
              <a:buNone/>
            </a:pPr>
            <a:r>
              <a:rPr lang="en-US" sz="2800" b="1" dirty="0" smtClean="0"/>
              <a:t>Template Letter of Support</a:t>
            </a:r>
            <a:r>
              <a:rPr lang="en-US" sz="2800" dirty="0" smtClean="0"/>
              <a:t> for participating sites</a:t>
            </a:r>
          </a:p>
          <a:p>
            <a:pPr marL="0" indent="0" algn="ctr">
              <a:buClrTx/>
              <a:buNone/>
            </a:pPr>
            <a:r>
              <a:rPr lang="en-US" sz="2800" b="1" dirty="0"/>
              <a:t>I</a:t>
            </a:r>
            <a:r>
              <a:rPr lang="en-US" sz="2800" b="1" dirty="0" smtClean="0"/>
              <a:t>RB Liaison description &amp; cost</a:t>
            </a:r>
            <a:endParaRPr lang="en-US" sz="2800" dirty="0" smtClean="0"/>
          </a:p>
          <a:p>
            <a:pPr marL="0" indent="0" algn="ctr">
              <a:buClrTx/>
              <a:buNone/>
            </a:pPr>
            <a:r>
              <a:rPr lang="en-US" sz="2800" b="1" dirty="0" smtClean="0"/>
              <a:t>IRB review fees</a:t>
            </a:r>
            <a:r>
              <a:rPr lang="en-US" sz="2800" dirty="0" smtClean="0"/>
              <a:t>:  How to budget</a:t>
            </a:r>
          </a:p>
          <a:p>
            <a:pPr marL="0" indent="0" algn="ctr">
              <a:buClrTx/>
              <a:buNone/>
            </a:pPr>
            <a:r>
              <a:rPr lang="en-US" sz="2800" b="1" dirty="0" smtClean="0"/>
              <a:t>Links to NIH guidance </a:t>
            </a:r>
            <a:r>
              <a:rPr lang="en-US" sz="2800" dirty="0" smtClean="0"/>
              <a:t>about review fees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46" y="1295400"/>
            <a:ext cx="70104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2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6" name="Picture 2" descr="C:\Users\kemoe\Pictures\q and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97050"/>
            <a:ext cx="59309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333CC"/>
                </a:solidFill>
              </a:rPr>
              <a:t>What is the Single IRB Policy?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779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3200" dirty="0" smtClean="0"/>
              <a:t>Two complementary federal policies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3200" u="sng" dirty="0" smtClean="0"/>
              <a:t>Require</a:t>
            </a:r>
            <a:r>
              <a:rPr lang="en-US" sz="3200" dirty="0" smtClean="0"/>
              <a:t> the institutions participating in certain kinds of studies to rely on the same (single) IRB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88" y="4038600"/>
            <a:ext cx="1831364" cy="24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36" y="762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IRB review for current clinical trials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44827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ingle IRB policy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283209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Faster overall startup time</a:t>
            </a:r>
          </a:p>
          <a:p>
            <a:pPr marL="0" indent="0">
              <a:buNone/>
            </a:pPr>
            <a:r>
              <a:rPr lang="en-US" sz="2800" dirty="0" smtClean="0"/>
              <a:t>More efficient</a:t>
            </a:r>
          </a:p>
          <a:p>
            <a:pPr marL="0" indent="0">
              <a:buNone/>
            </a:pPr>
            <a:r>
              <a:rPr lang="en-US" sz="2800" dirty="0" smtClean="0"/>
              <a:t>More consistent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IRB policy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048134"/>
              </p:ext>
            </p:extLst>
          </p:nvPr>
        </p:nvGraphicFramePr>
        <p:xfrm>
          <a:off x="457200" y="15240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Common</a:t>
                      </a:r>
                      <a:r>
                        <a:rPr lang="en-US" sz="2400" baseline="0" dirty="0" smtClean="0"/>
                        <a:t> Rule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Implementation</a:t>
                      </a:r>
                      <a:r>
                        <a:rPr lang="en-US" sz="2400" baseline="0" dirty="0" smtClean="0"/>
                        <a:t> date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New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grants on or after Sept 25, 2017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Jan 20,</a:t>
                      </a:r>
                      <a:r>
                        <a:rPr lang="en-US" sz="2400" baseline="0" dirty="0" smtClean="0"/>
                        <a:t> 2020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Applies to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NIH-funded multi-site clinical trials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Exceptions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Not international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Not VA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Not tribal</a:t>
                      </a:r>
                      <a:r>
                        <a:rPr lang="en-US" sz="2400" baseline="0" dirty="0" smtClean="0"/>
                        <a:t> involvement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Affects current studies?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Why are we talking about this now?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marL="0" indent="0" algn="ctr">
              <a:buClrTx/>
              <a:buNone/>
            </a:pPr>
            <a:r>
              <a:rPr lang="en-US" sz="2800" dirty="0" smtClean="0"/>
              <a:t>The grants </a:t>
            </a:r>
            <a:r>
              <a:rPr lang="en-US" sz="2800" dirty="0" smtClean="0"/>
              <a:t>submitted to NIH </a:t>
            </a:r>
            <a:r>
              <a:rPr lang="en-US" sz="2800" dirty="0" smtClean="0"/>
              <a:t>this fall</a:t>
            </a:r>
          </a:p>
          <a:p>
            <a:pPr marL="0" indent="0" algn="ctr">
              <a:buClrTx/>
              <a:buNone/>
            </a:pPr>
            <a:r>
              <a:rPr lang="en-US" sz="2800" dirty="0" smtClean="0"/>
              <a:t>for multi-site clinical trials </a:t>
            </a:r>
            <a:r>
              <a:rPr lang="en-US" sz="2800" b="1" u="sng" dirty="0" smtClean="0"/>
              <a:t>must</a:t>
            </a:r>
            <a:r>
              <a:rPr lang="en-US" sz="2800" dirty="0" smtClean="0"/>
              <a:t> include</a:t>
            </a:r>
          </a:p>
          <a:p>
            <a:pPr marL="0" indent="0" algn="ctr">
              <a:buClrTx/>
              <a:buNone/>
            </a:pPr>
            <a:r>
              <a:rPr lang="en-US" sz="2800" dirty="0" smtClean="0"/>
              <a:t>specific single IRB information</a:t>
            </a:r>
          </a:p>
          <a:p>
            <a:pPr marL="0" indent="0" algn="ctr">
              <a:buClrTx/>
              <a:buNone/>
            </a:pPr>
            <a:r>
              <a:rPr lang="en-US" sz="2800" dirty="0" smtClean="0"/>
              <a:t>including </a:t>
            </a:r>
            <a:r>
              <a:rPr lang="en-US" sz="2800" b="1" dirty="0" smtClean="0">
                <a:solidFill>
                  <a:srgbClr val="C00000"/>
                </a:solidFill>
              </a:rPr>
              <a:t>budget information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3969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UW IRB as the single IRB?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UW IRB will not be the single IRB</a:t>
            </a:r>
          </a:p>
          <a:p>
            <a:pPr>
              <a:buClrTx/>
            </a:pPr>
            <a:r>
              <a:rPr lang="en-US" sz="2800" dirty="0" smtClean="0"/>
              <a:t>For the first 2 years of the single IRB policy </a:t>
            </a:r>
          </a:p>
          <a:p>
            <a:pPr>
              <a:buClrTx/>
            </a:pPr>
            <a:r>
              <a:rPr lang="en-US" sz="2800" dirty="0" smtClean="0"/>
              <a:t>Collect data re workload &amp; cost, then decide</a:t>
            </a:r>
          </a:p>
          <a:p>
            <a:pPr marL="0" indent="0">
              <a:buClrTx/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HSD will work with the PI to select a large independent IRB (e.g., WIRB)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3962400"/>
            <a:ext cx="810006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Why?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099987"/>
              </p:ext>
            </p:extLst>
          </p:nvPr>
        </p:nvGraphicFramePr>
        <p:xfrm>
          <a:off x="825374" y="1447800"/>
          <a:ext cx="7696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Advantages</a:t>
                      </a:r>
                      <a:r>
                        <a:rPr lang="en-US" sz="2800" baseline="0" dirty="0" smtClean="0"/>
                        <a:t> of large independent IRBs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Expertise (number &amp; type of IRB members)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 quickly “scale up” for large studies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Faster</a:t>
                      </a:r>
                      <a:r>
                        <a:rPr lang="en-US" sz="2800" baseline="0" dirty="0" smtClean="0"/>
                        <a:t> t</a:t>
                      </a:r>
                      <a:r>
                        <a:rPr lang="en-US" sz="2800" dirty="0" smtClean="0"/>
                        <a:t>urnaround time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Our</a:t>
                      </a:r>
                      <a:r>
                        <a:rPr lang="en-US" sz="2800" baseline="0" dirty="0" smtClean="0"/>
                        <a:t> p</a:t>
                      </a:r>
                      <a:r>
                        <a:rPr lang="en-US" sz="2800" dirty="0" smtClean="0"/>
                        <a:t>eer institutions taking</a:t>
                      </a:r>
                      <a:r>
                        <a:rPr lang="en-US" sz="2800" baseline="0" dirty="0" smtClean="0"/>
                        <a:t> the same approach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3278-1DBB-44AD-9CA3-DC0D0B11AE2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45720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B8AFF"/>
                </a:solidFill>
              </a:rPr>
              <a:t>HSD staff will still be available to help</a:t>
            </a:r>
            <a:endParaRPr lang="en-US" sz="2400" dirty="0">
              <a:solidFill>
                <a:srgbClr val="3B8AFF"/>
              </a:solidFill>
            </a:endParaRPr>
          </a:p>
        </p:txBody>
      </p:sp>
      <p:pic>
        <p:nvPicPr>
          <p:cNvPr id="1027" name="Picture 3" descr="C:\Users\kemoe\Pictures\telephoning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095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665</TotalTime>
  <Words>403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The Single IRB Policy d</vt:lpstr>
      <vt:lpstr>What is the Single IRB Policy?</vt:lpstr>
      <vt:lpstr>IRB review for current clinical trials</vt:lpstr>
      <vt:lpstr>Single IRB policy</vt:lpstr>
      <vt:lpstr>Why</vt:lpstr>
      <vt:lpstr>Single IRB policy</vt:lpstr>
      <vt:lpstr>Why are we talking about this now? </vt:lpstr>
      <vt:lpstr>UW IRB as the single IRB?</vt:lpstr>
      <vt:lpstr>Why?</vt:lpstr>
      <vt:lpstr>PowerPoint Presentation</vt:lpstr>
      <vt:lpstr>Basic steps: UW PI is Lead PI</vt:lpstr>
      <vt:lpstr>Cost of the single IRB review </vt:lpstr>
      <vt:lpstr>HSD Single IRB webpage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kemoe</dc:creator>
  <cp:lastModifiedBy>kemoe</cp:lastModifiedBy>
  <cp:revision>115</cp:revision>
  <cp:lastPrinted>2017-04-15T15:34:46Z</cp:lastPrinted>
  <dcterms:created xsi:type="dcterms:W3CDTF">2017-04-05T22:15:54Z</dcterms:created>
  <dcterms:modified xsi:type="dcterms:W3CDTF">2017-05-10T15:10:17Z</dcterms:modified>
</cp:coreProperties>
</file>