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8909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3322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None/>
              <a:defRPr sz="5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2" y="3973980"/>
            <a:ext cx="1600199" cy="1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2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18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1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24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076956" cy="4015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2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4" y="5945853"/>
            <a:ext cx="1371599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6" y="13322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  <a:defRPr sz="5000" b="0" i="0">
                <a:solidFill>
                  <a:schemeClr val="dk1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2" y="3973980"/>
            <a:ext cx="1600199" cy="1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4" y="5945853"/>
            <a:ext cx="1371599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24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999999"/>
              </a:buClr>
              <a:buFont typeface="Open Sans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1750" y="2142400"/>
            <a:ext cx="8180100" cy="155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4000"/>
              <a:t>SAGE and HR/P MODERNIZATION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803400" y="4377950"/>
            <a:ext cx="5495700" cy="17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MRAM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May 2017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Carey Acker, Project Manager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Office of Research Information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1756" y="2953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APPROVALS - Selected Job Org Code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l="20317" t="17863" r="21349" b="47131"/>
          <a:stretch/>
        </p:blipFill>
        <p:spPr>
          <a:xfrm>
            <a:off x="405324" y="1621299"/>
            <a:ext cx="8451025" cy="2851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7133625" y="3566800"/>
            <a:ext cx="11997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/>
              <a:t>(Primary Org)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832050" y="3891100"/>
            <a:ext cx="972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100" b="1">
                <a:solidFill>
                  <a:srgbClr val="CC0000"/>
                </a:solidFill>
              </a:rPr>
              <a:t>(Sup Org)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05325" y="4631050"/>
            <a:ext cx="8451000" cy="20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Changes: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Primary position’s Org Code replaces Home Department Org Code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1600" b="1">
                <a:solidFill>
                  <a:schemeClr val="dk1"/>
                </a:solidFill>
              </a:rPr>
              <a:t>Primary</a:t>
            </a:r>
            <a:r>
              <a:rPr lang="en-US" sz="1600">
                <a:solidFill>
                  <a:schemeClr val="dk1"/>
                </a:solidFill>
              </a:rPr>
              <a:t> Org will be part of Approval Graph automatically (current state)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If an academic appointment is selected, and has no related position, the </a:t>
            </a:r>
            <a:r>
              <a:rPr lang="en-US" sz="1600" b="1">
                <a:solidFill>
                  <a:schemeClr val="dk1"/>
                </a:solidFill>
              </a:rPr>
              <a:t>Supervisory Org</a:t>
            </a:r>
            <a:r>
              <a:rPr lang="en-US" sz="1600">
                <a:solidFill>
                  <a:schemeClr val="dk1"/>
                </a:solidFill>
              </a:rPr>
              <a:t> for the Academic Unit will be added to Approval Graph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Still working with HRPM Program and units where Sup Orgs don’t match                                current approval orgs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SAGE BUDGET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50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Changes: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New data source and data concepts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Object Codes less granular for 01, 07, and 08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Earn Types to Earning Codes (not a direct translation)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IBS Earnings Indicator - logic update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Salary Amounts - logic updates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Benefit Exemption Status cannot be identified for Professional staff, so users will be prompted to verify benefit exemptions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Adding TBD or non-Workday personnel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>
                <a:solidFill>
                  <a:schemeClr val="dk1"/>
                </a:solidFill>
              </a:rPr>
              <a:t>Highlighted today: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Changes: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Font typeface="Merriweather Sans"/>
            </a:pPr>
            <a:r>
              <a:rPr lang="en-US" sz="1800">
                <a:solidFill>
                  <a:schemeClr val="dk1"/>
                </a:solidFill>
              </a:rPr>
              <a:t>Personnel source data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Font typeface="Merriweather Sans"/>
            </a:pPr>
            <a:r>
              <a:rPr lang="en-US" sz="1800">
                <a:solidFill>
                  <a:schemeClr val="dk1"/>
                </a:solidFill>
              </a:rPr>
              <a:t>Convert/Update Salary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Font typeface="Merriweather Sans"/>
            </a:pPr>
            <a:r>
              <a:rPr lang="en-US">
                <a:solidFill>
                  <a:schemeClr val="dk1"/>
                </a:solidFill>
              </a:rPr>
              <a:t>Bonus!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en-US" sz="2000">
                <a:solidFill>
                  <a:schemeClr val="dk1"/>
                </a:solidFill>
              </a:rPr>
              <a:t>Apply salary and wages to multiple periods                    on the same screen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SAGE BUDGET - Personnel Source Data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5546100" y="1736725"/>
            <a:ext cx="3597900" cy="291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</a:rPr>
              <a:t>Changes: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An ‘H’ will display for personnel added using HEPPS data, an indicator displays next to each record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Personnel added/converted using Workday data will not have an ‘H’ displayed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50" y="1783300"/>
            <a:ext cx="5214302" cy="47402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SAGE BUDGET - Convert/Update Salary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5546100" y="1736725"/>
            <a:ext cx="3597900" cy="22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</a:rPr>
              <a:t>Changes: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Opening HEPPS line items will give you the option to Convert Salary (convert/update salary using Workday data)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Opening Workday line items will give you the option to Update Salary (current state)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01" y="1799197"/>
            <a:ext cx="4215952" cy="30708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1032970" y="1449893"/>
            <a:ext cx="1470299" cy="27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</a:rPr>
              <a:t>HEPPS record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187312" y="5242575"/>
            <a:ext cx="1926600" cy="27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</a:rPr>
              <a:t>WORKDAY record</a:t>
            </a:r>
          </a:p>
        </p:txBody>
      </p:sp>
      <p:cxnSp>
        <p:nvCxnSpPr>
          <p:cNvPr id="162" name="Shape 162"/>
          <p:cNvCxnSpPr/>
          <p:nvPr/>
        </p:nvCxnSpPr>
        <p:spPr>
          <a:xfrm flipH="1">
            <a:off x="2649325" y="3201887"/>
            <a:ext cx="139800" cy="45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00" y="6006650"/>
            <a:ext cx="6810375" cy="61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Shape 164"/>
          <p:cNvCxnSpPr/>
          <p:nvPr/>
        </p:nvCxnSpPr>
        <p:spPr>
          <a:xfrm flipH="1">
            <a:off x="1172750" y="5620650"/>
            <a:ext cx="139800" cy="45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 descr="2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422" y="1571547"/>
            <a:ext cx="6663149" cy="418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SAGE BUDGET - Apply Salary and Wages to Periods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91075" y="5752225"/>
            <a:ext cx="7175400" cy="11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</a:rPr>
              <a:t>Bonus!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Apply salary and wages to multiple periods in one place!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Update Salary for personnel records using Workday data (the Update Salary link will not display records with HEPPS data)</a:t>
            </a:r>
          </a:p>
        </p:txBody>
      </p:sp>
      <p:cxnSp>
        <p:nvCxnSpPr>
          <p:cNvPr id="172" name="Shape 172"/>
          <p:cNvCxnSpPr/>
          <p:nvPr/>
        </p:nvCxnSpPr>
        <p:spPr>
          <a:xfrm flipH="1">
            <a:off x="7218775" y="2533112"/>
            <a:ext cx="139800" cy="45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THANK YOU!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390700" cy="40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48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See you at next MRAM</a:t>
            </a:r>
          </a:p>
          <a:p>
            <a:pPr marL="457200" marR="0" lvl="0" indent="-381000" algn="l" rtl="0">
              <a:spcBef>
                <a:spcPts val="48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Keep an eye out for additional communications and training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HR/PAYROLL MODERNIZATION PROGRAM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390700" cy="40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The HR/Payroll Modernization Program (HRPM) is a major UW initiative to standardize human resources and payroll processes with the implementation of Workday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SAGE HRPM PROJECT GOALS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Make it work!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Update SAGE to utilize new Workday data model and terminology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Make select targeted improvements in key areas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Collaborate closely with HRP-Integrations and HRPM Program staff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COORDINATED RELEASE TIMELINE</a:t>
            </a:r>
          </a:p>
        </p:txBody>
      </p:sp>
      <p:sp>
        <p:nvSpPr>
          <p:cNvPr id="72" name="Shape 72"/>
          <p:cNvSpPr/>
          <p:nvPr/>
        </p:nvSpPr>
        <p:spPr>
          <a:xfrm>
            <a:off x="727925" y="2029075"/>
            <a:ext cx="7975200" cy="29421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871125" y="2862575"/>
            <a:ext cx="7575600" cy="10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1852325" y="2567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5" name="Shape 75"/>
          <p:cNvSpPr txBox="1"/>
          <p:nvPr/>
        </p:nvSpPr>
        <p:spPr>
          <a:xfrm>
            <a:off x="1366925" y="2221575"/>
            <a:ext cx="9708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June  19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366925" y="3197575"/>
            <a:ext cx="970800" cy="6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HEPPS freeze </a:t>
            </a:r>
            <a:br>
              <a:rPr lang="en-US" sz="1100"/>
            </a:br>
            <a:endParaRPr lang="en-US" sz="1100"/>
          </a:p>
        </p:txBody>
      </p:sp>
      <p:cxnSp>
        <p:nvCxnSpPr>
          <p:cNvPr id="77" name="Shape 77"/>
          <p:cNvCxnSpPr/>
          <p:nvPr/>
        </p:nvCxnSpPr>
        <p:spPr>
          <a:xfrm rot="10800000">
            <a:off x="3196950" y="2567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8" name="Shape 78"/>
          <p:cNvSpPr txBox="1"/>
          <p:nvPr/>
        </p:nvSpPr>
        <p:spPr>
          <a:xfrm>
            <a:off x="2621375" y="3197575"/>
            <a:ext cx="1289700" cy="7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Workday </a:t>
            </a:r>
            <a:br>
              <a:rPr lang="en-US" sz="1100"/>
            </a:br>
            <a:r>
              <a:rPr lang="en-US" sz="1100"/>
              <a:t>Go Live! </a:t>
            </a:r>
          </a:p>
        </p:txBody>
      </p:sp>
      <p:cxnSp>
        <p:nvCxnSpPr>
          <p:cNvPr id="79" name="Shape 79"/>
          <p:cNvCxnSpPr/>
          <p:nvPr/>
        </p:nvCxnSpPr>
        <p:spPr>
          <a:xfrm rot="10800000">
            <a:off x="4509925" y="2567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0" name="Shape 80"/>
          <p:cNvSpPr txBox="1"/>
          <p:nvPr/>
        </p:nvSpPr>
        <p:spPr>
          <a:xfrm>
            <a:off x="4029175" y="3284225"/>
            <a:ext cx="9708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 b="1"/>
              <a:t>NIH Deadline!!</a:t>
            </a:r>
          </a:p>
        </p:txBody>
      </p:sp>
      <p:cxnSp>
        <p:nvCxnSpPr>
          <p:cNvPr id="81" name="Shape 81"/>
          <p:cNvCxnSpPr/>
          <p:nvPr/>
        </p:nvCxnSpPr>
        <p:spPr>
          <a:xfrm rot="10800000">
            <a:off x="5960050" y="2567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" name="Shape 82"/>
          <p:cNvSpPr txBox="1"/>
          <p:nvPr/>
        </p:nvSpPr>
        <p:spPr>
          <a:xfrm>
            <a:off x="5474650" y="3307775"/>
            <a:ext cx="970800" cy="561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 b="1" i="1">
                <a:solidFill>
                  <a:srgbClr val="38761D"/>
                </a:solidFill>
              </a:rPr>
              <a:t>SAGE Go Live!</a:t>
            </a:r>
          </a:p>
        </p:txBody>
      </p:sp>
      <p:cxnSp>
        <p:nvCxnSpPr>
          <p:cNvPr id="83" name="Shape 83"/>
          <p:cNvCxnSpPr/>
          <p:nvPr/>
        </p:nvCxnSpPr>
        <p:spPr>
          <a:xfrm rot="10800000">
            <a:off x="7405525" y="26259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" name="Shape 84"/>
          <p:cNvSpPr txBox="1"/>
          <p:nvPr/>
        </p:nvSpPr>
        <p:spPr>
          <a:xfrm>
            <a:off x="6920125" y="3307775"/>
            <a:ext cx="1030500" cy="5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Stabilization &amp; Support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658775" y="2221575"/>
            <a:ext cx="12192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June 27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024525" y="2250600"/>
            <a:ext cx="9708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July 5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474650" y="2250600"/>
            <a:ext cx="9708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July 6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790525" y="2221575"/>
            <a:ext cx="12897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July 7 - 31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852325" y="4257625"/>
            <a:ext cx="3753300" cy="5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i="1"/>
              <a:t>SAGE personnel &amp; pay data is static/stale</a:t>
            </a:r>
          </a:p>
        </p:txBody>
      </p:sp>
      <p:cxnSp>
        <p:nvCxnSpPr>
          <p:cNvPr id="90" name="Shape 90"/>
          <p:cNvCxnSpPr/>
          <p:nvPr/>
        </p:nvCxnSpPr>
        <p:spPr>
          <a:xfrm rot="10800000" flipH="1">
            <a:off x="1835900" y="4168821"/>
            <a:ext cx="3648600" cy="19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COMMUNICATIONS &amp; TRAINING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User testing May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MRAM presentations May, June, July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Announcements &amp; guidance via website, mailing lists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eLearning &amp; SAGE budget class updates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SAGE system documentation updates</a:t>
            </a:r>
          </a:p>
          <a:p>
            <a:pPr marL="1524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PRIMARY WORKDAY IMPACTS TO SAGE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Throughout SAGE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Person Lookup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eGC1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Approval graph generation </a:t>
            </a:r>
            <a:r>
              <a:rPr lang="en-US" sz="2000">
                <a:solidFill>
                  <a:schemeClr val="dk1"/>
                </a:solidFill>
              </a:rPr>
              <a:t>based on personnel/jobs &amp; their org codes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Additional reviewers selection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SAGE Budget</a:t>
            </a:r>
          </a:p>
          <a:p>
            <a:pPr marL="914400" lvl="1" indent="-2286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Personnel entry</a:t>
            </a:r>
          </a:p>
          <a:p>
            <a:pPr marL="914400" lvl="1" indent="-2286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Pay and Benefits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PERSON LOOKUP (throughout SAGE Suite)</a:t>
            </a:r>
          </a:p>
        </p:txBody>
      </p:sp>
      <p:pic>
        <p:nvPicPr>
          <p:cNvPr id="108" name="Shape 108" descr="new person looku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75" y="2367650"/>
            <a:ext cx="5802324" cy="3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1848928" y="1873175"/>
            <a:ext cx="2635800" cy="55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Future State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293600" y="3053450"/>
            <a:ext cx="2635800" cy="18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</a:rPr>
              <a:t>Changes: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Updated data source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No more duplicates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</a:rPr>
              <a:t>Bonus!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Academic Appointment Type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Primary Department</a:t>
            </a:r>
          </a:p>
        </p:txBody>
      </p:sp>
      <p:cxnSp>
        <p:nvCxnSpPr>
          <p:cNvPr id="111" name="Shape 111"/>
          <p:cNvCxnSpPr/>
          <p:nvPr/>
        </p:nvCxnSpPr>
        <p:spPr>
          <a:xfrm flipH="1">
            <a:off x="2699100" y="3578050"/>
            <a:ext cx="139800" cy="45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/>
          <p:nvPr/>
        </p:nvCxnSpPr>
        <p:spPr>
          <a:xfrm flipH="1">
            <a:off x="5319925" y="3578050"/>
            <a:ext cx="139800" cy="45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flipH="1">
            <a:off x="2956300" y="3777025"/>
            <a:ext cx="139800" cy="45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eGC1- ADDITIONAL REVIEWERS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659304" y="18129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Bonus!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Merriweather Sans"/>
            </a:pPr>
            <a:r>
              <a:rPr lang="en-US">
                <a:solidFill>
                  <a:schemeClr val="dk1"/>
                </a:solidFill>
              </a:rPr>
              <a:t>Compliance question: Additional Organizational Units (FG-9) will now be located on the renamed PI, Personnel, &amp; Organizations page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3630225"/>
            <a:ext cx="6096000" cy="169545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eGC1 - APPROVALS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t="18619" r="25439"/>
          <a:stretch/>
        </p:blipFill>
        <p:spPr>
          <a:xfrm>
            <a:off x="415550" y="1120049"/>
            <a:ext cx="8514674" cy="42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71750" y="5162875"/>
            <a:ext cx="5084400" cy="16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</a:rPr>
              <a:t>Changes: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Updated data source with new data model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(4:3)</PresentationFormat>
  <Paragraphs>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Merriweather Sans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 Acker</dc:creator>
  <cp:lastModifiedBy>Carey Acker</cp:lastModifiedBy>
  <cp:revision>1</cp:revision>
  <dcterms:modified xsi:type="dcterms:W3CDTF">2017-05-11T05:27:36Z</dcterms:modified>
</cp:coreProperties>
</file>