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 id="2147483664" r:id="rId4"/>
    <p:sldMasterId id="2147483676" r:id="rId5"/>
    <p:sldMasterId id="2147483681" r:id="rId6"/>
    <p:sldMasterId id="2147483687" r:id="rId7"/>
    <p:sldMasterId id="2147483699" r:id="rId8"/>
    <p:sldMasterId id="2147483704" r:id="rId9"/>
  </p:sldMasterIdLst>
  <p:notesMasterIdLst>
    <p:notesMasterId r:id="rId58"/>
  </p:notesMasterIdLst>
  <p:sldIdLst>
    <p:sldId id="263" r:id="rId10"/>
    <p:sldId id="256" r:id="rId11"/>
    <p:sldId id="257" r:id="rId12"/>
    <p:sldId id="258" r:id="rId13"/>
    <p:sldId id="259" r:id="rId14"/>
    <p:sldId id="260" r:id="rId15"/>
    <p:sldId id="261" r:id="rId16"/>
    <p:sldId id="262"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7" r:id="rId37"/>
    <p:sldId id="278" r:id="rId38"/>
    <p:sldId id="279" r:id="rId39"/>
    <p:sldId id="280" r:id="rId40"/>
    <p:sldId id="281" r:id="rId41"/>
    <p:sldId id="282" r:id="rId42"/>
    <p:sldId id="283" r:id="rId43"/>
    <p:sldId id="284" r:id="rId44"/>
    <p:sldId id="285"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Lst>
  <p:sldSz cx="9144000" cy="6858000" type="screen4x3"/>
  <p:notesSz cx="6858000" cy="9144000"/>
  <p:embeddedFontLst>
    <p:embeddedFont>
      <p:font typeface="Encode Sans Normal" panose="02000000000000000000" pitchFamily="2" charset="0"/>
      <p:regular r:id="rId59"/>
      <p:bold r:id="rId60"/>
    </p:embeddedFont>
    <p:embeddedFont>
      <p:font typeface="Palatino Linotype" panose="02040502050505030304" pitchFamily="18"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Open Sans Light" panose="020B0306030504020204" pitchFamily="34" charset="0"/>
      <p:regular r:id="rId69"/>
      <p:italic r:id="rId70"/>
    </p:embeddedFont>
    <p:embeddedFont>
      <p:font typeface="Open Sans" panose="020B0606030504020204" pitchFamily="34" charset="0"/>
      <p:regular r:id="rId71"/>
      <p:bold r:id="rId72"/>
      <p:italic r:id="rId73"/>
      <p:boldItalic r:id="rId74"/>
    </p:embeddedFont>
    <p:embeddedFont>
      <p:font typeface="Encode Sans Normal Black" panose="02000000000000000000" pitchFamily="2" charset="0"/>
      <p:bold r:id="rId75"/>
    </p:embeddedFont>
    <p:embeddedFont>
      <p:font typeface="Candara" panose="020E050203030302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Master" Target="slideMasters/slideMaster7.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Master" Target="slideMasters/slideMaster5.xml"/><Relationship Id="rId61" Type="http://schemas.openxmlformats.org/officeDocument/2006/relationships/font" Target="fonts/font3.fntdata"/><Relationship Id="rId82"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font" Target="fonts/font14.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386370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52BC97BD-C26A-4452-A646-144B2820E03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61748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Also generates table of contents, helpful headers and footers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508933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Net ID – MAA compares the Net ID of the person whose name appears on the FEC with the Net ID of the person certifying the FEC</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412997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As previously reported at MRAM</a:t>
            </a: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383896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 the salary cap amount does not represent additional effort.</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352240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 the salary cap amount does not represent additional effort.</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127475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Over the salary cap amount does not represent additional effort.</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157475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949853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Thanks to everyone who has responded</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17563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4E5FD5AB-FDE5-45C6-8679-D669A6371218}"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2068299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43DF3C13-79C5-4EAE-A8E1-D8B75F57EDEF}"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126177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45814"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9" name="Shape 9"/>
          <p:cNvSpPr txBox="1">
            <a:spLocks noGrp="1"/>
          </p:cNvSpPr>
          <p:nvPr>
            <p:ph type="body" idx="1"/>
          </p:nvPr>
        </p:nvSpPr>
        <p:spPr>
          <a:xfrm>
            <a:off x="671756" y="11798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Shape 10"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71756" y="1167124"/>
            <a:ext cx="6972300" cy="2641800"/>
          </a:xfrm>
          <a:prstGeom prst="rect">
            <a:avLst/>
          </a:prstGeom>
          <a:noFill/>
          <a:ln>
            <a:noFill/>
          </a:ln>
        </p:spPr>
        <p:txBody>
          <a:bodyPr lIns="91425" tIns="91425" rIns="91425" bIns="91425" anchor="b" anchorCtr="0"/>
          <a:lstStyle>
            <a:lvl1pPr marL="0" marR="0" lvl="0" indent="0" algn="l" rtl="0">
              <a:lnSpc>
                <a:spcPct val="100000"/>
              </a:lnSpc>
              <a:spcBef>
                <a:spcPts val="1000"/>
              </a:spcBef>
              <a:buClr>
                <a:srgbClr val="4B2E83"/>
              </a:buClr>
              <a:buFont typeface="Arial"/>
              <a:buNone/>
              <a:defRPr sz="50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Shape 57" descr="W Logo_Purple_2685_HEX.png"/>
          <p:cNvPicPr preferRelativeResize="0"/>
          <p:nvPr/>
        </p:nvPicPr>
        <p:blipFill rotWithShape="1">
          <a:blip r:embed="rId2">
            <a:alphaModFix/>
          </a:blip>
          <a:srcRect/>
          <a:stretch/>
        </p:blipFill>
        <p:spPr>
          <a:xfrm>
            <a:off x="7448139" y="5949410"/>
            <a:ext cx="1371600" cy="923400"/>
          </a:xfrm>
          <a:prstGeom prst="rect">
            <a:avLst/>
          </a:prstGeom>
          <a:noFill/>
          <a:ln>
            <a:noFill/>
          </a:ln>
        </p:spPr>
      </p:pic>
      <p:pic>
        <p:nvPicPr>
          <p:cNvPr id="58" name="Shape 58" descr="Wordmark_center_Purple_HEX.png"/>
          <p:cNvPicPr preferRelativeResize="0"/>
          <p:nvPr/>
        </p:nvPicPr>
        <p:blipFill rotWithShape="1">
          <a:blip r:embed="rId3">
            <a:alphaModFix/>
          </a:blip>
          <a:srcRect/>
          <a:stretch/>
        </p:blipFill>
        <p:spPr>
          <a:xfrm>
            <a:off x="792039" y="6487457"/>
            <a:ext cx="2425200" cy="163500"/>
          </a:xfrm>
          <a:prstGeom prst="rect">
            <a:avLst/>
          </a:prstGeom>
          <a:noFill/>
          <a:ln>
            <a:noFill/>
          </a:ln>
        </p:spPr>
      </p:pic>
      <p:pic>
        <p:nvPicPr>
          <p:cNvPr id="59" name="Shape 59" descr="Bar_RtAngle_7502_RGB.png"/>
          <p:cNvPicPr preferRelativeResize="0"/>
          <p:nvPr/>
        </p:nvPicPr>
        <p:blipFill rotWithShape="1">
          <a:blip r:embed="rId4">
            <a:alphaModFix/>
          </a:blip>
          <a:srcRect/>
          <a:stretch/>
        </p:blipFill>
        <p:spPr>
          <a:xfrm>
            <a:off x="813587" y="4006085"/>
            <a:ext cx="2284200" cy="1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71756" y="371510"/>
            <a:ext cx="8184600" cy="992100"/>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659304" y="1736725"/>
            <a:ext cx="8196300" cy="4015500"/>
          </a:xfrm>
          <a:prstGeom prst="rect">
            <a:avLst/>
          </a:prstGeom>
          <a:noFill/>
          <a:ln>
            <a:noFill/>
          </a:ln>
        </p:spPr>
        <p:txBody>
          <a:bodyPr lIns="91425" tIns="91425" rIns="91425" bIns="91425" anchor="t" anchorCtr="0"/>
          <a:lstStyle>
            <a:lvl1pPr marL="342900" marR="0" lvl="0" indent="-190500" algn="l" rtl="0">
              <a:spcBef>
                <a:spcPts val="480"/>
              </a:spcBef>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742950" marR="0" lvl="1" indent="-158750" algn="l" rtl="0">
              <a:spcBef>
                <a:spcPts val="400"/>
              </a:spcBef>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143000" marR="0" lvl="2" indent="-114300" algn="l" rtl="0">
              <a:spcBef>
                <a:spcPts val="360"/>
              </a:spcBef>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00200" marR="0" lvl="3" indent="-127000" algn="l" rtl="0">
              <a:spcBef>
                <a:spcPts val="320"/>
              </a:spcBef>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57400" marR="0" lvl="4" indent="-139700" algn="l" rtl="0">
              <a:spcBef>
                <a:spcPts val="280"/>
              </a:spcBef>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 name="Shape 63" descr="W Logo_Purple_2685_HEX.png"/>
          <p:cNvPicPr preferRelativeResize="0"/>
          <p:nvPr/>
        </p:nvPicPr>
        <p:blipFill rotWithShape="1">
          <a:blip r:embed="rId2">
            <a:alphaModFix/>
          </a:blip>
          <a:srcRect/>
          <a:stretch/>
        </p:blipFill>
        <p:spPr>
          <a:xfrm>
            <a:off x="7448139" y="5949410"/>
            <a:ext cx="1371600" cy="923400"/>
          </a:xfrm>
          <a:prstGeom prst="rect">
            <a:avLst/>
          </a:prstGeom>
          <a:noFill/>
          <a:ln>
            <a:noFill/>
          </a:ln>
        </p:spPr>
      </p:pic>
      <p:pic>
        <p:nvPicPr>
          <p:cNvPr id="64" name="Shape 64"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71756" y="371510"/>
            <a:ext cx="8184600" cy="992100"/>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659304" y="2320239"/>
            <a:ext cx="8197200" cy="3810000"/>
          </a:xfrm>
          <a:prstGeom prst="rect">
            <a:avLst/>
          </a:prstGeom>
          <a:noFill/>
          <a:ln>
            <a:noFill/>
          </a:ln>
        </p:spPr>
        <p:txBody>
          <a:bodyPr lIns="91425" tIns="91425" rIns="91425" bIns="91425" anchor="t" anchorCtr="0"/>
          <a:lstStyle>
            <a:lvl1pPr marL="342900" marR="0" lvl="0" indent="-190500" algn="l" rtl="0">
              <a:spcBef>
                <a:spcPts val="480"/>
              </a:spcBef>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742950" marR="0" lvl="1" indent="-158750" algn="l" rtl="0">
              <a:spcBef>
                <a:spcPts val="400"/>
              </a:spcBef>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143000" marR="0" lvl="2" indent="-114300" algn="l" rtl="0">
              <a:spcBef>
                <a:spcPts val="360"/>
              </a:spcBef>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00200" marR="0" lvl="3" indent="-127000" algn="l" rtl="0">
              <a:spcBef>
                <a:spcPts val="320"/>
              </a:spcBef>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57400" marR="0" lvl="4" indent="-139700" algn="l" rtl="0">
              <a:spcBef>
                <a:spcPts val="280"/>
              </a:spcBef>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3"/>
          </p:nvPr>
        </p:nvSpPr>
        <p:spPr>
          <a:xfrm>
            <a:off x="671756" y="1730666"/>
            <a:ext cx="8184600" cy="411300"/>
          </a:xfrm>
          <a:prstGeom prst="rect">
            <a:avLst/>
          </a:prstGeom>
          <a:noFill/>
          <a:ln>
            <a:noFill/>
          </a:ln>
        </p:spPr>
        <p:txBody>
          <a:bodyPr lIns="91425" tIns="91425" rIns="91425" bIns="91425" anchor="t" anchorCtr="0"/>
          <a:lstStyle>
            <a:lvl1pPr marL="0" marR="0" lvl="0" indent="0" algn="l" rtl="0">
              <a:lnSpc>
                <a:spcPct val="90000"/>
              </a:lnSpc>
              <a:spcBef>
                <a:spcPts val="480"/>
              </a:spcBef>
              <a:buClr>
                <a:srgbClr val="4B2E83"/>
              </a:buClr>
              <a:buFont typeface="Arial"/>
              <a:buNone/>
              <a:defRPr sz="24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9" name="Shape 69" descr="Wordmark_center_Purple_HEX.png"/>
          <p:cNvPicPr preferRelativeResize="0"/>
          <p:nvPr/>
        </p:nvPicPr>
        <p:blipFill rotWithShape="1">
          <a:blip r:embed="rId2">
            <a:alphaModFix/>
          </a:blip>
          <a:srcRect/>
          <a:stretch/>
        </p:blipFill>
        <p:spPr>
          <a:xfrm>
            <a:off x="6382155" y="6487457"/>
            <a:ext cx="2425200" cy="163500"/>
          </a:xfrm>
          <a:prstGeom prst="rect">
            <a:avLst/>
          </a:prstGeom>
          <a:noFill/>
          <a:ln>
            <a:noFill/>
          </a:ln>
        </p:spPr>
      </p:pic>
      <p:pic>
        <p:nvPicPr>
          <p:cNvPr id="70" name="Shape 70"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71"/>
        <p:cNvGrpSpPr/>
        <p:nvPr/>
      </p:nvGrpSpPr>
      <p:grpSpPr>
        <a:xfrm>
          <a:off x="0" y="0"/>
          <a:ext cx="0" cy="0"/>
          <a:chOff x="0" y="0"/>
          <a:chExt cx="0" cy="0"/>
        </a:xfrm>
      </p:grpSpPr>
      <p:sp>
        <p:nvSpPr>
          <p:cNvPr id="72" name="Shape 72"/>
          <p:cNvSpPr>
            <a:spLocks noGrp="1"/>
          </p:cNvSpPr>
          <p:nvPr>
            <p:ph type="chart" idx="2"/>
          </p:nvPr>
        </p:nvSpPr>
        <p:spPr>
          <a:xfrm>
            <a:off x="766762" y="1736725"/>
            <a:ext cx="8021700" cy="4432200"/>
          </a:xfrm>
          <a:prstGeom prst="rect">
            <a:avLst/>
          </a:prstGeom>
          <a:noFill/>
          <a:ln>
            <a:noFill/>
          </a:ln>
        </p:spPr>
        <p:txBody>
          <a:bodyPr lIns="91425" tIns="91425" rIns="91425" bIns="91425" anchor="t" anchorCtr="0"/>
          <a:lstStyle>
            <a:lvl1pPr marL="0" marR="0" lvl="0" indent="0" algn="l" rtl="0">
              <a:spcBef>
                <a:spcPts val="480"/>
              </a:spcBef>
              <a:buClr>
                <a:srgbClr val="999999"/>
              </a:buClr>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671756" y="371510"/>
            <a:ext cx="8184600" cy="992100"/>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4" name="Shape 74" descr="Wordmark_center_Purple_HEX.png"/>
          <p:cNvPicPr preferRelativeResize="0"/>
          <p:nvPr/>
        </p:nvPicPr>
        <p:blipFill rotWithShape="1">
          <a:blip r:embed="rId2">
            <a:alphaModFix/>
          </a:blip>
          <a:srcRect/>
          <a:stretch/>
        </p:blipFill>
        <p:spPr>
          <a:xfrm>
            <a:off x="6363105" y="6487457"/>
            <a:ext cx="2425200" cy="163500"/>
          </a:xfrm>
          <a:prstGeom prst="rect">
            <a:avLst/>
          </a:prstGeom>
          <a:noFill/>
          <a:ln>
            <a:noFill/>
          </a:ln>
        </p:spPr>
      </p:pic>
      <p:pic>
        <p:nvPicPr>
          <p:cNvPr id="75" name="Shape 75"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57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65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686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056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17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18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FFFFFF"/>
              </a:buClr>
              <a:buFont typeface="Arial"/>
              <a:buNone/>
              <a:defRPr sz="3000" b="0" i="0" u="none" strike="noStrike" cap="none">
                <a:solidFill>
                  <a:srgbClr val="FFFFFF"/>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marR="0" lvl="0" indent="-190500" algn="l" rtl="0">
              <a:spcBef>
                <a:spcPts val="480"/>
              </a:spcBef>
              <a:buClr>
                <a:srgbClr val="FFFFFF"/>
              </a:buClr>
              <a:buSzPct val="100000"/>
              <a:buFont typeface="Merriweather Sans"/>
              <a:buChar char="&gt;"/>
              <a:defRPr sz="2400" b="1" i="0" u="none" strike="noStrike" cap="none">
                <a:solidFill>
                  <a:srgbClr val="FFFFFF"/>
                </a:solidFill>
                <a:latin typeface="Open Sans"/>
                <a:ea typeface="Open Sans"/>
                <a:cs typeface="Open Sans"/>
                <a:sym typeface="Open Sans"/>
              </a:defRPr>
            </a:lvl1pPr>
            <a:lvl2pPr marL="742950" marR="0" lvl="1" indent="-158750" algn="l" rtl="0">
              <a:spcBef>
                <a:spcPts val="400"/>
              </a:spcBef>
              <a:buClr>
                <a:srgbClr val="FFFFFF"/>
              </a:buClr>
              <a:buSzPct val="100000"/>
              <a:buFont typeface="Arial"/>
              <a:buChar char="–"/>
              <a:defRPr sz="2000" b="1" i="0" u="none" strike="noStrike" cap="none">
                <a:solidFill>
                  <a:srgbClr val="FFFFFF"/>
                </a:solidFill>
                <a:latin typeface="Open Sans"/>
                <a:ea typeface="Open Sans"/>
                <a:cs typeface="Open Sans"/>
                <a:sym typeface="Open Sans"/>
              </a:defRPr>
            </a:lvl2pPr>
            <a:lvl3pPr marL="1143000" marR="0" lvl="2" indent="-114300" algn="l" rtl="0">
              <a:spcBef>
                <a:spcPts val="360"/>
              </a:spcBef>
              <a:buClr>
                <a:srgbClr val="FFFFFF"/>
              </a:buClr>
              <a:buSzPct val="100000"/>
              <a:buFont typeface="Merriweather Sans"/>
              <a:buChar char="&gt;"/>
              <a:defRPr sz="1800" b="1" i="0" u="none" strike="noStrike" cap="none">
                <a:solidFill>
                  <a:srgbClr val="FFFFFF"/>
                </a:solidFill>
                <a:latin typeface="Open Sans"/>
                <a:ea typeface="Open Sans"/>
                <a:cs typeface="Open Sans"/>
                <a:sym typeface="Open Sans"/>
              </a:defRPr>
            </a:lvl3pPr>
            <a:lvl4pPr marL="1600200" marR="0" lvl="3" indent="-127000" algn="l" rtl="0">
              <a:spcBef>
                <a:spcPts val="320"/>
              </a:spcBef>
              <a:buClr>
                <a:srgbClr val="FFFFFF"/>
              </a:buClr>
              <a:buSzPct val="100000"/>
              <a:buFont typeface="Arial"/>
              <a:buChar char="–"/>
              <a:defRPr sz="1600" b="1" i="0" u="none" strike="noStrike" cap="none">
                <a:solidFill>
                  <a:srgbClr val="FFFFFF"/>
                </a:solidFill>
                <a:latin typeface="Open Sans"/>
                <a:ea typeface="Open Sans"/>
                <a:cs typeface="Open Sans"/>
                <a:sym typeface="Open Sans"/>
              </a:defRPr>
            </a:lvl4pPr>
            <a:lvl5pPr marL="2057400" marR="0" lvl="4" indent="-139700" algn="l" rtl="0">
              <a:spcBef>
                <a:spcPts val="280"/>
              </a:spcBef>
              <a:buClr>
                <a:srgbClr val="FFFFFF"/>
              </a:buClr>
              <a:buSzPct val="100000"/>
              <a:buFont typeface="Merriweather Sans"/>
              <a:buChar char="&gt;"/>
              <a:defRPr sz="1400" b="1" i="0" u="none" strike="noStrike" cap="none">
                <a:solidFill>
                  <a:srgbClr val="FFFFFF"/>
                </a:solidFill>
                <a:latin typeface="Open Sans"/>
                <a:ea typeface="Open Sans"/>
                <a:cs typeface="Open Sans"/>
                <a:sym typeface="Open Sans"/>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marR="0" lvl="0" indent="0" algn="l" rtl="0">
              <a:lnSpc>
                <a:spcPct val="90000"/>
              </a:lnSpc>
              <a:spcBef>
                <a:spcPts val="480"/>
              </a:spcBef>
              <a:buClr>
                <a:srgbClr val="FFFFFF"/>
              </a:buClr>
              <a:buFont typeface="Arial"/>
              <a:buNone/>
              <a:defRPr sz="2400" b="0" i="0" u="none" strike="noStrike" cap="none">
                <a:solidFill>
                  <a:srgbClr val="FFFFFF"/>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Shape 15"/>
          <p:cNvPicPr preferRelativeResize="0"/>
          <p:nvPr/>
        </p:nvPicPr>
        <p:blipFill rotWithShape="1">
          <a:blip r:embed="rId2">
            <a:alphaModFix/>
          </a:blip>
          <a:srcRect/>
          <a:stretch/>
        </p:blipFill>
        <p:spPr>
          <a:xfrm>
            <a:off x="6248401" y="6354233"/>
            <a:ext cx="2540000" cy="266699"/>
          </a:xfrm>
          <a:prstGeom prst="rect">
            <a:avLst/>
          </a:prstGeom>
          <a:noFill/>
          <a:ln>
            <a:noFill/>
          </a:ln>
        </p:spPr>
      </p:pic>
      <p:pic>
        <p:nvPicPr>
          <p:cNvPr id="16" name="Shape 16"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58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243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6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066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6/7/2017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7126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47282697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 24 PT.)</a:t>
            </a:r>
            <a:endParaRPr lang="en-US" dirty="0"/>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58964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36206418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549193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62641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Shape 18" descr="UW_W Logo_White.png"/>
          <p:cNvPicPr preferRelativeResize="0"/>
          <p:nvPr/>
        </p:nvPicPr>
        <p:blipFill rotWithShape="1">
          <a:blip r:embed="rId2">
            <a:alphaModFix/>
          </a:blip>
          <a:srcRect/>
          <a:stretch/>
        </p:blipFill>
        <p:spPr>
          <a:xfrm>
            <a:off x="7445814" y="5945853"/>
            <a:ext cx="1371599" cy="923544"/>
          </a:xfrm>
          <a:prstGeom prst="rect">
            <a:avLst/>
          </a:prstGeom>
          <a:noFill/>
          <a:ln>
            <a:noFill/>
          </a:ln>
        </p:spPr>
      </p:pic>
      <p:sp>
        <p:nvSpPr>
          <p:cNvPr id="19" name="Shape 19"/>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FFFFFF"/>
              </a:buClr>
              <a:buFont typeface="Arial"/>
              <a:buNone/>
              <a:defRPr sz="3000" b="0" i="0" u="none" strike="noStrike" cap="none">
                <a:solidFill>
                  <a:srgbClr val="FFFFFF"/>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659304" y="1736725"/>
            <a:ext cx="8076956" cy="4015496"/>
          </a:xfrm>
          <a:prstGeom prst="rect">
            <a:avLst/>
          </a:prstGeom>
          <a:noFill/>
          <a:ln>
            <a:noFill/>
          </a:ln>
        </p:spPr>
        <p:txBody>
          <a:bodyPr lIns="91425" tIns="91425" rIns="91425" bIns="91425" anchor="t" anchorCtr="0"/>
          <a:lstStyle>
            <a:lvl1pPr marL="342900" marR="0" lvl="0" indent="-190500" algn="l" rtl="0">
              <a:spcBef>
                <a:spcPts val="480"/>
              </a:spcBef>
              <a:buClr>
                <a:srgbClr val="FFFFFF"/>
              </a:buClr>
              <a:buSzPct val="100000"/>
              <a:buFont typeface="Merriweather Sans"/>
              <a:buChar char="&gt;"/>
              <a:defRPr sz="2400" b="1" i="0" u="none" strike="noStrike" cap="none">
                <a:solidFill>
                  <a:srgbClr val="FFFFFF"/>
                </a:solidFill>
                <a:latin typeface="Open Sans"/>
                <a:ea typeface="Open Sans"/>
                <a:cs typeface="Open Sans"/>
                <a:sym typeface="Open Sans"/>
              </a:defRPr>
            </a:lvl1pPr>
            <a:lvl2pPr marL="742950" marR="0" lvl="1" indent="-158750" algn="l" rtl="0">
              <a:spcBef>
                <a:spcPts val="400"/>
              </a:spcBef>
              <a:buClr>
                <a:srgbClr val="FFFFFF"/>
              </a:buClr>
              <a:buSzPct val="100000"/>
              <a:buFont typeface="Arial"/>
              <a:buChar char="–"/>
              <a:defRPr sz="2000" b="1" i="0" u="none" strike="noStrike" cap="none">
                <a:solidFill>
                  <a:srgbClr val="FFFFFF"/>
                </a:solidFill>
                <a:latin typeface="Open Sans"/>
                <a:ea typeface="Open Sans"/>
                <a:cs typeface="Open Sans"/>
                <a:sym typeface="Open Sans"/>
              </a:defRPr>
            </a:lvl2pPr>
            <a:lvl3pPr marL="1143000" marR="0" lvl="2" indent="-114300" algn="l" rtl="0">
              <a:spcBef>
                <a:spcPts val="360"/>
              </a:spcBef>
              <a:buClr>
                <a:srgbClr val="FFFFFF"/>
              </a:buClr>
              <a:buSzPct val="100000"/>
              <a:buFont typeface="Merriweather Sans"/>
              <a:buChar char="&gt;"/>
              <a:defRPr sz="1800" b="1" i="0" u="none" strike="noStrike" cap="none">
                <a:solidFill>
                  <a:srgbClr val="FFFFFF"/>
                </a:solidFill>
                <a:latin typeface="Open Sans"/>
                <a:ea typeface="Open Sans"/>
                <a:cs typeface="Open Sans"/>
                <a:sym typeface="Open Sans"/>
              </a:defRPr>
            </a:lvl3pPr>
            <a:lvl4pPr marL="1600200" marR="0" lvl="3" indent="-127000" algn="l" rtl="0">
              <a:spcBef>
                <a:spcPts val="320"/>
              </a:spcBef>
              <a:buClr>
                <a:srgbClr val="FFFFFF"/>
              </a:buClr>
              <a:buSzPct val="100000"/>
              <a:buFont typeface="Arial"/>
              <a:buChar char="–"/>
              <a:defRPr sz="1600" b="1" i="0" u="none" strike="noStrike" cap="none">
                <a:solidFill>
                  <a:srgbClr val="FFFFFF"/>
                </a:solidFill>
                <a:latin typeface="Open Sans"/>
                <a:ea typeface="Open Sans"/>
                <a:cs typeface="Open Sans"/>
                <a:sym typeface="Open Sans"/>
              </a:defRPr>
            </a:lvl4pPr>
            <a:lvl5pPr marL="2057400" marR="0" lvl="4" indent="-139700" algn="l" rtl="0">
              <a:spcBef>
                <a:spcPts val="280"/>
              </a:spcBef>
              <a:buClr>
                <a:srgbClr val="FFFFFF"/>
              </a:buClr>
              <a:buSzPct val="100000"/>
              <a:buFont typeface="Merriweather Sans"/>
              <a:buChar char="&gt;"/>
              <a:defRPr sz="1400" b="1" i="0" u="none" strike="noStrike" cap="none">
                <a:solidFill>
                  <a:srgbClr val="FFFFFF"/>
                </a:solidFill>
                <a:latin typeface="Open Sans"/>
                <a:ea typeface="Open Sans"/>
                <a:cs typeface="Open Sans"/>
                <a:sym typeface="Open Sans"/>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Shape 21"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041209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794341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19963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76814598-278E-4750-85DC-58B0D39D8658}" type="datetimeFigureOut">
              <a:rPr lang="en-US" sz="1800" kern="1200" smtClean="0">
                <a:solidFill>
                  <a:srgbClr val="33006F"/>
                </a:solidFill>
                <a:latin typeface="Calibri"/>
                <a:ea typeface="+mn-ea"/>
                <a:cs typeface="+mn-cs"/>
              </a:rPr>
              <a:pPr defTabSz="457200"/>
              <a:t>6/7/2017</a:t>
            </a:fld>
            <a:endParaRPr lang="en-US" sz="1800" kern="1200">
              <a:solidFill>
                <a:srgbClr val="33006F"/>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sz="1800" kern="1200">
              <a:solidFill>
                <a:srgbClr val="33006F"/>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CC1EB955-44C2-45AE-8A77-3E803F6F3A94}" type="slidenum">
              <a:rPr lang="en-US" sz="1800" kern="1200" smtClean="0">
                <a:solidFill>
                  <a:srgbClr val="33006F"/>
                </a:solidFill>
                <a:latin typeface="Calibri"/>
                <a:ea typeface="+mn-ea"/>
                <a:cs typeface="+mn-cs"/>
              </a:rPr>
              <a:pPr defTabSz="457200"/>
              <a:t>‹#›</a:t>
            </a:fld>
            <a:endParaRPr lang="en-US" sz="1800" kern="1200">
              <a:solidFill>
                <a:srgbClr val="33006F"/>
              </a:solidFill>
              <a:latin typeface="Calibri"/>
              <a:ea typeface="+mn-ea"/>
              <a:cs typeface="+mn-cs"/>
            </a:endParaRPr>
          </a:p>
        </p:txBody>
      </p:sp>
    </p:spTree>
    <p:extLst>
      <p:ext uri="{BB962C8B-B14F-4D97-AF65-F5344CB8AC3E}">
        <p14:creationId xmlns:p14="http://schemas.microsoft.com/office/powerpoint/2010/main" val="80993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582234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8887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573050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6" name="Footer Placeholder 5"/>
          <p:cNvSpPr>
            <a:spLocks noGrp="1"/>
          </p:cNvSpPr>
          <p:nvPr>
            <p:ph type="ftr" sz="quarter" idx="11"/>
          </p:nvPr>
        </p:nvSpPr>
        <p:spPr/>
        <p:txBody>
          <a:bodyPr/>
          <a:lstStyle/>
          <a:p>
            <a:endParaRPr lang="en-US">
              <a:solidFill>
                <a:srgbClr val="424456"/>
              </a:solidFill>
            </a:endParaRPr>
          </a:p>
        </p:txBody>
      </p:sp>
      <p:sp>
        <p:nvSpPr>
          <p:cNvPr id="7" name="Slide Number Placeholder 6"/>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374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8" name="Footer Placeholder 7"/>
          <p:cNvSpPr>
            <a:spLocks noGrp="1"/>
          </p:cNvSpPr>
          <p:nvPr>
            <p:ph type="ftr" sz="quarter" idx="11"/>
          </p:nvPr>
        </p:nvSpPr>
        <p:spPr/>
        <p:txBody>
          <a:bodyPr/>
          <a:lstStyle/>
          <a:p>
            <a:endParaRPr lang="en-US">
              <a:solidFill>
                <a:srgbClr val="424456"/>
              </a:solidFill>
            </a:endParaRPr>
          </a:p>
        </p:txBody>
      </p:sp>
      <p:sp>
        <p:nvSpPr>
          <p:cNvPr id="9" name="Slide Number Placeholder 8"/>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570907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4" name="Footer Placeholder 3"/>
          <p:cNvSpPr>
            <a:spLocks noGrp="1"/>
          </p:cNvSpPr>
          <p:nvPr>
            <p:ph type="ftr" sz="quarter" idx="11"/>
          </p:nvPr>
        </p:nvSpPr>
        <p:spPr/>
        <p:txBody>
          <a:bodyPr/>
          <a:lstStyle/>
          <a:p>
            <a:endParaRPr lang="en-US">
              <a:solidFill>
                <a:srgbClr val="424456"/>
              </a:solidFill>
            </a:endParaRPr>
          </a:p>
        </p:txBody>
      </p:sp>
      <p:sp>
        <p:nvSpPr>
          <p:cNvPr id="5" name="Slide Number Placeholder 4"/>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216019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6248401" y="6354233"/>
            <a:ext cx="2540000" cy="266699"/>
          </a:xfrm>
          <a:prstGeom prst="rect">
            <a:avLst/>
          </a:prstGeom>
          <a:noFill/>
          <a:ln>
            <a:noFill/>
          </a:ln>
        </p:spPr>
      </p:pic>
      <p:sp>
        <p:nvSpPr>
          <p:cNvPr id="24" name="Shape 24"/>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1" u="none" strike="noStrike" cap="none">
                <a:solidFill>
                  <a:srgbClr val="FFFFFF"/>
                </a:solidFill>
                <a:latin typeface="Open Sans Light"/>
                <a:ea typeface="Open Sans Light"/>
                <a:cs typeface="Open Sans Light"/>
                <a:sym typeface="Open Sans Light"/>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FFFFFF"/>
              </a:buClr>
              <a:buFont typeface="Arial"/>
              <a:buNone/>
              <a:defRPr sz="3000" b="0" i="0" u="none" strike="noStrike" cap="none">
                <a:solidFill>
                  <a:srgbClr val="FFFFFF"/>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Shape 26"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 name="Date Placeholder 1"/>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3" name="Footer Placeholder 2"/>
          <p:cNvSpPr>
            <a:spLocks noGrp="1"/>
          </p:cNvSpPr>
          <p:nvPr>
            <p:ph type="ftr" sz="quarter" idx="11"/>
          </p:nvPr>
        </p:nvSpPr>
        <p:spPr/>
        <p:txBody>
          <a:bodyPr/>
          <a:lstStyle/>
          <a:p>
            <a:endParaRPr lang="en-US">
              <a:solidFill>
                <a:srgbClr val="424456"/>
              </a:solidFill>
            </a:endParaRPr>
          </a:p>
        </p:txBody>
      </p:sp>
      <p:sp>
        <p:nvSpPr>
          <p:cNvPr id="4" name="Slide Number Placeholder 3"/>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2150189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5" name="Date Placeholder 4"/>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6" name="Footer Placeholder 5"/>
          <p:cNvSpPr>
            <a:spLocks noGrp="1"/>
          </p:cNvSpPr>
          <p:nvPr>
            <p:ph type="ftr" sz="quarter" idx="11"/>
          </p:nvPr>
        </p:nvSpPr>
        <p:spPr/>
        <p:txBody>
          <a:bodyPr/>
          <a:lstStyle/>
          <a:p>
            <a:endParaRPr lang="en-US">
              <a:solidFill>
                <a:srgbClr val="424456"/>
              </a:solidFill>
            </a:endParaRPr>
          </a:p>
        </p:txBody>
      </p:sp>
      <p:sp>
        <p:nvSpPr>
          <p:cNvPr id="7" name="Slide Number Placeholder 6"/>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865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6" name="Footer Placeholder 5"/>
          <p:cNvSpPr>
            <a:spLocks noGrp="1"/>
          </p:cNvSpPr>
          <p:nvPr>
            <p:ph type="ftr" sz="quarter" idx="11"/>
          </p:nvPr>
        </p:nvSpPr>
        <p:spPr/>
        <p:txBody>
          <a:bodyPr/>
          <a:lstStyle/>
          <a:p>
            <a:endParaRPr lang="en-US">
              <a:solidFill>
                <a:srgbClr val="424456"/>
              </a:solidFill>
            </a:endParaRPr>
          </a:p>
        </p:txBody>
      </p:sp>
      <p:sp>
        <p:nvSpPr>
          <p:cNvPr id="7" name="Slide Number Placeholder 6"/>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698258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1682107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4" name="Date Placeholder 3"/>
          <p:cNvSpPr>
            <a:spLocks noGrp="1"/>
          </p:cNvSpPr>
          <p:nvPr>
            <p:ph type="dt" sz="half" idx="10"/>
          </p:nvPr>
        </p:nvSpPr>
        <p:spPr/>
        <p:txBody>
          <a:bodyPr/>
          <a:lstStyle/>
          <a:p>
            <a:fld id="{A8C2BE05-AC2C-4569-AA4B-60BA66F024A7}" type="datetimeFigureOut">
              <a:rPr lang="en-US" smtClean="0">
                <a:solidFill>
                  <a:srgbClr val="424456"/>
                </a:solidFill>
              </a:rPr>
              <a:pPr/>
              <a:t>6/7/2017</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2182F57C-6BC7-4961-8CB0-3C276DE4999E}" type="slidenum">
              <a:rPr lang="en-US" smtClean="0">
                <a:solidFill>
                  <a:srgbClr val="424456"/>
                </a:solidFill>
              </a:rPr>
              <a:pPr/>
              <a:t>‹#›</a:t>
            </a:fld>
            <a:endParaRPr lang="en-US">
              <a:solidFill>
                <a:srgbClr val="424456"/>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0645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lide">
    <p:bg>
      <p:bgPr>
        <a:solidFill>
          <a:srgbClr val="33006F"/>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9" name="Shape 9"/>
          <p:cNvSpPr txBox="1">
            <a:spLocks noGrp="1"/>
          </p:cNvSpPr>
          <p:nvPr>
            <p:ph type="body" idx="1"/>
          </p:nvPr>
        </p:nvSpPr>
        <p:spPr>
          <a:xfrm>
            <a:off x="671756" y="1332224"/>
            <a:ext cx="6972300" cy="2641755"/>
          </a:xfrm>
          <a:prstGeom prst="rect">
            <a:avLst/>
          </a:prstGeom>
          <a:noFill/>
          <a:ln>
            <a:noFill/>
          </a:ln>
        </p:spPr>
        <p:txBody>
          <a:bodyPr lIns="91425" tIns="91425" rIns="91425" bIns="91425" anchor="t" anchorCtr="0"/>
          <a:lstStyle>
            <a:lvl1pPr marL="0" lvl="0" indent="0" rtl="0">
              <a:lnSpc>
                <a:spcPct val="100000"/>
              </a:lnSpc>
              <a:spcBef>
                <a:spcPts val="0"/>
              </a:spcBef>
              <a:buClr>
                <a:srgbClr val="E8D3A2"/>
              </a:buClr>
              <a:buNone/>
              <a:defRPr sz="5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10" name="Shape 10"/>
          <p:cNvPicPr preferRelativeResize="0"/>
          <p:nvPr/>
        </p:nvPicPr>
        <p:blipFill rotWithShape="1">
          <a:blip r:embed="rId4">
            <a:alphaModFix/>
          </a:blip>
          <a:srcRect/>
          <a:stretch/>
        </p:blipFill>
        <p:spPr>
          <a:xfrm>
            <a:off x="779462" y="3973980"/>
            <a:ext cx="1600199" cy="139699"/>
          </a:xfrm>
          <a:prstGeom prst="rect">
            <a:avLst/>
          </a:prstGeom>
          <a:noFill/>
          <a:ln>
            <a:noFill/>
          </a:ln>
        </p:spPr>
      </p:pic>
    </p:spTree>
    <p:extLst>
      <p:ext uri="{BB962C8B-B14F-4D97-AF65-F5344CB8AC3E}">
        <p14:creationId xmlns:p14="http://schemas.microsoft.com/office/powerpoint/2010/main" val="1874762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lvl="0" indent="-190500" rtl="0">
              <a:spcBef>
                <a:spcPts val="0"/>
              </a:spcBef>
              <a:buClr>
                <a:srgbClr val="E8D3A2"/>
              </a:buClr>
              <a:buFont typeface="Merriweather Sans"/>
              <a:buChar char="&gt;"/>
              <a:defRPr sz="2400" b="0" i="0">
                <a:solidFill>
                  <a:srgbClr val="E8D3A2"/>
                </a:solidFill>
                <a:latin typeface="Open Sans"/>
                <a:ea typeface="Open Sans"/>
                <a:cs typeface="Open Sans"/>
                <a:sym typeface="Open Sans"/>
              </a:defRPr>
            </a:lvl1pPr>
            <a:lvl2pPr lvl="1" rtl="0">
              <a:spcBef>
                <a:spcPts val="0"/>
              </a:spcBef>
              <a:defRPr sz="2000" b="0" i="0">
                <a:solidFill>
                  <a:srgbClr val="E8D3A2"/>
                </a:solidFill>
                <a:latin typeface="Open Sans"/>
                <a:ea typeface="Open Sans"/>
                <a:cs typeface="Open Sans"/>
                <a:sym typeface="Open Sans"/>
              </a:defRPr>
            </a:lvl2pPr>
            <a:lvl3pPr marL="1143000" lvl="2" indent="-114300" rtl="0">
              <a:spcBef>
                <a:spcPts val="0"/>
              </a:spcBef>
              <a:buClr>
                <a:srgbClr val="E8D3A2"/>
              </a:buClr>
              <a:buFont typeface="Merriweather Sans"/>
              <a:buChar char="&gt;"/>
              <a:defRPr sz="1800" b="0" i="0">
                <a:solidFill>
                  <a:srgbClr val="E8D3A2"/>
                </a:solidFill>
                <a:latin typeface="Open Sans"/>
                <a:ea typeface="Open Sans"/>
                <a:cs typeface="Open Sans"/>
                <a:sym typeface="Open Sans"/>
              </a:defRPr>
            </a:lvl3pPr>
            <a:lvl4pPr lvl="3" rtl="0">
              <a:spcBef>
                <a:spcPts val="0"/>
              </a:spcBef>
              <a:defRPr sz="1600" b="0" i="0">
                <a:solidFill>
                  <a:srgbClr val="E8D3A2"/>
                </a:solidFill>
                <a:latin typeface="Open Sans"/>
                <a:ea typeface="Open Sans"/>
                <a:cs typeface="Open Sans"/>
                <a:sym typeface="Open Sans"/>
              </a:defRPr>
            </a:lvl4pPr>
            <a:lvl5pPr marL="2057400" lvl="4" indent="-139700" rtl="0">
              <a:spcBef>
                <a:spcPts val="0"/>
              </a:spcBef>
              <a:buClr>
                <a:srgbClr val="E8D3A2"/>
              </a:buClr>
              <a:buFont typeface="Merriweather Sans"/>
              <a:buChar char="&gt;"/>
              <a:defRPr sz="1400" b="0" i="0">
                <a:solidFill>
                  <a:srgbClr val="E8D3A2"/>
                </a:solidFill>
                <a:latin typeface="Open Sans"/>
                <a:ea typeface="Open Sans"/>
                <a:cs typeface="Open Sans"/>
                <a:sym typeface="Open Sans"/>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24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15" name="Shape 15"/>
          <p:cNvPicPr preferRelativeResize="0"/>
          <p:nvPr/>
        </p:nvPicPr>
        <p:blipFill rotWithShape="1">
          <a:blip r:embed="rId2">
            <a:alphaModFix/>
          </a:blip>
          <a:srcRect/>
          <a:stretch/>
        </p:blipFill>
        <p:spPr>
          <a:xfrm>
            <a:off x="766762" y="1364403"/>
            <a:ext cx="1103781" cy="96360"/>
          </a:xfrm>
          <a:prstGeom prst="rect">
            <a:avLst/>
          </a:prstGeom>
          <a:noFill/>
          <a:ln>
            <a:noFill/>
          </a:ln>
        </p:spPr>
      </p:pic>
      <p:pic>
        <p:nvPicPr>
          <p:cNvPr id="16" name="Shape 16"/>
          <p:cNvPicPr preferRelativeResize="0"/>
          <p:nvPr/>
        </p:nvPicPr>
        <p:blipFill rotWithShape="1">
          <a:blip r:embed="rId3">
            <a:alphaModFix/>
          </a:blip>
          <a:srcRect/>
          <a:stretch/>
        </p:blipFill>
        <p:spPr>
          <a:xfrm>
            <a:off x="6248401" y="6354233"/>
            <a:ext cx="2540000" cy="266699"/>
          </a:xfrm>
          <a:prstGeom prst="rect">
            <a:avLst/>
          </a:prstGeom>
          <a:noFill/>
          <a:ln>
            <a:noFill/>
          </a:ln>
        </p:spPr>
      </p:pic>
    </p:spTree>
    <p:extLst>
      <p:ext uri="{BB962C8B-B14F-4D97-AF65-F5344CB8AC3E}">
        <p14:creationId xmlns:p14="http://schemas.microsoft.com/office/powerpoint/2010/main" val="2897993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Header + Content">
    <p:bg>
      <p:bgPr>
        <a:solidFill>
          <a:srgbClr val="33006F"/>
        </a:solidFill>
        <a:effectLst/>
      </p:bgPr>
    </p:bg>
    <p:spTree>
      <p:nvGrpSpPr>
        <p:cNvPr id="1" name="Shape 17"/>
        <p:cNvGrpSpPr/>
        <p:nvPr/>
      </p:nvGrpSpPr>
      <p:grpSpPr>
        <a:xfrm>
          <a:off x="0" y="0"/>
          <a:ext cx="0" cy="0"/>
          <a:chOff x="0" y="0"/>
          <a:chExt cx="0" cy="0"/>
        </a:xfrm>
      </p:grpSpPr>
      <p:pic>
        <p:nvPicPr>
          <p:cNvPr id="18" name="Shape 18"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sp>
        <p:nvSpPr>
          <p:cNvPr id="19" name="Shape 1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659304" y="1736725"/>
            <a:ext cx="8076956" cy="4015496"/>
          </a:xfrm>
          <a:prstGeom prst="rect">
            <a:avLst/>
          </a:prstGeom>
          <a:noFill/>
          <a:ln>
            <a:noFill/>
          </a:ln>
        </p:spPr>
        <p:txBody>
          <a:bodyPr lIns="91425" tIns="91425" rIns="91425" bIns="91425" anchor="t" anchorCtr="0"/>
          <a:lstStyle>
            <a:lvl1pPr marL="342900" lvl="0" indent="-190500" rtl="0">
              <a:spcBef>
                <a:spcPts val="0"/>
              </a:spcBef>
              <a:buClr>
                <a:schemeClr val="dk1"/>
              </a:buClr>
              <a:buFont typeface="Merriweather Sans"/>
              <a:buChar char="&gt;"/>
              <a:defRPr sz="2400" b="0" i="0">
                <a:solidFill>
                  <a:schemeClr val="dk1"/>
                </a:solidFill>
                <a:latin typeface="Open Sans"/>
                <a:ea typeface="Open Sans"/>
                <a:cs typeface="Open Sans"/>
                <a:sym typeface="Open Sans"/>
              </a:defRPr>
            </a:lvl1pPr>
            <a:lvl2pPr lvl="1" rtl="0">
              <a:spcBef>
                <a:spcPts val="0"/>
              </a:spcBef>
              <a:defRPr sz="2000" b="0" i="0">
                <a:solidFill>
                  <a:schemeClr val="dk1"/>
                </a:solidFill>
                <a:latin typeface="Open Sans"/>
                <a:ea typeface="Open Sans"/>
                <a:cs typeface="Open Sans"/>
                <a:sym typeface="Open Sans"/>
              </a:defRPr>
            </a:lvl2pPr>
            <a:lvl3pPr marL="1143000" lvl="2" indent="-114300" rtl="0">
              <a:spcBef>
                <a:spcPts val="0"/>
              </a:spcBef>
              <a:buClr>
                <a:schemeClr val="dk1"/>
              </a:buClr>
              <a:buFont typeface="Merriweather Sans"/>
              <a:buChar char="&gt;"/>
              <a:defRPr sz="1800" b="0" i="0">
                <a:solidFill>
                  <a:schemeClr val="dk1"/>
                </a:solidFill>
                <a:latin typeface="Open Sans"/>
                <a:ea typeface="Open Sans"/>
                <a:cs typeface="Open Sans"/>
                <a:sym typeface="Open Sans"/>
              </a:defRPr>
            </a:lvl3pPr>
            <a:lvl4pPr lvl="3" rtl="0">
              <a:spcBef>
                <a:spcPts val="0"/>
              </a:spcBef>
              <a:defRPr sz="1600" b="0" i="0">
                <a:solidFill>
                  <a:schemeClr val="dk1"/>
                </a:solidFill>
                <a:latin typeface="Open Sans"/>
                <a:ea typeface="Open Sans"/>
                <a:cs typeface="Open Sans"/>
                <a:sym typeface="Open Sans"/>
              </a:defRPr>
            </a:lvl4pPr>
            <a:lvl5pPr marL="2057400" lvl="4" indent="-139700" rtl="0">
              <a:spcBef>
                <a:spcPts val="0"/>
              </a:spcBef>
              <a:buClr>
                <a:schemeClr val="dk1"/>
              </a:buClr>
              <a:buFont typeface="Merriweather Sans"/>
              <a:buChar char="&gt;"/>
              <a:defRPr sz="1400" b="0" i="0">
                <a:solidFill>
                  <a:schemeClr val="dk1"/>
                </a:solidFill>
                <a:latin typeface="Open Sans"/>
                <a:ea typeface="Open Sans"/>
                <a:cs typeface="Open Sans"/>
                <a:sym typeface="Open Sans"/>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21" name="Shape 21"/>
          <p:cNvPicPr preferRelativeResize="0"/>
          <p:nvPr/>
        </p:nvPicPr>
        <p:blipFill rotWithShape="1">
          <a:blip r:embed="rId3">
            <a:alphaModFix/>
          </a:blip>
          <a:srcRect/>
          <a:stretch/>
        </p:blipFill>
        <p:spPr>
          <a:xfrm>
            <a:off x="766762" y="1364403"/>
            <a:ext cx="1103781" cy="96360"/>
          </a:xfrm>
          <a:prstGeom prst="rect">
            <a:avLst/>
          </a:prstGeom>
          <a:noFill/>
          <a:ln>
            <a:noFill/>
          </a:ln>
        </p:spPr>
      </p:pic>
    </p:spTree>
    <p:extLst>
      <p:ext uri="{BB962C8B-B14F-4D97-AF65-F5344CB8AC3E}">
        <p14:creationId xmlns:p14="http://schemas.microsoft.com/office/powerpoint/2010/main" val="586267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Header + Graphic">
    <p:bg>
      <p:bgPr>
        <a:solidFill>
          <a:srgbClr val="33006F"/>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6248401" y="6354233"/>
            <a:ext cx="2540000" cy="266699"/>
          </a:xfrm>
          <a:prstGeom prst="rect">
            <a:avLst/>
          </a:prstGeom>
          <a:noFill/>
          <a:ln>
            <a:noFill/>
          </a:ln>
        </p:spPr>
      </p:pic>
      <p:sp>
        <p:nvSpPr>
          <p:cNvPr id="24" name="Shape 24"/>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sz="2400" b="0" i="0" u="none" strike="noStrike" cap="none">
                <a:solidFill>
                  <a:schemeClr val="dk1"/>
                </a:solidFill>
                <a:latin typeface="Open Sans"/>
                <a:ea typeface="Open Sans"/>
                <a:cs typeface="Open Sans"/>
                <a:sym typeface="Open Sans"/>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26" name="Shape 26"/>
          <p:cNvPicPr preferRelativeResize="0"/>
          <p:nvPr/>
        </p:nvPicPr>
        <p:blipFill rotWithShape="1">
          <a:blip r:embed="rId3">
            <a:alphaModFix/>
          </a:blip>
          <a:srcRect/>
          <a:stretch/>
        </p:blipFill>
        <p:spPr>
          <a:xfrm>
            <a:off x="766762" y="1364403"/>
            <a:ext cx="1103781" cy="96360"/>
          </a:xfrm>
          <a:prstGeom prst="rect">
            <a:avLst/>
          </a:prstGeom>
          <a:noFill/>
          <a:ln>
            <a:noFill/>
          </a:ln>
        </p:spPr>
      </p:pic>
    </p:spTree>
    <p:extLst>
      <p:ext uri="{BB962C8B-B14F-4D97-AF65-F5344CB8AC3E}">
        <p14:creationId xmlns:p14="http://schemas.microsoft.com/office/powerpoint/2010/main" val="86142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59304" y="1736725"/>
            <a:ext cx="8196209" cy="401549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31" name="Shape 31"/>
          <p:cNvPicPr preferRelativeResize="0"/>
          <p:nvPr/>
        </p:nvPicPr>
        <p:blipFill rotWithShape="1">
          <a:blip r:embed="rId2">
            <a:alphaModFix/>
          </a:blip>
          <a:srcRect/>
          <a:stretch/>
        </p:blipFill>
        <p:spPr>
          <a:xfrm>
            <a:off x="766762" y="1363508"/>
            <a:ext cx="1103781" cy="96362"/>
          </a:xfrm>
          <a:prstGeom prst="rect">
            <a:avLst/>
          </a:prstGeom>
          <a:noFill/>
          <a:ln>
            <a:noFill/>
          </a:ln>
        </p:spPr>
      </p:pic>
      <p:pic>
        <p:nvPicPr>
          <p:cNvPr id="32" name="Shape 32"/>
          <p:cNvPicPr preferRelativeResize="0"/>
          <p:nvPr/>
        </p:nvPicPr>
        <p:blipFill rotWithShape="1">
          <a:blip r:embed="rId3">
            <a:alphaModFix/>
          </a:blip>
          <a:srcRect/>
          <a:stretch/>
        </p:blipFill>
        <p:spPr>
          <a:xfrm>
            <a:off x="7483914" y="5945853"/>
            <a:ext cx="1371599" cy="927100"/>
          </a:xfrm>
          <a:prstGeom prst="rect">
            <a:avLst/>
          </a:prstGeom>
          <a:noFill/>
          <a:ln>
            <a:noFill/>
          </a:ln>
        </p:spPr>
      </p:pic>
    </p:spTree>
    <p:extLst>
      <p:ext uri="{BB962C8B-B14F-4D97-AF65-F5344CB8AC3E}">
        <p14:creationId xmlns:p14="http://schemas.microsoft.com/office/powerpoint/2010/main" val="277081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59304" y="1736725"/>
            <a:ext cx="8196209" cy="4015496"/>
          </a:xfrm>
          <a:prstGeom prst="rect">
            <a:avLst/>
          </a:prstGeom>
          <a:noFill/>
          <a:ln>
            <a:noFill/>
          </a:ln>
        </p:spPr>
        <p:txBody>
          <a:bodyPr lIns="91425" tIns="91425" rIns="91425" bIns="91425" anchor="t" anchorCtr="0"/>
          <a:lstStyle>
            <a:lvl1pPr marL="342900" marR="0" lvl="0" indent="-190500" algn="l" rtl="0">
              <a:spcBef>
                <a:spcPts val="480"/>
              </a:spcBef>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742950" marR="0" lvl="1" indent="-158750" algn="l" rtl="0">
              <a:spcBef>
                <a:spcPts val="400"/>
              </a:spcBef>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143000" marR="0" lvl="2" indent="-114300" algn="l" rtl="0">
              <a:spcBef>
                <a:spcPts val="360"/>
              </a:spcBef>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00200" marR="0" lvl="3" indent="-127000" algn="l" rtl="0">
              <a:spcBef>
                <a:spcPts val="320"/>
              </a:spcBef>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57400" marR="0" lvl="4" indent="-139700" algn="l" rtl="0">
              <a:spcBef>
                <a:spcPts val="280"/>
              </a:spcBef>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 name="Shape 31" descr="W Logo_Purple_2685_HEX.png"/>
          <p:cNvPicPr preferRelativeResize="0"/>
          <p:nvPr/>
        </p:nvPicPr>
        <p:blipFill rotWithShape="1">
          <a:blip r:embed="rId2">
            <a:alphaModFix/>
          </a:blip>
          <a:srcRect/>
          <a:stretch/>
        </p:blipFill>
        <p:spPr>
          <a:xfrm>
            <a:off x="7448139" y="5949410"/>
            <a:ext cx="1371599" cy="923544"/>
          </a:xfrm>
          <a:prstGeom prst="rect">
            <a:avLst/>
          </a:prstGeom>
          <a:noFill/>
          <a:ln>
            <a:noFill/>
          </a:ln>
        </p:spPr>
      </p:pic>
      <p:pic>
        <p:nvPicPr>
          <p:cNvPr id="32" name="Shape 32"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71756" y="1332224"/>
            <a:ext cx="6972300" cy="2641755"/>
          </a:xfrm>
          <a:prstGeom prst="rect">
            <a:avLst/>
          </a:prstGeom>
          <a:noFill/>
          <a:ln>
            <a:noFill/>
          </a:ln>
        </p:spPr>
        <p:txBody>
          <a:bodyPr lIns="91425" tIns="91425" rIns="91425" bIns="91425" anchor="t" anchorCtr="0"/>
          <a:lstStyle>
            <a:lvl1pPr marL="0" lvl="0" indent="0" rtl="0">
              <a:lnSpc>
                <a:spcPct val="100000"/>
              </a:lnSpc>
              <a:spcBef>
                <a:spcPts val="0"/>
              </a:spcBef>
              <a:buClr>
                <a:schemeClr val="dk1"/>
              </a:buClr>
              <a:buNone/>
              <a:defRPr sz="5000" b="0" i="0">
                <a:solidFill>
                  <a:schemeClr val="dk1"/>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35" name="Shape 35"/>
          <p:cNvPicPr preferRelativeResize="0"/>
          <p:nvPr/>
        </p:nvPicPr>
        <p:blipFill rotWithShape="1">
          <a:blip r:embed="rId2">
            <a:alphaModFix/>
          </a:blip>
          <a:srcRect/>
          <a:stretch/>
        </p:blipFill>
        <p:spPr>
          <a:xfrm>
            <a:off x="779462" y="3973980"/>
            <a:ext cx="1600199" cy="139699"/>
          </a:xfrm>
          <a:prstGeom prst="rect">
            <a:avLst/>
          </a:prstGeom>
          <a:noFill/>
          <a:ln>
            <a:noFill/>
          </a:ln>
        </p:spPr>
      </p:pic>
      <p:pic>
        <p:nvPicPr>
          <p:cNvPr id="36" name="Shape 36"/>
          <p:cNvPicPr preferRelativeResize="0"/>
          <p:nvPr/>
        </p:nvPicPr>
        <p:blipFill rotWithShape="1">
          <a:blip r:embed="rId3">
            <a:alphaModFix/>
          </a:blip>
          <a:srcRect/>
          <a:stretch/>
        </p:blipFill>
        <p:spPr>
          <a:xfrm>
            <a:off x="7483914" y="5945853"/>
            <a:ext cx="1371599" cy="927100"/>
          </a:xfrm>
          <a:prstGeom prst="rect">
            <a:avLst/>
          </a:prstGeom>
          <a:noFill/>
          <a:ln>
            <a:noFill/>
          </a:ln>
        </p:spPr>
      </p:pic>
      <p:pic>
        <p:nvPicPr>
          <p:cNvPr id="37" name="Shape 37"/>
          <p:cNvPicPr preferRelativeResize="0"/>
          <p:nvPr/>
        </p:nvPicPr>
        <p:blipFill rotWithShape="1">
          <a:blip r:embed="rId4">
            <a:alphaModFix/>
          </a:blip>
          <a:srcRect/>
          <a:stretch/>
        </p:blipFill>
        <p:spPr>
          <a:xfrm>
            <a:off x="792039" y="6450898"/>
            <a:ext cx="2425295" cy="162964"/>
          </a:xfrm>
          <a:prstGeom prst="rect">
            <a:avLst/>
          </a:prstGeom>
          <a:noFill/>
          <a:ln>
            <a:noFill/>
          </a:ln>
        </p:spPr>
      </p:pic>
    </p:spTree>
    <p:extLst>
      <p:ext uri="{BB962C8B-B14F-4D97-AF65-F5344CB8AC3E}">
        <p14:creationId xmlns:p14="http://schemas.microsoft.com/office/powerpoint/2010/main" val="2063900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1" name="Shape 41"/>
          <p:cNvPicPr preferRelativeResize="0"/>
          <p:nvPr/>
        </p:nvPicPr>
        <p:blipFill rotWithShape="1">
          <a:blip r:embed="rId2">
            <a:alphaModFix/>
          </a:blip>
          <a:srcRect/>
          <a:stretch/>
        </p:blipFill>
        <p:spPr>
          <a:xfrm>
            <a:off x="766762" y="1363508"/>
            <a:ext cx="1103781" cy="96362"/>
          </a:xfrm>
          <a:prstGeom prst="rect">
            <a:avLst/>
          </a:prstGeom>
          <a:noFill/>
          <a:ln>
            <a:noFill/>
          </a:ln>
        </p:spPr>
      </p:pic>
      <p:sp>
        <p:nvSpPr>
          <p:cNvPr id="42" name="Shape 42"/>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24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3" name="Shape 43"/>
          <p:cNvPicPr preferRelativeResize="0"/>
          <p:nvPr/>
        </p:nvPicPr>
        <p:blipFill rotWithShape="1">
          <a:blip r:embed="rId3">
            <a:alphaModFix/>
          </a:blip>
          <a:srcRect/>
          <a:stretch/>
        </p:blipFill>
        <p:spPr>
          <a:xfrm>
            <a:off x="6363105" y="6450898"/>
            <a:ext cx="2425295" cy="162964"/>
          </a:xfrm>
          <a:prstGeom prst="rect">
            <a:avLst/>
          </a:prstGeom>
          <a:noFill/>
          <a:ln>
            <a:noFill/>
          </a:ln>
        </p:spPr>
      </p:pic>
    </p:spTree>
    <p:extLst>
      <p:ext uri="{BB962C8B-B14F-4D97-AF65-F5344CB8AC3E}">
        <p14:creationId xmlns:p14="http://schemas.microsoft.com/office/powerpoint/2010/main" val="1736419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44"/>
        <p:cNvGrpSpPr/>
        <p:nvPr/>
      </p:nvGrpSpPr>
      <p:grpSpPr>
        <a:xfrm>
          <a:off x="0" y="0"/>
          <a:ext cx="0" cy="0"/>
          <a:chOff x="0" y="0"/>
          <a:chExt cx="0" cy="0"/>
        </a:xfrm>
      </p:grpSpPr>
      <p:sp>
        <p:nvSpPr>
          <p:cNvPr id="45" name="Shape 45"/>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0"/>
              </a:spcBef>
              <a:buClr>
                <a:srgbClr val="999999"/>
              </a:buClr>
              <a:buFont typeface="Open Sans"/>
              <a:buNone/>
              <a:defRPr sz="2400" b="0" i="0" u="none" strike="noStrike" cap="none">
                <a:solidFill>
                  <a:srgbClr val="999999"/>
                </a:solidFill>
                <a:latin typeface="Open Sans"/>
                <a:ea typeface="Open Sans"/>
                <a:cs typeface="Open Sans"/>
                <a:sym typeface="Open Sans"/>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7" name="Shape 47"/>
          <p:cNvPicPr preferRelativeResize="0"/>
          <p:nvPr/>
        </p:nvPicPr>
        <p:blipFill rotWithShape="1">
          <a:blip r:embed="rId2">
            <a:alphaModFix/>
          </a:blip>
          <a:srcRect/>
          <a:stretch/>
        </p:blipFill>
        <p:spPr>
          <a:xfrm>
            <a:off x="6363105" y="6450898"/>
            <a:ext cx="2425295" cy="162964"/>
          </a:xfrm>
          <a:prstGeom prst="rect">
            <a:avLst/>
          </a:prstGeom>
          <a:noFill/>
          <a:ln>
            <a:noFill/>
          </a:ln>
        </p:spPr>
      </p:pic>
      <p:pic>
        <p:nvPicPr>
          <p:cNvPr id="48" name="Shape 48"/>
          <p:cNvPicPr preferRelativeResize="0"/>
          <p:nvPr/>
        </p:nvPicPr>
        <p:blipFill rotWithShape="1">
          <a:blip r:embed="rId3">
            <a:alphaModFix/>
          </a:blip>
          <a:srcRect/>
          <a:stretch/>
        </p:blipFill>
        <p:spPr>
          <a:xfrm>
            <a:off x="766762" y="1363508"/>
            <a:ext cx="1103781" cy="96362"/>
          </a:xfrm>
          <a:prstGeom prst="rect">
            <a:avLst/>
          </a:prstGeom>
          <a:noFill/>
          <a:ln>
            <a:noFill/>
          </a:ln>
        </p:spPr>
      </p:pic>
    </p:spTree>
    <p:extLst>
      <p:ext uri="{BB962C8B-B14F-4D97-AF65-F5344CB8AC3E}">
        <p14:creationId xmlns:p14="http://schemas.microsoft.com/office/powerpoint/2010/main" val="397911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71756" y="11671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rgbClr val="4B2E83"/>
              </a:buClr>
              <a:buFont typeface="Arial"/>
              <a:buNone/>
              <a:defRPr sz="5000" b="0" i="0" u="none" strike="noStrike" cap="none">
                <a:solidFill>
                  <a:srgbClr val="4B2E8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Shape 35" descr="W Logo_Purple_2685_HEX.png"/>
          <p:cNvPicPr preferRelativeResize="0"/>
          <p:nvPr/>
        </p:nvPicPr>
        <p:blipFill rotWithShape="1">
          <a:blip r:embed="rId2">
            <a:alphaModFix/>
          </a:blip>
          <a:srcRect/>
          <a:stretch/>
        </p:blipFill>
        <p:spPr>
          <a:xfrm>
            <a:off x="7448139" y="5949410"/>
            <a:ext cx="1371599" cy="923544"/>
          </a:xfrm>
          <a:prstGeom prst="rect">
            <a:avLst/>
          </a:prstGeom>
          <a:noFill/>
          <a:ln>
            <a:noFill/>
          </a:ln>
        </p:spPr>
      </p:pic>
      <p:pic>
        <p:nvPicPr>
          <p:cNvPr id="36" name="Shape 36" descr="Wordmark_center_Purple_HEX.png"/>
          <p:cNvPicPr preferRelativeResize="0"/>
          <p:nvPr/>
        </p:nvPicPr>
        <p:blipFill rotWithShape="1">
          <a:blip r:embed="rId3">
            <a:alphaModFix/>
          </a:blip>
          <a:srcRect/>
          <a:stretch/>
        </p:blipFill>
        <p:spPr>
          <a:xfrm>
            <a:off x="792039" y="6487457"/>
            <a:ext cx="2425295" cy="163373"/>
          </a:xfrm>
          <a:prstGeom prst="rect">
            <a:avLst/>
          </a:prstGeom>
          <a:noFill/>
          <a:ln>
            <a:noFill/>
          </a:ln>
        </p:spPr>
      </p:pic>
      <p:pic>
        <p:nvPicPr>
          <p:cNvPr id="37" name="Shape 37"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marR="0" lvl="0" indent="-190500" algn="l" rtl="0">
              <a:spcBef>
                <a:spcPts val="480"/>
              </a:spcBef>
              <a:buClr>
                <a:srgbClr val="4B2E83"/>
              </a:buClr>
              <a:buSzPct val="100000"/>
              <a:buFont typeface="Merriweather Sans"/>
              <a:buChar char="&gt;"/>
              <a:defRPr sz="2400" b="1" i="0" u="none" strike="noStrike" cap="none">
                <a:solidFill>
                  <a:srgbClr val="4B2E83"/>
                </a:solidFill>
                <a:latin typeface="Open Sans"/>
                <a:ea typeface="Open Sans"/>
                <a:cs typeface="Open Sans"/>
                <a:sym typeface="Open Sans"/>
              </a:defRPr>
            </a:lvl1pPr>
            <a:lvl2pPr marL="742950" marR="0" lvl="1" indent="-158750" algn="l" rtl="0">
              <a:spcBef>
                <a:spcPts val="400"/>
              </a:spcBef>
              <a:buClr>
                <a:srgbClr val="4B2E83"/>
              </a:buClr>
              <a:buSzPct val="100000"/>
              <a:buFont typeface="Arial"/>
              <a:buChar char="–"/>
              <a:defRPr sz="2000" b="1" i="0" u="none" strike="noStrike" cap="none">
                <a:solidFill>
                  <a:srgbClr val="4B2E83"/>
                </a:solidFill>
                <a:latin typeface="Open Sans"/>
                <a:ea typeface="Open Sans"/>
                <a:cs typeface="Open Sans"/>
                <a:sym typeface="Open Sans"/>
              </a:defRPr>
            </a:lvl2pPr>
            <a:lvl3pPr marL="1143000" marR="0" lvl="2" indent="-114300" algn="l" rtl="0">
              <a:spcBef>
                <a:spcPts val="360"/>
              </a:spcBef>
              <a:buClr>
                <a:srgbClr val="4B2E83"/>
              </a:buClr>
              <a:buSzPct val="100000"/>
              <a:buFont typeface="Merriweather Sans"/>
              <a:buChar char="&gt;"/>
              <a:defRPr sz="1800" b="1" i="0" u="none" strike="noStrike" cap="none">
                <a:solidFill>
                  <a:srgbClr val="4B2E83"/>
                </a:solidFill>
                <a:latin typeface="Open Sans"/>
                <a:ea typeface="Open Sans"/>
                <a:cs typeface="Open Sans"/>
                <a:sym typeface="Open Sans"/>
              </a:defRPr>
            </a:lvl3pPr>
            <a:lvl4pPr marL="1600200" marR="0" lvl="3" indent="-127000" algn="l" rtl="0">
              <a:spcBef>
                <a:spcPts val="320"/>
              </a:spcBef>
              <a:buClr>
                <a:srgbClr val="4B2E83"/>
              </a:buClr>
              <a:buSzPct val="100000"/>
              <a:buFont typeface="Arial"/>
              <a:buChar char="–"/>
              <a:defRPr sz="1600" b="1" i="0" u="none" strike="noStrike" cap="none">
                <a:solidFill>
                  <a:srgbClr val="4B2E83"/>
                </a:solidFill>
                <a:latin typeface="Open Sans"/>
                <a:ea typeface="Open Sans"/>
                <a:cs typeface="Open Sans"/>
                <a:sym typeface="Open Sans"/>
              </a:defRPr>
            </a:lvl4pPr>
            <a:lvl5pPr marL="2057400" marR="0" lvl="4" indent="-139700" algn="l" rtl="0">
              <a:spcBef>
                <a:spcPts val="280"/>
              </a:spcBef>
              <a:buClr>
                <a:srgbClr val="4B2E83"/>
              </a:buClr>
              <a:buSzPct val="100000"/>
              <a:buFont typeface="Merriweather Sans"/>
              <a:buChar char="&gt;"/>
              <a:defRPr sz="1400" b="1" i="0" u="none" strike="noStrike" cap="none">
                <a:solidFill>
                  <a:srgbClr val="4B2E83"/>
                </a:solidFill>
                <a:latin typeface="Open Sans"/>
                <a:ea typeface="Open Sans"/>
                <a:cs typeface="Open Sans"/>
                <a:sym typeface="Open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marR="0" lvl="0" indent="0" algn="l" rtl="0">
              <a:lnSpc>
                <a:spcPct val="90000"/>
              </a:lnSpc>
              <a:spcBef>
                <a:spcPts val="480"/>
              </a:spcBef>
              <a:buClr>
                <a:srgbClr val="4B2E83"/>
              </a:buClr>
              <a:buFont typeface="Arial"/>
              <a:buNone/>
              <a:defRPr sz="2400" b="0" i="0" u="none" strike="noStrike" cap="none">
                <a:solidFill>
                  <a:srgbClr val="4B2E83"/>
                </a:solidFill>
                <a:latin typeface="Open Sans"/>
                <a:ea typeface="Open Sans"/>
                <a:cs typeface="Open Sans"/>
                <a:sym typeface="Open Sans"/>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 name="Shape 42" descr="Wordmark_center_Purple_HEX.png"/>
          <p:cNvPicPr preferRelativeResize="0"/>
          <p:nvPr/>
        </p:nvPicPr>
        <p:blipFill rotWithShape="1">
          <a:blip r:embed="rId2">
            <a:alphaModFix/>
          </a:blip>
          <a:srcRect/>
          <a:stretch/>
        </p:blipFill>
        <p:spPr>
          <a:xfrm>
            <a:off x="6382155" y="6487457"/>
            <a:ext cx="2425295" cy="163373"/>
          </a:xfrm>
          <a:prstGeom prst="rect">
            <a:avLst/>
          </a:prstGeom>
          <a:noFill/>
          <a:ln>
            <a:noFill/>
          </a:ln>
        </p:spPr>
      </p:pic>
      <p:pic>
        <p:nvPicPr>
          <p:cNvPr id="43" name="Shape 43"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44"/>
        <p:cNvGrpSpPr/>
        <p:nvPr/>
      </p:nvGrpSpPr>
      <p:grpSpPr>
        <a:xfrm>
          <a:off x="0" y="0"/>
          <a:ext cx="0" cy="0"/>
          <a:chOff x="0" y="0"/>
          <a:chExt cx="0" cy="0"/>
        </a:xfrm>
      </p:grpSpPr>
      <p:sp>
        <p:nvSpPr>
          <p:cNvPr id="45" name="Shape 45"/>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480"/>
              </a:spcBef>
              <a:buClr>
                <a:srgbClr val="999999"/>
              </a:buClr>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671756" y="371510"/>
            <a:ext cx="8184662" cy="991998"/>
          </a:xfrm>
          <a:prstGeom prst="rect">
            <a:avLst/>
          </a:prstGeom>
          <a:noFill/>
          <a:ln>
            <a:noFill/>
          </a:ln>
        </p:spPr>
        <p:txBody>
          <a:bodyPr lIns="91425" tIns="91425" rIns="91425" bIns="91425" anchor="b" anchorCtr="0"/>
          <a:lstStyle>
            <a:lvl1pPr marL="0" marR="0" lvl="0" indent="0" algn="l" rtl="0">
              <a:lnSpc>
                <a:spcPct val="90000"/>
              </a:lnSpc>
              <a:spcBef>
                <a:spcPts val="600"/>
              </a:spcBef>
              <a:buClr>
                <a:srgbClr val="4B2E83"/>
              </a:buClr>
              <a:buFont typeface="Arial"/>
              <a:buNone/>
              <a:defRPr sz="3000" b="0" i="0" u="none" strike="noStrike" cap="none">
                <a:solidFill>
                  <a:srgbClr val="4B2E8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 name="Shape 47" descr="Wordmark_center_Purple_HEX.png"/>
          <p:cNvPicPr preferRelativeResize="0"/>
          <p:nvPr/>
        </p:nvPicPr>
        <p:blipFill rotWithShape="1">
          <a:blip r:embed="rId2">
            <a:alphaModFix/>
          </a:blip>
          <a:srcRect/>
          <a:stretch/>
        </p:blipFill>
        <p:spPr>
          <a:xfrm>
            <a:off x="6363105" y="6487457"/>
            <a:ext cx="2425295" cy="163373"/>
          </a:xfrm>
          <a:prstGeom prst="rect">
            <a:avLst/>
          </a:prstGeom>
          <a:noFill/>
          <a:ln>
            <a:noFill/>
          </a:ln>
        </p:spPr>
      </p:pic>
      <p:pic>
        <p:nvPicPr>
          <p:cNvPr id="48" name="Shape 48" descr="Bar_RtAngle_7502_RGB.png"/>
          <p:cNvPicPr preferRelativeResize="0"/>
          <p:nvPr/>
        </p:nvPicPr>
        <p:blipFill rotWithShape="1">
          <a:blip r:embed="rId3">
            <a:alphaModFix/>
          </a:blip>
          <a:srcRect/>
          <a:stretch/>
        </p:blipFill>
        <p:spPr>
          <a:xfrm>
            <a:off x="784225" y="1437804"/>
            <a:ext cx="1358184"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Shape 49"/>
        <p:cNvGrpSpPr/>
        <p:nvPr/>
      </p:nvGrpSpPr>
      <p:grpSpPr>
        <a:xfrm>
          <a:off x="0" y="0"/>
          <a:ext cx="0" cy="0"/>
          <a:chOff x="0" y="0"/>
          <a:chExt cx="0" cy="0"/>
        </a:xfrm>
      </p:grpSpPr>
      <p:pic>
        <p:nvPicPr>
          <p:cNvPr id="50" name="Shape 50" descr="UW_W Logo_White.png"/>
          <p:cNvPicPr preferRelativeResize="0"/>
          <p:nvPr/>
        </p:nvPicPr>
        <p:blipFill rotWithShape="1">
          <a:blip r:embed="rId2">
            <a:alphaModFix/>
          </a:blip>
          <a:srcRect/>
          <a:stretch/>
        </p:blipFill>
        <p:spPr>
          <a:xfrm>
            <a:off x="7445814" y="5945853"/>
            <a:ext cx="1371599" cy="923544"/>
          </a:xfrm>
          <a:prstGeom prst="rect">
            <a:avLst/>
          </a:prstGeom>
          <a:noFill/>
          <a:ln>
            <a:noFill/>
          </a:ln>
        </p:spPr>
      </p:pic>
      <p:pic>
        <p:nvPicPr>
          <p:cNvPr id="51" name="Shape 51"/>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52" name="Shape 52"/>
          <p:cNvSpPr txBox="1">
            <a:spLocks noGrp="1"/>
          </p:cNvSpPr>
          <p:nvPr>
            <p:ph type="body" idx="1"/>
          </p:nvPr>
        </p:nvSpPr>
        <p:spPr>
          <a:xfrm>
            <a:off x="671756" y="1179824"/>
            <a:ext cx="6972300" cy="2641755"/>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3"/>
              </a:buClr>
              <a:buFont typeface="Arial"/>
              <a:buNone/>
              <a:defRPr sz="5000" b="0" i="0" u="none" strike="noStrike" cap="none">
                <a:solidFill>
                  <a:schemeClr val="accent3"/>
                </a:solidFill>
                <a:latin typeface="Arial"/>
                <a:ea typeface="Arial"/>
                <a:cs typeface="Arial"/>
                <a:sym typeface="Arial"/>
              </a:defRPr>
            </a:lvl1pPr>
            <a:lvl2pPr marL="457200" marR="0" lvl="1" indent="0" algn="l" rtl="0">
              <a:spcBef>
                <a:spcPts val="560"/>
              </a:spcBef>
              <a:buClr>
                <a:srgbClr val="E8D3A2"/>
              </a:buClr>
              <a:buFont typeface="Arial"/>
              <a:buNone/>
              <a:defRPr sz="2800" b="0" i="0" u="none" strike="noStrike" cap="none">
                <a:solidFill>
                  <a:srgbClr val="E8D3A2"/>
                </a:solidFill>
                <a:latin typeface="Arial"/>
                <a:ea typeface="Arial"/>
                <a:cs typeface="Arial"/>
                <a:sym typeface="Arial"/>
              </a:defRPr>
            </a:lvl2pPr>
            <a:lvl3pPr marL="914400" marR="0" lvl="2" indent="0" algn="l" rtl="0">
              <a:spcBef>
                <a:spcPts val="480"/>
              </a:spcBef>
              <a:buClr>
                <a:srgbClr val="E8D3A2"/>
              </a:buClr>
              <a:buFont typeface="Arial"/>
              <a:buNone/>
              <a:defRPr sz="2400" b="0" i="0" u="none" strike="noStrike" cap="none">
                <a:solidFill>
                  <a:srgbClr val="E8D3A2"/>
                </a:solidFill>
                <a:latin typeface="Arial"/>
                <a:ea typeface="Arial"/>
                <a:cs typeface="Arial"/>
                <a:sym typeface="Arial"/>
              </a:defRPr>
            </a:lvl3pPr>
            <a:lvl4pPr marL="1371600" marR="0" lvl="3"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4pPr>
            <a:lvl5pPr marL="1828800" marR="0" lvl="4" indent="0" algn="l" rtl="0">
              <a:spcBef>
                <a:spcPts val="400"/>
              </a:spcBef>
              <a:buClr>
                <a:srgbClr val="E8D3A2"/>
              </a:buClr>
              <a:buFont typeface="Arial"/>
              <a:buNone/>
              <a:defRPr sz="2000" b="0" i="0" u="none" strike="noStrike" cap="none">
                <a:solidFill>
                  <a:srgbClr val="E8D3A2"/>
                </a:solidFill>
                <a:latin typeface="Arial"/>
                <a:ea typeface="Arial"/>
                <a:cs typeface="Arial"/>
                <a:sym typeface="Aria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3" name="Shape 53" descr="Bar_RtAngle_7502_RGB.png"/>
          <p:cNvPicPr preferRelativeResize="0"/>
          <p:nvPr/>
        </p:nvPicPr>
        <p:blipFill rotWithShape="1">
          <a:blip r:embed="rId4">
            <a:alphaModFix/>
          </a:blip>
          <a:srcRect/>
          <a:stretch/>
        </p:blipFill>
        <p:spPr>
          <a:xfrm>
            <a:off x="813587" y="4006085"/>
            <a:ext cx="2284302" cy="1127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8.xml"/><Relationship Id="rId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9.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3263A-EDAA-4DE1-BC33-A1F001CE4D2E}" type="datetimeFigureOut">
              <a:rPr lang="en-US" kern="1200" smtClean="0">
                <a:solidFill>
                  <a:prstClr val="black">
                    <a:tint val="75000"/>
                  </a:prstClr>
                </a:solidFill>
                <a:latin typeface="Calibri"/>
                <a:ea typeface="+mn-ea"/>
                <a:cs typeface="+mn-cs"/>
              </a:rPr>
              <a:pPr/>
              <a:t>6/7/2017</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542F-A734-4C58-8ECF-71CEEDC275E0}" type="slidenum">
              <a:rPr lang="en-US" kern="1200" smtClean="0">
                <a:solidFill>
                  <a:prstClr val="black">
                    <a:tint val="75000"/>
                  </a:prstClr>
                </a:solidFill>
                <a:latin typeface="Calibri"/>
                <a:ea typeface="+mn-ea"/>
                <a:cs typeface="+mn-cs"/>
              </a:rPr>
              <a:pPr/>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8959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434154"/>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4627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Candara"/>
                <a:ea typeface="+mn-e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8C2BE05-AC2C-4569-AA4B-60BA66F024A7}" type="datetimeFigureOut">
              <a:rPr lang="en-US" kern="1200" smtClean="0">
                <a:solidFill>
                  <a:srgbClr val="424456"/>
                </a:solidFill>
                <a:latin typeface="Candara"/>
                <a:ea typeface="+mn-ea"/>
                <a:cs typeface="+mn-cs"/>
              </a:rPr>
              <a:pPr/>
              <a:t>6/7/2017</a:t>
            </a:fld>
            <a:endParaRPr lang="en-US" kern="1200">
              <a:solidFill>
                <a:srgbClr val="424456"/>
              </a:solidFill>
              <a:latin typeface="Candara"/>
              <a:ea typeface="+mn-e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kern="1200">
              <a:solidFill>
                <a:srgbClr val="424456"/>
              </a:solidFill>
              <a:latin typeface="Candara"/>
              <a:ea typeface="+mn-e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182F57C-6BC7-4961-8CB0-3C276DE4999E}" type="slidenum">
              <a:rPr lang="en-US" kern="1200" smtClean="0">
                <a:solidFill>
                  <a:srgbClr val="424456"/>
                </a:solidFill>
                <a:latin typeface="Candara"/>
                <a:ea typeface="+mn-ea"/>
                <a:cs typeface="+mn-cs"/>
              </a:rPr>
              <a:pPr/>
              <a:t>‹#›</a:t>
            </a:fld>
            <a:endParaRPr lang="en-US" kern="1200">
              <a:solidFill>
                <a:srgbClr val="424456"/>
              </a:solidFill>
              <a:latin typeface="Candara"/>
              <a:ea typeface="+mn-e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49836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062436871"/>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756642062"/>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dm2@uw.edu"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mailto:mda1213@uw.edu" TargetMode="External"/><Relationship Id="rId5" Type="http://schemas.openxmlformats.org/officeDocument/2006/relationships/hyperlink" Target="mailto:ackerc1@uw.edu" TargetMode="External"/><Relationship Id="rId4" Type="http://schemas.openxmlformats.org/officeDocument/2006/relationships/hyperlink" Target="mailto:acs229@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9.xml"/><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hyperlink" Target="https://uwresearch.gosignmeup.com/public/Course/browse?courseid=2897" TargetMode="External"/><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www.washington.edu/research/tools/sage/guide/sage-overview/"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hyperlink" Target="mailto:oris@uw.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s://fdpclearinghouse.org/help/business-use-agreemen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ites.nationalacademies.org/PGA/fdp/PGA_055835%2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hyperlink" Target="https://nsf.gov/bfa/dias/policy/papp/pappg18_1/draftpappg_may2017.pdf" TargetMode="Externa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washington.edu/research/learning/" TargetMode="External"/><Relationship Id="rId2" Type="http://schemas.openxmlformats.org/officeDocument/2006/relationships/notesSlide" Target="../notesSlides/notesSlide37.xml"/><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hyperlink" Target="https://uwresearch.gosignmeup.com/public/course/brows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rainternational.org/meeting/chapter/2017-pacific-northwest-chapter-meeting/registration-scholarship"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rainternational.org/meeting/chapter/2017-pacific-northwest-chapter-meeting" TargetMode="External"/><Relationship Id="rId4" Type="http://schemas.openxmlformats.org/officeDocument/2006/relationships/hyperlink" Target="mailto:jeneil@uw.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log.grants.gov/2017/03/29/its-going-away-the-legacy-pdf-application-package-will-be-retired/"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hyperlink" Target="http://srainternational.org/meeting/chapter/2017-pacific-northwest-chapter-meeting" TargetMode="External"/><Relationship Id="rId3" Type="http://schemas.openxmlformats.org/officeDocument/2006/relationships/hyperlink" Target="http://sites.nationalacademies.org/PGA/fdp/PGA_055835" TargetMode="External"/><Relationship Id="rId7" Type="http://schemas.openxmlformats.org/officeDocument/2006/relationships/hyperlink" Target="https://www.grants.gov/help/html/help/index.htm?callingApp=custom#t=Get_Started%2FGet_Started.htm"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grants.gov/web/grants/applicants/workspace-overview.html" TargetMode="External"/><Relationship Id="rId5" Type="http://schemas.openxmlformats.org/officeDocument/2006/relationships/hyperlink" Target="https://blog.grants.gov/2017/03/29/its-going-away-the-legacy-pdf-application-package-will-be-retired/" TargetMode="External"/><Relationship Id="rId4" Type="http://schemas.openxmlformats.org/officeDocument/2006/relationships/hyperlink" Target="https://www.nsf.gov/pubs/issuances/in139.jsp?WT.mc_id=USNSF_10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199957687"/>
              </p:ext>
            </p:extLst>
          </p:nvPr>
        </p:nvGraphicFramePr>
        <p:xfrm>
          <a:off x="-1366" y="76200"/>
          <a:ext cx="8992966" cy="6054091"/>
        </p:xfrm>
        <a:graphic>
          <a:graphicData uri="http://schemas.openxmlformats.org/drawingml/2006/table">
            <a:tbl>
              <a:tblPr firstRow="1" firstCol="1" bandRow="1">
                <a:tableStyleId>{5C22544A-7EE6-4342-B048-85BDC9FD1C3A}</a:tableStyleId>
              </a:tblPr>
              <a:tblGrid>
                <a:gridCol w="377799">
                  <a:extLst>
                    <a:ext uri="{9D8B030D-6E8A-4147-A177-3AD203B41FA5}">
                      <a16:colId xmlns="" xmlns:a16="http://schemas.microsoft.com/office/drawing/2014/main" val="20000"/>
                    </a:ext>
                  </a:extLst>
                </a:gridCol>
                <a:gridCol w="2946827">
                  <a:extLst>
                    <a:ext uri="{9D8B030D-6E8A-4147-A177-3AD203B41FA5}">
                      <a16:colId xmlns="" xmlns:a16="http://schemas.microsoft.com/office/drawing/2014/main" val="20001"/>
                    </a:ext>
                  </a:extLst>
                </a:gridCol>
                <a:gridCol w="3551304">
                  <a:extLst>
                    <a:ext uri="{9D8B030D-6E8A-4147-A177-3AD203B41FA5}">
                      <a16:colId xmlns="" xmlns:a16="http://schemas.microsoft.com/office/drawing/2014/main" val="20002"/>
                    </a:ext>
                  </a:extLst>
                </a:gridCol>
                <a:gridCol w="1281168">
                  <a:extLst>
                    <a:ext uri="{9D8B030D-6E8A-4147-A177-3AD203B41FA5}">
                      <a16:colId xmlns="" xmlns:a16="http://schemas.microsoft.com/office/drawing/2014/main" val="20003"/>
                    </a:ext>
                  </a:extLst>
                </a:gridCol>
                <a:gridCol w="673308">
                  <a:extLst>
                    <a:ext uri="{9D8B030D-6E8A-4147-A177-3AD203B41FA5}">
                      <a16:colId xmlns="" xmlns:a16="http://schemas.microsoft.com/office/drawing/2014/main" val="20004"/>
                    </a:ext>
                  </a:extLst>
                </a:gridCol>
                <a:gridCol w="162560">
                  <a:extLst>
                    <a:ext uri="{9D8B030D-6E8A-4147-A177-3AD203B41FA5}">
                      <a16:colId xmlns="" xmlns:a16="http://schemas.microsoft.com/office/drawing/2014/main" val="20005"/>
                    </a:ext>
                  </a:extLst>
                </a:gridCol>
              </a:tblGrid>
              <a:tr h="1139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8B814F"/>
                          </a:solidFill>
                          <a:effectLst/>
                          <a:latin typeface="Palatino Linotype" panose="02040502050505030304" pitchFamily="18" charset="0"/>
                        </a:rPr>
                        <a:t>MRAM </a:t>
                      </a:r>
                      <a:r>
                        <a:rPr lang="en-US" sz="2400" dirty="0">
                          <a:solidFill>
                            <a:srgbClr val="8B814F"/>
                          </a:solidFill>
                          <a:effectLst/>
                          <a:latin typeface="Palatino Linotype" panose="02040502050505030304" pitchFamily="18" charset="0"/>
                        </a:rPr>
                        <a:t>Monthly Research Administration Meeting </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808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1000" b="1" dirty="0">
                        <a:solidFill>
                          <a:schemeClr val="bg1"/>
                        </a:solidFill>
                        <a:effectLst>
                          <a:outerShdw blurRad="38100" dist="38100" dir="2700000" algn="tl">
                            <a:srgbClr val="000000">
                              <a:alpha val="43000"/>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JUNE 8, 2017</a:t>
                      </a:r>
                      <a:r>
                        <a:rPr lang="en-US" sz="1400" b="1" baseline="0" dirty="0">
                          <a:solidFill>
                            <a:srgbClr val="8B814F"/>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endParaRPr lang="en-US" sz="1400" dirty="0">
                        <a:solidFill>
                          <a:srgbClr val="8B814F"/>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48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TOPIC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PRESENTER</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outerShdw blurRad="38100" dist="38100" dir="2700000" algn="tl">
                              <a:srgbClr val="000000">
                                <a:alpha val="43137"/>
                              </a:srgbClr>
                            </a:outerShdw>
                          </a:effectLst>
                        </a:rPr>
                        <a:t>EMAIL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MIN</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62513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Welcome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b="0" dirty="0">
                          <a:solidFill>
                            <a:schemeClr val="tx1"/>
                          </a:solidFill>
                          <a:effectLst/>
                          <a:latin typeface="+mn-lt"/>
                          <a:ea typeface="Times New Roman"/>
                          <a:cs typeface="Arial"/>
                        </a:rPr>
                        <a:t>Ted Mordhorst</a:t>
                      </a:r>
                    </a:p>
                    <a:p>
                      <a:pPr marL="0" marR="0" algn="l">
                        <a:lnSpc>
                          <a:spcPct val="100000"/>
                        </a:lnSpc>
                        <a:spcBef>
                          <a:spcPts val="0"/>
                        </a:spcBef>
                        <a:spcAft>
                          <a:spcPts val="0"/>
                        </a:spcAft>
                      </a:pPr>
                      <a:r>
                        <a:rPr lang="en-US" sz="1100" b="0" kern="1200" dirty="0">
                          <a:solidFill>
                            <a:schemeClr val="tx1"/>
                          </a:solidFill>
                          <a:effectLst/>
                          <a:latin typeface="+mn-lt"/>
                          <a:ea typeface="+mn-ea"/>
                          <a:cs typeface="+mn-cs"/>
                        </a:rPr>
                        <a:t>Research Compliance &amp; Operations </a:t>
                      </a:r>
                      <a:endParaRPr lang="en-US" sz="11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3"/>
                        </a:rPr>
                        <a:t>tedm2@uw.edu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2</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2958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Federal Demonstration Partnership Clearinghouse</a:t>
                      </a:r>
                      <a:r>
                        <a:rPr lang="en-US" sz="1400" b="1" baseline="0" dirty="0" smtClean="0">
                          <a:solidFill>
                            <a:schemeClr val="tx1"/>
                          </a:solidFill>
                          <a:latin typeface="+mn-lt"/>
                        </a:rPr>
                        <a:t> Website &amp;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mn-lt"/>
                        </a:rPr>
                        <a:t>Other Quick Notes from OSP</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b="0" dirty="0" smtClean="0">
                          <a:solidFill>
                            <a:schemeClr val="tx1"/>
                          </a:solidFill>
                          <a:effectLst/>
                          <a:latin typeface="+mn-lt"/>
                          <a:ea typeface="Times New Roman"/>
                          <a:cs typeface="Arial"/>
                        </a:rPr>
                        <a:t>Amanda Snyder</a:t>
                      </a:r>
                      <a:endParaRPr lang="en-US" sz="1100" b="0"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100" b="0" kern="1200" dirty="0" smtClean="0">
                          <a:solidFill>
                            <a:schemeClr val="tx1"/>
                          </a:solidFill>
                          <a:effectLst/>
                          <a:latin typeface="+mn-lt"/>
                          <a:ea typeface="+mn-ea"/>
                          <a:cs typeface="+mn-cs"/>
                        </a:rPr>
                        <a:t>Office of Sponsored Programs</a:t>
                      </a:r>
                      <a:endParaRPr lang="en-US" sz="11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4"/>
                        </a:rPr>
                        <a:t>acs229@uw.edu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dirty="0" smtClean="0">
                          <a:solidFill>
                            <a:schemeClr val="tx1"/>
                          </a:solidFill>
                          <a:effectLst/>
                          <a:latin typeface="+mn-lt"/>
                          <a:ea typeface="Times New Roman"/>
                          <a:cs typeface="Times New Roman"/>
                        </a:rPr>
                        <a:t>10</a:t>
                      </a:r>
                      <a:endParaRPr lang="en-US" sz="10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2958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SAGE Updates</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b="0" kern="1200" dirty="0" smtClean="0">
                          <a:solidFill>
                            <a:schemeClr val="tx1"/>
                          </a:solidFill>
                          <a:effectLst/>
                          <a:latin typeface="+mn-lt"/>
                          <a:ea typeface="Times New Roman"/>
                          <a:cs typeface="Times New Roman"/>
                        </a:rPr>
                        <a:t>Carey Acker</a:t>
                      </a:r>
                    </a:p>
                    <a:p>
                      <a:pPr marL="0" marR="0" algn="l">
                        <a:lnSpc>
                          <a:spcPct val="100000"/>
                        </a:lnSpc>
                        <a:spcBef>
                          <a:spcPts val="0"/>
                        </a:spcBef>
                        <a:spcAft>
                          <a:spcPts val="0"/>
                        </a:spcAft>
                      </a:pPr>
                      <a:r>
                        <a:rPr lang="en-US" sz="1100" b="0" kern="1200" dirty="0" smtClean="0">
                          <a:solidFill>
                            <a:schemeClr val="tx1"/>
                          </a:solidFill>
                          <a:effectLst/>
                          <a:latin typeface="+mn-lt"/>
                          <a:ea typeface="Times New Roman"/>
                          <a:cs typeface="Times New Roman"/>
                        </a:rPr>
                        <a:t>Office of Research Information Services</a:t>
                      </a:r>
                      <a:endParaRPr lang="en-US" sz="11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5"/>
                        </a:rPr>
                        <a:t>ackerc1@uw.edu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20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2958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MAA Update</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b="0" kern="1200" dirty="0" smtClean="0">
                          <a:solidFill>
                            <a:schemeClr val="tx1"/>
                          </a:solidFill>
                          <a:effectLst/>
                          <a:latin typeface="+mn-lt"/>
                          <a:ea typeface="Times New Roman"/>
                          <a:cs typeface="Times New Roman"/>
                        </a:rPr>
                        <a:t>Michael Anthony</a:t>
                      </a:r>
                    </a:p>
                    <a:p>
                      <a:pPr marL="0" marR="0" algn="l">
                        <a:lnSpc>
                          <a:spcPct val="100000"/>
                        </a:lnSpc>
                        <a:spcBef>
                          <a:spcPts val="0"/>
                        </a:spcBef>
                        <a:spcAft>
                          <a:spcPts val="0"/>
                        </a:spcAft>
                      </a:pPr>
                      <a:r>
                        <a:rPr lang="en-US" sz="1100" b="0" kern="1200" dirty="0" smtClean="0">
                          <a:solidFill>
                            <a:schemeClr val="tx1"/>
                          </a:solidFill>
                          <a:effectLst/>
                          <a:latin typeface="+mn-lt"/>
                          <a:ea typeface="Times New Roman"/>
                          <a:cs typeface="Times New Roman"/>
                        </a:rPr>
                        <a:t>Management Accounting &amp; Analysis</a:t>
                      </a:r>
                      <a:endParaRPr lang="en-US" sz="11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algn="l">
                        <a:lnSpc>
                          <a:spcPct val="100000"/>
                        </a:lnSpc>
                        <a:spcBef>
                          <a:spcPts val="0"/>
                        </a:spcBef>
                        <a:spcAft>
                          <a:spcPts val="0"/>
                        </a:spcAft>
                        <a:tabLst>
                          <a:tab pos="723900" algn="l"/>
                        </a:tabLst>
                      </a:pPr>
                      <a:r>
                        <a:rPr lang="en-US" sz="1000" u="none" dirty="0" smtClean="0">
                          <a:solidFill>
                            <a:schemeClr val="tx1"/>
                          </a:solidFill>
                          <a:effectLst/>
                          <a:latin typeface="+mn-lt"/>
                          <a:ea typeface="Times New Roman"/>
                          <a:cs typeface="Arial"/>
                          <a:hlinkClick r:id="rId6"/>
                        </a:rPr>
                        <a:t>mda1213@uw.edu</a:t>
                      </a:r>
                      <a:r>
                        <a:rPr lang="en-US" sz="1000" u="none" dirty="0" smtClean="0">
                          <a:solidFill>
                            <a:schemeClr val="tx1"/>
                          </a:solidFill>
                          <a:effectLst/>
                          <a:latin typeface="+mn-lt"/>
                          <a:ea typeface="Times New Roman"/>
                          <a:cs typeface="Arial"/>
                        </a:rPr>
                        <a:t> </a:t>
                      </a:r>
                      <a:endParaRPr lang="en-US" sz="1000" u="none"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20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529589">
                <a:tc vMerge="1">
                  <a:txBody>
                    <a:bodyPr/>
                    <a:lstStyle/>
                    <a:p>
                      <a:endParaRPr lang="en-US"/>
                    </a:p>
                  </a:txBody>
                  <a:tcPr/>
                </a:tc>
                <a:tc>
                  <a:txBody>
                    <a:bodyPr/>
                    <a:lstStyle/>
                    <a:p>
                      <a:r>
                        <a:rPr lang="en-US" sz="1400" b="1" kern="1200" dirty="0" smtClean="0">
                          <a:solidFill>
                            <a:schemeClr val="tx1"/>
                          </a:solidFill>
                          <a:latin typeface="+mn-lt"/>
                          <a:ea typeface="+mn-ea"/>
                          <a:cs typeface="+mn-cs"/>
                        </a:rPr>
                        <a:t>Compliance Corner</a:t>
                      </a:r>
                      <a:endParaRPr lang="en-US" sz="1400" b="1" kern="1200" dirty="0">
                        <a:solidFill>
                          <a:schemeClr val="tx1"/>
                        </a:solidFill>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kern="1200" dirty="0" smtClean="0">
                          <a:solidFill>
                            <a:schemeClr val="tx1"/>
                          </a:solidFill>
                          <a:effectLst/>
                          <a:latin typeface="+mn-lt"/>
                          <a:ea typeface="Times New Roman"/>
                          <a:cs typeface="Times New Roman"/>
                        </a:rPr>
                        <a:t>Ted Mordhorst</a:t>
                      </a:r>
                    </a:p>
                    <a:p>
                      <a:pPr marL="0" marR="0" algn="l">
                        <a:lnSpc>
                          <a:spcPct val="100000"/>
                        </a:lnSpc>
                        <a:spcBef>
                          <a:spcPts val="0"/>
                        </a:spcBef>
                        <a:spcAft>
                          <a:spcPts val="0"/>
                        </a:spcAft>
                      </a:pPr>
                      <a:r>
                        <a:rPr lang="en-US" sz="1100" b="0" kern="1200" dirty="0" smtClean="0">
                          <a:solidFill>
                            <a:schemeClr val="tx1"/>
                          </a:solidFill>
                          <a:effectLst/>
                          <a:latin typeface="+mn-lt"/>
                          <a:ea typeface="+mn-ea"/>
                          <a:cs typeface="+mn-cs"/>
                        </a:rPr>
                        <a:t>Research Compliance &amp; Operations </a:t>
                      </a:r>
                      <a:endParaRPr lang="en-US" sz="11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2713" lvl="0" indent="0" algn="l"/>
                      <a:r>
                        <a:rPr lang="en-US" sz="1000" dirty="0" smtClean="0">
                          <a:hlinkClick r:id="rId3"/>
                        </a:rPr>
                        <a:t>tedm2@uw.edu</a:t>
                      </a:r>
                      <a:r>
                        <a:rPr lang="en-US" sz="1000" dirty="0" smtClean="0"/>
                        <a:t> </a:t>
                      </a:r>
                      <a:endParaRPr lang="en-US" sz="1000" dirty="0"/>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kern="1200" dirty="0" smtClean="0">
                          <a:solidFill>
                            <a:schemeClr val="tx1"/>
                          </a:solidFill>
                          <a:effectLst/>
                          <a:latin typeface="+mn-lt"/>
                          <a:ea typeface="Times New Roman"/>
                          <a:cs typeface="Times New Roman"/>
                        </a:rPr>
                        <a:t>10</a:t>
                      </a:r>
                      <a:endParaRPr lang="en-US" sz="110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 xmlns:a16="http://schemas.microsoft.com/office/drawing/2014/main" val="10008"/>
                  </a:ext>
                </a:extLst>
              </a:tr>
              <a:tr h="1004238">
                <a:tc gridSpan="6">
                  <a:txBody>
                    <a:bodyPr/>
                    <a:lstStyle/>
                    <a:p>
                      <a:pPr marL="3657600" marR="0" lvl="8"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8B814F"/>
                          </a:solidFill>
                          <a:effectLst/>
                          <a:latin typeface="+mn-lt"/>
                          <a:ea typeface="Times New Roman"/>
                          <a:cs typeface="Times New Roman"/>
                        </a:rPr>
                        <a:t>JOIN US FOR OUR NEXT MEETING</a:t>
                      </a:r>
                      <a:r>
                        <a:rPr lang="en-US" sz="1100" b="1" kern="1200" baseline="0" dirty="0">
                          <a:solidFill>
                            <a:srgbClr val="8B814F"/>
                          </a:solidFill>
                          <a:effectLst/>
                          <a:latin typeface="+mn-lt"/>
                          <a:ea typeface="Times New Roman"/>
                          <a:cs typeface="Times New Roman"/>
                        </a:rPr>
                        <a:t>  </a:t>
                      </a:r>
                      <a:r>
                        <a:rPr lang="en-US" sz="1400" b="1" kern="1200" baseline="0" dirty="0">
                          <a:solidFill>
                            <a:srgbClr val="8B814F"/>
                          </a:solidFill>
                          <a:effectLst/>
                          <a:latin typeface="+mn-lt"/>
                          <a:ea typeface="Times New Roman"/>
                          <a:cs typeface="Times New Roman"/>
                        </a:rPr>
                        <a:t>  </a:t>
                      </a:r>
                    </a:p>
                    <a:p>
                      <a:pPr marL="3657600" marR="0" lvl="8"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8B814F"/>
                          </a:solidFill>
                          <a:effectLst/>
                        </a:rPr>
                        <a:t>   JULY 13, 2017</a:t>
                      </a:r>
                      <a:r>
                        <a:rPr lang="en-US" sz="2000" b="1" baseline="0" dirty="0">
                          <a:solidFill>
                            <a:srgbClr val="8B814F"/>
                          </a:solidFill>
                          <a:effectLst/>
                        </a:rPr>
                        <a:t>    </a:t>
                      </a:r>
                    </a:p>
                    <a:p>
                      <a:pPr marL="3657600" marR="0" lvl="8"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8B814F"/>
                          </a:solidFill>
                          <a:effectLst/>
                        </a:rPr>
                        <a:t>UW TOWER AUDITORIUM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59767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71756" y="447710"/>
            <a:ext cx="8184600" cy="992100"/>
          </a:xfrm>
          <a:prstGeom prst="rect">
            <a:avLst/>
          </a:prstGeom>
          <a:solidFill>
            <a:srgbClr val="D9D2E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a:t>SAGE Grant Runner Update  </a:t>
            </a:r>
          </a:p>
        </p:txBody>
      </p:sp>
      <p:sp>
        <p:nvSpPr>
          <p:cNvPr id="60" name="Shape 60"/>
          <p:cNvSpPr txBox="1">
            <a:spLocks noGrp="1"/>
          </p:cNvSpPr>
          <p:nvPr>
            <p:ph type="body" idx="2"/>
          </p:nvPr>
        </p:nvSpPr>
        <p:spPr>
          <a:xfrm>
            <a:off x="610425" y="2047500"/>
            <a:ext cx="8359200" cy="4810500"/>
          </a:xfrm>
          <a:prstGeom prst="rect">
            <a:avLst/>
          </a:prstGeom>
          <a:solidFill>
            <a:srgbClr val="FFFFFF"/>
          </a:solidFill>
        </p:spPr>
        <p:txBody>
          <a:bodyPr lIns="91425" tIns="91425" rIns="91425" bIns="91425" anchor="t" anchorCtr="0">
            <a:noAutofit/>
          </a:bodyPr>
          <a:lstStyle/>
          <a:p>
            <a:pPr lvl="0">
              <a:spcBef>
                <a:spcPts val="0"/>
              </a:spcBef>
              <a:buNone/>
            </a:pPr>
            <a:r>
              <a:rPr lang="en-US" sz="3000" i="1">
                <a:solidFill>
                  <a:schemeClr val="dk1"/>
                </a:solidFill>
              </a:rPr>
              <a:t>What is Grant Runner again?</a:t>
            </a:r>
          </a:p>
          <a:p>
            <a:pPr lvl="0">
              <a:spcBef>
                <a:spcPts val="0"/>
              </a:spcBef>
              <a:buNone/>
            </a:pPr>
            <a:endParaRPr>
              <a:solidFill>
                <a:schemeClr val="dk1"/>
              </a:solidFill>
            </a:endParaRPr>
          </a:p>
          <a:p>
            <a:pPr marL="457200" lvl="0" indent="-381000" rtl="0">
              <a:spcBef>
                <a:spcPts val="0"/>
              </a:spcBef>
              <a:spcAft>
                <a:spcPts val="1000"/>
              </a:spcAft>
              <a:buClr>
                <a:schemeClr val="dk1"/>
              </a:buClr>
              <a:buSzPct val="100000"/>
            </a:pPr>
            <a:r>
              <a:rPr lang="en-US">
                <a:solidFill>
                  <a:schemeClr val="dk1"/>
                </a:solidFill>
              </a:rPr>
              <a:t>Allows NIH proposals to be completed and submitted directly from SAGE</a:t>
            </a:r>
          </a:p>
          <a:p>
            <a:pPr marL="457200" lvl="0" indent="-381000" rtl="0">
              <a:spcBef>
                <a:spcPts val="0"/>
              </a:spcBef>
              <a:spcAft>
                <a:spcPts val="1000"/>
              </a:spcAft>
              <a:buClr>
                <a:schemeClr val="dk1"/>
              </a:buClr>
              <a:buSzPct val="100000"/>
            </a:pPr>
            <a:r>
              <a:rPr lang="en-US">
                <a:solidFill>
                  <a:schemeClr val="dk1"/>
                </a:solidFill>
              </a:rPr>
              <a:t>Sponsor forms are pre-populated with institutional and eGC1 data, saving time and improving accuracy</a:t>
            </a:r>
          </a:p>
          <a:p>
            <a:pPr marL="457200" lvl="0" indent="-381000" rtl="0">
              <a:spcBef>
                <a:spcPts val="0"/>
              </a:spcBef>
              <a:spcAft>
                <a:spcPts val="1000"/>
              </a:spcAft>
              <a:buClr>
                <a:schemeClr val="dk1"/>
              </a:buClr>
              <a:buSzPct val="100000"/>
            </a:pPr>
            <a:r>
              <a:rPr lang="en-US">
                <a:solidFill>
                  <a:schemeClr val="dk1"/>
                </a:solidFill>
              </a:rPr>
              <a:t>Available for select NIH opportunities at this time</a:t>
            </a:r>
          </a:p>
          <a:p>
            <a:pPr marL="0" lvl="0" indent="0">
              <a:spcBef>
                <a:spcPts val="2000"/>
              </a:spcBef>
              <a:spcAft>
                <a:spcPts val="1000"/>
              </a:spcAft>
              <a:buNone/>
            </a:pPr>
            <a:endParaRPr sz="2800" i="1">
              <a:solidFill>
                <a:schemeClr val="dk1"/>
              </a:solidFill>
            </a:endParaRPr>
          </a:p>
        </p:txBody>
      </p:sp>
    </p:spTree>
    <p:extLst>
      <p:ext uri="{BB962C8B-B14F-4D97-AF65-F5344CB8AC3E}">
        <p14:creationId xmlns:p14="http://schemas.microsoft.com/office/powerpoint/2010/main" val="140167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2017-18 Grant Runner Goals</a:t>
            </a:r>
          </a:p>
        </p:txBody>
      </p:sp>
      <p:sp>
        <p:nvSpPr>
          <p:cNvPr id="66" name="Shape 6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85714"/>
            </a:pPr>
            <a:r>
              <a:rPr lang="en-US" sz="2800">
                <a:solidFill>
                  <a:schemeClr val="dk1"/>
                </a:solidFill>
              </a:rPr>
              <a:t>Expand to cover more NIH Opportunity Types</a:t>
            </a:r>
          </a:p>
          <a:p>
            <a:pPr marL="914400" lvl="1" indent="-381000" rtl="0">
              <a:spcBef>
                <a:spcPts val="0"/>
              </a:spcBef>
              <a:spcAft>
                <a:spcPts val="1000"/>
              </a:spcAft>
              <a:buClr>
                <a:schemeClr val="dk1"/>
              </a:buClr>
              <a:buSzPct val="100000"/>
            </a:pPr>
            <a:r>
              <a:rPr lang="en-US" sz="2400">
                <a:solidFill>
                  <a:schemeClr val="dk1"/>
                </a:solidFill>
              </a:rPr>
              <a:t>Career Development</a:t>
            </a:r>
          </a:p>
          <a:p>
            <a:pPr marL="914400" lvl="1" indent="-381000" rtl="0">
              <a:spcBef>
                <a:spcPts val="0"/>
              </a:spcBef>
              <a:spcAft>
                <a:spcPts val="1000"/>
              </a:spcAft>
              <a:buClr>
                <a:schemeClr val="dk1"/>
              </a:buClr>
              <a:buSzPct val="100000"/>
            </a:pPr>
            <a:r>
              <a:rPr lang="en-US" sz="2400">
                <a:solidFill>
                  <a:schemeClr val="dk1"/>
                </a:solidFill>
              </a:rPr>
              <a:t>Fellowships</a:t>
            </a:r>
          </a:p>
          <a:p>
            <a:pPr marL="914400" lvl="1" indent="-381000" rtl="0">
              <a:spcBef>
                <a:spcPts val="0"/>
              </a:spcBef>
              <a:spcAft>
                <a:spcPts val="1000"/>
              </a:spcAft>
              <a:buClr>
                <a:schemeClr val="dk1"/>
              </a:buClr>
              <a:buSzPct val="100000"/>
            </a:pPr>
            <a:r>
              <a:rPr lang="en-US" sz="2400">
                <a:solidFill>
                  <a:schemeClr val="dk1"/>
                </a:solidFill>
              </a:rPr>
              <a:t>Training Grants</a:t>
            </a:r>
          </a:p>
          <a:p>
            <a:pPr marL="457200" lvl="0" indent="-381000" rtl="0">
              <a:spcBef>
                <a:spcPts val="1600"/>
              </a:spcBef>
              <a:spcAft>
                <a:spcPts val="1000"/>
              </a:spcAft>
              <a:buClr>
                <a:schemeClr val="dk1"/>
              </a:buClr>
              <a:buSzPct val="85714"/>
            </a:pPr>
            <a:r>
              <a:rPr lang="en-US" sz="2800">
                <a:solidFill>
                  <a:schemeClr val="dk1"/>
                </a:solidFill>
              </a:rPr>
              <a:t>Update to Forms-E </a:t>
            </a:r>
          </a:p>
          <a:p>
            <a:pPr marL="457200" lvl="0" indent="-381000" rtl="0">
              <a:spcBef>
                <a:spcPts val="1600"/>
              </a:spcBef>
              <a:spcAft>
                <a:spcPts val="1000"/>
              </a:spcAft>
              <a:buClr>
                <a:schemeClr val="dk1"/>
              </a:buClr>
              <a:buSzPct val="85714"/>
            </a:pPr>
            <a:r>
              <a:rPr lang="en-US" sz="2800">
                <a:solidFill>
                  <a:schemeClr val="dk1"/>
                </a:solidFill>
              </a:rPr>
              <a:t>More pre-population of forms</a:t>
            </a:r>
          </a:p>
          <a:p>
            <a:pPr marL="457200" lvl="0" indent="-381000">
              <a:spcBef>
                <a:spcPts val="1600"/>
              </a:spcBef>
              <a:spcAft>
                <a:spcPts val="1000"/>
              </a:spcAft>
              <a:buClr>
                <a:schemeClr val="dk1"/>
              </a:buClr>
              <a:buSzPct val="85714"/>
            </a:pPr>
            <a:r>
              <a:rPr lang="en-US" sz="2800">
                <a:solidFill>
                  <a:schemeClr val="dk1"/>
                </a:solidFill>
              </a:rPr>
              <a:t>Deliver high value features (we hear you!)</a:t>
            </a:r>
          </a:p>
        </p:txBody>
      </p:sp>
    </p:spTree>
    <p:extLst>
      <p:ext uri="{BB962C8B-B14F-4D97-AF65-F5344CB8AC3E}">
        <p14:creationId xmlns:p14="http://schemas.microsoft.com/office/powerpoint/2010/main" val="395191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sz="3400" dirty="0"/>
              <a:t>New Features Just Released - June 6!!   </a:t>
            </a:r>
          </a:p>
        </p:txBody>
      </p:sp>
      <p:sp>
        <p:nvSpPr>
          <p:cNvPr id="72" name="Shape 7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80000"/>
              <a:buFont typeface="Arial"/>
            </a:pPr>
            <a:r>
              <a:rPr lang="en-US" sz="3000" b="1">
                <a:solidFill>
                  <a:schemeClr val="dk1"/>
                </a:solidFill>
              </a:rPr>
              <a:t>Single PDF </a:t>
            </a:r>
          </a:p>
          <a:p>
            <a:pPr marL="914400" lvl="1" indent="-406400" rtl="0">
              <a:spcBef>
                <a:spcPts val="0"/>
              </a:spcBef>
              <a:spcAft>
                <a:spcPts val="1000"/>
              </a:spcAft>
              <a:buClr>
                <a:schemeClr val="dk1"/>
              </a:buClr>
              <a:buSzPct val="100000"/>
            </a:pPr>
            <a:r>
              <a:rPr lang="en-US" sz="2800">
                <a:solidFill>
                  <a:schemeClr val="dk1"/>
                </a:solidFill>
              </a:rPr>
              <a:t>Print or Download all sponsor forms and attachments in a single PDF</a:t>
            </a:r>
          </a:p>
          <a:p>
            <a:pPr marL="457200" lvl="0" indent="0" rtl="0">
              <a:spcBef>
                <a:spcPts val="0"/>
              </a:spcBef>
              <a:buNone/>
            </a:pPr>
            <a:endParaRPr sz="3000">
              <a:solidFill>
                <a:schemeClr val="dk1"/>
              </a:solidFill>
            </a:endParaRPr>
          </a:p>
          <a:p>
            <a:pPr marL="457200" lvl="0" indent="-381000" rtl="0">
              <a:spcBef>
                <a:spcPts val="0"/>
              </a:spcBef>
              <a:spcAft>
                <a:spcPts val="1000"/>
              </a:spcAft>
              <a:buClr>
                <a:schemeClr val="dk1"/>
              </a:buClr>
              <a:buSzPct val="80000"/>
              <a:buFont typeface="Arial"/>
            </a:pPr>
            <a:r>
              <a:rPr lang="en-US" sz="3000" b="1">
                <a:solidFill>
                  <a:schemeClr val="dk1"/>
                </a:solidFill>
              </a:rPr>
              <a:t>Expanded Validations</a:t>
            </a:r>
          </a:p>
          <a:p>
            <a:pPr marL="914400" lvl="1" indent="-406400" rtl="0">
              <a:spcBef>
                <a:spcPts val="0"/>
              </a:spcBef>
              <a:spcAft>
                <a:spcPts val="1000"/>
              </a:spcAft>
              <a:buClr>
                <a:schemeClr val="dk1"/>
              </a:buClr>
              <a:buSzPct val="100000"/>
            </a:pPr>
            <a:r>
              <a:rPr lang="en-US" sz="2800">
                <a:solidFill>
                  <a:schemeClr val="dk1"/>
                </a:solidFill>
              </a:rPr>
              <a:t>All NIH validations are now covered in “Check for Errors”</a:t>
            </a:r>
          </a:p>
          <a:p>
            <a:pPr marL="457200" lvl="0" indent="0" rtl="0">
              <a:spcBef>
                <a:spcPts val="0"/>
              </a:spcBef>
              <a:buNone/>
            </a:pPr>
            <a:endParaRPr sz="3000">
              <a:solidFill>
                <a:schemeClr val="dk1"/>
              </a:solidFill>
            </a:endParaRPr>
          </a:p>
          <a:p>
            <a:pPr marL="457200" lvl="0" indent="0">
              <a:spcBef>
                <a:spcPts val="0"/>
              </a:spcBef>
              <a:buNone/>
            </a:pPr>
            <a:endParaRPr sz="3000"/>
          </a:p>
        </p:txBody>
      </p:sp>
    </p:spTree>
    <p:extLst>
      <p:ext uri="{BB962C8B-B14F-4D97-AF65-F5344CB8AC3E}">
        <p14:creationId xmlns:p14="http://schemas.microsoft.com/office/powerpoint/2010/main" val="219875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71750" y="860875"/>
            <a:ext cx="2608800" cy="5235000"/>
          </a:xfrm>
          <a:prstGeom prst="rect">
            <a:avLst/>
          </a:prstGeom>
          <a:solidFill>
            <a:schemeClr val="accent3"/>
          </a:solidFill>
        </p:spPr>
        <p:txBody>
          <a:bodyPr lIns="91425" tIns="91425" rIns="91425" bIns="91425" anchor="t" anchorCtr="0">
            <a:noAutofit/>
          </a:bodyPr>
          <a:lstStyle/>
          <a:p>
            <a:pPr lvl="0">
              <a:spcBef>
                <a:spcPts val="0"/>
              </a:spcBef>
              <a:buNone/>
            </a:pPr>
            <a:r>
              <a:rPr lang="en-US"/>
              <a:t>Both Features Accessed from Left Navigation</a:t>
            </a:r>
          </a:p>
          <a:p>
            <a:pPr lvl="0">
              <a:spcBef>
                <a:spcPts val="0"/>
              </a:spcBef>
              <a:buNone/>
            </a:pPr>
            <a:endParaRPr/>
          </a:p>
          <a:p>
            <a:pPr lvl="0">
              <a:spcBef>
                <a:spcPts val="0"/>
              </a:spcBef>
              <a:buNone/>
            </a:pPr>
            <a:r>
              <a:rPr lang="en-US"/>
              <a:t>Check for Errors also available on Certify and Route Page</a:t>
            </a:r>
          </a:p>
        </p:txBody>
      </p:sp>
      <p:pic>
        <p:nvPicPr>
          <p:cNvPr id="78" name="Shape 78"/>
          <p:cNvPicPr preferRelativeResize="0"/>
          <p:nvPr/>
        </p:nvPicPr>
        <p:blipFill>
          <a:blip r:embed="rId3">
            <a:alphaModFix/>
          </a:blip>
          <a:stretch>
            <a:fillRect/>
          </a:stretch>
        </p:blipFill>
        <p:spPr>
          <a:xfrm>
            <a:off x="3188800" y="338662"/>
            <a:ext cx="4082760" cy="6180674"/>
          </a:xfrm>
          <a:prstGeom prst="rect">
            <a:avLst/>
          </a:prstGeom>
          <a:noFill/>
          <a:ln>
            <a:noFill/>
          </a:ln>
        </p:spPr>
      </p:pic>
    </p:spTree>
    <p:extLst>
      <p:ext uri="{BB962C8B-B14F-4D97-AF65-F5344CB8AC3E}">
        <p14:creationId xmlns:p14="http://schemas.microsoft.com/office/powerpoint/2010/main" val="60430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dirty="0"/>
              <a:t>Single PDF Features</a:t>
            </a:r>
          </a:p>
        </p:txBody>
      </p:sp>
      <p:sp>
        <p:nvSpPr>
          <p:cNvPr id="84" name="Shape 84"/>
          <p:cNvSpPr txBox="1">
            <a:spLocks noGrp="1"/>
          </p:cNvSpPr>
          <p:nvPr>
            <p:ph type="body" idx="2"/>
          </p:nvPr>
        </p:nvSpPr>
        <p:spPr>
          <a:xfrm>
            <a:off x="665900" y="1244800"/>
            <a:ext cx="8196300" cy="1829100"/>
          </a:xfrm>
          <a:prstGeom prst="rect">
            <a:avLst/>
          </a:prstGeom>
          <a:solidFill>
            <a:srgbClr val="FFFFFF"/>
          </a:solidFill>
        </p:spPr>
        <p:txBody>
          <a:bodyPr lIns="91425" tIns="91425" rIns="91425" bIns="91425" anchor="t" anchorCtr="0">
            <a:noAutofit/>
          </a:bodyPr>
          <a:lstStyle/>
          <a:p>
            <a:pPr marL="457200" lvl="0" indent="-381000" rtl="0">
              <a:spcBef>
                <a:spcPts val="0"/>
              </a:spcBef>
              <a:spcAft>
                <a:spcPts val="1000"/>
              </a:spcAft>
              <a:buClr>
                <a:schemeClr val="dk1"/>
              </a:buClr>
              <a:buSzPct val="100000"/>
            </a:pPr>
            <a:r>
              <a:rPr lang="en-US">
                <a:solidFill>
                  <a:schemeClr val="dk1"/>
                </a:solidFill>
              </a:rPr>
              <a:t>Same format that NIH reviewers will see</a:t>
            </a:r>
          </a:p>
          <a:p>
            <a:pPr marL="457200" lvl="0" indent="-381000" rtl="0">
              <a:spcBef>
                <a:spcPts val="0"/>
              </a:spcBef>
              <a:spcAft>
                <a:spcPts val="1000"/>
              </a:spcAft>
              <a:buClr>
                <a:schemeClr val="dk1"/>
              </a:buClr>
              <a:buSzPct val="100000"/>
            </a:pPr>
            <a:r>
              <a:rPr lang="en-US">
                <a:solidFill>
                  <a:schemeClr val="dk1"/>
                </a:solidFill>
              </a:rPr>
              <a:t>“Bookmarks” take you quickly to a section</a:t>
            </a:r>
          </a:p>
          <a:p>
            <a:pPr marL="457200" lvl="0" indent="-381000" rtl="0">
              <a:spcBef>
                <a:spcPts val="0"/>
              </a:spcBef>
              <a:spcAft>
                <a:spcPts val="1000"/>
              </a:spcAft>
              <a:buClr>
                <a:schemeClr val="dk1"/>
              </a:buClr>
              <a:buSzPct val="100000"/>
            </a:pPr>
            <a:r>
              <a:rPr lang="en-US">
                <a:solidFill>
                  <a:schemeClr val="dk1"/>
                </a:solidFill>
              </a:rPr>
              <a:t>Easy print or download</a:t>
            </a:r>
          </a:p>
        </p:txBody>
      </p:sp>
      <p:pic>
        <p:nvPicPr>
          <p:cNvPr id="85" name="Shape 85"/>
          <p:cNvPicPr preferRelativeResize="0"/>
          <p:nvPr/>
        </p:nvPicPr>
        <p:blipFill rotWithShape="1">
          <a:blip r:embed="rId3">
            <a:alphaModFix/>
          </a:blip>
          <a:srcRect l="16789" t="9843" r="3146" b="21897"/>
          <a:stretch/>
        </p:blipFill>
        <p:spPr>
          <a:xfrm>
            <a:off x="479700" y="2932825"/>
            <a:ext cx="8184600" cy="3925173"/>
          </a:xfrm>
          <a:prstGeom prst="rect">
            <a:avLst/>
          </a:prstGeom>
          <a:noFill/>
          <a:ln>
            <a:noFill/>
          </a:ln>
        </p:spPr>
      </p:pic>
      <p:cxnSp>
        <p:nvCxnSpPr>
          <p:cNvPr id="86" name="Shape 86"/>
          <p:cNvCxnSpPr/>
          <p:nvPr/>
        </p:nvCxnSpPr>
        <p:spPr>
          <a:xfrm>
            <a:off x="7189550" y="2117325"/>
            <a:ext cx="1116900" cy="767700"/>
          </a:xfrm>
          <a:prstGeom prst="straightConnector1">
            <a:avLst/>
          </a:prstGeom>
          <a:noFill/>
          <a:ln w="28575" cap="flat" cmpd="sng">
            <a:solidFill>
              <a:srgbClr val="CC0000"/>
            </a:solidFill>
            <a:prstDash val="solid"/>
            <a:round/>
            <a:headEnd type="none" w="lg" len="lg"/>
            <a:tailEnd type="triangle" w="lg" len="lg"/>
          </a:ln>
        </p:spPr>
      </p:cxnSp>
    </p:spTree>
    <p:extLst>
      <p:ext uri="{BB962C8B-B14F-4D97-AF65-F5344CB8AC3E}">
        <p14:creationId xmlns:p14="http://schemas.microsoft.com/office/powerpoint/2010/main" val="332040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Expanded Validations Highlights</a:t>
            </a:r>
          </a:p>
        </p:txBody>
      </p:sp>
      <p:sp>
        <p:nvSpPr>
          <p:cNvPr id="92" name="Shape 92"/>
          <p:cNvSpPr txBox="1">
            <a:spLocks noGrp="1"/>
          </p:cNvSpPr>
          <p:nvPr>
            <p:ph type="body" idx="2"/>
          </p:nvPr>
        </p:nvSpPr>
        <p:spPr>
          <a:xfrm>
            <a:off x="671750" y="1533650"/>
            <a:ext cx="8484600" cy="1507800"/>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100000"/>
            </a:pPr>
            <a:r>
              <a:rPr lang="en-US">
                <a:solidFill>
                  <a:schemeClr val="dk1"/>
                </a:solidFill>
              </a:rPr>
              <a:t>eGC1, Grants.Gov and NIH error checks all included</a:t>
            </a:r>
          </a:p>
          <a:p>
            <a:pPr marL="457200" lvl="0" indent="-381000" rtl="0">
              <a:spcBef>
                <a:spcPts val="0"/>
              </a:spcBef>
              <a:spcAft>
                <a:spcPts val="1000"/>
              </a:spcAft>
              <a:buClr>
                <a:schemeClr val="dk1"/>
              </a:buClr>
              <a:buSzPct val="100000"/>
            </a:pPr>
            <a:r>
              <a:rPr lang="en-US">
                <a:solidFill>
                  <a:schemeClr val="dk1"/>
                </a:solidFill>
              </a:rPr>
              <a:t>Allows pro-active application validation (check for errors early and often!)</a:t>
            </a:r>
          </a:p>
        </p:txBody>
      </p:sp>
      <p:pic>
        <p:nvPicPr>
          <p:cNvPr id="93" name="Shape 93"/>
          <p:cNvPicPr preferRelativeResize="0"/>
          <p:nvPr/>
        </p:nvPicPr>
        <p:blipFill rotWithShape="1">
          <a:blip r:embed="rId3">
            <a:alphaModFix/>
          </a:blip>
          <a:srcRect l="3159" t="9116" r="43287" b="6864"/>
          <a:stretch/>
        </p:blipFill>
        <p:spPr>
          <a:xfrm>
            <a:off x="824824" y="3041449"/>
            <a:ext cx="4113624" cy="3630573"/>
          </a:xfrm>
          <a:prstGeom prst="rect">
            <a:avLst/>
          </a:prstGeom>
          <a:noFill/>
          <a:ln>
            <a:noFill/>
          </a:ln>
        </p:spPr>
      </p:pic>
      <p:sp>
        <p:nvSpPr>
          <p:cNvPr id="94" name="Shape 94"/>
          <p:cNvSpPr txBox="1">
            <a:spLocks noGrp="1"/>
          </p:cNvSpPr>
          <p:nvPr>
            <p:ph type="body" idx="2"/>
          </p:nvPr>
        </p:nvSpPr>
        <p:spPr>
          <a:xfrm>
            <a:off x="5339825" y="2885125"/>
            <a:ext cx="2896800" cy="3996300"/>
          </a:xfrm>
          <a:prstGeom prst="rect">
            <a:avLst/>
          </a:prstGeom>
          <a:solidFill>
            <a:srgbClr val="FFFFFF"/>
          </a:solidFill>
        </p:spPr>
        <p:txBody>
          <a:bodyPr lIns="91425" tIns="91425" rIns="91425" bIns="91425" anchor="t" anchorCtr="0">
            <a:noAutofit/>
          </a:bodyPr>
          <a:lstStyle/>
          <a:p>
            <a:pPr marL="457200" lvl="0" indent="-355600" rtl="0">
              <a:spcBef>
                <a:spcPts val="0"/>
              </a:spcBef>
              <a:spcAft>
                <a:spcPts val="2000"/>
              </a:spcAft>
              <a:buClr>
                <a:schemeClr val="dk1"/>
              </a:buClr>
              <a:buSzPct val="100000"/>
            </a:pPr>
            <a:r>
              <a:rPr lang="en-US" sz="2000">
                <a:solidFill>
                  <a:schemeClr val="dk1"/>
                </a:solidFill>
              </a:rPr>
              <a:t>Errors must be cleared before “completion” of eGC1</a:t>
            </a:r>
          </a:p>
          <a:p>
            <a:pPr marL="457200" lvl="0" indent="-355600" rtl="0">
              <a:spcBef>
                <a:spcPts val="0"/>
              </a:spcBef>
              <a:buClr>
                <a:schemeClr val="dk1"/>
              </a:buClr>
              <a:buSzPct val="100000"/>
            </a:pPr>
            <a:r>
              <a:rPr lang="en-US" sz="2000">
                <a:solidFill>
                  <a:schemeClr val="dk1"/>
                </a:solidFill>
              </a:rPr>
              <a:t>NIH Warnings also shown, but won’t prevent eGC1 completion or submission</a:t>
            </a:r>
          </a:p>
        </p:txBody>
      </p:sp>
    </p:spTree>
    <p:extLst>
      <p:ext uri="{BB962C8B-B14F-4D97-AF65-F5344CB8AC3E}">
        <p14:creationId xmlns:p14="http://schemas.microsoft.com/office/powerpoint/2010/main" val="80853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More coming soon….</a:t>
            </a:r>
          </a:p>
        </p:txBody>
      </p:sp>
      <p:sp>
        <p:nvSpPr>
          <p:cNvPr id="100" name="Shape 100"/>
          <p:cNvSpPr txBox="1">
            <a:spLocks noGrp="1"/>
          </p:cNvSpPr>
          <p:nvPr>
            <p:ph type="body" idx="2"/>
          </p:nvPr>
        </p:nvSpPr>
        <p:spPr>
          <a:xfrm>
            <a:off x="665900" y="1907900"/>
            <a:ext cx="8196300" cy="3699300"/>
          </a:xfrm>
          <a:prstGeom prst="rect">
            <a:avLst/>
          </a:prstGeom>
        </p:spPr>
        <p:txBody>
          <a:bodyPr lIns="91425" tIns="91425" rIns="91425" bIns="91425" anchor="t" anchorCtr="0">
            <a:noAutofit/>
          </a:bodyPr>
          <a:lstStyle/>
          <a:p>
            <a:pPr marL="0" lvl="0" indent="0">
              <a:spcBef>
                <a:spcPts val="0"/>
              </a:spcBef>
              <a:spcAft>
                <a:spcPts val="2000"/>
              </a:spcAft>
              <a:buNone/>
            </a:pPr>
            <a:r>
              <a:rPr lang="en-US" sz="3000">
                <a:solidFill>
                  <a:schemeClr val="dk1"/>
                </a:solidFill>
              </a:rPr>
              <a:t>Next Release (Summer) :</a:t>
            </a:r>
          </a:p>
          <a:p>
            <a:pPr marL="457200" lvl="0" indent="-381000" rtl="0">
              <a:spcBef>
                <a:spcPts val="0"/>
              </a:spcBef>
              <a:spcAft>
                <a:spcPts val="1000"/>
              </a:spcAft>
              <a:buClr>
                <a:schemeClr val="dk1"/>
              </a:buClr>
              <a:buSzPct val="100000"/>
            </a:pPr>
            <a:r>
              <a:rPr lang="en-US">
                <a:solidFill>
                  <a:schemeClr val="dk1"/>
                </a:solidFill>
              </a:rPr>
              <a:t>Forms-E changes</a:t>
            </a:r>
          </a:p>
          <a:p>
            <a:pPr marL="457200" lvl="0" indent="-381000" rtl="0">
              <a:spcBef>
                <a:spcPts val="0"/>
              </a:spcBef>
              <a:spcAft>
                <a:spcPts val="1000"/>
              </a:spcAft>
              <a:buClr>
                <a:schemeClr val="dk1"/>
              </a:buClr>
              <a:buSzPct val="100000"/>
            </a:pPr>
            <a:r>
              <a:rPr lang="en-US">
                <a:solidFill>
                  <a:schemeClr val="dk1"/>
                </a:solidFill>
              </a:rPr>
              <a:t>Inclusion of Career Development opportunities</a:t>
            </a:r>
          </a:p>
          <a:p>
            <a:pPr marL="0" lvl="0" indent="0" rtl="0">
              <a:spcBef>
                <a:spcPts val="0"/>
              </a:spcBef>
              <a:spcAft>
                <a:spcPts val="1000"/>
              </a:spcAft>
              <a:buNone/>
            </a:pPr>
            <a:endParaRPr>
              <a:solidFill>
                <a:schemeClr val="dk1"/>
              </a:solidFill>
            </a:endParaRPr>
          </a:p>
          <a:p>
            <a:pPr marL="0" lvl="0" indent="0" rtl="0">
              <a:spcBef>
                <a:spcPts val="0"/>
              </a:spcBef>
              <a:spcAft>
                <a:spcPts val="1000"/>
              </a:spcAft>
              <a:buNone/>
            </a:pPr>
            <a:r>
              <a:rPr lang="en-US">
                <a:solidFill>
                  <a:schemeClr val="dk1"/>
                </a:solidFill>
              </a:rPr>
              <a:t>If you haven’t used Grant Runner recently, give it a try and share your feedback!</a:t>
            </a:r>
          </a:p>
          <a:p>
            <a:pPr marL="0" lvl="0" indent="0" rtl="0">
              <a:spcBef>
                <a:spcPts val="0"/>
              </a:spcBef>
              <a:spcAft>
                <a:spcPts val="1000"/>
              </a:spcAft>
              <a:buNone/>
            </a:pPr>
            <a:endParaRPr>
              <a:solidFill>
                <a:schemeClr val="dk1"/>
              </a:solidFill>
            </a:endParaRPr>
          </a:p>
          <a:p>
            <a:pPr marL="0" lvl="0" indent="0" algn="ctr">
              <a:spcBef>
                <a:spcPts val="0"/>
              </a:spcBef>
              <a:spcAft>
                <a:spcPts val="1000"/>
              </a:spcAft>
              <a:buNone/>
            </a:pPr>
            <a:r>
              <a:rPr lang="en-US" b="1">
                <a:solidFill>
                  <a:schemeClr val="dk1"/>
                </a:solidFill>
              </a:rPr>
              <a:t>sagehelp@uw.edu</a:t>
            </a:r>
          </a:p>
        </p:txBody>
      </p:sp>
    </p:spTree>
    <p:extLst>
      <p:ext uri="{BB962C8B-B14F-4D97-AF65-F5344CB8AC3E}">
        <p14:creationId xmlns:p14="http://schemas.microsoft.com/office/powerpoint/2010/main" val="404450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727925" y="2536125"/>
            <a:ext cx="7975200" cy="2968500"/>
          </a:xfrm>
          <a:prstGeom prst="rect">
            <a:avLst/>
          </a:prstGeom>
          <a:no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cxnSp>
        <p:nvCxnSpPr>
          <p:cNvPr id="106" name="Shape 106"/>
          <p:cNvCxnSpPr/>
          <p:nvPr/>
        </p:nvCxnSpPr>
        <p:spPr>
          <a:xfrm>
            <a:off x="871125" y="3624575"/>
            <a:ext cx="7575600" cy="10500"/>
          </a:xfrm>
          <a:prstGeom prst="straightConnector1">
            <a:avLst/>
          </a:prstGeom>
          <a:noFill/>
          <a:ln w="9525" cap="flat" cmpd="sng">
            <a:solidFill>
              <a:srgbClr val="595959"/>
            </a:solidFill>
            <a:prstDash val="solid"/>
            <a:round/>
            <a:headEnd type="none" w="lg" len="lg"/>
            <a:tailEnd type="none" w="lg" len="lg"/>
          </a:ln>
        </p:spPr>
      </p:cxnSp>
      <p:cxnSp>
        <p:nvCxnSpPr>
          <p:cNvPr id="107" name="Shape 107"/>
          <p:cNvCxnSpPr/>
          <p:nvPr/>
        </p:nvCxnSpPr>
        <p:spPr>
          <a:xfrm rot="10800000">
            <a:off x="1852325" y="3329100"/>
            <a:ext cx="0" cy="675300"/>
          </a:xfrm>
          <a:prstGeom prst="straightConnector1">
            <a:avLst/>
          </a:prstGeom>
          <a:noFill/>
          <a:ln w="9525" cap="flat" cmpd="sng">
            <a:solidFill>
              <a:srgbClr val="595959"/>
            </a:solidFill>
            <a:prstDash val="solid"/>
            <a:round/>
            <a:headEnd type="none" w="lg" len="lg"/>
            <a:tailEnd type="none" w="lg" len="lg"/>
          </a:ln>
        </p:spPr>
      </p:cxnSp>
      <p:sp>
        <p:nvSpPr>
          <p:cNvPr id="108" name="Shape 108"/>
          <p:cNvSpPr txBox="1"/>
          <p:nvPr/>
        </p:nvSpPr>
        <p:spPr>
          <a:xfrm>
            <a:off x="1366925" y="2983575"/>
            <a:ext cx="970800" cy="316500"/>
          </a:xfrm>
          <a:prstGeom prst="rect">
            <a:avLst/>
          </a:prstGeom>
          <a:noFill/>
          <a:ln>
            <a:noFill/>
          </a:ln>
        </p:spPr>
        <p:txBody>
          <a:bodyPr lIns="91425" tIns="91425" rIns="91425" bIns="91425" anchor="t" anchorCtr="0">
            <a:noAutofit/>
          </a:bodyPr>
          <a:lstStyle/>
          <a:p>
            <a:pPr algn="ctr"/>
            <a:r>
              <a:rPr lang="en-US" sz="1100"/>
              <a:t>June  19</a:t>
            </a:r>
          </a:p>
        </p:txBody>
      </p:sp>
      <p:sp>
        <p:nvSpPr>
          <p:cNvPr id="109" name="Shape 109"/>
          <p:cNvSpPr txBox="1"/>
          <p:nvPr/>
        </p:nvSpPr>
        <p:spPr>
          <a:xfrm>
            <a:off x="1366925" y="3959575"/>
            <a:ext cx="970800" cy="675300"/>
          </a:xfrm>
          <a:prstGeom prst="rect">
            <a:avLst/>
          </a:prstGeom>
          <a:noFill/>
          <a:ln>
            <a:noFill/>
          </a:ln>
        </p:spPr>
        <p:txBody>
          <a:bodyPr lIns="91425" tIns="91425" rIns="91425" bIns="91425" anchor="t" anchorCtr="0">
            <a:noAutofit/>
          </a:bodyPr>
          <a:lstStyle/>
          <a:p>
            <a:pPr algn="ctr"/>
            <a:r>
              <a:rPr lang="en-US" sz="1100"/>
              <a:t>HEPPS freeze </a:t>
            </a:r>
            <a:br>
              <a:rPr lang="en-US" sz="1100"/>
            </a:br>
            <a:endParaRPr lang="en-US" sz="1100"/>
          </a:p>
        </p:txBody>
      </p:sp>
      <p:cxnSp>
        <p:nvCxnSpPr>
          <p:cNvPr id="110" name="Shape 110"/>
          <p:cNvCxnSpPr/>
          <p:nvPr/>
        </p:nvCxnSpPr>
        <p:spPr>
          <a:xfrm rot="10800000">
            <a:off x="3196950" y="3329100"/>
            <a:ext cx="0" cy="675300"/>
          </a:xfrm>
          <a:prstGeom prst="straightConnector1">
            <a:avLst/>
          </a:prstGeom>
          <a:noFill/>
          <a:ln w="9525" cap="flat" cmpd="sng">
            <a:solidFill>
              <a:srgbClr val="595959"/>
            </a:solidFill>
            <a:prstDash val="solid"/>
            <a:round/>
            <a:headEnd type="none" w="lg" len="lg"/>
            <a:tailEnd type="none" w="lg" len="lg"/>
          </a:ln>
        </p:spPr>
      </p:cxnSp>
      <p:sp>
        <p:nvSpPr>
          <p:cNvPr id="111" name="Shape 111"/>
          <p:cNvSpPr txBox="1"/>
          <p:nvPr/>
        </p:nvSpPr>
        <p:spPr>
          <a:xfrm>
            <a:off x="2621375" y="3959575"/>
            <a:ext cx="1289700" cy="762300"/>
          </a:xfrm>
          <a:prstGeom prst="rect">
            <a:avLst/>
          </a:prstGeom>
          <a:noFill/>
          <a:ln>
            <a:noFill/>
          </a:ln>
        </p:spPr>
        <p:txBody>
          <a:bodyPr lIns="91425" tIns="91425" rIns="91425" bIns="91425" anchor="t" anchorCtr="0">
            <a:noAutofit/>
          </a:bodyPr>
          <a:lstStyle/>
          <a:p>
            <a:pPr algn="ctr"/>
            <a:r>
              <a:rPr lang="en-US" sz="1100"/>
              <a:t>Workday </a:t>
            </a:r>
            <a:br>
              <a:rPr lang="en-US" sz="1100"/>
            </a:br>
            <a:r>
              <a:rPr lang="en-US" sz="1100"/>
              <a:t>Go Live! </a:t>
            </a:r>
          </a:p>
        </p:txBody>
      </p:sp>
      <p:cxnSp>
        <p:nvCxnSpPr>
          <p:cNvPr id="112" name="Shape 112"/>
          <p:cNvCxnSpPr/>
          <p:nvPr/>
        </p:nvCxnSpPr>
        <p:spPr>
          <a:xfrm rot="10800000">
            <a:off x="4509925" y="3329100"/>
            <a:ext cx="0" cy="675300"/>
          </a:xfrm>
          <a:prstGeom prst="straightConnector1">
            <a:avLst/>
          </a:prstGeom>
          <a:noFill/>
          <a:ln w="9525" cap="flat" cmpd="sng">
            <a:solidFill>
              <a:srgbClr val="595959"/>
            </a:solidFill>
            <a:prstDash val="solid"/>
            <a:round/>
            <a:headEnd type="none" w="lg" len="lg"/>
            <a:tailEnd type="none" w="lg" len="lg"/>
          </a:ln>
        </p:spPr>
      </p:cxnSp>
      <p:sp>
        <p:nvSpPr>
          <p:cNvPr id="113" name="Shape 113"/>
          <p:cNvSpPr txBox="1"/>
          <p:nvPr/>
        </p:nvSpPr>
        <p:spPr>
          <a:xfrm>
            <a:off x="4029175" y="4046225"/>
            <a:ext cx="970800" cy="561900"/>
          </a:xfrm>
          <a:prstGeom prst="rect">
            <a:avLst/>
          </a:prstGeom>
          <a:noFill/>
          <a:ln>
            <a:noFill/>
          </a:ln>
        </p:spPr>
        <p:txBody>
          <a:bodyPr lIns="91425" tIns="91425" rIns="91425" bIns="91425" anchor="t" anchorCtr="0">
            <a:noAutofit/>
          </a:bodyPr>
          <a:lstStyle/>
          <a:p>
            <a:pPr algn="ctr"/>
            <a:r>
              <a:rPr lang="en-US" sz="1100" b="1"/>
              <a:t>NIH Deadline!!</a:t>
            </a:r>
          </a:p>
        </p:txBody>
      </p:sp>
      <p:cxnSp>
        <p:nvCxnSpPr>
          <p:cNvPr id="114" name="Shape 114"/>
          <p:cNvCxnSpPr/>
          <p:nvPr/>
        </p:nvCxnSpPr>
        <p:spPr>
          <a:xfrm rot="10800000">
            <a:off x="5960050" y="3329100"/>
            <a:ext cx="0" cy="675300"/>
          </a:xfrm>
          <a:prstGeom prst="straightConnector1">
            <a:avLst/>
          </a:prstGeom>
          <a:noFill/>
          <a:ln w="9525" cap="flat" cmpd="sng">
            <a:solidFill>
              <a:srgbClr val="595959"/>
            </a:solidFill>
            <a:prstDash val="solid"/>
            <a:round/>
            <a:headEnd type="none" w="lg" len="lg"/>
            <a:tailEnd type="none" w="lg" len="lg"/>
          </a:ln>
        </p:spPr>
      </p:cxnSp>
      <p:sp>
        <p:nvSpPr>
          <p:cNvPr id="115" name="Shape 115"/>
          <p:cNvSpPr txBox="1"/>
          <p:nvPr/>
        </p:nvSpPr>
        <p:spPr>
          <a:xfrm>
            <a:off x="5474650" y="4069775"/>
            <a:ext cx="970800" cy="561900"/>
          </a:xfrm>
          <a:prstGeom prst="rect">
            <a:avLst/>
          </a:prstGeom>
          <a:solidFill>
            <a:srgbClr val="D9EAD3"/>
          </a:solidFill>
          <a:ln>
            <a:noFill/>
          </a:ln>
        </p:spPr>
        <p:txBody>
          <a:bodyPr lIns="91425" tIns="91425" rIns="91425" bIns="91425" anchor="t" anchorCtr="0">
            <a:noAutofit/>
          </a:bodyPr>
          <a:lstStyle/>
          <a:p>
            <a:pPr algn="ctr"/>
            <a:r>
              <a:rPr lang="en-US" sz="1100" b="1" i="1">
                <a:solidFill>
                  <a:srgbClr val="38761D"/>
                </a:solidFill>
              </a:rPr>
              <a:t>SAGE Go Live!</a:t>
            </a:r>
          </a:p>
        </p:txBody>
      </p:sp>
      <p:cxnSp>
        <p:nvCxnSpPr>
          <p:cNvPr id="116" name="Shape 116"/>
          <p:cNvCxnSpPr/>
          <p:nvPr/>
        </p:nvCxnSpPr>
        <p:spPr>
          <a:xfrm rot="10800000">
            <a:off x="7405525" y="3387900"/>
            <a:ext cx="0" cy="675300"/>
          </a:xfrm>
          <a:prstGeom prst="straightConnector1">
            <a:avLst/>
          </a:prstGeom>
          <a:noFill/>
          <a:ln w="9525" cap="flat" cmpd="sng">
            <a:solidFill>
              <a:srgbClr val="595959"/>
            </a:solidFill>
            <a:prstDash val="solid"/>
            <a:round/>
            <a:headEnd type="none" w="lg" len="lg"/>
            <a:tailEnd type="none" w="lg" len="lg"/>
          </a:ln>
        </p:spPr>
      </p:cxnSp>
      <p:sp>
        <p:nvSpPr>
          <p:cNvPr id="117" name="Shape 117"/>
          <p:cNvSpPr txBox="1"/>
          <p:nvPr/>
        </p:nvSpPr>
        <p:spPr>
          <a:xfrm>
            <a:off x="6920125" y="4069775"/>
            <a:ext cx="1030500" cy="514800"/>
          </a:xfrm>
          <a:prstGeom prst="rect">
            <a:avLst/>
          </a:prstGeom>
          <a:noFill/>
          <a:ln>
            <a:noFill/>
          </a:ln>
        </p:spPr>
        <p:txBody>
          <a:bodyPr lIns="91425" tIns="91425" rIns="91425" bIns="91425" anchor="t" anchorCtr="0">
            <a:noAutofit/>
          </a:bodyPr>
          <a:lstStyle/>
          <a:p>
            <a:pPr algn="ctr"/>
            <a:r>
              <a:rPr lang="en-US" sz="1100"/>
              <a:t>Stabilization &amp; Support</a:t>
            </a:r>
          </a:p>
        </p:txBody>
      </p:sp>
      <p:sp>
        <p:nvSpPr>
          <p:cNvPr id="118" name="Shape 118"/>
          <p:cNvSpPr txBox="1"/>
          <p:nvPr/>
        </p:nvSpPr>
        <p:spPr>
          <a:xfrm>
            <a:off x="2658775" y="2983575"/>
            <a:ext cx="1219200" cy="316500"/>
          </a:xfrm>
          <a:prstGeom prst="rect">
            <a:avLst/>
          </a:prstGeom>
          <a:noFill/>
          <a:ln>
            <a:noFill/>
          </a:ln>
        </p:spPr>
        <p:txBody>
          <a:bodyPr lIns="91425" tIns="91425" rIns="91425" bIns="91425" anchor="t" anchorCtr="0">
            <a:noAutofit/>
          </a:bodyPr>
          <a:lstStyle/>
          <a:p>
            <a:pPr algn="ctr"/>
            <a:r>
              <a:rPr lang="en-US" sz="1100"/>
              <a:t>June 27</a:t>
            </a:r>
          </a:p>
        </p:txBody>
      </p:sp>
      <p:sp>
        <p:nvSpPr>
          <p:cNvPr id="119" name="Shape 119"/>
          <p:cNvSpPr txBox="1"/>
          <p:nvPr/>
        </p:nvSpPr>
        <p:spPr>
          <a:xfrm>
            <a:off x="4024525" y="3012600"/>
            <a:ext cx="970800" cy="316500"/>
          </a:xfrm>
          <a:prstGeom prst="rect">
            <a:avLst/>
          </a:prstGeom>
          <a:noFill/>
          <a:ln>
            <a:noFill/>
          </a:ln>
        </p:spPr>
        <p:txBody>
          <a:bodyPr lIns="91425" tIns="91425" rIns="91425" bIns="91425" anchor="t" anchorCtr="0">
            <a:noAutofit/>
          </a:bodyPr>
          <a:lstStyle/>
          <a:p>
            <a:pPr algn="ctr"/>
            <a:r>
              <a:rPr lang="en-US" sz="1100"/>
              <a:t>July 5</a:t>
            </a:r>
          </a:p>
        </p:txBody>
      </p:sp>
      <p:sp>
        <p:nvSpPr>
          <p:cNvPr id="120" name="Shape 120"/>
          <p:cNvSpPr txBox="1"/>
          <p:nvPr/>
        </p:nvSpPr>
        <p:spPr>
          <a:xfrm>
            <a:off x="5474650" y="3012600"/>
            <a:ext cx="970800" cy="316500"/>
          </a:xfrm>
          <a:prstGeom prst="rect">
            <a:avLst/>
          </a:prstGeom>
          <a:noFill/>
          <a:ln>
            <a:noFill/>
          </a:ln>
        </p:spPr>
        <p:txBody>
          <a:bodyPr lIns="91425" tIns="91425" rIns="91425" bIns="91425" anchor="t" anchorCtr="0">
            <a:noAutofit/>
          </a:bodyPr>
          <a:lstStyle/>
          <a:p>
            <a:pPr algn="ctr"/>
            <a:r>
              <a:rPr lang="en-US" sz="1100"/>
              <a:t>July 6</a:t>
            </a:r>
          </a:p>
        </p:txBody>
      </p:sp>
      <p:sp>
        <p:nvSpPr>
          <p:cNvPr id="121" name="Shape 121"/>
          <p:cNvSpPr txBox="1"/>
          <p:nvPr/>
        </p:nvSpPr>
        <p:spPr>
          <a:xfrm>
            <a:off x="6790525" y="2983575"/>
            <a:ext cx="1289700" cy="316500"/>
          </a:xfrm>
          <a:prstGeom prst="rect">
            <a:avLst/>
          </a:prstGeom>
          <a:noFill/>
          <a:ln>
            <a:noFill/>
          </a:ln>
        </p:spPr>
        <p:txBody>
          <a:bodyPr lIns="91425" tIns="91425" rIns="91425" bIns="91425" anchor="t" anchorCtr="0">
            <a:noAutofit/>
          </a:bodyPr>
          <a:lstStyle/>
          <a:p>
            <a:pPr algn="ctr"/>
            <a:r>
              <a:rPr lang="en-US" sz="1100"/>
              <a:t>July 7 - 31</a:t>
            </a:r>
          </a:p>
        </p:txBody>
      </p:sp>
      <p:sp>
        <p:nvSpPr>
          <p:cNvPr id="122" name="Shape 122"/>
          <p:cNvSpPr txBox="1"/>
          <p:nvPr/>
        </p:nvSpPr>
        <p:spPr>
          <a:xfrm>
            <a:off x="1522700" y="4649950"/>
            <a:ext cx="3753300" cy="514800"/>
          </a:xfrm>
          <a:prstGeom prst="rect">
            <a:avLst/>
          </a:prstGeom>
          <a:noFill/>
          <a:ln>
            <a:noFill/>
          </a:ln>
        </p:spPr>
        <p:txBody>
          <a:bodyPr lIns="91425" tIns="91425" rIns="91425" bIns="91425" anchor="t" anchorCtr="0">
            <a:noAutofit/>
          </a:bodyPr>
          <a:lstStyle/>
          <a:p>
            <a:r>
              <a:rPr lang="en-US" i="1"/>
              <a:t>SAGE personnel &amp; pay data is static/stale</a:t>
            </a:r>
          </a:p>
        </p:txBody>
      </p:sp>
      <p:cxnSp>
        <p:nvCxnSpPr>
          <p:cNvPr id="123" name="Shape 123"/>
          <p:cNvCxnSpPr/>
          <p:nvPr/>
        </p:nvCxnSpPr>
        <p:spPr>
          <a:xfrm rot="10800000" flipH="1">
            <a:off x="1522700" y="4584571"/>
            <a:ext cx="3648600" cy="19200"/>
          </a:xfrm>
          <a:prstGeom prst="straightConnector1">
            <a:avLst/>
          </a:prstGeom>
          <a:noFill/>
          <a:ln w="9525" cap="flat" cmpd="sng">
            <a:solidFill>
              <a:srgbClr val="595959"/>
            </a:solidFill>
            <a:prstDash val="dash"/>
            <a:round/>
            <a:headEnd type="none" w="lg" len="lg"/>
            <a:tailEnd type="triangle" w="lg" len="lg"/>
          </a:ln>
        </p:spPr>
      </p:cxnSp>
      <p:sp>
        <p:nvSpPr>
          <p:cNvPr id="124" name="Shape 124"/>
          <p:cNvSpPr txBox="1">
            <a:spLocks noGrp="1"/>
          </p:cNvSpPr>
          <p:nvPr>
            <p:ph type="body" idx="1"/>
          </p:nvPr>
        </p:nvSpPr>
        <p:spPr>
          <a:xfrm>
            <a:off x="671750" y="371498"/>
            <a:ext cx="8184600" cy="1152600"/>
          </a:xfrm>
          <a:prstGeom prst="rect">
            <a:avLst/>
          </a:prstGeom>
          <a:solidFill>
            <a:srgbClr val="D9D2E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SAGE Integration with Workday</a:t>
            </a:r>
          </a:p>
        </p:txBody>
      </p:sp>
      <p:sp>
        <p:nvSpPr>
          <p:cNvPr id="125" name="Shape 125"/>
          <p:cNvSpPr txBox="1"/>
          <p:nvPr/>
        </p:nvSpPr>
        <p:spPr>
          <a:xfrm>
            <a:off x="732925" y="1698500"/>
            <a:ext cx="4872600" cy="675300"/>
          </a:xfrm>
          <a:prstGeom prst="rect">
            <a:avLst/>
          </a:prstGeom>
          <a:noFill/>
          <a:ln>
            <a:noFill/>
          </a:ln>
        </p:spPr>
        <p:txBody>
          <a:bodyPr lIns="91425" tIns="91425" rIns="91425" bIns="91425" anchor="t" anchorCtr="0">
            <a:noAutofit/>
          </a:bodyPr>
          <a:lstStyle/>
          <a:p>
            <a:r>
              <a:rPr lang="en-US" sz="2800">
                <a:solidFill>
                  <a:srgbClr val="33006F"/>
                </a:solidFill>
              </a:rPr>
              <a:t>Timeline Reminder</a:t>
            </a:r>
          </a:p>
        </p:txBody>
      </p:sp>
      <p:sp>
        <p:nvSpPr>
          <p:cNvPr id="126" name="Shape 126"/>
          <p:cNvSpPr/>
          <p:nvPr/>
        </p:nvSpPr>
        <p:spPr>
          <a:xfrm>
            <a:off x="5367600" y="2937600"/>
            <a:ext cx="1219200" cy="1784400"/>
          </a:xfrm>
          <a:prstGeom prst="rect">
            <a:avLst/>
          </a:prstGeom>
          <a:noFill/>
          <a:ln w="38100" cap="flat" cmpd="sng">
            <a:solidFill>
              <a:srgbClr val="38761D"/>
            </a:solidFill>
            <a:prstDash val="dash"/>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136521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Primary Workday Impacts to SAGE</a:t>
            </a:r>
          </a:p>
        </p:txBody>
      </p:sp>
      <p:sp>
        <p:nvSpPr>
          <p:cNvPr id="132" name="Shape 13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buFont typeface="Merriweather Sans"/>
            </a:pPr>
            <a:r>
              <a:rPr lang="en-US">
                <a:solidFill>
                  <a:schemeClr val="dk1"/>
                </a:solidFill>
              </a:rPr>
              <a:t>Personnel Chooser</a:t>
            </a:r>
          </a:p>
          <a:p>
            <a:pPr marL="457200" marR="0" lvl="0" indent="-381000" algn="l" rtl="0">
              <a:lnSpc>
                <a:spcPct val="100000"/>
              </a:lnSpc>
              <a:spcBef>
                <a:spcPts val="0"/>
              </a:spcBef>
              <a:spcAft>
                <a:spcPts val="1000"/>
              </a:spcAft>
              <a:buClr>
                <a:schemeClr val="dk1"/>
              </a:buClr>
              <a:buSzPct val="100000"/>
            </a:pPr>
            <a:r>
              <a:rPr lang="en-US">
                <a:solidFill>
                  <a:schemeClr val="dk1"/>
                </a:solidFill>
              </a:rPr>
              <a:t>Approval Graph</a:t>
            </a:r>
          </a:p>
          <a:p>
            <a:pPr marL="457200" marR="0" lvl="0" indent="-381000" algn="l" rtl="0">
              <a:lnSpc>
                <a:spcPct val="100000"/>
              </a:lnSpc>
              <a:spcBef>
                <a:spcPts val="0"/>
              </a:spcBef>
              <a:spcAft>
                <a:spcPts val="1000"/>
              </a:spcAft>
              <a:buClr>
                <a:schemeClr val="dk1"/>
              </a:buClr>
              <a:buSzPct val="100000"/>
            </a:pPr>
            <a:r>
              <a:rPr lang="en-US">
                <a:solidFill>
                  <a:schemeClr val="dk1"/>
                </a:solidFill>
              </a:rPr>
              <a:t>SAGE Budget</a:t>
            </a:r>
          </a:p>
        </p:txBody>
      </p:sp>
    </p:spTree>
    <p:extLst>
      <p:ext uri="{BB962C8B-B14F-4D97-AF65-F5344CB8AC3E}">
        <p14:creationId xmlns:p14="http://schemas.microsoft.com/office/powerpoint/2010/main" val="84801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Personnel Chooser</a:t>
            </a:r>
          </a:p>
        </p:txBody>
      </p:sp>
      <p:sp>
        <p:nvSpPr>
          <p:cNvPr id="138" name="Shape 138"/>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u="sng">
                <a:solidFill>
                  <a:schemeClr val="dk1"/>
                </a:solidFill>
              </a:rPr>
              <a:t>Enhancement:</a:t>
            </a:r>
            <a:r>
              <a:rPr lang="en-US">
                <a:solidFill>
                  <a:schemeClr val="dk1"/>
                </a:solidFill>
              </a:rPr>
              <a:t> Search by Employee Identification (EID) number.</a:t>
            </a:r>
          </a:p>
          <a:p>
            <a:pPr marL="457200" marR="0" lvl="0" indent="-381000" algn="l" rtl="0">
              <a:lnSpc>
                <a:spcPct val="100000"/>
              </a:lnSpc>
              <a:spcBef>
                <a:spcPts val="0"/>
              </a:spcBef>
              <a:spcAft>
                <a:spcPts val="1000"/>
              </a:spcAft>
              <a:buClr>
                <a:schemeClr val="dk1"/>
              </a:buClr>
              <a:buSzPct val="100000"/>
            </a:pPr>
            <a:r>
              <a:rPr lang="en-US" u="sng">
                <a:solidFill>
                  <a:schemeClr val="dk1"/>
                </a:solidFill>
              </a:rPr>
              <a:t>Future:</a:t>
            </a:r>
            <a:r>
              <a:rPr lang="en-US">
                <a:solidFill>
                  <a:schemeClr val="dk1"/>
                </a:solidFill>
              </a:rPr>
              <a:t> In the Personnel Chooser, notice the following results changes:</a:t>
            </a:r>
          </a:p>
        </p:txBody>
      </p:sp>
      <p:pic>
        <p:nvPicPr>
          <p:cNvPr id="139" name="Shape 139" descr="6-7-2017 12-16-28 PM.jpg"/>
          <p:cNvPicPr preferRelativeResize="0"/>
          <p:nvPr/>
        </p:nvPicPr>
        <p:blipFill>
          <a:blip r:embed="rId3">
            <a:alphaModFix/>
          </a:blip>
          <a:stretch>
            <a:fillRect/>
          </a:stretch>
        </p:blipFill>
        <p:spPr>
          <a:xfrm>
            <a:off x="1236350" y="3542375"/>
            <a:ext cx="7620000" cy="1333500"/>
          </a:xfrm>
          <a:prstGeom prst="rect">
            <a:avLst/>
          </a:prstGeom>
          <a:no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294039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92029" y="1640263"/>
            <a:ext cx="6972300" cy="159313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b="0" i="0" u="none" strike="noStrike" cap="none">
                <a:solidFill>
                  <a:schemeClr val="accent3"/>
                </a:solidFill>
                <a:latin typeface="Open Sans"/>
                <a:ea typeface="Open Sans"/>
                <a:cs typeface="Open Sans"/>
                <a:sym typeface="Open Sans"/>
              </a:rPr>
              <a:t>Federal Demonstration Partnership (FDP) Website</a:t>
            </a:r>
          </a:p>
        </p:txBody>
      </p:sp>
      <p:sp>
        <p:nvSpPr>
          <p:cNvPr id="81" name="Shape 81"/>
          <p:cNvSpPr txBox="1"/>
          <p:nvPr/>
        </p:nvSpPr>
        <p:spPr>
          <a:xfrm>
            <a:off x="692029" y="4308048"/>
            <a:ext cx="665673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June 2017</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Amanda Snyder</a:t>
            </a:r>
          </a:p>
          <a:p>
            <a:pPr marL="0" marR="0" lvl="0" indent="0" algn="l" rtl="0">
              <a:lnSpc>
                <a:spcPct val="100000"/>
              </a:lnSpc>
              <a:spcBef>
                <a:spcPts val="320"/>
              </a:spcBef>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Office of Sponsored Programs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Approval Graph</a:t>
            </a:r>
          </a:p>
        </p:txBody>
      </p:sp>
      <p:sp>
        <p:nvSpPr>
          <p:cNvPr id="145" name="Shape 145"/>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u="sng">
                <a:solidFill>
                  <a:schemeClr val="dk1"/>
                </a:solidFill>
              </a:rPr>
              <a:t>Enhancement:</a:t>
            </a:r>
            <a:r>
              <a:rPr lang="en-US">
                <a:solidFill>
                  <a:schemeClr val="dk1"/>
                </a:solidFill>
              </a:rPr>
              <a:t> Add organizations via the PI, Personnel, and Organizations page. </a:t>
            </a:r>
          </a:p>
          <a:p>
            <a:pPr marL="457200" marR="0" lvl="0" indent="-381000" algn="l" rtl="0">
              <a:lnSpc>
                <a:spcPct val="100000"/>
              </a:lnSpc>
              <a:spcBef>
                <a:spcPts val="0"/>
              </a:spcBef>
              <a:spcAft>
                <a:spcPts val="1000"/>
              </a:spcAft>
              <a:buClr>
                <a:schemeClr val="dk1"/>
              </a:buClr>
              <a:buSzPct val="100000"/>
            </a:pPr>
            <a:r>
              <a:rPr lang="en-US" u="sng">
                <a:solidFill>
                  <a:schemeClr val="dk1"/>
                </a:solidFill>
              </a:rPr>
              <a:t>Future:</a:t>
            </a:r>
            <a:r>
              <a:rPr lang="en-US">
                <a:solidFill>
                  <a:schemeClr val="dk1"/>
                </a:solidFill>
              </a:rPr>
              <a:t> Approval Graph may have different results from what had previously displayed. We are still working with HRPM Program and Schools/      Colleges where Supervisory Org Codes                  don’t match current approval Org Codes.</a:t>
            </a:r>
          </a:p>
        </p:txBody>
      </p:sp>
      <p:pic>
        <p:nvPicPr>
          <p:cNvPr id="146" name="Shape 146" descr="6-7-2017 2-44-00 PM.jpg"/>
          <p:cNvPicPr preferRelativeResize="0"/>
          <p:nvPr/>
        </p:nvPicPr>
        <p:blipFill>
          <a:blip r:embed="rId3">
            <a:alphaModFix/>
          </a:blip>
          <a:stretch>
            <a:fillRect/>
          </a:stretch>
        </p:blipFill>
        <p:spPr>
          <a:xfrm>
            <a:off x="64037" y="4628199"/>
            <a:ext cx="9015925" cy="1124025"/>
          </a:xfrm>
          <a:prstGeom prst="rect">
            <a:avLst/>
          </a:prstGeom>
          <a:no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286202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Budget</a:t>
            </a:r>
          </a:p>
        </p:txBody>
      </p:sp>
      <p:sp>
        <p:nvSpPr>
          <p:cNvPr id="152" name="Shape 15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u="sng">
                <a:solidFill>
                  <a:schemeClr val="dk1"/>
                </a:solidFill>
              </a:rPr>
              <a:t>Enhancement:</a:t>
            </a:r>
            <a:r>
              <a:rPr lang="en-US">
                <a:solidFill>
                  <a:schemeClr val="dk1"/>
                </a:solidFill>
              </a:rPr>
              <a:t> Enter data for a given line item across all Budget  periods on a single page.</a:t>
            </a:r>
          </a:p>
        </p:txBody>
      </p:sp>
      <p:pic>
        <p:nvPicPr>
          <p:cNvPr id="153" name="Shape 153" descr="210.jpg"/>
          <p:cNvPicPr preferRelativeResize="0"/>
          <p:nvPr/>
        </p:nvPicPr>
        <p:blipFill>
          <a:blip r:embed="rId3">
            <a:alphaModFix/>
          </a:blip>
          <a:stretch>
            <a:fillRect/>
          </a:stretch>
        </p:blipFill>
        <p:spPr>
          <a:xfrm>
            <a:off x="671747" y="2625797"/>
            <a:ext cx="6663149" cy="4180674"/>
          </a:xfrm>
          <a:prstGeom prst="rect">
            <a:avLst/>
          </a:prstGeom>
          <a:no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20421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Budget</a:t>
            </a:r>
          </a:p>
        </p:txBody>
      </p:sp>
      <p:sp>
        <p:nvSpPr>
          <p:cNvPr id="159" name="Shape 159"/>
          <p:cNvSpPr txBox="1">
            <a:spLocks noGrp="1"/>
          </p:cNvSpPr>
          <p:nvPr>
            <p:ph type="body" idx="2"/>
          </p:nvPr>
        </p:nvSpPr>
        <p:spPr>
          <a:xfrm>
            <a:off x="659304" y="1431925"/>
            <a:ext cx="8196300" cy="4015500"/>
          </a:xfrm>
          <a:prstGeom prst="rect">
            <a:avLst/>
          </a:prstGeom>
        </p:spPr>
        <p:txBody>
          <a:bodyPr lIns="91425" tIns="91425" rIns="91425" bIns="91425" anchor="t" anchorCtr="0">
            <a:noAutofit/>
          </a:bodyPr>
          <a:lstStyle/>
          <a:p>
            <a:pPr marL="457200" marR="0" lvl="0" indent="-368300" algn="l" rtl="0">
              <a:lnSpc>
                <a:spcPct val="100000"/>
              </a:lnSpc>
              <a:spcBef>
                <a:spcPts val="0"/>
              </a:spcBef>
              <a:spcAft>
                <a:spcPts val="1000"/>
              </a:spcAft>
              <a:buClr>
                <a:schemeClr val="dk1"/>
              </a:buClr>
              <a:buSzPct val="100000"/>
            </a:pPr>
            <a:r>
              <a:rPr lang="en-US" sz="2200">
                <a:solidFill>
                  <a:schemeClr val="dk1"/>
                </a:solidFill>
              </a:rPr>
              <a:t>Future: Salary information displays differently.</a:t>
            </a:r>
          </a:p>
        </p:txBody>
      </p:sp>
      <p:pic>
        <p:nvPicPr>
          <p:cNvPr id="160" name="Shape 160" descr="6-7-2017 1-09-59 PM.jpg"/>
          <p:cNvPicPr preferRelativeResize="0"/>
          <p:nvPr/>
        </p:nvPicPr>
        <p:blipFill>
          <a:blip r:embed="rId3">
            <a:alphaModFix/>
          </a:blip>
          <a:stretch>
            <a:fillRect/>
          </a:stretch>
        </p:blipFill>
        <p:spPr>
          <a:xfrm>
            <a:off x="803700" y="5393582"/>
            <a:ext cx="4881199" cy="1269442"/>
          </a:xfrm>
          <a:prstGeom prst="rect">
            <a:avLst/>
          </a:prstGeom>
          <a:noFill/>
          <a:ln w="9525" cap="flat" cmpd="sng">
            <a:solidFill>
              <a:schemeClr val="dk2"/>
            </a:solidFill>
            <a:prstDash val="solid"/>
            <a:round/>
            <a:headEnd type="none" w="med" len="med"/>
            <a:tailEnd type="none" w="med" len="med"/>
          </a:ln>
        </p:spPr>
      </p:pic>
      <p:sp>
        <p:nvSpPr>
          <p:cNvPr id="161" name="Shape 161"/>
          <p:cNvSpPr txBox="1"/>
          <p:nvPr/>
        </p:nvSpPr>
        <p:spPr>
          <a:xfrm>
            <a:off x="780100" y="5059600"/>
            <a:ext cx="3097200" cy="279300"/>
          </a:xfrm>
          <a:prstGeom prst="rect">
            <a:avLst/>
          </a:prstGeom>
          <a:noFill/>
          <a:ln>
            <a:noFill/>
          </a:ln>
        </p:spPr>
        <p:txBody>
          <a:bodyPr lIns="91425" tIns="91425" rIns="91425" bIns="91425" anchor="t" anchorCtr="0">
            <a:noAutofit/>
          </a:bodyPr>
          <a:lstStyle/>
          <a:p>
            <a:r>
              <a:rPr lang="en-US" sz="1800">
                <a:solidFill>
                  <a:srgbClr val="33006F"/>
                </a:solidFill>
                <a:latin typeface="Open Sans"/>
                <a:ea typeface="Open Sans"/>
                <a:cs typeface="Open Sans"/>
                <a:sym typeface="Open Sans"/>
              </a:rPr>
              <a:t>Before:</a:t>
            </a:r>
          </a:p>
        </p:txBody>
      </p:sp>
      <p:grpSp>
        <p:nvGrpSpPr>
          <p:cNvPr id="2" name="Group 1"/>
          <p:cNvGrpSpPr/>
          <p:nvPr/>
        </p:nvGrpSpPr>
        <p:grpSpPr>
          <a:xfrm>
            <a:off x="803705" y="1951754"/>
            <a:ext cx="6706370" cy="2853670"/>
            <a:chOff x="803705" y="1951754"/>
            <a:chExt cx="6706370" cy="2853670"/>
          </a:xfrm>
        </p:grpSpPr>
        <p:pic>
          <p:nvPicPr>
            <p:cNvPr id="162" name="Shape 162" descr="6-7-2017 1-14-50 PM.jpg"/>
            <p:cNvPicPr preferRelativeResize="0"/>
            <p:nvPr/>
          </p:nvPicPr>
          <p:blipFill>
            <a:blip r:embed="rId4">
              <a:alphaModFix/>
            </a:blip>
            <a:stretch>
              <a:fillRect/>
            </a:stretch>
          </p:blipFill>
          <p:spPr>
            <a:xfrm>
              <a:off x="803705" y="1951754"/>
              <a:ext cx="6706367" cy="2853662"/>
            </a:xfrm>
            <a:prstGeom prst="rect">
              <a:avLst/>
            </a:prstGeom>
            <a:noFill/>
            <a:ln w="9525" cap="flat" cmpd="sng">
              <a:solidFill>
                <a:schemeClr val="dk2"/>
              </a:solidFill>
              <a:prstDash val="solid"/>
              <a:round/>
              <a:headEnd type="none" w="med" len="med"/>
              <a:tailEnd type="none" w="med" len="med"/>
            </a:ln>
          </p:spPr>
        </p:pic>
        <p:pic>
          <p:nvPicPr>
            <p:cNvPr id="163" name="Shape 163" descr="6-7-2017 5-01-23 PM.jpg"/>
            <p:cNvPicPr preferRelativeResize="0"/>
            <p:nvPr/>
          </p:nvPicPr>
          <p:blipFill>
            <a:blip r:embed="rId5">
              <a:alphaModFix/>
            </a:blip>
            <a:stretch>
              <a:fillRect/>
            </a:stretch>
          </p:blipFill>
          <p:spPr>
            <a:xfrm>
              <a:off x="2090500" y="2736225"/>
              <a:ext cx="5419575" cy="2069199"/>
            </a:xfrm>
            <a:prstGeom prst="rect">
              <a:avLst/>
            </a:prstGeom>
            <a:noFill/>
            <a:ln>
              <a:noFill/>
            </a:ln>
          </p:spPr>
        </p:pic>
      </p:grpSp>
    </p:spTree>
    <p:extLst>
      <p:ext uri="{BB962C8B-B14F-4D97-AF65-F5344CB8AC3E}">
        <p14:creationId xmlns:p14="http://schemas.microsoft.com/office/powerpoint/2010/main" val="164367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User Testing &amp; Feedback</a:t>
            </a:r>
          </a:p>
        </p:txBody>
      </p:sp>
      <p:sp>
        <p:nvSpPr>
          <p:cNvPr id="169" name="Shape 169"/>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a:solidFill>
                  <a:schemeClr val="dk1"/>
                </a:solidFill>
              </a:rPr>
              <a:t>Focus group</a:t>
            </a:r>
          </a:p>
          <a:p>
            <a:pPr marL="457200" marR="0" lvl="0" indent="-381000" algn="l" rtl="0">
              <a:lnSpc>
                <a:spcPct val="100000"/>
              </a:lnSpc>
              <a:spcBef>
                <a:spcPts val="0"/>
              </a:spcBef>
              <a:spcAft>
                <a:spcPts val="1000"/>
              </a:spcAft>
              <a:buClr>
                <a:schemeClr val="dk1"/>
              </a:buClr>
              <a:buSzPct val="100000"/>
            </a:pPr>
            <a:r>
              <a:rPr lang="en-US">
                <a:solidFill>
                  <a:schemeClr val="dk1"/>
                </a:solidFill>
              </a:rPr>
              <a:t>RAPIT</a:t>
            </a:r>
          </a:p>
          <a:p>
            <a:pPr marL="457200" marR="0" lvl="0" indent="-381000" algn="l" rtl="0">
              <a:lnSpc>
                <a:spcPct val="100000"/>
              </a:lnSpc>
              <a:spcBef>
                <a:spcPts val="0"/>
              </a:spcBef>
              <a:spcAft>
                <a:spcPts val="1000"/>
              </a:spcAft>
              <a:buClr>
                <a:schemeClr val="dk1"/>
              </a:buClr>
              <a:buSzPct val="100000"/>
            </a:pPr>
            <a:r>
              <a:rPr lang="en-US">
                <a:solidFill>
                  <a:schemeClr val="dk1"/>
                </a:solidFill>
              </a:rPr>
              <a:t>User testing</a:t>
            </a:r>
          </a:p>
          <a:p>
            <a:pPr marL="914400" marR="0" lvl="1" indent="-381000" algn="l" rtl="0">
              <a:lnSpc>
                <a:spcPct val="100000"/>
              </a:lnSpc>
              <a:spcBef>
                <a:spcPts val="0"/>
              </a:spcBef>
              <a:spcAft>
                <a:spcPts val="1000"/>
              </a:spcAft>
              <a:buClr>
                <a:schemeClr val="dk1"/>
              </a:buClr>
              <a:buSzPct val="100000"/>
              <a:buFont typeface="Merriweather Sans"/>
            </a:pPr>
            <a:r>
              <a:rPr lang="en-US" sz="2400">
                <a:solidFill>
                  <a:schemeClr val="dk1"/>
                </a:solidFill>
              </a:rPr>
              <a:t>SAGE Budget</a:t>
            </a:r>
          </a:p>
          <a:p>
            <a:pPr marL="914400" marR="0" lvl="1" indent="-381000" algn="l" rtl="0">
              <a:lnSpc>
                <a:spcPct val="100000"/>
              </a:lnSpc>
              <a:spcBef>
                <a:spcPts val="0"/>
              </a:spcBef>
              <a:spcAft>
                <a:spcPts val="1000"/>
              </a:spcAft>
              <a:buClr>
                <a:schemeClr val="dk1"/>
              </a:buClr>
              <a:buSzPct val="100000"/>
              <a:buFont typeface="Merriweather Sans"/>
            </a:pPr>
            <a:r>
              <a:rPr lang="en-US" sz="2400">
                <a:solidFill>
                  <a:schemeClr val="dk1"/>
                </a:solidFill>
              </a:rPr>
              <a:t>Approvals</a:t>
            </a:r>
          </a:p>
        </p:txBody>
      </p:sp>
    </p:spTree>
    <p:extLst>
      <p:ext uri="{BB962C8B-B14F-4D97-AF65-F5344CB8AC3E}">
        <p14:creationId xmlns:p14="http://schemas.microsoft.com/office/powerpoint/2010/main" val="225778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Communications</a:t>
            </a:r>
          </a:p>
        </p:txBody>
      </p:sp>
      <p:sp>
        <p:nvSpPr>
          <p:cNvPr id="175" name="Shape 175"/>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a:solidFill>
                  <a:schemeClr val="dk1"/>
                </a:solidFill>
              </a:rPr>
              <a:t>MRAM presentations: </a:t>
            </a:r>
          </a:p>
          <a:p>
            <a:pPr marL="914400" marR="0" lvl="1" indent="-228600" algn="l" rtl="0">
              <a:lnSpc>
                <a:spcPct val="100000"/>
              </a:lnSpc>
              <a:spcBef>
                <a:spcPts val="0"/>
              </a:spcBef>
              <a:spcAft>
                <a:spcPts val="1000"/>
              </a:spcAft>
              <a:buClr>
                <a:schemeClr val="dk1"/>
              </a:buClr>
            </a:pPr>
            <a:r>
              <a:rPr lang="en-US">
                <a:solidFill>
                  <a:schemeClr val="dk1"/>
                </a:solidFill>
              </a:rPr>
              <a:t>May, June, July</a:t>
            </a:r>
          </a:p>
          <a:p>
            <a:pPr marL="457200" marR="0" lvl="0" indent="-381000" algn="l" rtl="0">
              <a:lnSpc>
                <a:spcPct val="100000"/>
              </a:lnSpc>
              <a:spcBef>
                <a:spcPts val="0"/>
              </a:spcBef>
              <a:spcAft>
                <a:spcPts val="1000"/>
              </a:spcAft>
              <a:buClr>
                <a:schemeClr val="dk1"/>
              </a:buClr>
              <a:buSzPct val="100000"/>
            </a:pPr>
            <a:r>
              <a:rPr lang="en-US">
                <a:solidFill>
                  <a:schemeClr val="dk1"/>
                </a:solidFill>
              </a:rPr>
              <a:t>Research Website: </a:t>
            </a:r>
          </a:p>
          <a:p>
            <a:pPr marL="914400" marR="0" lvl="1" indent="-228600" algn="l" rtl="0">
              <a:lnSpc>
                <a:spcPct val="100000"/>
              </a:lnSpc>
              <a:spcBef>
                <a:spcPts val="0"/>
              </a:spcBef>
              <a:spcAft>
                <a:spcPts val="1000"/>
              </a:spcAft>
              <a:buClr>
                <a:schemeClr val="dk1"/>
              </a:buClr>
            </a:pPr>
            <a:r>
              <a:rPr lang="en-US">
                <a:solidFill>
                  <a:schemeClr val="dk1"/>
                </a:solidFill>
              </a:rPr>
              <a:t>Announcements, email lists</a:t>
            </a:r>
          </a:p>
        </p:txBody>
      </p:sp>
    </p:spTree>
    <p:extLst>
      <p:ext uri="{BB962C8B-B14F-4D97-AF65-F5344CB8AC3E}">
        <p14:creationId xmlns:p14="http://schemas.microsoft.com/office/powerpoint/2010/main" val="164703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Training</a:t>
            </a:r>
          </a:p>
        </p:txBody>
      </p:sp>
      <p:sp>
        <p:nvSpPr>
          <p:cNvPr id="181" name="Shape 181"/>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dirty="0">
                <a:solidFill>
                  <a:schemeClr val="dk1"/>
                </a:solidFill>
              </a:rPr>
              <a:t>eLearning Videos</a:t>
            </a:r>
          </a:p>
          <a:p>
            <a:pPr marL="914400" marR="0" lvl="1" indent="-381000" algn="l" rtl="0">
              <a:lnSpc>
                <a:spcPct val="100000"/>
              </a:lnSpc>
              <a:spcBef>
                <a:spcPts val="0"/>
              </a:spcBef>
              <a:spcAft>
                <a:spcPts val="1000"/>
              </a:spcAft>
              <a:buClr>
                <a:schemeClr val="dk1"/>
              </a:buClr>
              <a:buSzPct val="100000"/>
              <a:buFont typeface="Merriweather Sans"/>
            </a:pPr>
            <a:r>
              <a:rPr lang="en-US" sz="2400" dirty="0">
                <a:solidFill>
                  <a:schemeClr val="dk1"/>
                </a:solidFill>
              </a:rPr>
              <a:t>Workday &amp; SAGE: Changes to Person Chooser</a:t>
            </a:r>
          </a:p>
          <a:p>
            <a:pPr marL="914400" marR="0" lvl="1" indent="-381000" algn="l" rtl="0">
              <a:lnSpc>
                <a:spcPct val="100000"/>
              </a:lnSpc>
              <a:spcBef>
                <a:spcPts val="0"/>
              </a:spcBef>
              <a:spcAft>
                <a:spcPts val="1000"/>
              </a:spcAft>
              <a:buClr>
                <a:schemeClr val="dk1"/>
              </a:buClr>
              <a:buSzPct val="100000"/>
              <a:buFont typeface="Merriweather Sans"/>
            </a:pPr>
            <a:r>
              <a:rPr lang="en-US" sz="2400" dirty="0">
                <a:solidFill>
                  <a:schemeClr val="dk1"/>
                </a:solidFill>
              </a:rPr>
              <a:t>Workday &amp; SAGE: Changes to the Approval Graph</a:t>
            </a:r>
          </a:p>
          <a:p>
            <a:pPr marL="914400" marR="0" lvl="1" indent="-381000" algn="l" rtl="0">
              <a:lnSpc>
                <a:spcPct val="100000"/>
              </a:lnSpc>
              <a:spcBef>
                <a:spcPts val="0"/>
              </a:spcBef>
              <a:spcAft>
                <a:spcPts val="1000"/>
              </a:spcAft>
              <a:buClr>
                <a:schemeClr val="dk1"/>
              </a:buClr>
              <a:buSzPct val="100000"/>
              <a:buFont typeface="Merriweather Sans"/>
            </a:pPr>
            <a:r>
              <a:rPr lang="en-US" sz="2400" dirty="0">
                <a:solidFill>
                  <a:schemeClr val="dk1"/>
                </a:solidFill>
              </a:rPr>
              <a:t>Workday &amp; SAGE: SAGE Budget</a:t>
            </a:r>
          </a:p>
          <a:p>
            <a:pPr marL="457200" marR="0" lvl="0" indent="-381000" algn="l" rtl="0">
              <a:lnSpc>
                <a:spcPct val="100000"/>
              </a:lnSpc>
              <a:spcBef>
                <a:spcPts val="0"/>
              </a:spcBef>
              <a:spcAft>
                <a:spcPts val="1000"/>
              </a:spcAft>
              <a:buClr>
                <a:schemeClr val="dk1"/>
              </a:buClr>
              <a:buSzPct val="100000"/>
            </a:pPr>
            <a:r>
              <a:rPr lang="en-US" dirty="0">
                <a:solidFill>
                  <a:schemeClr val="dk1"/>
                </a:solidFill>
              </a:rPr>
              <a:t>Job Aid </a:t>
            </a:r>
          </a:p>
          <a:p>
            <a:pPr marL="914400" marR="0" lvl="1" indent="-228600" algn="l" rtl="0">
              <a:lnSpc>
                <a:spcPct val="100000"/>
              </a:lnSpc>
              <a:spcBef>
                <a:spcPts val="0"/>
              </a:spcBef>
              <a:spcAft>
                <a:spcPts val="1000"/>
              </a:spcAft>
              <a:buClr>
                <a:schemeClr val="dk1"/>
              </a:buClr>
            </a:pPr>
            <a:r>
              <a:rPr lang="en-US" dirty="0">
                <a:solidFill>
                  <a:schemeClr val="dk1"/>
                </a:solidFill>
              </a:rPr>
              <a:t>Modifying the SAGE Approval Graph</a:t>
            </a:r>
          </a:p>
          <a:p>
            <a:pPr marL="457200" marR="0" lvl="0" indent="-381000" algn="l" rtl="0">
              <a:lnSpc>
                <a:spcPct val="100000"/>
              </a:lnSpc>
              <a:spcBef>
                <a:spcPts val="0"/>
              </a:spcBef>
              <a:spcAft>
                <a:spcPts val="1000"/>
              </a:spcAft>
              <a:buClr>
                <a:schemeClr val="dk1"/>
              </a:buClr>
              <a:buSzPct val="100000"/>
            </a:pPr>
            <a:r>
              <a:rPr lang="en-US" dirty="0">
                <a:solidFill>
                  <a:schemeClr val="dk1"/>
                </a:solidFill>
              </a:rPr>
              <a:t>Updates to SAGE Budget class</a:t>
            </a:r>
          </a:p>
          <a:p>
            <a:pPr marL="914400" marR="0" lvl="1" indent="-381000" algn="l" rtl="0">
              <a:lnSpc>
                <a:spcPct val="100000"/>
              </a:lnSpc>
              <a:spcBef>
                <a:spcPts val="0"/>
              </a:spcBef>
              <a:spcAft>
                <a:spcPts val="1000"/>
              </a:spcAft>
              <a:buClr>
                <a:schemeClr val="dk1"/>
              </a:buClr>
              <a:buSzPct val="100000"/>
              <a:buFont typeface="Merriweather Sans"/>
            </a:pPr>
            <a:r>
              <a:rPr lang="en-US" sz="2400" dirty="0">
                <a:solidFill>
                  <a:schemeClr val="dk1"/>
                </a:solidFill>
              </a:rPr>
              <a:t>Next class: </a:t>
            </a:r>
            <a:r>
              <a:rPr lang="en-US" sz="2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September 26</a:t>
            </a:r>
          </a:p>
        </p:txBody>
      </p:sp>
    </p:spTree>
    <p:extLst>
      <p:ext uri="{BB962C8B-B14F-4D97-AF65-F5344CB8AC3E}">
        <p14:creationId xmlns:p14="http://schemas.microsoft.com/office/powerpoint/2010/main" val="1662154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Additional Resources</a:t>
            </a:r>
          </a:p>
        </p:txBody>
      </p:sp>
      <p:sp>
        <p:nvSpPr>
          <p:cNvPr id="187" name="Shape 187"/>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1000"/>
              </a:spcAft>
              <a:buClr>
                <a:schemeClr val="dk1"/>
              </a:buClr>
              <a:buSzPct val="100000"/>
            </a:pPr>
            <a:r>
              <a:rPr lang="en-US"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SAGE system documentation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dirty="0">
                <a:solidFill>
                  <a:schemeClr val="dk1"/>
                </a:solidFill>
              </a:rPr>
              <a:t>updates</a:t>
            </a:r>
          </a:p>
          <a:p>
            <a:pPr marL="457200" marR="0" lvl="0" indent="-381000" algn="l" rtl="0">
              <a:lnSpc>
                <a:spcPct val="100000"/>
              </a:lnSpc>
              <a:spcBef>
                <a:spcPts val="0"/>
              </a:spcBef>
              <a:spcAft>
                <a:spcPts val="1000"/>
              </a:spcAft>
              <a:buClr>
                <a:schemeClr val="dk1"/>
              </a:buClr>
              <a:buSzPct val="100000"/>
            </a:pPr>
            <a:r>
              <a:rPr lang="en-US" dirty="0">
                <a:solidFill>
                  <a:schemeClr val="dk1"/>
                </a:solidFill>
              </a:rPr>
              <a:t>SAGE Help Desk</a:t>
            </a:r>
          </a:p>
          <a:p>
            <a:pPr marL="914400" marR="0" lvl="1" indent="-381000" algn="l" rtl="0">
              <a:lnSpc>
                <a:spcPct val="100000"/>
              </a:lnSpc>
              <a:spcBef>
                <a:spcPts val="0"/>
              </a:spcBef>
              <a:spcAft>
                <a:spcPts val="1000"/>
              </a:spcAft>
              <a:buClr>
                <a:schemeClr val="dk1"/>
              </a:buClr>
              <a:buSzPct val="120000"/>
              <a:buFont typeface="Merriweather Sans"/>
            </a:pPr>
            <a:r>
              <a:rPr lang="en-US" dirty="0">
                <a:solidFill>
                  <a:schemeClr val="dk1"/>
                </a:solidFill>
              </a:rPr>
              <a:t>206.685.8335</a:t>
            </a:r>
          </a:p>
          <a:p>
            <a:pPr marL="914400" marR="0" lvl="1" indent="-381000" algn="l" rtl="0">
              <a:lnSpc>
                <a:spcPct val="100000"/>
              </a:lnSpc>
              <a:spcBef>
                <a:spcPts val="0"/>
              </a:spcBef>
              <a:spcAft>
                <a:spcPts val="1000"/>
              </a:spcAft>
              <a:buClr>
                <a:schemeClr val="dk1"/>
              </a:buClr>
              <a:buSzPct val="120000"/>
              <a:buFont typeface="Merriweather Sans"/>
            </a:pPr>
            <a:r>
              <a:rPr lang="en-US"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oris@uw.edu</a:t>
            </a:r>
            <a:r>
              <a:rPr lang="en-US" dirty="0">
                <a:solidFill>
                  <a:schemeClr val="dk1"/>
                </a:solidFill>
              </a:rPr>
              <a:t> </a:t>
            </a:r>
          </a:p>
        </p:txBody>
      </p:sp>
    </p:spTree>
    <p:extLst>
      <p:ext uri="{BB962C8B-B14F-4D97-AF65-F5344CB8AC3E}">
        <p14:creationId xmlns:p14="http://schemas.microsoft.com/office/powerpoint/2010/main" val="372764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Questions?</a:t>
            </a:r>
          </a:p>
        </p:txBody>
      </p:sp>
    </p:spTree>
    <p:extLst>
      <p:ext uri="{BB962C8B-B14F-4D97-AF65-F5344CB8AC3E}">
        <p14:creationId xmlns:p14="http://schemas.microsoft.com/office/powerpoint/2010/main" val="3274660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Management Accounting &amp; Analysis &amp; EIO Updates</a:t>
            </a:r>
            <a:endParaRPr lang="en-US" b="1" dirty="0"/>
          </a:p>
        </p:txBody>
      </p:sp>
      <p:sp>
        <p:nvSpPr>
          <p:cNvPr id="3" name="Subtitle 2"/>
          <p:cNvSpPr>
            <a:spLocks noGrp="1"/>
          </p:cNvSpPr>
          <p:nvPr>
            <p:ph type="subTitle" idx="1"/>
          </p:nvPr>
        </p:nvSpPr>
        <p:spPr/>
        <p:txBody>
          <a:bodyPr>
            <a:normAutofit lnSpcReduction="10000"/>
          </a:bodyPr>
          <a:lstStyle/>
          <a:p>
            <a:r>
              <a:rPr lang="en-US" dirty="0" smtClean="0">
                <a:effectLst/>
              </a:rPr>
              <a:t>MRAM  - June 8, </a:t>
            </a:r>
            <a:r>
              <a:rPr lang="en-US" dirty="0" smtClean="0"/>
              <a:t>2017 </a:t>
            </a:r>
          </a:p>
          <a:p>
            <a:r>
              <a:rPr lang="en-US" dirty="0" smtClean="0"/>
              <a:t>Michael Anthony</a:t>
            </a:r>
            <a:endParaRPr lang="en-US" dirty="0" smtClean="0">
              <a:effectLst/>
            </a:endParaRPr>
          </a:p>
          <a:p>
            <a:r>
              <a:rPr lang="en-US" dirty="0" smtClean="0"/>
              <a:t>MAA/EIO</a:t>
            </a:r>
            <a:endParaRPr lang="en-US" dirty="0" smtClean="0">
              <a:effectLst/>
            </a:endParaRPr>
          </a:p>
          <a:p>
            <a:r>
              <a:rPr lang="en-US" dirty="0" smtClean="0">
                <a:effectLst/>
              </a:rPr>
              <a:t>University </a:t>
            </a:r>
            <a:r>
              <a:rPr lang="en-US" i="1" dirty="0">
                <a:effectLst/>
              </a:rPr>
              <a:t>of</a:t>
            </a:r>
            <a:r>
              <a:rPr lang="en-US" dirty="0">
                <a:effectLst/>
              </a:rPr>
              <a:t> Washington </a:t>
            </a:r>
            <a:endParaRPr lang="en-US" dirty="0" smtClean="0">
              <a:effectLst/>
            </a:endParaRPr>
          </a:p>
          <a:p>
            <a:endParaRPr lang="en-US" dirty="0">
              <a:effectLst/>
            </a:endParaRPr>
          </a:p>
        </p:txBody>
      </p:sp>
    </p:spTree>
    <p:extLst>
      <p:ext uri="{BB962C8B-B14F-4D97-AF65-F5344CB8AC3E}">
        <p14:creationId xmlns:p14="http://schemas.microsoft.com/office/powerpoint/2010/main" val="3220094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latin typeface="Calibri" panose="020F0502020204030204" pitchFamily="34" charset="0"/>
              </a:rPr>
              <a:t>Presently have </a:t>
            </a:r>
            <a:r>
              <a:rPr lang="en-US" sz="2000" dirty="0" smtClean="0">
                <a:latin typeface="Calibri" panose="020F0502020204030204" pitchFamily="34" charset="0"/>
              </a:rPr>
              <a:t>13 </a:t>
            </a:r>
            <a:r>
              <a:rPr lang="en-US" sz="2000" dirty="0">
                <a:latin typeface="Calibri" panose="020F0502020204030204" pitchFamily="34" charset="0"/>
              </a:rPr>
              <a:t>faculty on </a:t>
            </a:r>
            <a:r>
              <a:rPr lang="en-US" sz="2000" dirty="0" smtClean="0">
                <a:latin typeface="Calibri" panose="020F0502020204030204" pitchFamily="34" charset="0"/>
              </a:rPr>
              <a:t>RRD; 105 on WOS (Distribution Stop Date =&gt; 6/30/2017, Status = Active)</a:t>
            </a:r>
            <a:endParaRPr lang="en-US" sz="2000" dirty="0">
              <a:latin typeface="Calibri" panose="020F0502020204030204" pitchFamily="34" charset="0"/>
            </a:endParaRPr>
          </a:p>
          <a:p>
            <a:r>
              <a:rPr lang="en-US" sz="2000" dirty="0">
                <a:latin typeface="Calibri" panose="020F0502020204030204" pitchFamily="34" charset="0"/>
              </a:rPr>
              <a:t>Concern </a:t>
            </a:r>
            <a:r>
              <a:rPr lang="en-US" sz="2000" dirty="0" smtClean="0">
                <a:latin typeface="Calibri" panose="020F0502020204030204" pitchFamily="34" charset="0"/>
              </a:rPr>
              <a:t>many </a:t>
            </a:r>
            <a:r>
              <a:rPr lang="en-US" sz="2000" dirty="0">
                <a:latin typeface="Calibri" panose="020F0502020204030204" pitchFamily="34" charset="0"/>
              </a:rPr>
              <a:t>have not been changed from WOS to RRD</a:t>
            </a:r>
          </a:p>
          <a:p>
            <a:r>
              <a:rPr lang="en-US" sz="2000" dirty="0">
                <a:latin typeface="Calibri" panose="020F0502020204030204" pitchFamily="34" charset="0"/>
              </a:rPr>
              <a:t>Reminder, faculty need to go on RRD status whenever they lose grant funding and department cannot bridge the loss, </a:t>
            </a:r>
            <a:r>
              <a:rPr lang="en-US" sz="2000" b="1" u="sng" dirty="0">
                <a:latin typeface="Calibri" panose="020F0502020204030204" pitchFamily="34" charset="0"/>
              </a:rPr>
              <a:t>and</a:t>
            </a:r>
          </a:p>
          <a:p>
            <a:r>
              <a:rPr lang="en-US" sz="2000" dirty="0" smtClean="0">
                <a:latin typeface="Calibri" panose="020F0502020204030204" pitchFamily="34" charset="0"/>
              </a:rPr>
              <a:t>They intend </a:t>
            </a:r>
            <a:r>
              <a:rPr lang="en-US" sz="2000" dirty="0">
                <a:latin typeface="Calibri" panose="020F0502020204030204" pitchFamily="34" charset="0"/>
              </a:rPr>
              <a:t>to seek additional grant funding to enable them to </a:t>
            </a:r>
            <a:r>
              <a:rPr lang="en-US" sz="2000" dirty="0" smtClean="0">
                <a:latin typeface="Calibri" panose="020F0502020204030204" pitchFamily="34" charset="0"/>
              </a:rPr>
              <a:t>restore their </a:t>
            </a:r>
            <a:r>
              <a:rPr lang="en-US" sz="2000" dirty="0">
                <a:latin typeface="Calibri" panose="020F0502020204030204" pitchFamily="34" charset="0"/>
              </a:rPr>
              <a:t>salary to the previous level</a:t>
            </a:r>
          </a:p>
          <a:p>
            <a:r>
              <a:rPr lang="en-US" sz="2000" dirty="0">
                <a:latin typeface="Calibri" panose="020F0502020204030204" pitchFamily="34" charset="0"/>
              </a:rPr>
              <a:t>Does not affect the faculty member’s appointment status</a:t>
            </a:r>
          </a:p>
          <a:p>
            <a:r>
              <a:rPr lang="en-US" sz="2000" dirty="0" smtClean="0">
                <a:latin typeface="Calibri" panose="020F0502020204030204" pitchFamily="34" charset="0"/>
              </a:rPr>
              <a:t>Changes will </a:t>
            </a:r>
            <a:r>
              <a:rPr lang="en-US" sz="2000" dirty="0">
                <a:latin typeface="Calibri" panose="020F0502020204030204" pitchFamily="34" charset="0"/>
              </a:rPr>
              <a:t>occur with the </a:t>
            </a:r>
            <a:r>
              <a:rPr lang="en-US" sz="2000" dirty="0" smtClean="0">
                <a:latin typeface="Calibri" panose="020F0502020204030204" pitchFamily="34" charset="0"/>
              </a:rPr>
              <a:t>transition </a:t>
            </a:r>
            <a:r>
              <a:rPr lang="en-US" sz="2000" dirty="0">
                <a:latin typeface="Calibri" panose="020F0502020204030204" pitchFamily="34" charset="0"/>
              </a:rPr>
              <a:t>to </a:t>
            </a:r>
            <a:r>
              <a:rPr lang="en-US" sz="2000" dirty="0" smtClean="0">
                <a:latin typeface="Calibri" panose="020F0502020204030204" pitchFamily="34" charset="0"/>
              </a:rPr>
              <a:t>Workday (WOS will not come over from HEPPS to Workday; RRD handled differently</a:t>
            </a:r>
          </a:p>
        </p:txBody>
      </p:sp>
      <p:sp>
        <p:nvSpPr>
          <p:cNvPr id="2" name="Title 1"/>
          <p:cNvSpPr>
            <a:spLocks noGrp="1"/>
          </p:cNvSpPr>
          <p:nvPr>
            <p:ph type="title"/>
          </p:nvPr>
        </p:nvSpPr>
        <p:spPr/>
        <p:txBody>
          <a:bodyPr>
            <a:normAutofit/>
          </a:bodyPr>
          <a:lstStyle/>
          <a:p>
            <a:pPr algn="ctr"/>
            <a:r>
              <a:rPr lang="en-US" dirty="0" smtClean="0"/>
              <a:t>Reduced Responsibility Faculty</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a:t>
            </a:r>
            <a:r>
              <a:rPr lang="en-US" kern="1200" dirty="0">
                <a:solidFill>
                  <a:prstClr val="black"/>
                </a:solidFill>
                <a:latin typeface="Candara"/>
                <a:ea typeface="+mn-ea"/>
                <a:cs typeface="+mn-cs"/>
              </a:rPr>
              <a:t> Management Accounting &amp; </a:t>
            </a:r>
            <a:r>
              <a:rPr lang="en-US" kern="1200" dirty="0" smtClean="0">
                <a:solidFill>
                  <a:prstClr val="black"/>
                </a:solidFill>
                <a:latin typeface="Candara"/>
                <a:ea typeface="+mn-ea"/>
                <a:cs typeface="+mn-cs"/>
              </a:rPr>
              <a:t>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137835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66781" y="371510"/>
            <a:ext cx="8184600"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4B2E83"/>
              </a:buClr>
              <a:buSzPct val="25000"/>
              <a:buFont typeface="Arial"/>
              <a:buNone/>
            </a:pPr>
            <a:r>
              <a:rPr lang="en-US">
                <a:latin typeface="Open Sans"/>
                <a:ea typeface="Open Sans"/>
                <a:cs typeface="Open Sans"/>
                <a:sym typeface="Open Sans"/>
              </a:rPr>
              <a:t>FDP Homepage &amp; Web Resources</a:t>
            </a:r>
          </a:p>
        </p:txBody>
      </p:sp>
      <p:sp>
        <p:nvSpPr>
          <p:cNvPr id="87" name="Shape 87"/>
          <p:cNvSpPr txBox="1">
            <a:spLocks noGrp="1"/>
          </p:cNvSpPr>
          <p:nvPr>
            <p:ph type="body" idx="2"/>
          </p:nvPr>
        </p:nvSpPr>
        <p:spPr>
          <a:xfrm>
            <a:off x="659304" y="1736725"/>
            <a:ext cx="8196209" cy="4015496"/>
          </a:xfrm>
          <a:prstGeom prst="rect">
            <a:avLst/>
          </a:prstGeom>
          <a:noFill/>
          <a:ln>
            <a:noFill/>
          </a:ln>
        </p:spPr>
        <p:txBody>
          <a:bodyPr lIns="91425" tIns="45700" rIns="91425" bIns="45700" anchor="t" anchorCtr="0">
            <a:noAutofit/>
          </a:bodyPr>
          <a:lstStyle/>
          <a:p>
            <a:pPr marL="0" lvl="0" indent="0" rtl="0">
              <a:lnSpc>
                <a:spcPct val="90000"/>
              </a:lnSpc>
              <a:spcBef>
                <a:spcPts val="1000"/>
              </a:spcBef>
              <a:buNone/>
            </a:pPr>
            <a:endParaRPr/>
          </a:p>
          <a:p>
            <a:pPr marL="0" lvl="0" indent="0" rtl="0">
              <a:lnSpc>
                <a:spcPct val="90000"/>
              </a:lnSpc>
              <a:spcBef>
                <a:spcPts val="1000"/>
              </a:spcBef>
              <a:buNone/>
            </a:pPr>
            <a:r>
              <a:rPr lang="en-US" sz="2800" b="0" u="sng">
                <a:solidFill>
                  <a:schemeClr val="hlink"/>
                </a:solidFill>
                <a:hlinkClick r:id="rId3"/>
              </a:rPr>
              <a:t>Fdpclearinghouse.org</a:t>
            </a:r>
            <a:r>
              <a:rPr lang="en-US" u="sng"/>
              <a:t> </a:t>
            </a:r>
          </a:p>
          <a:p>
            <a:pPr lvl="0" rtl="0">
              <a:lnSpc>
                <a:spcPct val="90000"/>
              </a:lnSpc>
              <a:spcBef>
                <a:spcPts val="1000"/>
              </a:spcBef>
              <a:buClr>
                <a:schemeClr val="hlink"/>
              </a:buClr>
              <a:buSzPct val="116666"/>
              <a:buFont typeface="Calibri"/>
              <a:buChar char="&gt;"/>
            </a:pPr>
            <a:r>
              <a:rPr lang="en-US" b="0" u="sng">
                <a:hlinkClick r:id="rId4"/>
              </a:rPr>
              <a:t>Expanded Clearinghouse / Subrecipient Entity Monitoring </a:t>
            </a:r>
          </a:p>
          <a:p>
            <a:pPr marL="0" lvl="0" indent="0" rtl="0">
              <a:lnSpc>
                <a:spcPct val="90000"/>
              </a:lnSpc>
              <a:spcBef>
                <a:spcPts val="1000"/>
              </a:spcBef>
              <a:buNone/>
            </a:pPr>
            <a:endParaRPr b="0" u="sng">
              <a:hlinkClick r:id="rId3"/>
            </a:endParaRPr>
          </a:p>
          <a:p>
            <a:pPr marL="342900" marR="0" lvl="0" indent="-342900" algn="l" rtl="0">
              <a:spcBef>
                <a:spcPts val="0"/>
              </a:spcBef>
              <a:buClr>
                <a:srgbClr val="4B2E83"/>
              </a:buClr>
              <a:buSzPct val="100000"/>
              <a:buFont typeface="Merriweather Sans"/>
              <a:buChar char="&gt;"/>
            </a:pPr>
            <a:r>
              <a:rPr lang="en-US" b="0"/>
              <a:t>Help desk &amp; Feedback : fdpechelp@gmail.com</a:t>
            </a:r>
            <a:br>
              <a:rPr lang="en-US" b="0"/>
            </a:br>
            <a:endParaRPr lang="en-US" b="0"/>
          </a:p>
        </p:txBody>
      </p:sp>
      <p:sp>
        <p:nvSpPr>
          <p:cNvPr id="88" name="Shape 88"/>
          <p:cNvSpPr txBox="1"/>
          <p:nvPr/>
        </p:nvSpPr>
        <p:spPr>
          <a:xfrm>
            <a:off x="671758" y="6301355"/>
            <a:ext cx="7229367" cy="330868"/>
          </a:xfrm>
          <a:prstGeom prst="rect">
            <a:avLst/>
          </a:prstGeom>
          <a:noFill/>
          <a:ln>
            <a:noFill/>
          </a:ln>
        </p:spPr>
        <p:txBody>
          <a:bodyPr lIns="91425" tIns="45700" rIns="91425" bIns="45700" anchor="b" anchorCtr="0">
            <a:noAutofit/>
          </a:bodyPr>
          <a:lstStyle/>
          <a:p>
            <a:pPr marL="0" marR="0" lvl="0" indent="0" algn="l" rtl="0">
              <a:lnSpc>
                <a:spcPct val="150000"/>
              </a:lnSpc>
              <a:spcBef>
                <a:spcPts val="0"/>
              </a:spcBef>
              <a:buClr>
                <a:srgbClr val="4B2E83"/>
              </a:buClr>
              <a:buSzPct val="25000"/>
              <a:buFont typeface="Arial"/>
              <a:buNone/>
            </a:pPr>
            <a:r>
              <a:rPr lang="en-US" sz="1200" b="1" i="0" u="none" strike="noStrike" cap="none">
                <a:solidFill>
                  <a:srgbClr val="4B2E83"/>
                </a:solidFill>
                <a:latin typeface="Open Sans"/>
                <a:ea typeface="Open Sans"/>
                <a:cs typeface="Open Sans"/>
                <a:sym typeface="Open Sans"/>
              </a:rPr>
              <a:t>MRAM - </a:t>
            </a:r>
            <a:r>
              <a:rPr lang="en-US" sz="1200" b="1">
                <a:solidFill>
                  <a:srgbClr val="4B2E83"/>
                </a:solidFill>
                <a:latin typeface="Open Sans"/>
                <a:ea typeface="Open Sans"/>
                <a:cs typeface="Open Sans"/>
                <a:sym typeface="Open Sans"/>
              </a:rPr>
              <a:t>Amanda Snyder</a:t>
            </a:r>
            <a:r>
              <a:rPr lang="en-US" sz="1200" b="1" i="0" u="none" strike="noStrike" cap="none">
                <a:solidFill>
                  <a:srgbClr val="4B2E83"/>
                </a:solidFill>
                <a:latin typeface="Open Sans"/>
                <a:ea typeface="Open Sans"/>
                <a:cs typeface="Open Sans"/>
                <a:sym typeface="Open Sans"/>
              </a:rPr>
              <a:t>- </a:t>
            </a:r>
            <a:r>
              <a:rPr lang="en-US" sz="1200" b="1">
                <a:solidFill>
                  <a:srgbClr val="4B2E83"/>
                </a:solidFill>
                <a:latin typeface="Open Sans"/>
                <a:ea typeface="Open Sans"/>
                <a:cs typeface="Open Sans"/>
                <a:sym typeface="Open Sans"/>
              </a:rPr>
              <a:t>Office of Sponsored Programs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6"/>
            <a:ext cx="7814733" cy="3625433"/>
          </a:xfrm>
        </p:spPr>
        <p:txBody>
          <a:bodyPr>
            <a:normAutofit fontScale="92500" lnSpcReduction="10000"/>
          </a:bodyPr>
          <a:lstStyle/>
          <a:p>
            <a:r>
              <a:rPr lang="en-US" dirty="0" smtClean="0">
                <a:latin typeface="Calibri" panose="020F0502020204030204" pitchFamily="34" charset="0"/>
              </a:rPr>
              <a:t>Currently - HEPPS identifies Reduced Responsibility faculty through earn type RRD and a distribution </a:t>
            </a:r>
            <a:r>
              <a:rPr lang="en-US" dirty="0">
                <a:latin typeface="Calibri" panose="020F0502020204030204" pitchFamily="34" charset="0"/>
              </a:rPr>
              <a:t>line with end date </a:t>
            </a:r>
          </a:p>
          <a:p>
            <a:r>
              <a:rPr lang="en-US" dirty="0" smtClean="0">
                <a:latin typeface="Calibri" panose="020F0502020204030204" pitchFamily="34" charset="0"/>
              </a:rPr>
              <a:t>In Workday -</a:t>
            </a:r>
            <a:endParaRPr lang="en-US" dirty="0">
              <a:latin typeface="Calibri" panose="020F0502020204030204" pitchFamily="34" charset="0"/>
            </a:endParaRPr>
          </a:p>
          <a:p>
            <a:pPr lvl="1"/>
            <a:r>
              <a:rPr lang="en-US" dirty="0" smtClean="0">
                <a:latin typeface="Calibri" panose="020F0502020204030204" pitchFamily="34" charset="0"/>
              </a:rPr>
              <a:t>Reduced </a:t>
            </a:r>
            <a:r>
              <a:rPr lang="en-US" dirty="0">
                <a:latin typeface="Calibri" panose="020F0502020204030204" pitchFamily="34" charset="0"/>
              </a:rPr>
              <a:t>R</a:t>
            </a:r>
            <a:r>
              <a:rPr lang="en-US" dirty="0" smtClean="0">
                <a:latin typeface="Calibri" panose="020F0502020204030204" pitchFamily="34" charset="0"/>
              </a:rPr>
              <a:t>esponsibility </a:t>
            </a:r>
            <a:r>
              <a:rPr lang="en-US" dirty="0">
                <a:latin typeface="Calibri" panose="020F0502020204030204" pitchFamily="34" charset="0"/>
              </a:rPr>
              <a:t>will be </a:t>
            </a:r>
            <a:r>
              <a:rPr lang="en-US" dirty="0" smtClean="0">
                <a:latin typeface="Calibri" panose="020F0502020204030204" pitchFamily="34" charset="0"/>
              </a:rPr>
              <a:t>identified via a </a:t>
            </a:r>
            <a:r>
              <a:rPr lang="en-US" dirty="0">
                <a:latin typeface="Calibri" panose="020F0502020204030204" pitchFamily="34" charset="0"/>
              </a:rPr>
              <a:t>Job Change –reduction of paid FTE in Workday (with reason code)</a:t>
            </a:r>
          </a:p>
          <a:p>
            <a:pPr lvl="1"/>
            <a:r>
              <a:rPr lang="en-US" dirty="0" smtClean="0">
                <a:latin typeface="Calibri" panose="020F0502020204030204" pitchFamily="34" charset="0"/>
              </a:rPr>
              <a:t>As </a:t>
            </a:r>
            <a:r>
              <a:rPr lang="en-US" dirty="0">
                <a:latin typeface="Calibri" panose="020F0502020204030204" pitchFamily="34" charset="0"/>
              </a:rPr>
              <a:t>it is a reduction in FTE it does not have an end date</a:t>
            </a:r>
          </a:p>
          <a:p>
            <a:pPr lvl="1"/>
            <a:r>
              <a:rPr lang="en-US" dirty="0" smtClean="0">
                <a:latin typeface="Calibri" panose="020F0502020204030204" pitchFamily="34" charset="0"/>
              </a:rPr>
              <a:t>Reports can be run in </a:t>
            </a:r>
            <a:r>
              <a:rPr lang="en-US" dirty="0">
                <a:latin typeface="Calibri" panose="020F0502020204030204" pitchFamily="34" charset="0"/>
              </a:rPr>
              <a:t>Workday </a:t>
            </a:r>
            <a:r>
              <a:rPr lang="en-US" dirty="0" smtClean="0">
                <a:latin typeface="Calibri" panose="020F0502020204030204" pitchFamily="34" charset="0"/>
              </a:rPr>
              <a:t>to identify RRD faculty based </a:t>
            </a:r>
            <a:r>
              <a:rPr lang="en-US" dirty="0">
                <a:latin typeface="Calibri" panose="020F0502020204030204" pitchFamily="34" charset="0"/>
              </a:rPr>
              <a:t>on the reason </a:t>
            </a:r>
            <a:r>
              <a:rPr lang="en-US" dirty="0" smtClean="0">
                <a:latin typeface="Calibri" panose="020F0502020204030204" pitchFamily="34" charset="0"/>
              </a:rPr>
              <a:t>code (critical we have consistent language to do this)</a:t>
            </a:r>
            <a:endParaRPr lang="en-US" dirty="0">
              <a:latin typeface="Calibri" panose="020F0502020204030204" pitchFamily="34" charset="0"/>
            </a:endParaRPr>
          </a:p>
          <a:p>
            <a:pPr lvl="1"/>
            <a:r>
              <a:rPr lang="en-US" dirty="0" smtClean="0">
                <a:latin typeface="Calibri" panose="020F0502020204030204" pitchFamily="34" charset="0"/>
              </a:rPr>
              <a:t>Units </a:t>
            </a:r>
            <a:r>
              <a:rPr lang="en-US" dirty="0">
                <a:latin typeface="Calibri" panose="020F0502020204030204" pitchFamily="34" charset="0"/>
              </a:rPr>
              <a:t>will need to track end </a:t>
            </a:r>
            <a:r>
              <a:rPr lang="en-US" dirty="0" smtClean="0">
                <a:latin typeface="Calibri" panose="020F0502020204030204" pitchFamily="34" charset="0"/>
              </a:rPr>
              <a:t>dates</a:t>
            </a:r>
          </a:p>
          <a:p>
            <a:pPr lvl="1"/>
            <a:r>
              <a:rPr lang="en-US" dirty="0" smtClean="0">
                <a:latin typeface="Calibri" panose="020F0502020204030204" pitchFamily="34" charset="0"/>
              </a:rPr>
              <a:t>If RRD faculty still reflected as WOS units need to make the change immediately</a:t>
            </a:r>
            <a:endParaRPr lang="en-US" dirty="0">
              <a:latin typeface="Calibri" panose="020F0502020204030204" pitchFamily="34" charset="0"/>
            </a:endParaRPr>
          </a:p>
          <a:p>
            <a:pPr lvl="0"/>
            <a:endParaRPr lang="en-US" dirty="0"/>
          </a:p>
        </p:txBody>
      </p:sp>
      <p:sp>
        <p:nvSpPr>
          <p:cNvPr id="3" name="Title 2"/>
          <p:cNvSpPr>
            <a:spLocks noGrp="1"/>
          </p:cNvSpPr>
          <p:nvPr>
            <p:ph type="title"/>
          </p:nvPr>
        </p:nvSpPr>
        <p:spPr/>
        <p:txBody>
          <a:bodyPr>
            <a:normAutofit fontScale="90000"/>
          </a:bodyPr>
          <a:lstStyle/>
          <a:p>
            <a:r>
              <a:rPr lang="en-US" dirty="0"/>
              <a:t>Workday Impact </a:t>
            </a:r>
            <a:r>
              <a:rPr lang="en-US" dirty="0" smtClean="0"/>
              <a:t>on</a:t>
            </a:r>
            <a:br>
              <a:rPr lang="en-US" dirty="0" smtClean="0"/>
            </a:br>
            <a:r>
              <a:rPr lang="en-US" dirty="0" smtClean="0"/>
              <a:t>WOS – RRD Faculty</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357960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a:bodyPr>
          <a:lstStyle/>
          <a:p>
            <a:pPr lvl="0"/>
            <a:r>
              <a:rPr lang="en-US" dirty="0" smtClean="0">
                <a:latin typeface="Calibri" panose="020F0502020204030204" pitchFamily="34" charset="0"/>
              </a:rPr>
              <a:t>For </a:t>
            </a:r>
            <a:r>
              <a:rPr lang="en-US" dirty="0">
                <a:latin typeface="Calibri" panose="020F0502020204030204" pitchFamily="34" charset="0"/>
              </a:rPr>
              <a:t>academic schools/colleges </a:t>
            </a:r>
            <a:r>
              <a:rPr lang="en-US" dirty="0" err="1">
                <a:latin typeface="Calibri" panose="020F0502020204030204" pitchFamily="34" charset="0"/>
              </a:rPr>
              <a:t>eFECS</a:t>
            </a:r>
            <a:r>
              <a:rPr lang="en-US" dirty="0">
                <a:latin typeface="Calibri" panose="020F0502020204030204" pitchFamily="34" charset="0"/>
              </a:rPr>
              <a:t> will still use the average of the 2016 and 2017 </a:t>
            </a:r>
            <a:r>
              <a:rPr lang="en-US" dirty="0" smtClean="0">
                <a:latin typeface="Calibri" panose="020F0502020204030204" pitchFamily="34" charset="0"/>
              </a:rPr>
              <a:t>EL II thresholds</a:t>
            </a:r>
            <a:r>
              <a:rPr lang="en-US" dirty="0">
                <a:latin typeface="Calibri" panose="020F0502020204030204" pitchFamily="34" charset="0"/>
              </a:rPr>
              <a:t>.</a:t>
            </a:r>
          </a:p>
          <a:p>
            <a:pPr lvl="0"/>
            <a:r>
              <a:rPr lang="en-US" dirty="0">
                <a:latin typeface="Calibri" panose="020F0502020204030204" pitchFamily="34" charset="0"/>
              </a:rPr>
              <a:t>If department </a:t>
            </a:r>
            <a:r>
              <a:rPr lang="en-US" u="sng" dirty="0" smtClean="0">
                <a:latin typeface="Calibri" panose="020F0502020204030204" pitchFamily="34" charset="0"/>
              </a:rPr>
              <a:t>changed distribution </a:t>
            </a:r>
            <a:r>
              <a:rPr lang="en-US" dirty="0" smtClean="0">
                <a:latin typeface="Calibri" panose="020F0502020204030204" pitchFamily="34" charset="0"/>
              </a:rPr>
              <a:t>effective 1/1/2017 to </a:t>
            </a:r>
            <a:r>
              <a:rPr lang="en-US" u="sng" dirty="0" smtClean="0">
                <a:latin typeface="Calibri" panose="020F0502020204030204" pitchFamily="34" charset="0"/>
              </a:rPr>
              <a:t>new </a:t>
            </a:r>
            <a:r>
              <a:rPr lang="en-US" u="sng" dirty="0">
                <a:latin typeface="Calibri" panose="020F0502020204030204" pitchFamily="34" charset="0"/>
              </a:rPr>
              <a:t>salary cap </a:t>
            </a:r>
            <a:r>
              <a:rPr lang="en-US" dirty="0">
                <a:latin typeface="Calibri" panose="020F0502020204030204" pitchFamily="34" charset="0"/>
              </a:rPr>
              <a:t>then </a:t>
            </a:r>
            <a:r>
              <a:rPr lang="en-US" u="sng" dirty="0">
                <a:latin typeface="Calibri" panose="020F0502020204030204" pitchFamily="34" charset="0"/>
              </a:rPr>
              <a:t>no cost share adjustments </a:t>
            </a:r>
            <a:r>
              <a:rPr lang="en-US" dirty="0">
                <a:latin typeface="Calibri" panose="020F0502020204030204" pitchFamily="34" charset="0"/>
              </a:rPr>
              <a:t>needed</a:t>
            </a:r>
          </a:p>
          <a:p>
            <a:r>
              <a:rPr lang="en-US" dirty="0">
                <a:latin typeface="Calibri" panose="020F0502020204030204" pitchFamily="34" charset="0"/>
              </a:rPr>
              <a:t>If department </a:t>
            </a:r>
            <a:r>
              <a:rPr lang="en-US" u="sng" dirty="0">
                <a:latin typeface="Calibri" panose="020F0502020204030204" pitchFamily="34" charset="0"/>
              </a:rPr>
              <a:t>did not</a:t>
            </a:r>
            <a:r>
              <a:rPr lang="en-US" dirty="0">
                <a:latin typeface="Calibri" panose="020F0502020204030204" pitchFamily="34" charset="0"/>
              </a:rPr>
              <a:t> change distribution to reflect the new salary cap then should </a:t>
            </a:r>
            <a:r>
              <a:rPr lang="en-US" u="sng" dirty="0">
                <a:latin typeface="Calibri" panose="020F0502020204030204" pitchFamily="34" charset="0"/>
              </a:rPr>
              <a:t>check to see if cost share adjustments needed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Salary Cap (Reminder)</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163748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lnSpcReduction="10000"/>
          </a:bodyPr>
          <a:lstStyle/>
          <a:p>
            <a:pPr lvl="0"/>
            <a:r>
              <a:rPr lang="en-US" dirty="0" smtClean="0">
                <a:latin typeface="Calibri" panose="020F0502020204030204" pitchFamily="34" charset="0"/>
              </a:rPr>
              <a:t>If department </a:t>
            </a:r>
            <a:r>
              <a:rPr lang="en-US" u="sng" dirty="0" smtClean="0">
                <a:latin typeface="Calibri" panose="020F0502020204030204" pitchFamily="34" charset="0"/>
              </a:rPr>
              <a:t>did not </a:t>
            </a:r>
            <a:r>
              <a:rPr lang="en-US" dirty="0" smtClean="0">
                <a:latin typeface="Calibri" panose="020F0502020204030204" pitchFamily="34" charset="0"/>
              </a:rPr>
              <a:t>change distribution check for materiality</a:t>
            </a:r>
          </a:p>
          <a:p>
            <a:pPr lvl="0"/>
            <a:r>
              <a:rPr lang="en-US" dirty="0" smtClean="0">
                <a:latin typeface="Calibri" panose="020F0502020204030204" pitchFamily="34" charset="0"/>
              </a:rPr>
              <a:t>Scenarios for individual with salary of $225,000 and 25% effort to grant:</a:t>
            </a:r>
          </a:p>
          <a:p>
            <a:pPr lvl="1"/>
            <a:r>
              <a:rPr lang="en-US" dirty="0" smtClean="0">
                <a:latin typeface="Calibri" panose="020F0502020204030204" pitchFamily="34" charset="0"/>
              </a:rPr>
              <a:t>Active full FEC cycle – Variance is $118.75 ($23.75 / 5% effort)</a:t>
            </a:r>
          </a:p>
          <a:p>
            <a:pPr lvl="1"/>
            <a:r>
              <a:rPr lang="en-US" dirty="0" smtClean="0">
                <a:latin typeface="Calibri" panose="020F0502020204030204" pitchFamily="34" charset="0"/>
              </a:rPr>
              <a:t>Active only fall cycle – Variance is $59.68 ($11.88 / 5% effort)</a:t>
            </a:r>
          </a:p>
          <a:p>
            <a:pPr lvl="1"/>
            <a:r>
              <a:rPr lang="en-US" dirty="0" smtClean="0">
                <a:latin typeface="Calibri" panose="020F0502020204030204" pitchFamily="34" charset="0"/>
              </a:rPr>
              <a:t>Active only winter cycle – Same as Fall cycle</a:t>
            </a:r>
          </a:p>
          <a:p>
            <a:r>
              <a:rPr lang="en-US" dirty="0" smtClean="0">
                <a:latin typeface="Calibri" panose="020F0502020204030204" pitchFamily="34" charset="0"/>
              </a:rPr>
              <a:t>Change in percent distribution will impact these numbers but change in IBS will not</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Salary Cap (Reminder)</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34310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a:bodyPr>
          <a:lstStyle/>
          <a:p>
            <a:pPr lvl="0"/>
            <a:r>
              <a:rPr lang="en-US" dirty="0" smtClean="0">
                <a:latin typeface="Calibri" panose="020F0502020204030204" pitchFamily="34" charset="0"/>
              </a:rPr>
              <a:t>Issue with the cutover to Workday from HEPPS due to implementation date (June 16, 2017)</a:t>
            </a:r>
          </a:p>
          <a:p>
            <a:pPr lvl="0"/>
            <a:r>
              <a:rPr lang="en-US" dirty="0" smtClean="0">
                <a:latin typeface="Calibri" panose="020F0502020204030204" pitchFamily="34" charset="0"/>
              </a:rPr>
              <a:t>April 1 to June 30 GCCRs will only reflect 11 weeks</a:t>
            </a:r>
          </a:p>
          <a:p>
            <a:pPr lvl="0"/>
            <a:r>
              <a:rPr lang="en-US" dirty="0" smtClean="0">
                <a:latin typeface="Calibri" panose="020F0502020204030204" pitchFamily="34" charset="0"/>
              </a:rPr>
              <a:t>July 1 to September 30 GCCRs will reflect 13 weeks</a:t>
            </a:r>
          </a:p>
          <a:p>
            <a:pPr lvl="0"/>
            <a:r>
              <a:rPr lang="en-US" dirty="0" smtClean="0">
                <a:latin typeface="Calibri" panose="020F0502020204030204" pitchFamily="34" charset="0"/>
              </a:rPr>
              <a:t>Alternative was to have two reports for the April 1 to June 30 time period.</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GCCRs &amp; Workday</a:t>
            </a:r>
            <a:br>
              <a:rPr lang="en-US" dirty="0" smtClean="0"/>
            </a:br>
            <a:r>
              <a:rPr lang="en-US" dirty="0" smtClean="0"/>
              <a:t>(Reminder)</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455039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a:bodyPr>
          <a:lstStyle/>
          <a:p>
            <a:r>
              <a:rPr lang="en-US" dirty="0" smtClean="0">
                <a:latin typeface="Calibri" panose="020F0502020204030204" pitchFamily="34" charset="0"/>
              </a:rPr>
              <a:t>New guidelines document will be posted to MAA website shortly (going through final edits)</a:t>
            </a:r>
          </a:p>
          <a:p>
            <a:r>
              <a:rPr lang="en-US" dirty="0" smtClean="0">
                <a:latin typeface="Calibri" panose="020F0502020204030204" pitchFamily="34" charset="0"/>
              </a:rPr>
              <a:t>Changes mostly clarifications plus 2 year cycle accommodation</a:t>
            </a:r>
          </a:p>
          <a:p>
            <a:r>
              <a:rPr lang="en-US" dirty="0" smtClean="0">
                <a:latin typeface="Calibri" panose="020F0502020204030204" pitchFamily="34" charset="0"/>
              </a:rPr>
              <a:t>MAA will be providing a number of </a:t>
            </a:r>
            <a:r>
              <a:rPr lang="en-US" smtClean="0">
                <a:latin typeface="Calibri" panose="020F0502020204030204" pitchFamily="34" charset="0"/>
              </a:rPr>
              <a:t>informational updates </a:t>
            </a:r>
            <a:endParaRPr lang="en-US"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Recharge Rates Update</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105088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a:bodyPr>
          <a:lstStyle/>
          <a:p>
            <a:r>
              <a:rPr lang="en-US" dirty="0" smtClean="0">
                <a:latin typeface="Calibri" panose="020F0502020204030204" pitchFamily="34" charset="0"/>
              </a:rPr>
              <a:t>Retagging project status update</a:t>
            </a:r>
          </a:p>
          <a:p>
            <a:pPr lvl="1"/>
            <a:r>
              <a:rPr lang="en-US" dirty="0" smtClean="0">
                <a:latin typeface="Calibri" panose="020F0502020204030204" pitchFamily="34" charset="0"/>
              </a:rPr>
              <a:t>3,000 </a:t>
            </a:r>
            <a:r>
              <a:rPr lang="en-US" dirty="0">
                <a:latin typeface="Calibri" panose="020F0502020204030204" pitchFamily="34" charset="0"/>
              </a:rPr>
              <a:t>remaining items (over </a:t>
            </a:r>
            <a:r>
              <a:rPr lang="en-US" dirty="0" smtClean="0">
                <a:latin typeface="Calibri" panose="020F0502020204030204" pitchFamily="34" charset="0"/>
              </a:rPr>
              <a:t>&amp; under </a:t>
            </a:r>
            <a:r>
              <a:rPr lang="en-US" dirty="0">
                <a:latin typeface="Calibri" panose="020F0502020204030204" pitchFamily="34" charset="0"/>
              </a:rPr>
              <a:t>$5,000) that need to be located </a:t>
            </a:r>
            <a:r>
              <a:rPr lang="en-US" dirty="0" smtClean="0">
                <a:latin typeface="Calibri" panose="020F0502020204030204" pitchFamily="34" charset="0"/>
              </a:rPr>
              <a:t>from original project</a:t>
            </a:r>
          </a:p>
          <a:p>
            <a:pPr lvl="1"/>
            <a:r>
              <a:rPr lang="en-US" dirty="0" smtClean="0">
                <a:latin typeface="Calibri" panose="020F0502020204030204" pitchFamily="34" charset="0"/>
              </a:rPr>
              <a:t>Retag </a:t>
            </a:r>
            <a:r>
              <a:rPr lang="en-US" dirty="0">
                <a:latin typeface="Calibri" panose="020F0502020204030204" pitchFamily="34" charset="0"/>
              </a:rPr>
              <a:t>new equipment acquisitions received after October 2016 </a:t>
            </a:r>
            <a:r>
              <a:rPr lang="en-US" dirty="0" smtClean="0">
                <a:latin typeface="Calibri" panose="020F0502020204030204" pitchFamily="34" charset="0"/>
              </a:rPr>
              <a:t>(email went out 5/31/2017 with a report of the items)</a:t>
            </a:r>
          </a:p>
          <a:p>
            <a:pPr lvl="1"/>
            <a:r>
              <a:rPr lang="en-US" dirty="0" smtClean="0">
                <a:latin typeface="Calibri" panose="020F0502020204030204" pitchFamily="34" charset="0"/>
              </a:rPr>
              <a:t>Email also went out regarding equipment located </a:t>
            </a:r>
            <a:r>
              <a:rPr lang="en-US" dirty="0">
                <a:latin typeface="Calibri" panose="020F0502020204030204" pitchFamily="34" charset="0"/>
              </a:rPr>
              <a:t>out of the area (</a:t>
            </a:r>
            <a:r>
              <a:rPr lang="en-US" dirty="0" smtClean="0">
                <a:latin typeface="Calibri" panose="020F0502020204030204" pitchFamily="34" charset="0"/>
              </a:rPr>
              <a:t>County/State/Country)</a:t>
            </a:r>
          </a:p>
          <a:p>
            <a:pPr lvl="1"/>
            <a:r>
              <a:rPr lang="en-US" dirty="0">
                <a:latin typeface="Calibri" panose="020F0502020204030204" pitchFamily="34" charset="0"/>
              </a:rPr>
              <a:t>HCA’s engagement has ended </a:t>
            </a:r>
            <a:r>
              <a:rPr lang="en-US" dirty="0" smtClean="0">
                <a:latin typeface="Calibri" panose="020F0502020204030204" pitchFamily="34" charset="0"/>
              </a:rPr>
              <a:t>(EIO </a:t>
            </a:r>
            <a:r>
              <a:rPr lang="en-US" dirty="0">
                <a:latin typeface="Calibri" panose="020F0502020204030204" pitchFamily="34" charset="0"/>
              </a:rPr>
              <a:t>will conclude the </a:t>
            </a:r>
            <a:r>
              <a:rPr lang="en-US" dirty="0" smtClean="0">
                <a:latin typeface="Calibri" panose="020F0502020204030204" pitchFamily="34" charset="0"/>
              </a:rPr>
              <a:t>project).  Send response to Erin Fujiwara not HCA.</a:t>
            </a:r>
          </a:p>
        </p:txBody>
      </p:sp>
      <p:sp>
        <p:nvSpPr>
          <p:cNvPr id="3" name="Title 2"/>
          <p:cNvSpPr>
            <a:spLocks noGrp="1"/>
          </p:cNvSpPr>
          <p:nvPr>
            <p:ph type="title"/>
          </p:nvPr>
        </p:nvSpPr>
        <p:spPr/>
        <p:txBody>
          <a:bodyPr/>
          <a:lstStyle/>
          <a:p>
            <a:r>
              <a:rPr lang="en-US" dirty="0" smtClean="0"/>
              <a:t>EIO Update</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80757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75467"/>
            <a:ext cx="7814733" cy="3450696"/>
          </a:xfrm>
        </p:spPr>
        <p:txBody>
          <a:bodyPr>
            <a:normAutofit/>
          </a:bodyPr>
          <a:lstStyle/>
          <a:p>
            <a:r>
              <a:rPr lang="en-US" dirty="0" smtClean="0">
                <a:latin typeface="Calibri" panose="020F0502020204030204" pitchFamily="34" charset="0"/>
              </a:rPr>
              <a:t>Retagging project status update (cont’d.)</a:t>
            </a:r>
          </a:p>
          <a:p>
            <a:pPr marL="573088" lvl="2" indent="-176213"/>
            <a:r>
              <a:rPr lang="en-US" b="1" u="sng" dirty="0">
                <a:latin typeface="Calibri" panose="020F0502020204030204" pitchFamily="34" charset="0"/>
              </a:rPr>
              <a:t>Under $5,000 verification only </a:t>
            </a:r>
            <a:r>
              <a:rPr lang="en-US" dirty="0">
                <a:latin typeface="Calibri" panose="020F0502020204030204" pitchFamily="34" charset="0"/>
              </a:rPr>
              <a:t>– Provide photo verification of white </a:t>
            </a:r>
            <a:r>
              <a:rPr lang="en-US" dirty="0" smtClean="0">
                <a:latin typeface="Calibri" panose="020F0502020204030204" pitchFamily="34" charset="0"/>
              </a:rPr>
              <a:t>(old) UW tag </a:t>
            </a:r>
            <a:r>
              <a:rPr lang="en-US" dirty="0">
                <a:latin typeface="Calibri" panose="020F0502020204030204" pitchFamily="34" charset="0"/>
              </a:rPr>
              <a:t>on the asset or </a:t>
            </a:r>
            <a:r>
              <a:rPr lang="en-US" dirty="0" smtClean="0">
                <a:latin typeface="Calibri" panose="020F0502020204030204" pitchFamily="34" charset="0"/>
              </a:rPr>
              <a:t>serial </a:t>
            </a:r>
            <a:r>
              <a:rPr lang="en-US" dirty="0">
                <a:latin typeface="Calibri" panose="020F0502020204030204" pitchFamily="34" charset="0"/>
              </a:rPr>
              <a:t>number, </a:t>
            </a:r>
            <a:r>
              <a:rPr lang="en-US" dirty="0" smtClean="0">
                <a:latin typeface="Calibri" panose="020F0502020204030204" pitchFamily="34" charset="0"/>
              </a:rPr>
              <a:t>plus current location </a:t>
            </a:r>
            <a:r>
              <a:rPr lang="en-US" dirty="0">
                <a:latin typeface="Calibri" panose="020F0502020204030204" pitchFamily="34" charset="0"/>
              </a:rPr>
              <a:t>(building /room).  If </a:t>
            </a:r>
            <a:r>
              <a:rPr lang="en-US" dirty="0" smtClean="0">
                <a:latin typeface="Calibri" panose="020F0502020204030204" pitchFamily="34" charset="0"/>
              </a:rPr>
              <a:t>asset </a:t>
            </a:r>
            <a:r>
              <a:rPr lang="en-US" dirty="0">
                <a:latin typeface="Calibri" panose="020F0502020204030204" pitchFamily="34" charset="0"/>
              </a:rPr>
              <a:t>is mobile, </a:t>
            </a:r>
            <a:r>
              <a:rPr lang="en-US" dirty="0" smtClean="0">
                <a:latin typeface="Calibri" panose="020F0502020204030204" pitchFamily="34" charset="0"/>
              </a:rPr>
              <a:t>provide room </a:t>
            </a:r>
            <a:r>
              <a:rPr lang="en-US" dirty="0">
                <a:latin typeface="Calibri" panose="020F0502020204030204" pitchFamily="34" charset="0"/>
              </a:rPr>
              <a:t>number of the staff that utilizes the asset.  </a:t>
            </a:r>
          </a:p>
          <a:p>
            <a:pPr marL="573088" lvl="2"/>
            <a:r>
              <a:rPr lang="en-US" b="1" u="sng" dirty="0">
                <a:latin typeface="Calibri" panose="020F0502020204030204" pitchFamily="34" charset="0"/>
              </a:rPr>
              <a:t>Over $5,000 to be retagged </a:t>
            </a:r>
            <a:r>
              <a:rPr lang="en-US" dirty="0">
                <a:latin typeface="Calibri" panose="020F0502020204030204" pitchFamily="34" charset="0"/>
              </a:rPr>
              <a:t>- Affix </a:t>
            </a:r>
            <a:r>
              <a:rPr lang="en-US" dirty="0" smtClean="0">
                <a:latin typeface="Calibri" panose="020F0502020204030204" pitchFamily="34" charset="0"/>
              </a:rPr>
              <a:t>new </a:t>
            </a:r>
            <a:r>
              <a:rPr lang="en-US" dirty="0">
                <a:latin typeface="Calibri" panose="020F0502020204030204" pitchFamily="34" charset="0"/>
              </a:rPr>
              <a:t>UW tag (dark purple and white) next to the old UW tag (white) and provide photo verification of both UW tags on the asset or the new UW tag and serial number, as well as the current location of the </a:t>
            </a:r>
            <a:r>
              <a:rPr lang="en-US" dirty="0" smtClean="0">
                <a:latin typeface="Calibri" panose="020F0502020204030204" pitchFamily="34" charset="0"/>
              </a:rPr>
              <a:t>asset.</a:t>
            </a:r>
            <a:r>
              <a:rPr lang="en-US" dirty="0">
                <a:latin typeface="Calibri" panose="020F0502020204030204" pitchFamily="34" charset="0"/>
              </a:rPr>
              <a:t>  If the asset is mobile, </a:t>
            </a:r>
            <a:r>
              <a:rPr lang="en-US" dirty="0" smtClean="0">
                <a:latin typeface="Calibri" panose="020F0502020204030204" pitchFamily="34" charset="0"/>
              </a:rPr>
              <a:t>same as above</a:t>
            </a:r>
            <a:r>
              <a:rPr lang="en-US" dirty="0">
                <a:latin typeface="Calibri" panose="020F0502020204030204" pitchFamily="34" charset="0"/>
              </a:rPr>
              <a:t>  </a:t>
            </a:r>
          </a:p>
          <a:p>
            <a:pPr lvl="2"/>
            <a:endParaRPr lang="en-US" dirty="0" smtClean="0"/>
          </a:p>
        </p:txBody>
      </p:sp>
      <p:sp>
        <p:nvSpPr>
          <p:cNvPr id="3" name="Title 2"/>
          <p:cNvSpPr>
            <a:spLocks noGrp="1"/>
          </p:cNvSpPr>
          <p:nvPr>
            <p:ph type="title"/>
          </p:nvPr>
        </p:nvSpPr>
        <p:spPr/>
        <p:txBody>
          <a:bodyPr/>
          <a:lstStyle/>
          <a:p>
            <a:r>
              <a:rPr lang="en-US" dirty="0" smtClean="0"/>
              <a:t>EIO Update (cont’d.)</a:t>
            </a:r>
            <a:endParaRPr lang="en-US" dirty="0"/>
          </a:p>
        </p:txBody>
      </p:sp>
      <p:sp>
        <p:nvSpPr>
          <p:cNvPr id="4" name="TextBox 3"/>
          <p:cNvSpPr txBox="1"/>
          <p:nvPr/>
        </p:nvSpPr>
        <p:spPr>
          <a:xfrm>
            <a:off x="228600" y="6300900"/>
            <a:ext cx="8686800" cy="307777"/>
          </a:xfrm>
          <a:prstGeom prst="rect">
            <a:avLst/>
          </a:prstGeom>
          <a:noFill/>
        </p:spPr>
        <p:txBody>
          <a:bodyPr wrap="square" rtlCol="0">
            <a:spAutoFit/>
          </a:bodyPr>
          <a:lstStyle/>
          <a:p>
            <a:pPr>
              <a:tabLst>
                <a:tab pos="8397875" algn="r"/>
              </a:tabLst>
            </a:pPr>
            <a:r>
              <a:rPr lang="en-US" kern="1200" dirty="0">
                <a:solidFill>
                  <a:prstClr val="black"/>
                </a:solidFill>
                <a:latin typeface="Candara"/>
                <a:ea typeface="+mn-ea"/>
                <a:cs typeface="+mn-cs"/>
              </a:rPr>
              <a:t>University </a:t>
            </a:r>
            <a:r>
              <a:rPr lang="en-US" i="1" kern="1200" dirty="0">
                <a:solidFill>
                  <a:prstClr val="black"/>
                </a:solidFill>
                <a:latin typeface="Candara"/>
                <a:ea typeface="+mn-ea"/>
                <a:cs typeface="+mn-cs"/>
              </a:rPr>
              <a:t>of</a:t>
            </a:r>
            <a:r>
              <a:rPr lang="en-US" kern="1200" dirty="0">
                <a:solidFill>
                  <a:prstClr val="black"/>
                </a:solidFill>
                <a:latin typeface="Candara"/>
                <a:ea typeface="+mn-ea"/>
                <a:cs typeface="+mn-cs"/>
              </a:rPr>
              <a:t> </a:t>
            </a:r>
            <a:r>
              <a:rPr lang="en-US" kern="1200" dirty="0" smtClean="0">
                <a:solidFill>
                  <a:prstClr val="black"/>
                </a:solidFill>
                <a:latin typeface="Candara"/>
                <a:ea typeface="+mn-ea"/>
                <a:cs typeface="+mn-cs"/>
              </a:rPr>
              <a:t>Washington	Management Accounting &amp; Analysis</a:t>
            </a:r>
            <a:endParaRPr lang="en-US" kern="1200" dirty="0">
              <a:solidFill>
                <a:prstClr val="black"/>
              </a:solidFill>
              <a:latin typeface="Candara"/>
              <a:ea typeface="+mn-ea"/>
              <a:cs typeface="+mn-cs"/>
            </a:endParaRPr>
          </a:p>
        </p:txBody>
      </p:sp>
    </p:spTree>
    <p:extLst>
      <p:ext uri="{BB962C8B-B14F-4D97-AF65-F5344CB8AC3E}">
        <p14:creationId xmlns:p14="http://schemas.microsoft.com/office/powerpoint/2010/main" val="3707973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8" y="1640263"/>
            <a:ext cx="7929457" cy="1593130"/>
          </a:xfrm>
        </p:spPr>
        <p:txBody>
          <a:bodyPr>
            <a:normAutofit/>
          </a:bodyPr>
          <a:lstStyle/>
          <a:p>
            <a:r>
              <a:rPr lang="en-US" dirty="0" smtClean="0">
                <a:latin typeface="Arial" panose="020B0604020202020204" pitchFamily="34" charset="0"/>
                <a:cs typeface="Arial" panose="020B0604020202020204" pitchFamily="34" charset="0"/>
              </a:rPr>
              <a:t>Compliance Corner</a:t>
            </a: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FFFFFF"/>
                </a:solidFill>
                <a:latin typeface="Arial" panose="020B0604020202020204" pitchFamily="34" charset="0"/>
                <a:cs typeface="Arial" panose="020B0604020202020204" pitchFamily="34" charset="0"/>
              </a:rPr>
              <a:t>MRAM</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June, 2017</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Ted Mordhorst</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Research Accounting and Analysis</a:t>
            </a:r>
          </a:p>
        </p:txBody>
      </p:sp>
    </p:spTree>
    <p:extLst>
      <p:ext uri="{BB962C8B-B14F-4D97-AF65-F5344CB8AC3E}">
        <p14:creationId xmlns:p14="http://schemas.microsoft.com/office/powerpoint/2010/main" val="2906643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Recent Happenings in the World of AUDIT</a:t>
            </a:r>
            <a:endParaRPr lang="en-US"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
        <p:nvSpPr>
          <p:cNvPr id="5" name="Text Placeholder 4"/>
          <p:cNvSpPr>
            <a:spLocks noGrp="1"/>
          </p:cNvSpPr>
          <p:nvPr>
            <p:ph type="body" sz="quarter" idx="11"/>
          </p:nvPr>
        </p:nvSpPr>
        <p:spPr/>
        <p:txBody>
          <a:bodyPr/>
          <a:lstStyle/>
          <a:p>
            <a:r>
              <a:rPr lang="en-US" dirty="0" smtClean="0"/>
              <a:t>NSF</a:t>
            </a:r>
          </a:p>
          <a:p>
            <a:pPr lvl="1"/>
            <a:r>
              <a:rPr lang="en-US" dirty="0"/>
              <a:t>$214,177 in equipment, materials, and </a:t>
            </a:r>
            <a:r>
              <a:rPr lang="en-US" dirty="0" smtClean="0"/>
              <a:t>supplies expenses </a:t>
            </a:r>
            <a:r>
              <a:rPr lang="en-US" dirty="0"/>
              <a:t>unreasonably purchased near </a:t>
            </a:r>
            <a:r>
              <a:rPr lang="en-US" dirty="0" smtClean="0"/>
              <a:t>award expiration</a:t>
            </a:r>
          </a:p>
          <a:p>
            <a:pPr lvl="1"/>
            <a:endParaRPr lang="en-US" dirty="0"/>
          </a:p>
          <a:p>
            <a:pPr lvl="1"/>
            <a:r>
              <a:rPr lang="en-US" dirty="0" smtClean="0"/>
              <a:t>$</a:t>
            </a:r>
            <a:r>
              <a:rPr lang="en-US" dirty="0"/>
              <a:t>54,472 in unreasonable </a:t>
            </a:r>
            <a:r>
              <a:rPr lang="en-US" dirty="0" smtClean="0"/>
              <a:t>travel</a:t>
            </a:r>
          </a:p>
          <a:p>
            <a:pPr lvl="1"/>
            <a:endParaRPr lang="en-US" dirty="0"/>
          </a:p>
          <a:p>
            <a:pPr lvl="1"/>
            <a:r>
              <a:rPr lang="en-US" dirty="0" smtClean="0"/>
              <a:t>$</a:t>
            </a:r>
            <a:r>
              <a:rPr lang="en-US" dirty="0"/>
              <a:t>8,744 in unreasonable participant </a:t>
            </a:r>
            <a:r>
              <a:rPr lang="en-US" dirty="0" smtClean="0"/>
              <a:t>support expenditures</a:t>
            </a:r>
          </a:p>
          <a:p>
            <a:pPr lvl="1"/>
            <a:endParaRPr lang="en-US" dirty="0"/>
          </a:p>
          <a:p>
            <a:pPr lvl="1"/>
            <a:r>
              <a:rPr lang="en-US" dirty="0" smtClean="0"/>
              <a:t>$</a:t>
            </a:r>
            <a:r>
              <a:rPr lang="en-US" dirty="0"/>
              <a:t>1,230 in unallocable visa immigration </a:t>
            </a:r>
            <a:r>
              <a:rPr lang="en-US" dirty="0" smtClean="0"/>
              <a:t>fees</a:t>
            </a:r>
            <a:endParaRPr lang="en-US" dirty="0"/>
          </a:p>
        </p:txBody>
      </p:sp>
    </p:spTree>
    <p:extLst>
      <p:ext uri="{BB962C8B-B14F-4D97-AF65-F5344CB8AC3E}">
        <p14:creationId xmlns:p14="http://schemas.microsoft.com/office/powerpoint/2010/main" val="360910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Recent Happenings in the World of AUDIT</a:t>
            </a:r>
            <a:endParaRPr lang="en-US"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
        <p:nvSpPr>
          <p:cNvPr id="5" name="Text Placeholder 4"/>
          <p:cNvSpPr>
            <a:spLocks noGrp="1"/>
          </p:cNvSpPr>
          <p:nvPr>
            <p:ph type="body" sz="quarter" idx="11"/>
          </p:nvPr>
        </p:nvSpPr>
        <p:spPr/>
        <p:txBody>
          <a:bodyPr/>
          <a:lstStyle/>
          <a:p>
            <a:r>
              <a:rPr lang="en-US" dirty="0" smtClean="0"/>
              <a:t>NSF</a:t>
            </a:r>
          </a:p>
          <a:p>
            <a:pPr lvl="1"/>
            <a:r>
              <a:rPr lang="en-US" dirty="0"/>
              <a:t>$214,177 in equipment, materials, and </a:t>
            </a:r>
            <a:r>
              <a:rPr lang="en-US" dirty="0" smtClean="0"/>
              <a:t>supplies expenses</a:t>
            </a:r>
          </a:p>
          <a:p>
            <a:pPr lvl="2"/>
            <a:r>
              <a:rPr lang="en-US" dirty="0" smtClean="0"/>
              <a:t>Proposed amount was reduced and revised budget removed the equipment line item.</a:t>
            </a:r>
          </a:p>
          <a:p>
            <a:pPr lvl="2"/>
            <a:r>
              <a:rPr lang="en-US" dirty="0" smtClean="0"/>
              <a:t>In first year, more was spent on equipment than was originally included in the proposal.</a:t>
            </a:r>
          </a:p>
          <a:p>
            <a:pPr lvl="2"/>
            <a:r>
              <a:rPr lang="en-US" dirty="0" smtClean="0"/>
              <a:t>Purchase was deemed unreasonable and not prudent.</a:t>
            </a:r>
          </a:p>
          <a:p>
            <a:pPr lvl="2"/>
            <a:endParaRPr lang="en-US" dirty="0" smtClean="0"/>
          </a:p>
          <a:p>
            <a:pPr lvl="2"/>
            <a:r>
              <a:rPr lang="en-US" dirty="0" smtClean="0"/>
              <a:t>7 computers purchased on various awards near award end.</a:t>
            </a:r>
          </a:p>
          <a:p>
            <a:pPr lvl="2"/>
            <a:r>
              <a:rPr lang="en-US" dirty="0" smtClean="0"/>
              <a:t>Numerous material &amp; supply purchases near or after award end.</a:t>
            </a:r>
          </a:p>
          <a:p>
            <a:pPr lvl="3"/>
            <a:r>
              <a:rPr lang="en-US" dirty="0" smtClean="0"/>
              <a:t>Reoccurring finding in many audits</a:t>
            </a:r>
          </a:p>
          <a:p>
            <a:pPr lvl="3"/>
            <a:endParaRPr lang="en-US" dirty="0"/>
          </a:p>
          <a:p>
            <a:pPr lvl="3"/>
            <a:endParaRPr lang="en-US" dirty="0" smtClean="0"/>
          </a:p>
          <a:p>
            <a:pPr lvl="2"/>
            <a:endParaRPr lang="en-US" dirty="0"/>
          </a:p>
          <a:p>
            <a:pPr lvl="2"/>
            <a:endParaRPr lang="en-US" dirty="0"/>
          </a:p>
        </p:txBody>
      </p:sp>
    </p:spTree>
    <p:extLst>
      <p:ext uri="{BB962C8B-B14F-4D97-AF65-F5344CB8AC3E}">
        <p14:creationId xmlns:p14="http://schemas.microsoft.com/office/powerpoint/2010/main" val="334695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92029" y="1640263"/>
            <a:ext cx="6972300" cy="1593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3"/>
              </a:buClr>
              <a:buSzPct val="25000"/>
              <a:buFont typeface="Arial"/>
              <a:buNone/>
            </a:pPr>
            <a:r>
              <a:rPr lang="en-US" sz="4250">
                <a:latin typeface="Open Sans"/>
                <a:ea typeface="Open Sans"/>
                <a:cs typeface="Open Sans"/>
                <a:sym typeface="Open Sans"/>
              </a:rPr>
              <a:t>Quick Updates</a:t>
            </a:r>
          </a:p>
        </p:txBody>
      </p:sp>
      <p:sp>
        <p:nvSpPr>
          <p:cNvPr id="94" name="Shape 94"/>
          <p:cNvSpPr txBox="1"/>
          <p:nvPr/>
        </p:nvSpPr>
        <p:spPr>
          <a:xfrm>
            <a:off x="692029" y="4308048"/>
            <a:ext cx="6656700" cy="18126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0" i="0" u="none" strike="noStrike" cap="none">
                <a:solidFill>
                  <a:schemeClr val="lt2"/>
                </a:solidFill>
                <a:latin typeface="Open Sans"/>
                <a:ea typeface="Open Sans"/>
                <a:cs typeface="Open Sans"/>
                <a:sym typeface="Open Sans"/>
              </a:rPr>
              <a:t>MRAM</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June 2017</a:t>
            </a:r>
          </a:p>
          <a:p>
            <a:pPr marL="0" marR="0" lvl="0" indent="0" algn="l" rtl="0">
              <a:lnSpc>
                <a:spcPct val="100000"/>
              </a:lnSpc>
              <a:spcBef>
                <a:spcPts val="320"/>
              </a:spcBef>
              <a:spcAft>
                <a:spcPts val="0"/>
              </a:spcAft>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Amanda Snyder</a:t>
            </a:r>
          </a:p>
          <a:p>
            <a:pPr marL="0" marR="0" lvl="0" indent="0" algn="l" rtl="0">
              <a:lnSpc>
                <a:spcPct val="100000"/>
              </a:lnSpc>
              <a:spcBef>
                <a:spcPts val="320"/>
              </a:spcBef>
              <a:buClr>
                <a:schemeClr val="lt2"/>
              </a:buClr>
              <a:buSzPct val="25000"/>
              <a:buFont typeface="Arial"/>
              <a:buNone/>
            </a:pPr>
            <a:r>
              <a:rPr lang="en-US" sz="1600" b="0" i="0" u="none" strike="noStrike" cap="none">
                <a:solidFill>
                  <a:schemeClr val="lt2"/>
                </a:solidFill>
                <a:latin typeface="Open Sans"/>
                <a:ea typeface="Open Sans"/>
                <a:cs typeface="Open Sans"/>
                <a:sym typeface="Open Sans"/>
              </a:rPr>
              <a:t>Office of Sponsored Programs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Recent Happenings in the World of AUDIT</a:t>
            </a:r>
            <a:endParaRPr lang="en-US"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
        <p:nvSpPr>
          <p:cNvPr id="5" name="Text Placeholder 4"/>
          <p:cNvSpPr>
            <a:spLocks noGrp="1"/>
          </p:cNvSpPr>
          <p:nvPr>
            <p:ph type="body" sz="quarter" idx="11"/>
          </p:nvPr>
        </p:nvSpPr>
        <p:spPr>
          <a:xfrm>
            <a:off x="650596" y="1736725"/>
            <a:ext cx="8196210" cy="4215501"/>
          </a:xfrm>
        </p:spPr>
        <p:txBody>
          <a:bodyPr/>
          <a:lstStyle/>
          <a:p>
            <a:pPr marL="457200" lvl="1" indent="0">
              <a:buNone/>
            </a:pPr>
            <a:r>
              <a:rPr lang="en-US" dirty="0"/>
              <a:t>$</a:t>
            </a:r>
            <a:r>
              <a:rPr lang="en-US" dirty="0" smtClean="0"/>
              <a:t>54,472 </a:t>
            </a:r>
            <a:r>
              <a:rPr lang="en-US" dirty="0"/>
              <a:t>in unreasonable </a:t>
            </a:r>
            <a:r>
              <a:rPr lang="en-US" dirty="0" smtClean="0"/>
              <a:t>travel</a:t>
            </a:r>
          </a:p>
          <a:p>
            <a:pPr lvl="1"/>
            <a:r>
              <a:rPr lang="en-US" sz="1800" dirty="0"/>
              <a:t>The </a:t>
            </a:r>
            <a:r>
              <a:rPr lang="en-US" sz="1800" dirty="0" smtClean="0"/>
              <a:t>7 foreign </a:t>
            </a:r>
            <a:r>
              <a:rPr lang="en-US" sz="1800" dirty="0"/>
              <a:t>travel </a:t>
            </a:r>
            <a:r>
              <a:rPr lang="en-US" sz="1800" dirty="0" smtClean="0"/>
              <a:t>trips were </a:t>
            </a:r>
            <a:r>
              <a:rPr lang="en-US" sz="1800" dirty="0"/>
              <a:t>not reasonable or prudent for the administration of the award:</a:t>
            </a:r>
          </a:p>
          <a:p>
            <a:pPr lvl="2"/>
            <a:r>
              <a:rPr lang="en-US" sz="1600" dirty="0" smtClean="0"/>
              <a:t>The travel expenses were charged to the NSF award two years after the travel occurred.</a:t>
            </a:r>
          </a:p>
          <a:p>
            <a:pPr lvl="2"/>
            <a:r>
              <a:rPr lang="en-US" sz="1600" dirty="0" smtClean="0"/>
              <a:t>The award was on its second no-cost extension when the travel was approved </a:t>
            </a:r>
            <a:r>
              <a:rPr lang="en-US" sz="1600" dirty="0" smtClean="0">
                <a:solidFill>
                  <a:schemeClr val="accent1"/>
                </a:solidFill>
              </a:rPr>
              <a:t>by the recipient</a:t>
            </a:r>
            <a:r>
              <a:rPr lang="en-US" sz="1600" dirty="0" smtClean="0"/>
              <a:t>.</a:t>
            </a:r>
          </a:p>
          <a:p>
            <a:pPr lvl="2"/>
            <a:r>
              <a:rPr lang="en-US" sz="1600" dirty="0" smtClean="0"/>
              <a:t>No travel was requested in the NSF award budget, but 14 percent of the award budget was </a:t>
            </a:r>
            <a:r>
              <a:rPr lang="en-US" sz="1600" dirty="0" smtClean="0">
                <a:solidFill>
                  <a:schemeClr val="accent1"/>
                </a:solidFill>
              </a:rPr>
              <a:t>expended</a:t>
            </a:r>
            <a:r>
              <a:rPr lang="en-US" sz="1600" dirty="0" smtClean="0">
                <a:solidFill>
                  <a:srgbClr val="FF0000"/>
                </a:solidFill>
              </a:rPr>
              <a:t> </a:t>
            </a:r>
            <a:r>
              <a:rPr lang="en-US" sz="1600" dirty="0" smtClean="0"/>
              <a:t>on travel.</a:t>
            </a:r>
          </a:p>
          <a:p>
            <a:pPr lvl="2"/>
            <a:r>
              <a:rPr lang="en-US" sz="1600" dirty="0"/>
              <a:t>The funds spent on travel were originally budgeted to fund graduate student researchers</a:t>
            </a:r>
            <a:r>
              <a:rPr lang="en-US" sz="1600" dirty="0" smtClean="0"/>
              <a:t>.</a:t>
            </a:r>
          </a:p>
          <a:p>
            <a:pPr lvl="2"/>
            <a:r>
              <a:rPr lang="en-US" sz="1600" dirty="0"/>
              <a:t>The travel was not mentioned in the annual reports or the final report</a:t>
            </a:r>
            <a:r>
              <a:rPr lang="en-US" sz="1600" dirty="0" smtClean="0"/>
              <a:t>.</a:t>
            </a:r>
          </a:p>
          <a:p>
            <a:pPr lvl="2"/>
            <a:r>
              <a:rPr lang="en-US" sz="1600" dirty="0" smtClean="0"/>
              <a:t>There was a lack </a:t>
            </a:r>
            <a:r>
              <a:rPr lang="en-US" sz="1600" dirty="0"/>
              <a:t>of a clear benefit and necessity to the award for any of these trips</a:t>
            </a:r>
            <a:r>
              <a:rPr lang="en-US" sz="1600" dirty="0" smtClean="0"/>
              <a:t>. 	</a:t>
            </a:r>
          </a:p>
          <a:p>
            <a:pPr lvl="2"/>
            <a:endParaRPr lang="en-US" dirty="0"/>
          </a:p>
          <a:p>
            <a:pPr lvl="2"/>
            <a:endParaRPr lang="en-US" dirty="0"/>
          </a:p>
        </p:txBody>
      </p:sp>
    </p:spTree>
    <p:extLst>
      <p:ext uri="{BB962C8B-B14F-4D97-AF65-F5344CB8AC3E}">
        <p14:creationId xmlns:p14="http://schemas.microsoft.com/office/powerpoint/2010/main" val="269775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Recent Happenings in the World of AUDIT</a:t>
            </a:r>
            <a:endParaRPr lang="en-US"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
        <p:nvSpPr>
          <p:cNvPr id="5" name="Text Placeholder 4"/>
          <p:cNvSpPr>
            <a:spLocks noGrp="1"/>
          </p:cNvSpPr>
          <p:nvPr>
            <p:ph type="body" sz="quarter" idx="11"/>
          </p:nvPr>
        </p:nvSpPr>
        <p:spPr/>
        <p:txBody>
          <a:bodyPr/>
          <a:lstStyle/>
          <a:p>
            <a:pPr marL="457200" lvl="1" indent="0">
              <a:buNone/>
            </a:pPr>
            <a:r>
              <a:rPr lang="en-US" dirty="0" smtClean="0"/>
              <a:t>$</a:t>
            </a:r>
            <a:r>
              <a:rPr lang="en-US" dirty="0"/>
              <a:t>8,744 in </a:t>
            </a:r>
            <a:r>
              <a:rPr lang="en-US" dirty="0" smtClean="0"/>
              <a:t>participant support costs</a:t>
            </a:r>
          </a:p>
          <a:p>
            <a:pPr marL="457200" lvl="1" indent="0">
              <a:buNone/>
            </a:pPr>
            <a:r>
              <a:rPr lang="en-US" dirty="0"/>
              <a:t>	</a:t>
            </a:r>
            <a:endParaRPr lang="en-US" dirty="0" smtClean="0"/>
          </a:p>
          <a:p>
            <a:pPr lvl="1"/>
            <a:r>
              <a:rPr lang="en-US" dirty="0"/>
              <a:t>	</a:t>
            </a:r>
            <a:r>
              <a:rPr lang="en-US" dirty="0" smtClean="0"/>
              <a:t>Employee travel costs – employees are not considered 	participants</a:t>
            </a:r>
          </a:p>
          <a:p>
            <a:pPr lvl="1"/>
            <a:endParaRPr lang="en-US" dirty="0"/>
          </a:p>
          <a:p>
            <a:pPr lvl="1"/>
            <a:r>
              <a:rPr lang="en-US" dirty="0" smtClean="0"/>
              <a:t>	Rebudgeted Participant Support costs for social media 	and marketing costs without prior approval. </a:t>
            </a:r>
            <a:endParaRPr lang="en-US" dirty="0"/>
          </a:p>
        </p:txBody>
      </p:sp>
    </p:spTree>
    <p:extLst>
      <p:ext uri="{BB962C8B-B14F-4D97-AF65-F5344CB8AC3E}">
        <p14:creationId xmlns:p14="http://schemas.microsoft.com/office/powerpoint/2010/main" val="1638862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Recent Happenings in the World of AUDIT</a:t>
            </a:r>
            <a:endParaRPr lang="en-US" dirty="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
        <p:nvSpPr>
          <p:cNvPr id="5" name="Text Placeholder 4"/>
          <p:cNvSpPr>
            <a:spLocks noGrp="1"/>
          </p:cNvSpPr>
          <p:nvPr>
            <p:ph type="body" sz="quarter" idx="11"/>
          </p:nvPr>
        </p:nvSpPr>
        <p:spPr/>
        <p:txBody>
          <a:bodyPr/>
          <a:lstStyle/>
          <a:p>
            <a:pPr marL="457200" lvl="1" indent="0">
              <a:buNone/>
            </a:pPr>
            <a:r>
              <a:rPr lang="en-US" dirty="0" smtClean="0"/>
              <a:t>$</a:t>
            </a:r>
            <a:r>
              <a:rPr lang="en-US" dirty="0"/>
              <a:t>1,230 in unallocable visa immigration </a:t>
            </a:r>
            <a:r>
              <a:rPr lang="en-US" dirty="0" smtClean="0"/>
              <a:t>fees.</a:t>
            </a:r>
          </a:p>
          <a:p>
            <a:pPr marL="457200" lvl="1" indent="0">
              <a:buNone/>
            </a:pPr>
            <a:endParaRPr lang="en-US" dirty="0"/>
          </a:p>
          <a:p>
            <a:pPr lvl="1"/>
            <a:r>
              <a:rPr lang="en-US" dirty="0" smtClean="0"/>
              <a:t>	Visa fees are allowable but must be allocated to 	benefitting activities.</a:t>
            </a:r>
          </a:p>
          <a:p>
            <a:pPr lvl="1"/>
            <a:endParaRPr lang="en-US" dirty="0" smtClean="0"/>
          </a:p>
          <a:p>
            <a:pPr lvl="1"/>
            <a:r>
              <a:rPr lang="en-US" dirty="0"/>
              <a:t>	In the first year after hire, the employee only worked 35 </a:t>
            </a:r>
            <a:r>
              <a:rPr lang="en-US" dirty="0" smtClean="0"/>
              <a:t>% 	percent on the </a:t>
            </a:r>
            <a:r>
              <a:rPr lang="en-US" dirty="0"/>
              <a:t>NSF award, but 100 percent of the visa </a:t>
            </a:r>
            <a:r>
              <a:rPr lang="en-US" dirty="0" smtClean="0"/>
              <a:t>fees 	were </a:t>
            </a:r>
            <a:r>
              <a:rPr lang="en-US" dirty="0"/>
              <a:t>charged to the award</a:t>
            </a:r>
            <a:r>
              <a:rPr lang="en-US" dirty="0" smtClean="0"/>
              <a:t>.</a:t>
            </a:r>
          </a:p>
          <a:p>
            <a:pPr marL="457200" lvl="1" indent="0">
              <a:buNone/>
            </a:pPr>
            <a:endParaRPr lang="en-US" dirty="0"/>
          </a:p>
        </p:txBody>
      </p:sp>
    </p:spTree>
    <p:extLst>
      <p:ext uri="{BB962C8B-B14F-4D97-AF65-F5344CB8AC3E}">
        <p14:creationId xmlns:p14="http://schemas.microsoft.com/office/powerpoint/2010/main" val="246367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NSF Draft PAPPG for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latin typeface="Arial" panose="020B0604020202020204" pitchFamily="34" charset="0"/>
                <a:cs typeface="Arial" panose="020B0604020202020204" pitchFamily="34" charset="0"/>
              </a:rPr>
              <a:t>Not many significant changes</a:t>
            </a:r>
          </a:p>
          <a:p>
            <a:pPr lvl="1"/>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nsf.gov/bfa/dias/policy/papp/pappg18_1/draftpappg_may2017.pdf</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Roles and Responsibilities for the Division of Grants and Agreements (DGA) updated</a:t>
            </a:r>
          </a:p>
          <a:p>
            <a:pPr lvl="1"/>
            <a:r>
              <a:rPr lang="en-US" dirty="0">
                <a:latin typeface="Arial" panose="020B0604020202020204" pitchFamily="34" charset="0"/>
                <a:cs typeface="Arial" panose="020B0604020202020204" pitchFamily="34" charset="0"/>
              </a:rPr>
              <a:t>Grants &amp; Agreements Officers (Grants Officers</a:t>
            </a:r>
            <a:r>
              <a:rPr lang="en-US" dirty="0" smtClean="0">
                <a:latin typeface="Arial" panose="020B0604020202020204" pitchFamily="34" charset="0"/>
                <a:cs typeface="Arial" panose="020B0604020202020204" pitchFamily="34" charset="0"/>
              </a:rPr>
              <a:t>) roles and responsibilities updated.</a:t>
            </a:r>
          </a:p>
          <a:p>
            <a:pPr marL="457200" lvl="1"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Tree>
    <p:extLst>
      <p:ext uri="{BB962C8B-B14F-4D97-AF65-F5344CB8AC3E}">
        <p14:creationId xmlns:p14="http://schemas.microsoft.com/office/powerpoint/2010/main" val="3165914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NSF Draft PAPPG for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latin typeface="Arial" panose="020B0604020202020204" pitchFamily="34" charset="0"/>
                <a:cs typeface="Arial" panose="020B0604020202020204" pitchFamily="34" charset="0"/>
              </a:rPr>
              <a:t>Several changes to pre-award to add clarity but not change the requirements.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Some provisions are being moved to more logical locations </a:t>
            </a:r>
            <a:r>
              <a:rPr lang="en-US" dirty="0" smtClean="0">
                <a:solidFill>
                  <a:schemeClr val="accent1"/>
                </a:solidFill>
                <a:latin typeface="Arial" panose="020B0604020202020204" pitchFamily="34" charset="0"/>
                <a:cs typeface="Arial" panose="020B0604020202020204" pitchFamily="34" charset="0"/>
              </a:rPr>
              <a:t>in the PAPPG </a:t>
            </a:r>
            <a:r>
              <a:rPr lang="en-US" dirty="0" smtClean="0">
                <a:latin typeface="Arial" panose="020B0604020202020204" pitchFamily="34" charset="0"/>
                <a:cs typeface="Arial" panose="020B0604020202020204" pitchFamily="34" charset="0"/>
              </a:rPr>
              <a:t>but the content is not changing.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Chapter X: Allowability of Costs, </a:t>
            </a:r>
            <a:r>
              <a:rPr lang="en-US" dirty="0" smtClean="0">
                <a:latin typeface="Arial" panose="020B0604020202020204" pitchFamily="34" charset="0"/>
                <a:cs typeface="Arial" panose="020B0604020202020204" pitchFamily="34" charset="0"/>
              </a:rPr>
              <a:t>Section 3</a:t>
            </a:r>
            <a:r>
              <a:rPr lang="en-US" dirty="0">
                <a:latin typeface="Arial" panose="020B0604020202020204" pitchFamily="34" charset="0"/>
                <a:cs typeface="Arial" panose="020B0604020202020204" pitchFamily="34" charset="0"/>
              </a:rPr>
              <a:t>. Prior Written </a:t>
            </a:r>
            <a:r>
              <a:rPr lang="en-US" dirty="0" smtClean="0">
                <a:latin typeface="Arial" panose="020B0604020202020204" pitchFamily="34" charset="0"/>
                <a:cs typeface="Arial" panose="020B0604020202020204" pitchFamily="34" charset="0"/>
              </a:rPr>
              <a:t>Approvals.  Incorporates the RTC</a:t>
            </a:r>
          </a:p>
          <a:p>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Tree>
    <p:extLst>
      <p:ext uri="{BB962C8B-B14F-4D97-AF65-F5344CB8AC3E}">
        <p14:creationId xmlns:p14="http://schemas.microsoft.com/office/powerpoint/2010/main" val="390648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NSF Draft PAPPG for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latin typeface="Arial" panose="020B0604020202020204" pitchFamily="34" charset="0"/>
                <a:cs typeface="Arial" panose="020B0604020202020204" pitchFamily="34" charset="0"/>
              </a:rPr>
              <a:t>Direct Costs  </a:t>
            </a:r>
          </a:p>
          <a:p>
            <a:pPr lvl="1"/>
            <a:r>
              <a:rPr lang="en-US" dirty="0" smtClean="0">
                <a:latin typeface="Arial" panose="020B0604020202020204" pitchFamily="34" charset="0"/>
                <a:cs typeface="Arial" panose="020B0604020202020204" pitchFamily="34" charset="0"/>
              </a:rPr>
              <a:t>Where language was a repeat of the Uniform Guidance it is being deleted.</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Admin/Clerical salaries</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Facilities rental or lease</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Relocation costs</a:t>
            </a:r>
          </a:p>
          <a:p>
            <a:pPr lvl="2">
              <a:buFont typeface="Arial" panose="020B0604020202020204" pitchFamily="34" charset="0"/>
              <a:buChar char="•"/>
            </a:pPr>
            <a:r>
              <a:rPr lang="en-US" dirty="0" smtClean="0">
                <a:latin typeface="Arial" panose="020B0604020202020204" pitchFamily="34" charset="0"/>
                <a:cs typeface="Arial" panose="020B0604020202020204" pitchFamily="34" charset="0"/>
              </a:rPr>
              <a:t>Etc.</a:t>
            </a:r>
          </a:p>
          <a:p>
            <a:r>
              <a:rPr lang="en-US" sz="3000" dirty="0">
                <a:latin typeface="Arial" panose="020B0604020202020204" pitchFamily="34" charset="0"/>
                <a:cs typeface="Arial" panose="020B0604020202020204" pitchFamily="34" charset="0"/>
              </a:rPr>
              <a:t>New </a:t>
            </a:r>
            <a:r>
              <a:rPr lang="en-US" sz="3000" dirty="0">
                <a:solidFill>
                  <a:schemeClr val="accent1"/>
                </a:solidFill>
                <a:latin typeface="Arial" panose="020B0604020202020204" pitchFamily="34" charset="0"/>
                <a:cs typeface="Arial" panose="020B0604020202020204" pitchFamily="34" charset="0"/>
              </a:rPr>
              <a:t>NSF</a:t>
            </a:r>
            <a:r>
              <a:rPr lang="en-US" sz="3000" dirty="0">
                <a:latin typeface="Arial" panose="020B0604020202020204" pitchFamily="34" charset="0"/>
                <a:cs typeface="Arial" panose="020B0604020202020204" pitchFamily="34" charset="0"/>
              </a:rPr>
              <a:t> Address:</a:t>
            </a:r>
          </a:p>
          <a:p>
            <a:pPr marL="0" indent="0">
              <a:buNone/>
            </a:pPr>
            <a:r>
              <a:rPr lang="en-US" dirty="0">
                <a:latin typeface="Arial" panose="020B0604020202020204" pitchFamily="34" charset="0"/>
                <a:cs typeface="Arial" panose="020B0604020202020204" pitchFamily="34" charset="0"/>
              </a:rPr>
              <a:t>NSF Cost Analysis and Pre-Award Review Branch, 2415 Eisenhower Avenue, Alexandria, Virginia 22314.</a:t>
            </a:r>
          </a:p>
          <a:p>
            <a:pPr marL="0" indent="0">
              <a:buNone/>
            </a:pPr>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Tree>
    <p:extLst>
      <p:ext uri="{BB962C8B-B14F-4D97-AF65-F5344CB8AC3E}">
        <p14:creationId xmlns:p14="http://schemas.microsoft.com/office/powerpoint/2010/main" val="1231926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NSF Draft PAPPG for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t>Most extensive change:</a:t>
            </a:r>
          </a:p>
          <a:p>
            <a:pPr lvl="1"/>
            <a:r>
              <a:rPr lang="en-US" dirty="0" smtClean="0"/>
              <a:t>Chapter </a:t>
            </a:r>
            <a:r>
              <a:rPr lang="en-US" dirty="0"/>
              <a:t>XI: Other Post Award Requirements and </a:t>
            </a:r>
            <a:r>
              <a:rPr lang="en-US" dirty="0" smtClean="0"/>
              <a:t>Considerations</a:t>
            </a:r>
          </a:p>
          <a:p>
            <a:pPr lvl="1"/>
            <a:r>
              <a:rPr lang="en-US" dirty="0" smtClean="0">
                <a:latin typeface="Arial" panose="020B0604020202020204" pitchFamily="34" charset="0"/>
                <a:cs typeface="Arial" panose="020B0604020202020204" pitchFamily="34" charset="0"/>
              </a:rPr>
              <a:t>Incorporating:</a:t>
            </a:r>
          </a:p>
          <a:p>
            <a:pPr lvl="2"/>
            <a:r>
              <a:rPr lang="en-US" dirty="0" smtClean="0">
                <a:latin typeface="Arial" panose="020B0604020202020204" pitchFamily="34" charset="0"/>
                <a:cs typeface="Arial" panose="020B0604020202020204" pitchFamily="34" charset="0"/>
              </a:rPr>
              <a:t>Non-Discrimination </a:t>
            </a:r>
            <a:r>
              <a:rPr lang="en-US" dirty="0">
                <a:latin typeface="Arial" panose="020B0604020202020204" pitchFamily="34" charset="0"/>
                <a:cs typeface="Arial" panose="020B0604020202020204" pitchFamily="34" charset="0"/>
              </a:rPr>
              <a:t>Statutes and </a:t>
            </a:r>
            <a:r>
              <a:rPr lang="en-US" dirty="0" smtClean="0">
                <a:latin typeface="Arial" panose="020B0604020202020204" pitchFamily="34" charset="0"/>
                <a:cs typeface="Arial" panose="020B0604020202020204" pitchFamily="34" charset="0"/>
              </a:rPr>
              <a:t>Regulations</a:t>
            </a:r>
          </a:p>
          <a:p>
            <a:pPr lvl="3"/>
            <a:r>
              <a:rPr lang="en-US" dirty="0">
                <a:latin typeface="Arial" panose="020B0604020202020204" pitchFamily="34" charset="0"/>
                <a:cs typeface="Arial" panose="020B0604020202020204" pitchFamily="34" charset="0"/>
              </a:rPr>
              <a:t>Title VI of the Civil Rights Act of </a:t>
            </a:r>
            <a:r>
              <a:rPr lang="en-US" dirty="0" smtClean="0">
                <a:latin typeface="Arial" panose="020B0604020202020204" pitchFamily="34" charset="0"/>
                <a:cs typeface="Arial" panose="020B0604020202020204" pitchFamily="34" charset="0"/>
              </a:rPr>
              <a:t>1964</a:t>
            </a:r>
          </a:p>
          <a:p>
            <a:pPr lvl="3"/>
            <a:r>
              <a:rPr lang="en-US" dirty="0">
                <a:latin typeface="Arial" panose="020B0604020202020204" pitchFamily="34" charset="0"/>
                <a:cs typeface="Arial" panose="020B0604020202020204" pitchFamily="34" charset="0"/>
              </a:rPr>
              <a:t>Section 504 of the Rehabilitation Act of </a:t>
            </a:r>
            <a:r>
              <a:rPr lang="en-US" dirty="0" smtClean="0">
                <a:latin typeface="Arial" panose="020B0604020202020204" pitchFamily="34" charset="0"/>
                <a:cs typeface="Arial" panose="020B0604020202020204" pitchFamily="34" charset="0"/>
              </a:rPr>
              <a:t>1973</a:t>
            </a:r>
          </a:p>
          <a:p>
            <a:pPr lvl="3"/>
            <a:r>
              <a:rPr lang="en-US" dirty="0">
                <a:latin typeface="Arial" panose="020B0604020202020204" pitchFamily="34" charset="0"/>
                <a:cs typeface="Arial" panose="020B0604020202020204" pitchFamily="34" charset="0"/>
              </a:rPr>
              <a:t>Title IX of the Education Amendments of </a:t>
            </a:r>
            <a:r>
              <a:rPr lang="en-US" dirty="0" smtClean="0">
                <a:latin typeface="Arial" panose="020B0604020202020204" pitchFamily="34" charset="0"/>
                <a:cs typeface="Arial" panose="020B0604020202020204" pitchFamily="34" charset="0"/>
              </a:rPr>
              <a:t>1972</a:t>
            </a:r>
          </a:p>
          <a:p>
            <a:pPr lvl="3"/>
            <a:r>
              <a:rPr lang="en-US" dirty="0">
                <a:latin typeface="Arial" panose="020B0604020202020204" pitchFamily="34" charset="0"/>
                <a:cs typeface="Arial" panose="020B0604020202020204" pitchFamily="34" charset="0"/>
              </a:rPr>
              <a:t>Age Discrimination Act of </a:t>
            </a:r>
            <a:r>
              <a:rPr lang="en-US" dirty="0" smtClean="0">
                <a:latin typeface="Arial" panose="020B0604020202020204" pitchFamily="34" charset="0"/>
                <a:cs typeface="Arial" panose="020B0604020202020204" pitchFamily="34" charset="0"/>
              </a:rPr>
              <a:t>1975</a:t>
            </a:r>
          </a:p>
          <a:p>
            <a:pPr lvl="3"/>
            <a:r>
              <a:rPr lang="en-US" dirty="0">
                <a:latin typeface="Arial" panose="020B0604020202020204" pitchFamily="34" charset="0"/>
                <a:cs typeface="Arial" panose="020B0604020202020204" pitchFamily="34" charset="0"/>
              </a:rPr>
              <a:t>Equal Employment Opportunity under E.O. </a:t>
            </a:r>
            <a:r>
              <a:rPr lang="en-US" dirty="0" smtClean="0">
                <a:latin typeface="Arial" panose="020B0604020202020204" pitchFamily="34" charset="0"/>
                <a:cs typeface="Arial" panose="020B0604020202020204" pitchFamily="34" charset="0"/>
              </a:rPr>
              <a:t>11246</a:t>
            </a:r>
          </a:p>
          <a:p>
            <a:pPr lvl="3"/>
            <a:r>
              <a:rPr lang="en-US" dirty="0">
                <a:latin typeface="Arial" panose="020B0604020202020204" pitchFamily="34" charset="0"/>
                <a:cs typeface="Arial" panose="020B0604020202020204" pitchFamily="34" charset="0"/>
              </a:rPr>
              <a:t>Limited English Proficiency under E.O. 13166</a:t>
            </a:r>
          </a:p>
          <a:p>
            <a:pPr marL="0" indent="0">
              <a:buNone/>
            </a:pPr>
            <a:endParaRPr lang="en-US" dirty="0" smtClean="0">
              <a:latin typeface="Arial" panose="020B0604020202020204" pitchFamily="34" charset="0"/>
              <a:cs typeface="Arial" panose="020B0604020202020204" pitchFamily="34" charset="0"/>
            </a:endParaRPr>
          </a:p>
          <a:p>
            <a:pPr marL="457200" lvl="1" indent="0">
              <a:buNone/>
            </a:pPr>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Tree>
    <p:extLst>
      <p:ext uri="{BB962C8B-B14F-4D97-AF65-F5344CB8AC3E}">
        <p14:creationId xmlns:p14="http://schemas.microsoft.com/office/powerpoint/2010/main" val="1119817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NSF Draft PAPPG for 2018</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t>Protection </a:t>
            </a:r>
            <a:r>
              <a:rPr lang="en-US" dirty="0"/>
              <a:t>of Living </a:t>
            </a:r>
            <a:r>
              <a:rPr lang="en-US" dirty="0" smtClean="0"/>
              <a:t>Organisms </a:t>
            </a:r>
            <a:endParaRPr lang="en-US" dirty="0"/>
          </a:p>
          <a:p>
            <a:pPr lvl="1"/>
            <a:r>
              <a:rPr lang="en-US" dirty="0" smtClean="0"/>
              <a:t>Human Subjects</a:t>
            </a:r>
          </a:p>
          <a:p>
            <a:pPr marL="457200" lvl="1" indent="0">
              <a:buNone/>
            </a:pPr>
            <a:endParaRPr lang="en-US" dirty="0"/>
          </a:p>
          <a:p>
            <a:pPr lvl="1"/>
            <a:r>
              <a:rPr lang="en-US" dirty="0" smtClean="0"/>
              <a:t>Vertebrate Animals</a:t>
            </a:r>
          </a:p>
          <a:p>
            <a:pPr lvl="2"/>
            <a:endParaRPr lang="en-US" dirty="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Language </a:t>
            </a:r>
            <a:r>
              <a:rPr lang="en-US" dirty="0">
                <a:latin typeface="Arial" panose="020B0604020202020204" pitchFamily="34" charset="0"/>
                <a:cs typeface="Arial" panose="020B0604020202020204" pitchFamily="34" charset="0"/>
              </a:rPr>
              <a:t>has been added to </a:t>
            </a:r>
            <a:r>
              <a:rPr lang="en-US" dirty="0" smtClean="0">
                <a:latin typeface="Arial" panose="020B0604020202020204" pitchFamily="34" charset="0"/>
                <a:cs typeface="Arial" panose="020B0604020202020204" pitchFamily="34" charset="0"/>
              </a:rPr>
              <a:t>reflect the </a:t>
            </a:r>
            <a:r>
              <a:rPr lang="en-US" dirty="0">
                <a:latin typeface="Arial" panose="020B0604020202020204" pitchFamily="34" charset="0"/>
                <a:cs typeface="Arial" panose="020B0604020202020204" pitchFamily="34" charset="0"/>
              </a:rPr>
              <a:t>new award specific condition on </a:t>
            </a:r>
            <a:r>
              <a:rPr lang="en-US" dirty="0" smtClean="0">
                <a:latin typeface="Arial" panose="020B0604020202020204" pitchFamily="34" charset="0"/>
                <a:cs typeface="Arial" panose="020B0604020202020204" pitchFamily="34" charset="0"/>
              </a:rPr>
              <a:t>organizational responsibilities.</a:t>
            </a:r>
          </a:p>
          <a:p>
            <a:pPr lvl="1"/>
            <a:endParaRPr lang="en-US"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rPr>
              <a:t>New language has been </a:t>
            </a:r>
            <a:r>
              <a:rPr lang="en-US" dirty="0" smtClean="0">
                <a:latin typeface="Arial" panose="020B0604020202020204" pitchFamily="34" charset="0"/>
                <a:cs typeface="Arial" panose="020B0604020202020204" pitchFamily="34" charset="0"/>
              </a:rPr>
              <a:t>added regarding </a:t>
            </a:r>
            <a:r>
              <a:rPr lang="en-US" dirty="0">
                <a:latin typeface="Arial" panose="020B0604020202020204" pitchFamily="34" charset="0"/>
                <a:cs typeface="Arial" panose="020B0604020202020204" pitchFamily="34" charset="0"/>
              </a:rPr>
              <a:t>post award </a:t>
            </a:r>
            <a:r>
              <a:rPr lang="en-US" dirty="0" smtClean="0">
                <a:latin typeface="Arial" panose="020B0604020202020204" pitchFamily="34" charset="0"/>
                <a:cs typeface="Arial" panose="020B0604020202020204" pitchFamily="34" charset="0"/>
              </a:rPr>
              <a:t>responsibilities.</a:t>
            </a: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Presenter - Department</a:t>
            </a:r>
          </a:p>
        </p:txBody>
      </p:sp>
    </p:spTree>
    <p:extLst>
      <p:ext uri="{BB962C8B-B14F-4D97-AF65-F5344CB8AC3E}">
        <p14:creationId xmlns:p14="http://schemas.microsoft.com/office/powerpoint/2010/main" val="2343756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udents in the Quad. Photo by Dennis Wise."/>
          <p:cNvPicPr>
            <a:picLocks noChangeAspect="1" noChangeArrowheads="1"/>
          </p:cNvPicPr>
          <p:nvPr/>
        </p:nvPicPr>
        <p:blipFill rotWithShape="1">
          <a:blip r:embed="rId3">
            <a:extLst>
              <a:ext uri="{28A0092B-C50C-407E-A947-70E740481C1C}">
                <a14:useLocalDpi xmlns:a14="http://schemas.microsoft.com/office/drawing/2010/main" val="0"/>
              </a:ext>
            </a:extLst>
          </a:blip>
          <a:srcRect t="69239" b="21494"/>
          <a:stretch/>
        </p:blipFill>
        <p:spPr bwMode="auto">
          <a:xfrm>
            <a:off x="0" y="5587013"/>
            <a:ext cx="9144000" cy="1270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53525" cy="10836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kern="1200">
              <a:solidFill>
                <a:srgbClr val="E8D3A2"/>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pPr defTabSz="457200"/>
            <a:r>
              <a:rPr lang="en-US" sz="2000" b="1" kern="1200" dirty="0" smtClean="0">
                <a:solidFill>
                  <a:srgbClr val="E8D3A2"/>
                </a:solidFill>
                <a:latin typeface="Encode Sans Normal" panose="02000000000000000000" pitchFamily="2" charset="0"/>
                <a:ea typeface="+mn-ea"/>
                <a:cs typeface="+mn-cs"/>
              </a:rPr>
              <a:t>UPCOMING COURSES IN </a:t>
            </a:r>
          </a:p>
          <a:p>
            <a:pPr defTabSz="457200"/>
            <a:r>
              <a:rPr lang="en-US" sz="2000" b="1" kern="1200" dirty="0" smtClean="0">
                <a:solidFill>
                  <a:srgbClr val="E8D3A2"/>
                </a:solidFill>
                <a:latin typeface="Encode Sans Normal" panose="02000000000000000000" pitchFamily="2" charset="0"/>
                <a:ea typeface="+mn-ea"/>
                <a:cs typeface="+mn-cs"/>
              </a:rPr>
              <a:t>RESEARCH ADMINISTRATION</a:t>
            </a:r>
            <a:endParaRPr lang="en-US" sz="2000" b="1" kern="1200" dirty="0">
              <a:solidFill>
                <a:srgbClr val="E8D3A2"/>
              </a:solidFill>
              <a:latin typeface="Encode Sans Normal" panose="02000000000000000000" pitchFamily="2" charset="0"/>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pPr defTabSz="457200"/>
              <a:endParaRPr lang="en-US" kern="1200" dirty="0">
                <a:solidFill>
                  <a:srgbClr val="33006F">
                    <a:lumMod val="65000"/>
                    <a:lumOff val="35000"/>
                  </a:srgbClr>
                </a:solidFill>
                <a:latin typeface="Calibri"/>
                <a:ea typeface="+mn-ea"/>
                <a:cs typeface="+mn-cs"/>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pPr defTabSz="457200"/>
              <a:endParaRPr lang="en-US" kern="1200" dirty="0" smtClean="0">
                <a:solidFill>
                  <a:srgbClr val="B2B2B2">
                    <a:lumMod val="75000"/>
                  </a:srgbClr>
                </a:solidFill>
                <a:latin typeface="Calibri"/>
                <a:ea typeface="+mn-ea"/>
                <a:cs typeface="+mn-cs"/>
              </a:endParaRPr>
            </a:p>
          </p:txBody>
        </p:sp>
      </p:grpSp>
      <p:sp>
        <p:nvSpPr>
          <p:cNvPr id="3" name="TextBox 2"/>
          <p:cNvSpPr txBox="1"/>
          <p:nvPr/>
        </p:nvSpPr>
        <p:spPr>
          <a:xfrm>
            <a:off x="1239646" y="4996934"/>
            <a:ext cx="3913360" cy="646331"/>
          </a:xfrm>
          <a:prstGeom prst="rect">
            <a:avLst/>
          </a:prstGeom>
          <a:noFill/>
        </p:spPr>
        <p:txBody>
          <a:bodyPr wrap="square" lIns="0" rtlCol="0">
            <a:spAutoFit/>
          </a:bodyPr>
          <a:lstStyle/>
          <a:p>
            <a:pPr defTabSz="457200"/>
            <a:r>
              <a:rPr lang="en-US" sz="1200" kern="1200" dirty="0">
                <a:solidFill>
                  <a:srgbClr val="33006F"/>
                </a:solidFill>
                <a:latin typeface="Calibri"/>
                <a:ea typeface="+mn-ea"/>
                <a:cs typeface="+mn-cs"/>
              </a:rPr>
              <a:t>To see a full list of courses and to register, </a:t>
            </a:r>
            <a:r>
              <a:rPr lang="en-US" sz="1200" kern="1200" dirty="0" smtClean="0">
                <a:solidFill>
                  <a:srgbClr val="33006F"/>
                </a:solidFill>
                <a:latin typeface="Calibri"/>
                <a:ea typeface="+mn-ea"/>
                <a:cs typeface="+mn-cs"/>
              </a:rPr>
              <a:t>visit: </a:t>
            </a:r>
            <a:r>
              <a:rPr lang="en-US" sz="1200" kern="1200" dirty="0">
                <a:solidFill>
                  <a:srgbClr val="33006F">
                    <a:lumMod val="65000"/>
                    <a:lumOff val="35000"/>
                  </a:srgbClr>
                </a:solidFill>
                <a:latin typeface="Calibri"/>
                <a:ea typeface="+mn-ea"/>
                <a:cs typeface="+mn-cs"/>
                <a:hlinkClick r:id="rId5"/>
              </a:rPr>
              <a:t>https://uwresearch.gosignmeup.com/public/course/browse</a:t>
            </a:r>
            <a:r>
              <a:rPr lang="en-US" sz="1200" kern="1200" dirty="0">
                <a:solidFill>
                  <a:srgbClr val="33006F">
                    <a:lumMod val="65000"/>
                    <a:lumOff val="35000"/>
                  </a:srgbClr>
                </a:solidFill>
                <a:latin typeface="Calibri"/>
                <a:ea typeface="+mn-ea"/>
                <a:cs typeface="+mn-cs"/>
              </a:rPr>
              <a:t> </a:t>
            </a:r>
          </a:p>
          <a:p>
            <a:pPr defTabSz="457200"/>
            <a:endParaRPr lang="en-US" sz="1200" kern="1200" dirty="0">
              <a:solidFill>
                <a:srgbClr val="33006F"/>
              </a:solidFill>
              <a:latin typeface="Calibri"/>
              <a:ea typeface="+mn-ea"/>
              <a:cs typeface="+mn-cs"/>
            </a:endParaRPr>
          </a:p>
        </p:txBody>
      </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pPr defTabSz="457200"/>
              <a:endParaRPr lang="en-US" kern="1200" dirty="0">
                <a:solidFill>
                  <a:srgbClr val="33006F">
                    <a:lumMod val="65000"/>
                    <a:lumOff val="35000"/>
                  </a:srgbClr>
                </a:solidFill>
                <a:latin typeface="Calibri"/>
                <a:ea typeface="+mn-ea"/>
                <a:cs typeface="+mn-cs"/>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pPr defTabSz="457200"/>
              <a:endParaRPr lang="en-US" kern="1200" dirty="0" smtClean="0">
                <a:solidFill>
                  <a:srgbClr val="B2B2B2">
                    <a:lumMod val="75000"/>
                  </a:srgbClr>
                </a:solidFill>
                <a:latin typeface="Calibri"/>
                <a:ea typeface="+mn-ea"/>
                <a:cs typeface="+mn-cs"/>
              </a:endParaRPr>
            </a:p>
          </p:txBody>
        </p:sp>
      </p:grpSp>
      <p:graphicFrame>
        <p:nvGraphicFramePr>
          <p:cNvPr id="10" name="Table 9"/>
          <p:cNvGraphicFramePr>
            <a:graphicFrameLocks noGrp="1"/>
          </p:cNvGraphicFramePr>
          <p:nvPr>
            <p:extLst/>
          </p:nvPr>
        </p:nvGraphicFramePr>
        <p:xfrm>
          <a:off x="692590" y="1280915"/>
          <a:ext cx="7994209" cy="3962416"/>
        </p:xfrm>
        <a:graphic>
          <a:graphicData uri="http://schemas.openxmlformats.org/drawingml/2006/table">
            <a:tbl>
              <a:tblPr>
                <a:tableStyleId>{5C22544A-7EE6-4342-B048-85BDC9FD1C3A}</a:tableStyleId>
              </a:tblPr>
              <a:tblGrid>
                <a:gridCol w="548622"/>
                <a:gridCol w="841601"/>
                <a:gridCol w="1196138"/>
                <a:gridCol w="5407848"/>
              </a:tblGrid>
              <a:tr h="326899">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June 15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 203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Preparing for an Audit</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175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Export Compliance at the UW</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Grant and Contract Certification (GCCR)</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6527">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16</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Faculty Effort Certification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Aug 30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Electronic Faculty Effort Certification (</a:t>
                      </a:r>
                      <a:r>
                        <a:rPr lang="en-US" sz="1400" b="1" u="none" kern="1200" dirty="0" err="1" smtClean="0">
                          <a:solidFill>
                            <a:schemeClr val="tx1">
                              <a:lumMod val="50000"/>
                              <a:lumOff val="50000"/>
                            </a:schemeClr>
                          </a:solidFill>
                          <a:latin typeface="+mn-lt"/>
                          <a:ea typeface="+mn-ea"/>
                          <a:cs typeface="+mn-cs"/>
                        </a:rPr>
                        <a:t>eFECS</a:t>
                      </a:r>
                      <a:r>
                        <a:rPr lang="en-US" sz="1400" b="1" u="none" kern="1200" dirty="0" smtClean="0">
                          <a:solidFill>
                            <a:schemeClr val="tx1">
                              <a:lumMod val="50000"/>
                              <a:lumOff val="50000"/>
                            </a:schemeClr>
                          </a:solidFill>
                          <a:latin typeface="+mn-lt"/>
                          <a:ea typeface="+mn-ea"/>
                          <a:cs typeface="+mn-cs"/>
                        </a:rPr>
                        <a:t>) for FEC Coordinators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a:t>
                      </a:r>
                      <a:r>
                        <a:rPr lang="en-US" sz="1400" b="1" u="none" kern="1200" baseline="0" dirty="0" smtClean="0">
                          <a:solidFill>
                            <a:schemeClr val="tx1">
                              <a:lumMod val="50000"/>
                              <a:lumOff val="50000"/>
                            </a:schemeClr>
                          </a:solidFill>
                          <a:latin typeface="+mn-lt"/>
                          <a:ea typeface="+mn-ea"/>
                          <a:cs typeface="+mn-cs"/>
                        </a:rPr>
                        <a:t> 13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205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Modifying an FEC Using Comments and Adjusting Cost Sharing</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Sep 14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OSP 101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Introduction to Research Administration</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Salary and Cost Transfers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Post Award Food Purchases and Compliance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GCA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Direct Billing of F&amp;A Type Costs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Timing of Expenditures &amp; Benefit to Award</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002852"/>
            <a:ext cx="3657600" cy="461665"/>
          </a:xfrm>
          <a:prstGeom prst="rect">
            <a:avLst/>
          </a:prstGeom>
          <a:noFill/>
        </p:spPr>
        <p:txBody>
          <a:bodyPr wrap="square" rtlCol="0">
            <a:spAutoFit/>
          </a:bodyPr>
          <a:lstStyle/>
          <a:p>
            <a:pPr defTabSz="457200"/>
            <a:r>
              <a:rPr lang="en-US" sz="1200" kern="1200" dirty="0" smtClean="0">
                <a:solidFill>
                  <a:srgbClr val="33006F"/>
                </a:solidFill>
                <a:latin typeface="Calibri"/>
                <a:ea typeface="+mn-ea"/>
                <a:cs typeface="+mn-cs"/>
              </a:rPr>
              <a:t>For information on CORE, visit our homepage:</a:t>
            </a:r>
          </a:p>
          <a:p>
            <a:pPr defTabSz="457200"/>
            <a:r>
              <a:rPr lang="en-US" sz="1200" u="sng" kern="1200" dirty="0" smtClean="0">
                <a:solidFill>
                  <a:srgbClr val="33006F">
                    <a:lumMod val="60000"/>
                    <a:lumOff val="40000"/>
                  </a:srgbClr>
                </a:solidFill>
                <a:latin typeface="Calibri"/>
                <a:ea typeface="+mn-ea"/>
                <a:cs typeface="+mn-cs"/>
                <a:hlinkClick r:id="rId7"/>
              </a:rPr>
              <a:t>https</a:t>
            </a:r>
            <a:r>
              <a:rPr lang="en-US" sz="1200" u="sng" kern="1200" dirty="0">
                <a:solidFill>
                  <a:srgbClr val="33006F">
                    <a:lumMod val="60000"/>
                    <a:lumOff val="40000"/>
                  </a:srgbClr>
                </a:solidFill>
                <a:latin typeface="Calibri"/>
                <a:ea typeface="+mn-ea"/>
                <a:cs typeface="+mn-cs"/>
                <a:hlinkClick r:id="rId7"/>
              </a:rPr>
              <a:t>://www.washington.edu/research/learning/</a:t>
            </a:r>
            <a:endParaRPr lang="en-US" sz="1200" u="sng" kern="1200" dirty="0">
              <a:solidFill>
                <a:srgbClr val="33006F">
                  <a:lumMod val="60000"/>
                  <a:lumOff val="40000"/>
                </a:srgbClr>
              </a:solidFill>
              <a:latin typeface="Calibri"/>
              <a:ea typeface="+mn-ea"/>
              <a:cs typeface="+mn-cs"/>
            </a:endParaRPr>
          </a:p>
        </p:txBody>
      </p:sp>
    </p:spTree>
    <p:extLst>
      <p:ext uri="{BB962C8B-B14F-4D97-AF65-F5344CB8AC3E}">
        <p14:creationId xmlns:p14="http://schemas.microsoft.com/office/powerpoint/2010/main" val="197890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71756" y="371510"/>
            <a:ext cx="8184600" cy="992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4B2E83"/>
              </a:buClr>
              <a:buSzPct val="25000"/>
              <a:buFont typeface="Arial"/>
              <a:buNone/>
            </a:pPr>
            <a:r>
              <a:rPr lang="en-US" sz="3000" b="0" i="0" u="none" strike="noStrike" cap="none">
                <a:solidFill>
                  <a:srgbClr val="4B2E83"/>
                </a:solidFill>
                <a:latin typeface="Open Sans"/>
                <a:ea typeface="Open Sans"/>
                <a:cs typeface="Open Sans"/>
                <a:sym typeface="Open Sans"/>
              </a:rPr>
              <a:t>Sponsor News </a:t>
            </a:r>
            <a:r>
              <a:rPr lang="en-US"/>
              <a:t>&amp; </a:t>
            </a:r>
            <a:r>
              <a:rPr lang="en-US" sz="3000" b="0" i="0" u="none" strike="noStrike" cap="none">
                <a:solidFill>
                  <a:srgbClr val="4B2E83"/>
                </a:solidFill>
                <a:latin typeface="Open Sans"/>
                <a:ea typeface="Open Sans"/>
                <a:cs typeface="Open Sans"/>
                <a:sym typeface="Open Sans"/>
              </a:rPr>
              <a:t>Updates:</a:t>
            </a:r>
          </a:p>
          <a:p>
            <a:pPr marL="0" marR="0" lvl="0" indent="0" algn="l" rtl="0">
              <a:lnSpc>
                <a:spcPct val="90000"/>
              </a:lnSpc>
              <a:spcBef>
                <a:spcPts val="0"/>
              </a:spcBef>
              <a:buClr>
                <a:srgbClr val="4B2E83"/>
              </a:buClr>
              <a:buSzPct val="25000"/>
              <a:buFont typeface="Arial"/>
              <a:buNone/>
            </a:pPr>
            <a:r>
              <a:rPr lang="en-US"/>
              <a:t>NSF Move</a:t>
            </a:r>
          </a:p>
        </p:txBody>
      </p:sp>
      <p:sp>
        <p:nvSpPr>
          <p:cNvPr id="100" name="Shape 100"/>
          <p:cNvSpPr txBox="1">
            <a:spLocks noGrp="1"/>
          </p:cNvSpPr>
          <p:nvPr>
            <p:ph type="body" idx="2"/>
          </p:nvPr>
        </p:nvSpPr>
        <p:spPr>
          <a:xfrm>
            <a:off x="659299" y="1736725"/>
            <a:ext cx="8184600" cy="4015500"/>
          </a:xfrm>
          <a:prstGeom prst="rect">
            <a:avLst/>
          </a:prstGeom>
          <a:noFill/>
          <a:ln>
            <a:noFill/>
          </a:ln>
        </p:spPr>
        <p:txBody>
          <a:bodyPr lIns="91425" tIns="45700" rIns="91425" bIns="45700" anchor="t" anchorCtr="0">
            <a:noAutofit/>
          </a:bodyPr>
          <a:lstStyle/>
          <a:p>
            <a:pPr marL="0" lvl="0" indent="0" rtl="0">
              <a:spcBef>
                <a:spcPts val="0"/>
              </a:spcBef>
              <a:buNone/>
            </a:pPr>
            <a:r>
              <a:rPr lang="en-US" b="0"/>
              <a:t>Data center move: 6/30-7/04 </a:t>
            </a:r>
          </a:p>
          <a:p>
            <a:pPr marL="457200" lvl="0" indent="0" rtl="0">
              <a:spcBef>
                <a:spcPts val="0"/>
              </a:spcBef>
              <a:buNone/>
            </a:pPr>
            <a:r>
              <a:rPr lang="en-US" b="0"/>
              <a:t>Fastlane &amp; Research.gov unavailable 6/30-7/04</a:t>
            </a:r>
          </a:p>
          <a:p>
            <a:pPr marL="1143000" lvl="2" indent="-114300" rtl="0">
              <a:spcBef>
                <a:spcPts val="0"/>
              </a:spcBef>
            </a:pPr>
            <a:r>
              <a:rPr lang="en-US" b="0"/>
              <a:t>Proposals, project reports and cash requests can’t be submitted</a:t>
            </a:r>
          </a:p>
          <a:p>
            <a:pPr marL="1143000" lvl="2" indent="-114300" rtl="0">
              <a:spcBef>
                <a:spcPts val="0"/>
              </a:spcBef>
            </a:pPr>
            <a:r>
              <a:rPr lang="en-US" b="0"/>
              <a:t>Previously saved info &amp; uploaded docs, including in-process proposals and reports, accessible after Data Center move</a:t>
            </a:r>
          </a:p>
          <a:p>
            <a:pPr lvl="0" rtl="0">
              <a:spcBef>
                <a:spcPts val="0"/>
              </a:spcBef>
              <a:buNone/>
            </a:pPr>
            <a:endParaRPr b="0"/>
          </a:p>
          <a:p>
            <a:pPr lvl="0" rtl="0">
              <a:spcBef>
                <a:spcPts val="0"/>
              </a:spcBef>
              <a:buNone/>
            </a:pPr>
            <a:r>
              <a:rPr lang="en-US" b="0"/>
              <a:t>Physical offices move: 8/24-10/01 </a:t>
            </a:r>
          </a:p>
          <a:p>
            <a:pPr marL="1143000" lvl="2" indent="-114300" rtl="0">
              <a:spcBef>
                <a:spcPts val="0"/>
              </a:spcBef>
            </a:pPr>
            <a:r>
              <a:rPr lang="en-US" b="0"/>
              <a:t>Expect delayed response times from NSF</a:t>
            </a:r>
          </a:p>
          <a:p>
            <a:pPr marL="1143000" lvl="2" indent="-114300" rtl="0">
              <a:spcBef>
                <a:spcPts val="0"/>
              </a:spcBef>
            </a:pPr>
            <a:r>
              <a:rPr lang="en-US" b="0" i="1"/>
              <a:t>Some </a:t>
            </a:r>
            <a:r>
              <a:rPr lang="en-US" b="0"/>
              <a:t>Program Officers recommending early submission             not NSF wide</a:t>
            </a:r>
          </a:p>
          <a:p>
            <a:pPr marL="1143000" lvl="2" indent="-114300" rtl="0">
              <a:spcBef>
                <a:spcPts val="0"/>
              </a:spcBef>
            </a:pPr>
            <a:r>
              <a:rPr lang="en-US" b="0"/>
              <a:t>Pay attention to sponsor messages </a:t>
            </a:r>
          </a:p>
          <a:p>
            <a:pPr marL="914400" marR="0" lvl="0" indent="0" algn="l" rtl="0">
              <a:spcBef>
                <a:spcPts val="400"/>
              </a:spcBef>
              <a:buNone/>
            </a:pPr>
            <a:endParaRPr sz="1400"/>
          </a:p>
          <a:p>
            <a:pPr marL="0" marR="0" lvl="0" indent="0" algn="l" rtl="0">
              <a:spcBef>
                <a:spcPts val="400"/>
              </a:spcBef>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1756" y="371510"/>
            <a:ext cx="8184600" cy="992100"/>
          </a:xfrm>
          <a:prstGeom prst="rect">
            <a:avLst/>
          </a:prstGeom>
        </p:spPr>
        <p:txBody>
          <a:bodyPr lIns="91425" tIns="91425" rIns="91425" bIns="91425" anchor="b" anchorCtr="0">
            <a:noAutofit/>
          </a:bodyPr>
          <a:lstStyle/>
          <a:p>
            <a:pPr lvl="0">
              <a:spcBef>
                <a:spcPts val="0"/>
              </a:spcBef>
              <a:buNone/>
            </a:pPr>
            <a:r>
              <a:rPr lang="en-US" sz="2400"/>
              <a:t>Society of Research Administrators International (SRAI)</a:t>
            </a:r>
          </a:p>
          <a:p>
            <a:pPr lvl="0">
              <a:spcBef>
                <a:spcPts val="0"/>
              </a:spcBef>
              <a:buNone/>
            </a:pPr>
            <a:r>
              <a:rPr lang="en-US" sz="2400"/>
              <a:t>Pacific Northwest Chapter Meeting</a:t>
            </a:r>
          </a:p>
        </p:txBody>
      </p:sp>
      <p:sp>
        <p:nvSpPr>
          <p:cNvPr id="106" name="Shape 10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0" marR="0" lvl="0" indent="0" algn="l" rtl="0">
              <a:lnSpc>
                <a:spcPct val="100000"/>
              </a:lnSpc>
              <a:spcBef>
                <a:spcPts val="480"/>
              </a:spcBef>
              <a:spcAft>
                <a:spcPts val="0"/>
              </a:spcAft>
              <a:buNone/>
            </a:pPr>
            <a:r>
              <a:rPr lang="en-US" sz="1600" b="0"/>
              <a:t>July 21 in Puyallup WA</a:t>
            </a:r>
          </a:p>
          <a:p>
            <a:pPr marL="0" marR="0" lvl="0" indent="0" algn="l" rtl="0">
              <a:lnSpc>
                <a:spcPct val="100000"/>
              </a:lnSpc>
              <a:spcBef>
                <a:spcPts val="480"/>
              </a:spcBef>
              <a:spcAft>
                <a:spcPts val="0"/>
              </a:spcAft>
              <a:buNone/>
            </a:pPr>
            <a:endParaRPr sz="1600" b="0"/>
          </a:p>
          <a:p>
            <a:pPr marL="0" marR="0" lvl="0" indent="0" algn="l" rtl="0">
              <a:lnSpc>
                <a:spcPct val="100000"/>
              </a:lnSpc>
              <a:spcBef>
                <a:spcPts val="480"/>
              </a:spcBef>
              <a:spcAft>
                <a:spcPts val="0"/>
              </a:spcAft>
              <a:buNone/>
            </a:pPr>
            <a:r>
              <a:rPr lang="en-US" sz="1600" b="0"/>
              <a:t>Program for basic to intermediate individuals in all aspects of research administration. </a:t>
            </a:r>
          </a:p>
          <a:p>
            <a:pPr marL="0" marR="0" lvl="0" indent="0" algn="l" rtl="0">
              <a:lnSpc>
                <a:spcPct val="100000"/>
              </a:lnSpc>
              <a:spcBef>
                <a:spcPts val="480"/>
              </a:spcBef>
              <a:spcAft>
                <a:spcPts val="0"/>
              </a:spcAft>
              <a:buNone/>
            </a:pPr>
            <a:endParaRPr sz="1600" b="0"/>
          </a:p>
          <a:p>
            <a:pPr marL="0" marR="0" lvl="0" indent="0" algn="l" rtl="0">
              <a:lnSpc>
                <a:spcPct val="100000"/>
              </a:lnSpc>
              <a:spcBef>
                <a:spcPts val="480"/>
              </a:spcBef>
              <a:spcAft>
                <a:spcPts val="0"/>
              </a:spcAft>
              <a:buNone/>
            </a:pPr>
            <a:r>
              <a:rPr lang="en-US" sz="1600" b="0"/>
              <a:t>Check out their</a:t>
            </a:r>
            <a:r>
              <a:rPr lang="en-US" sz="1600" b="0">
                <a:hlinkClick r:id="rId3"/>
              </a:rPr>
              <a:t>  </a:t>
            </a:r>
            <a:r>
              <a:rPr lang="en-US" sz="1600" b="0" u="sng">
                <a:solidFill>
                  <a:schemeClr val="hlink"/>
                </a:solidFill>
                <a:hlinkClick r:id="rId3"/>
              </a:rPr>
              <a:t>registration scholarships</a:t>
            </a:r>
            <a:r>
              <a:rPr lang="en-US" sz="1600" b="0"/>
              <a:t> available - June 15 deadline</a:t>
            </a:r>
          </a:p>
          <a:p>
            <a:pPr marL="0" marR="0" lvl="0" indent="0" algn="l" rtl="0">
              <a:lnSpc>
                <a:spcPct val="100000"/>
              </a:lnSpc>
              <a:spcBef>
                <a:spcPts val="480"/>
              </a:spcBef>
              <a:spcAft>
                <a:spcPts val="0"/>
              </a:spcAft>
              <a:buNone/>
            </a:pPr>
            <a:endParaRPr sz="1600" b="0"/>
          </a:p>
          <a:p>
            <a:pPr marL="0" marR="0" lvl="0" indent="0" algn="l" rtl="0">
              <a:lnSpc>
                <a:spcPct val="100000"/>
              </a:lnSpc>
              <a:spcBef>
                <a:spcPts val="480"/>
              </a:spcBef>
              <a:spcAft>
                <a:spcPts val="0"/>
              </a:spcAft>
              <a:buNone/>
            </a:pPr>
            <a:r>
              <a:rPr lang="en-US" sz="1600" b="0"/>
              <a:t>Contact Jeneil Lagassé (</a:t>
            </a:r>
            <a:r>
              <a:rPr lang="en-US" sz="1600" b="0" u="sng">
                <a:solidFill>
                  <a:schemeClr val="hlink"/>
                </a:solidFill>
                <a:hlinkClick r:id="rId4"/>
              </a:rPr>
              <a:t>jeneil@uw.edu</a:t>
            </a:r>
            <a:r>
              <a:rPr lang="en-US" sz="1600" b="0"/>
              <a:t>) for Seattle area carpooling</a:t>
            </a:r>
          </a:p>
          <a:p>
            <a:pPr marL="0" marR="0" lvl="0" indent="0" algn="l" rtl="0">
              <a:lnSpc>
                <a:spcPct val="100000"/>
              </a:lnSpc>
              <a:spcBef>
                <a:spcPts val="480"/>
              </a:spcBef>
              <a:spcAft>
                <a:spcPts val="0"/>
              </a:spcAft>
              <a:buNone/>
            </a:pPr>
            <a:endParaRPr sz="1600" b="0"/>
          </a:p>
          <a:p>
            <a:pPr marL="0" marR="0" lvl="0" indent="0" algn="l" rtl="0">
              <a:lnSpc>
                <a:spcPct val="100000"/>
              </a:lnSpc>
              <a:spcBef>
                <a:spcPts val="480"/>
              </a:spcBef>
              <a:spcAft>
                <a:spcPts val="0"/>
              </a:spcAft>
              <a:buNone/>
            </a:pPr>
            <a:r>
              <a:rPr lang="en-US" sz="1600" b="0"/>
              <a:t>More </a:t>
            </a:r>
            <a:r>
              <a:rPr lang="en-US" sz="1600" b="0" u="sng">
                <a:solidFill>
                  <a:schemeClr val="hlink"/>
                </a:solidFill>
                <a:hlinkClick r:id="rId5"/>
              </a:rPr>
              <a:t>information from SRAI re: registration, location, speakers, and schedule</a:t>
            </a:r>
            <a:r>
              <a:rPr lang="en-US" sz="1600" b="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71756" y="371510"/>
            <a:ext cx="8184600" cy="992100"/>
          </a:xfrm>
          <a:prstGeom prst="rect">
            <a:avLst/>
          </a:prstGeom>
        </p:spPr>
        <p:txBody>
          <a:bodyPr lIns="91425" tIns="91425" rIns="91425" bIns="91425" anchor="b" anchorCtr="0">
            <a:noAutofit/>
          </a:bodyPr>
          <a:lstStyle/>
          <a:p>
            <a:pPr lvl="0" rtl="0">
              <a:spcBef>
                <a:spcPts val="0"/>
              </a:spcBef>
              <a:buNone/>
            </a:pPr>
            <a:r>
              <a:rPr lang="en-US"/>
              <a:t>Sponsor News &amp; Updates:</a:t>
            </a:r>
          </a:p>
          <a:p>
            <a:pPr lvl="0" rtl="0">
              <a:spcBef>
                <a:spcPts val="0"/>
              </a:spcBef>
              <a:buNone/>
            </a:pPr>
            <a:r>
              <a:rPr lang="en-US"/>
              <a:t>Grants.gov Workspace</a:t>
            </a:r>
          </a:p>
        </p:txBody>
      </p:sp>
      <p:sp>
        <p:nvSpPr>
          <p:cNvPr id="112" name="Shape 11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lvl="0">
              <a:spcBef>
                <a:spcPts val="0"/>
              </a:spcBef>
            </a:pPr>
            <a:r>
              <a:rPr lang="en-US" b="0"/>
              <a:t>Grants.gov Adobe/PDF forms are </a:t>
            </a:r>
            <a:r>
              <a:rPr lang="en-US" b="0" u="sng">
                <a:solidFill>
                  <a:schemeClr val="hlink"/>
                </a:solidFill>
                <a:hlinkClick r:id="rId3"/>
              </a:rPr>
              <a:t>going away 12/31/17</a:t>
            </a:r>
          </a:p>
          <a:p>
            <a:pPr marL="0" lvl="0" indent="0">
              <a:spcBef>
                <a:spcPts val="0"/>
              </a:spcBef>
              <a:buNone/>
            </a:pPr>
            <a:endParaRPr b="0"/>
          </a:p>
          <a:p>
            <a:pPr lvl="0" rtl="0">
              <a:spcBef>
                <a:spcPts val="0"/>
              </a:spcBef>
            </a:pPr>
            <a:r>
              <a:rPr lang="en-US" b="0"/>
              <a:t>Workspace replaces Adobe/PDF forms as a submission option</a:t>
            </a:r>
          </a:p>
          <a:p>
            <a:pPr marL="0" lvl="0" indent="0" rtl="0">
              <a:spcBef>
                <a:spcPts val="0"/>
              </a:spcBef>
              <a:buNone/>
            </a:pPr>
            <a:endParaRPr b="0"/>
          </a:p>
          <a:p>
            <a:pPr marL="342900" marR="0" lvl="0" indent="-342900" algn="l" rtl="0">
              <a:lnSpc>
                <a:spcPct val="100000"/>
              </a:lnSpc>
              <a:spcBef>
                <a:spcPts val="480"/>
              </a:spcBef>
              <a:spcAft>
                <a:spcPts val="0"/>
              </a:spcAft>
              <a:buClr>
                <a:srgbClr val="4B2E83"/>
              </a:buClr>
              <a:buSzPct val="100000"/>
              <a:buFont typeface="Merriweather Sans"/>
            </a:pPr>
            <a:r>
              <a:rPr lang="en-US" b="0"/>
              <a:t>Stay tuned we’ll provide more info soon</a:t>
            </a: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1756" y="371510"/>
            <a:ext cx="8184600" cy="992100"/>
          </a:xfrm>
          <a:prstGeom prst="rect">
            <a:avLst/>
          </a:prstGeom>
        </p:spPr>
        <p:txBody>
          <a:bodyPr lIns="91425" tIns="91425" rIns="91425" bIns="91425" anchor="b" anchorCtr="0">
            <a:noAutofit/>
          </a:bodyPr>
          <a:lstStyle/>
          <a:p>
            <a:pPr lvl="0">
              <a:spcBef>
                <a:spcPts val="0"/>
              </a:spcBef>
              <a:buNone/>
            </a:pPr>
            <a:r>
              <a:rPr lang="en-US"/>
              <a:t>Resources</a:t>
            </a:r>
          </a:p>
        </p:txBody>
      </p:sp>
      <p:sp>
        <p:nvSpPr>
          <p:cNvPr id="118" name="Shape 118"/>
          <p:cNvSpPr txBox="1">
            <a:spLocks noGrp="1"/>
          </p:cNvSpPr>
          <p:nvPr>
            <p:ph type="body" idx="2"/>
          </p:nvPr>
        </p:nvSpPr>
        <p:spPr>
          <a:xfrm>
            <a:off x="685800" y="1676400"/>
            <a:ext cx="8196300" cy="4015500"/>
          </a:xfrm>
          <a:prstGeom prst="rect">
            <a:avLst/>
          </a:prstGeom>
        </p:spPr>
        <p:txBody>
          <a:bodyPr lIns="91425" tIns="91425" rIns="91425" bIns="91425" anchor="t" anchorCtr="0">
            <a:noAutofit/>
          </a:bodyPr>
          <a:lstStyle/>
          <a:p>
            <a:pPr lvl="0">
              <a:spcBef>
                <a:spcPts val="0"/>
              </a:spcBef>
              <a:buSzPct val="100000"/>
            </a:pPr>
            <a:r>
              <a:rPr lang="en-US" sz="1600" dirty="0"/>
              <a:t>FDP Website </a:t>
            </a:r>
            <a:r>
              <a:rPr lang="en-US" sz="1600" b="0" u="sng" dirty="0">
                <a:solidFill>
                  <a:schemeClr val="hlink"/>
                </a:solidFill>
                <a:hlinkClick r:id="rId3"/>
              </a:rPr>
              <a:t>http://sites.nationalacademies.org/PGA/fdp/PGA_055835</a:t>
            </a:r>
            <a:r>
              <a:rPr lang="en-US" sz="1600" b="0" dirty="0"/>
              <a:t> </a:t>
            </a:r>
          </a:p>
          <a:p>
            <a:pPr marL="0" lvl="0" indent="0" rtl="0">
              <a:spcBef>
                <a:spcPts val="0"/>
              </a:spcBef>
              <a:buNone/>
            </a:pPr>
            <a:endParaRPr sz="1600" b="0" dirty="0"/>
          </a:p>
          <a:p>
            <a:pPr lvl="0">
              <a:spcBef>
                <a:spcPts val="0"/>
              </a:spcBef>
              <a:buSzPct val="100000"/>
            </a:pPr>
            <a:r>
              <a:rPr lang="en-US" sz="1600" dirty="0"/>
              <a:t>NSF Move: </a:t>
            </a:r>
            <a:r>
              <a:rPr lang="en-US" sz="1400" b="0" u="sng" dirty="0">
                <a:solidFill>
                  <a:schemeClr val="accent5"/>
                </a:solidFill>
                <a:hlinkClick r:id="rId4"/>
              </a:rPr>
              <a:t>https://www.nsf.gov/pubs/issuances/in139.jsp?WT.mc_id=USNSF_109</a:t>
            </a:r>
            <a:r>
              <a:rPr lang="en-US" sz="1400" b="0" dirty="0">
                <a:solidFill>
                  <a:srgbClr val="000000"/>
                </a:solidFill>
              </a:rPr>
              <a:t>  </a:t>
            </a:r>
          </a:p>
          <a:p>
            <a:pPr marL="0" lvl="0" indent="0">
              <a:spcBef>
                <a:spcPts val="0"/>
              </a:spcBef>
              <a:buNone/>
            </a:pPr>
            <a:endParaRPr sz="1400" b="0" dirty="0">
              <a:solidFill>
                <a:srgbClr val="000000"/>
              </a:solidFill>
            </a:endParaRPr>
          </a:p>
          <a:p>
            <a:pPr lvl="0">
              <a:spcBef>
                <a:spcPts val="0"/>
              </a:spcBef>
              <a:buSzPct val="100000"/>
            </a:pPr>
            <a:r>
              <a:rPr lang="en-US" sz="1600" dirty="0"/>
              <a:t>Grants.gov PFD forms going away: </a:t>
            </a:r>
            <a:r>
              <a:rPr lang="en-US" sz="1600" b="0" u="sng" dirty="0">
                <a:solidFill>
                  <a:schemeClr val="accent5"/>
                </a:solidFill>
                <a:hlinkClick r:id="rId5"/>
              </a:rPr>
              <a:t>https://blog.grants.gov/2017/03/29/its-going-away-the-legacy-pdf-application-package-will-be-retired/</a:t>
            </a:r>
          </a:p>
          <a:p>
            <a:pPr lvl="0">
              <a:spcBef>
                <a:spcPts val="0"/>
              </a:spcBef>
              <a:buSzPct val="100000"/>
            </a:pPr>
            <a:r>
              <a:rPr lang="en-US" sz="1600" dirty="0"/>
              <a:t>Grants.gov Workspace resources </a:t>
            </a:r>
          </a:p>
          <a:p>
            <a:pPr lvl="1">
              <a:spcBef>
                <a:spcPts val="0"/>
              </a:spcBef>
              <a:buSzPct val="100000"/>
            </a:pPr>
            <a:r>
              <a:rPr lang="en-US" sz="1600" b="0" dirty="0"/>
              <a:t>Overview: </a:t>
            </a:r>
            <a:r>
              <a:rPr lang="en-US" sz="1600" b="0" u="sng" dirty="0">
                <a:solidFill>
                  <a:schemeClr val="hlink"/>
                </a:solidFill>
                <a:hlinkClick r:id="rId6"/>
              </a:rPr>
              <a:t>https://www.grants.gov/web/grants/applicants/workspace-overview.html</a:t>
            </a:r>
            <a:r>
              <a:rPr lang="en-US" b="0" dirty="0"/>
              <a:t> </a:t>
            </a:r>
          </a:p>
          <a:p>
            <a:pPr lvl="1">
              <a:spcBef>
                <a:spcPts val="0"/>
              </a:spcBef>
              <a:buSzPct val="100000"/>
            </a:pPr>
            <a:r>
              <a:rPr lang="en-US" sz="1600" b="0" dirty="0"/>
              <a:t>Workspace User Guide: </a:t>
            </a:r>
            <a:r>
              <a:rPr lang="en-US" sz="1600" b="0" u="sng" dirty="0">
                <a:solidFill>
                  <a:schemeClr val="hlink"/>
                </a:solidFill>
                <a:hlinkClick r:id="rId7"/>
              </a:rPr>
              <a:t>https://www.grants.gov/help/html/help/index.htm?callingApp=custom#t=Get_Started%2FGet_Started.htm</a:t>
            </a:r>
            <a:r>
              <a:rPr lang="en-US" sz="1600" b="0" dirty="0"/>
              <a:t> </a:t>
            </a:r>
          </a:p>
          <a:p>
            <a:pPr marL="457200" lvl="0" indent="0">
              <a:spcBef>
                <a:spcPts val="0"/>
              </a:spcBef>
              <a:buNone/>
            </a:pPr>
            <a:endParaRPr sz="1600" b="0" dirty="0"/>
          </a:p>
          <a:p>
            <a:pPr lvl="0" rtl="0">
              <a:spcBef>
                <a:spcPts val="0"/>
              </a:spcBef>
              <a:buSzPct val="100000"/>
            </a:pPr>
            <a:r>
              <a:rPr lang="en-US" sz="1600" dirty="0"/>
              <a:t>SRAI PNW Meeting 7/21: </a:t>
            </a:r>
            <a:r>
              <a:rPr lang="en-US" sz="1600" b="0" u="sng" dirty="0">
                <a:solidFill>
                  <a:schemeClr val="hlink"/>
                </a:solidFill>
                <a:hlinkClick r:id="rId8"/>
              </a:rPr>
              <a:t>http://srainternational.org/meeting/chapter/2017-pacific-northwest-chapter-meeting</a:t>
            </a:r>
            <a:r>
              <a:rPr lang="en-US" sz="16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71750" y="2142400"/>
            <a:ext cx="8180100" cy="155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E8D3A2"/>
              </a:buClr>
              <a:buSzPct val="25000"/>
              <a:buFont typeface="Arial"/>
              <a:buNone/>
            </a:pPr>
            <a:r>
              <a:rPr lang="en-US" sz="4000"/>
              <a:t>SAGE Updates:</a:t>
            </a:r>
          </a:p>
          <a:p>
            <a:pPr marL="0" marR="0" lvl="0" indent="0" algn="l" rtl="0">
              <a:lnSpc>
                <a:spcPct val="100000"/>
              </a:lnSpc>
              <a:spcBef>
                <a:spcPts val="0"/>
              </a:spcBef>
              <a:buClr>
                <a:srgbClr val="E8D3A2"/>
              </a:buClr>
              <a:buSzPct val="25000"/>
              <a:buFont typeface="Arial"/>
              <a:buNone/>
            </a:pPr>
            <a:r>
              <a:rPr lang="en-US" sz="4000"/>
              <a:t>Grant Runner plus</a:t>
            </a:r>
          </a:p>
          <a:p>
            <a:pPr marL="0" marR="0" lvl="0" indent="0" algn="l" rtl="0">
              <a:lnSpc>
                <a:spcPct val="100000"/>
              </a:lnSpc>
              <a:spcBef>
                <a:spcPts val="0"/>
              </a:spcBef>
              <a:buClr>
                <a:srgbClr val="E8D3A2"/>
              </a:buClr>
              <a:buSzPct val="25000"/>
              <a:buFont typeface="Arial"/>
              <a:buNone/>
            </a:pPr>
            <a:r>
              <a:rPr lang="en-US" sz="4000"/>
              <a:t>SAGE &amp; HR/Payroll Modernization</a:t>
            </a:r>
          </a:p>
        </p:txBody>
      </p:sp>
      <p:sp>
        <p:nvSpPr>
          <p:cNvPr id="54" name="Shape 54"/>
          <p:cNvSpPr txBox="1"/>
          <p:nvPr/>
        </p:nvSpPr>
        <p:spPr>
          <a:xfrm>
            <a:off x="803400" y="4377950"/>
            <a:ext cx="7777800" cy="1746600"/>
          </a:xfrm>
          <a:prstGeom prst="rect">
            <a:avLst/>
          </a:prstGeom>
          <a:noFill/>
          <a:ln>
            <a:noFill/>
          </a:ln>
        </p:spPr>
        <p:txBody>
          <a:bodyPr lIns="91425" tIns="91425" rIns="91425" bIns="91425" anchor="t" anchorCtr="0">
            <a:noAutofit/>
          </a:bodyPr>
          <a:lstStyle/>
          <a:p>
            <a:pPr>
              <a:lnSpc>
                <a:spcPct val="115000"/>
              </a:lnSpc>
            </a:pPr>
            <a:r>
              <a:rPr lang="en-US" sz="1800">
                <a:solidFill>
                  <a:srgbClr val="E8D3A2"/>
                </a:solidFill>
              </a:rPr>
              <a:t>MRAM</a:t>
            </a:r>
          </a:p>
          <a:p>
            <a:pPr>
              <a:lnSpc>
                <a:spcPct val="115000"/>
              </a:lnSpc>
            </a:pPr>
            <a:r>
              <a:rPr lang="en-US" sz="1800">
                <a:solidFill>
                  <a:srgbClr val="E8D3A2"/>
                </a:solidFill>
              </a:rPr>
              <a:t>June 2017</a:t>
            </a:r>
          </a:p>
          <a:p>
            <a:pPr>
              <a:lnSpc>
                <a:spcPct val="115000"/>
              </a:lnSpc>
            </a:pPr>
            <a:r>
              <a:rPr lang="en-US" sz="1800">
                <a:solidFill>
                  <a:srgbClr val="E8D3A2"/>
                </a:solidFill>
              </a:rPr>
              <a:t>Amanda Snyder, Associate Director, Office of Sponsored Programs</a:t>
            </a:r>
          </a:p>
          <a:p>
            <a:pPr>
              <a:lnSpc>
                <a:spcPct val="115000"/>
              </a:lnSpc>
            </a:pPr>
            <a:r>
              <a:rPr lang="en-US" sz="1800">
                <a:solidFill>
                  <a:srgbClr val="E8D3A2"/>
                </a:solidFill>
              </a:rPr>
              <a:t>Carey Acker, Project Manager, Office of Research Information Services</a:t>
            </a:r>
          </a:p>
        </p:txBody>
      </p:sp>
    </p:spTree>
    <p:extLst>
      <p:ext uri="{BB962C8B-B14F-4D97-AF65-F5344CB8AC3E}">
        <p14:creationId xmlns:p14="http://schemas.microsoft.com/office/powerpoint/2010/main" val="2726069803"/>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aveform">
  <a:themeElements>
    <a:clrScheme name="Custom 1">
      <a:dk1>
        <a:sysClr val="windowText" lastClr="000000"/>
      </a:dk1>
      <a:lt1>
        <a:sysClr val="window" lastClr="FFFFFF"/>
      </a:lt1>
      <a:dk2>
        <a:srgbClr val="424456"/>
      </a:dk2>
      <a:lt2>
        <a:srgbClr val="DEDEDE"/>
      </a:lt2>
      <a:accent1>
        <a:srgbClr val="493658"/>
      </a:accent1>
      <a:accent2>
        <a:srgbClr val="438086"/>
      </a:accent2>
      <a:accent3>
        <a:srgbClr val="934B21"/>
      </a:accent3>
      <a:accent4>
        <a:srgbClr val="C4652D"/>
      </a:accent4>
      <a:accent5>
        <a:srgbClr val="8B5D3D"/>
      </a:accent5>
      <a:accent6>
        <a:srgbClr val="5C92B5"/>
      </a:accent6>
      <a:hlink>
        <a:srgbClr val="67AFBD"/>
      </a:hlink>
      <a:folHlink>
        <a:srgbClr val="B1852D"/>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2310</Words>
  <Application>Microsoft Office PowerPoint</Application>
  <PresentationFormat>On-screen Show (4:3)</PresentationFormat>
  <Paragraphs>412</Paragraphs>
  <Slides>48</Slides>
  <Notes>37</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48</vt:i4>
      </vt:variant>
    </vt:vector>
  </HeadingPairs>
  <TitlesOfParts>
    <vt:vector size="70" baseType="lpstr">
      <vt:lpstr>Arial</vt:lpstr>
      <vt:lpstr>Encode Sans Normal</vt:lpstr>
      <vt:lpstr>Palatino Linotype</vt:lpstr>
      <vt:lpstr>Symbol</vt:lpstr>
      <vt:lpstr>Times New Roman</vt:lpstr>
      <vt:lpstr>Calibri</vt:lpstr>
      <vt:lpstr>Open Sans Light</vt:lpstr>
      <vt:lpstr>Open Sans</vt:lpstr>
      <vt:lpstr>Lucida Grande</vt:lpstr>
      <vt:lpstr>Encode Sans Normal Black</vt:lpstr>
      <vt:lpstr>Candara</vt:lpstr>
      <vt:lpstr>Uni Sans Regular</vt:lpstr>
      <vt:lpstr>Merriweather Sans</vt:lpstr>
      <vt:lpstr>Custom Design</vt:lpstr>
      <vt:lpstr>1_Custom Design</vt:lpstr>
      <vt:lpstr>1_Custom Design</vt:lpstr>
      <vt:lpstr>Office Theme</vt:lpstr>
      <vt:lpstr>2_Custom Design</vt:lpstr>
      <vt:lpstr>3_Custom Design</vt:lpstr>
      <vt:lpstr>Waveform</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Accounting &amp; Analysis &amp; EIO Updates</vt:lpstr>
      <vt:lpstr>Reduced Responsibility Faculty</vt:lpstr>
      <vt:lpstr>Workday Impact on WOS – RRD Faculty</vt:lpstr>
      <vt:lpstr>Salary Cap (Reminder)</vt:lpstr>
      <vt:lpstr>Salary Cap (Reminder)</vt:lpstr>
      <vt:lpstr>GCCRs &amp; Workday (Reminder)</vt:lpstr>
      <vt:lpstr>Recharge Rates Update</vt:lpstr>
      <vt:lpstr>EIO Update</vt:lpstr>
      <vt:lpstr>EIO Update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MRAM</dc:creator>
  <cp:lastModifiedBy>MRAM</cp:lastModifiedBy>
  <cp:revision>7</cp:revision>
  <dcterms:modified xsi:type="dcterms:W3CDTF">2017-06-08T00:44:36Z</dcterms:modified>
</cp:coreProperties>
</file>