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  <p:sldMasterId id="2147483662" r:id="rId2"/>
    <p:sldMasterId id="214748366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Open Sans Light" panose="020B0306030504020204" pitchFamily="34" charset="0"/>
      <p:regular r:id="rId16"/>
      <p:italic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10.fntdata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font" Target="fonts/font8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6370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As previously reported at MRAM</a:t>
            </a:r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7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9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3"/>
            <a:ext cx="2540000" cy="26669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Shape 10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71756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rgbClr val="4B2E83"/>
              </a:buClr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Shape 5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00" cy="1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200" cy="11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39700" algn="l" rtl="0">
              <a:spcBef>
                <a:spcPts val="2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3" name="Shape 6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00" cy="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Subheader +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39700" algn="l" rtl="0">
              <a:spcBef>
                <a:spcPts val="2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480"/>
              </a:spcBef>
              <a:buClr>
                <a:srgbClr val="4B2E83"/>
              </a:buClr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9" name="Shape 6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00" cy="1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00" cy="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4" name="Shape 7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00" cy="1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00" cy="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113" cy="3810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FFFFFF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FFFFFF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FFFFFF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FFFFFF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39700" algn="l" rtl="0">
              <a:spcBef>
                <a:spcPts val="280"/>
              </a:spcBef>
              <a:buClr>
                <a:srgbClr val="FFFFFF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3"/>
            <a:ext cx="2540000" cy="266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9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076956" cy="4015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FFFFFF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FFFFFF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FFFFFF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FFFFFF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39700" algn="l" rtl="0">
              <a:spcBef>
                <a:spcPts val="280"/>
              </a:spcBef>
              <a:buClr>
                <a:srgbClr val="FFFFFF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Shape 2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3"/>
            <a:ext cx="2540000" cy="2666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39700" algn="l" rtl="0">
              <a:spcBef>
                <a:spcPts val="2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Shape 31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9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71756" y="11671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rgbClr val="4B2E83"/>
              </a:buClr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Shape 35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9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113" cy="3810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57400" marR="0" lvl="4" indent="-139700" algn="l" rtl="0">
              <a:spcBef>
                <a:spcPts val="280"/>
              </a:spcBef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480"/>
              </a:spcBef>
              <a:buClr>
                <a:srgbClr val="4B2E83"/>
              </a:buClr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Shape 42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rgbClr val="4B2E83"/>
              </a:buClr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Shape 47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9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3"/>
            <a:ext cx="2540000" cy="2666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E8D3A2"/>
              </a:buClr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E8D3A2"/>
              </a:buClr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E8D3A2"/>
              </a:buClr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3" name="Shape 53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dpclearinghouse.org/help/business-use-agree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sites.nationalacademies.org/PGA/fdp/PGA_055835%2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rainternational.org/meeting/chapter/2017-pacific-northwest-chapter-meeting/registration-scholarsh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srainternational.org/meeting/chapter/2017-pacific-northwest-chapter-meeting" TargetMode="External"/><Relationship Id="rId4" Type="http://schemas.openxmlformats.org/officeDocument/2006/relationships/hyperlink" Target="mailto:jeneil@uw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rants.gov/2017/03/29/its-going-away-the-legacy-pdf-application-package-will-be-retire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rainternational.org/meeting/chapter/2017-pacific-northwest-chapter-meeting" TargetMode="External"/><Relationship Id="rId3" Type="http://schemas.openxmlformats.org/officeDocument/2006/relationships/hyperlink" Target="http://sites.nationalacademies.org/PGA/fdp/PGA_055835" TargetMode="External"/><Relationship Id="rId7" Type="http://schemas.openxmlformats.org/officeDocument/2006/relationships/hyperlink" Target="https://www.grants.gov/help/html/help/index.htm?callingApp=custom#t=Get_Started%2FGet_Started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grants.gov/web/grants/applicants/workspace-overview.html" TargetMode="External"/><Relationship Id="rId5" Type="http://schemas.openxmlformats.org/officeDocument/2006/relationships/hyperlink" Target="https://blog.grants.gov/2017/03/29/its-going-away-the-legacy-pdf-application-package-will-be-retired/" TargetMode="External"/><Relationship Id="rId4" Type="http://schemas.openxmlformats.org/officeDocument/2006/relationships/hyperlink" Target="https://www.nsf.gov/pubs/issuances/in139.jsp?WT.mc_id=USNSF_1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Federal Demonstration Partnership (FDP) Website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692029" y="4308048"/>
            <a:ext cx="6656730" cy="181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June 2017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FDP Homepage &amp; Web Resources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buNone/>
            </a:pPr>
            <a:endParaRPr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b="0" u="sng">
                <a:solidFill>
                  <a:schemeClr val="hlink"/>
                </a:solidFill>
                <a:hlinkClick r:id="rId3"/>
              </a:rPr>
              <a:t>Fdpclearinghouse.org</a:t>
            </a:r>
            <a:r>
              <a:rPr lang="en-US" u="sng"/>
              <a:t> 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Clr>
                <a:schemeClr val="hlink"/>
              </a:buClr>
              <a:buSzPct val="116666"/>
              <a:buFont typeface="Calibri"/>
              <a:buChar char="&gt;"/>
            </a:pPr>
            <a:r>
              <a:rPr lang="en-US" b="0" u="sng">
                <a:hlinkClick r:id="rId4"/>
              </a:rPr>
              <a:t>Expanded Clearinghouse / Subrecipient Entity Monitoring 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buNone/>
            </a:pPr>
            <a:endParaRPr b="0" u="sng">
              <a:hlinkClick r:id="rId3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b="0"/>
              <a:t>Help desk &amp; Feedback : fdpechelp@gmail.com</a:t>
            </a:r>
            <a:br>
              <a:rPr lang="en-US" b="0"/>
            </a:br>
            <a:endParaRPr lang="en-US" b="0"/>
          </a:p>
        </p:txBody>
      </p:sp>
      <p:sp>
        <p:nvSpPr>
          <p:cNvPr id="88" name="Shape 88"/>
          <p:cNvSpPr txBox="1"/>
          <p:nvPr/>
        </p:nvSpPr>
        <p:spPr>
          <a:xfrm>
            <a:off x="671758" y="6301355"/>
            <a:ext cx="7229367" cy="3308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MRAM - </a:t>
            </a:r>
            <a:r>
              <a:rPr lang="en-US" sz="12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r>
              <a:rPr lang="en-US" sz="12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2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Quick Updates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June 2017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buClr>
                <a:schemeClr val="lt2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Sponsor News </a:t>
            </a:r>
            <a:r>
              <a:rPr lang="en-US"/>
              <a:t>&amp; </a:t>
            </a: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Updates: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Arial"/>
              <a:buNone/>
            </a:pPr>
            <a:r>
              <a:rPr lang="en-US"/>
              <a:t>NSF Move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659299" y="1736725"/>
            <a:ext cx="8184600" cy="401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b="0"/>
              <a:t>Data center move: 6/30-7/04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US" b="0"/>
              <a:t>Fastlane &amp; Research.gov unavailable 6/30-7/04</a:t>
            </a:r>
          </a:p>
          <a:p>
            <a:pPr marL="1143000" lvl="2" indent="-114300" rtl="0">
              <a:spcBef>
                <a:spcPts val="0"/>
              </a:spcBef>
            </a:pPr>
            <a:r>
              <a:rPr lang="en-US" b="0"/>
              <a:t>Proposals, project reports and cash requests can’t be submitted</a:t>
            </a:r>
          </a:p>
          <a:p>
            <a:pPr marL="1143000" lvl="2" indent="-114300" rtl="0">
              <a:spcBef>
                <a:spcPts val="0"/>
              </a:spcBef>
            </a:pPr>
            <a:r>
              <a:rPr lang="en-US" b="0"/>
              <a:t>Previously saved info &amp; uploaded docs, including in-process proposals and reports, accessible after Data Center move</a:t>
            </a:r>
          </a:p>
          <a:p>
            <a:pPr lvl="0" rtl="0">
              <a:spcBef>
                <a:spcPts val="0"/>
              </a:spcBef>
              <a:buNone/>
            </a:pPr>
            <a:endParaRPr b="0"/>
          </a:p>
          <a:p>
            <a:pPr lvl="0" rtl="0">
              <a:spcBef>
                <a:spcPts val="0"/>
              </a:spcBef>
              <a:buNone/>
            </a:pPr>
            <a:r>
              <a:rPr lang="en-US" b="0"/>
              <a:t>Physical offices move: 8/24-10/01 </a:t>
            </a:r>
          </a:p>
          <a:p>
            <a:pPr marL="1143000" lvl="2" indent="-114300" rtl="0">
              <a:spcBef>
                <a:spcPts val="0"/>
              </a:spcBef>
            </a:pPr>
            <a:r>
              <a:rPr lang="en-US" b="0"/>
              <a:t>Expect delayed response times from NSF</a:t>
            </a:r>
          </a:p>
          <a:p>
            <a:pPr marL="1143000" lvl="2" indent="-114300" rtl="0">
              <a:spcBef>
                <a:spcPts val="0"/>
              </a:spcBef>
            </a:pPr>
            <a:r>
              <a:rPr lang="en-US" b="0" i="1"/>
              <a:t>Some </a:t>
            </a:r>
            <a:r>
              <a:rPr lang="en-US" b="0"/>
              <a:t>Program Officers recommending early submission             not NSF wide</a:t>
            </a:r>
          </a:p>
          <a:p>
            <a:pPr marL="1143000" lvl="2" indent="-114300" rtl="0">
              <a:spcBef>
                <a:spcPts val="0"/>
              </a:spcBef>
            </a:pPr>
            <a:r>
              <a:rPr lang="en-US" b="0"/>
              <a:t>Pay attention to sponsor messages </a:t>
            </a:r>
          </a:p>
          <a:p>
            <a:pPr marL="914400" marR="0" lvl="0" indent="0" algn="l" rtl="0">
              <a:spcBef>
                <a:spcPts val="400"/>
              </a:spcBef>
              <a:buNone/>
            </a:pPr>
            <a:endParaRPr sz="1400"/>
          </a:p>
          <a:p>
            <a:pPr marL="0" marR="0" lvl="0" indent="0" algn="l" rtl="0">
              <a:spcBef>
                <a:spcPts val="400"/>
              </a:spcBef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Society of Research Administrators International (SRAI)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Pacific Northwest Chapter Meeting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600" b="0"/>
              <a:t>July 21 in Puyallup WA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1600" b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600" b="0"/>
              <a:t>Program for basic to intermediate individuals in all aspects of research administration.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1600" b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600" b="0"/>
              <a:t>Check out their</a:t>
            </a:r>
            <a:r>
              <a:rPr lang="en-US" sz="1600" b="0">
                <a:hlinkClick r:id="rId3"/>
              </a:rPr>
              <a:t>  </a:t>
            </a:r>
            <a:r>
              <a:rPr lang="en-US" sz="1600" b="0" u="sng">
                <a:solidFill>
                  <a:schemeClr val="hlink"/>
                </a:solidFill>
                <a:hlinkClick r:id="rId3"/>
              </a:rPr>
              <a:t>registration scholarships</a:t>
            </a:r>
            <a:r>
              <a:rPr lang="en-US" sz="1600" b="0"/>
              <a:t> available - June 15 deadline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1600" b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600" b="0"/>
              <a:t>Contact Jeneil Lagassé (</a:t>
            </a:r>
            <a:r>
              <a:rPr lang="en-US" sz="1600" b="0" u="sng">
                <a:solidFill>
                  <a:schemeClr val="hlink"/>
                </a:solidFill>
                <a:hlinkClick r:id="rId4"/>
              </a:rPr>
              <a:t>jeneil@uw.edu</a:t>
            </a:r>
            <a:r>
              <a:rPr lang="en-US" sz="1600" b="0"/>
              <a:t>) for Seattle area carpooling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1600" b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600" b="0"/>
              <a:t>More </a:t>
            </a:r>
            <a:r>
              <a:rPr lang="en-US" sz="1600" b="0" u="sng">
                <a:solidFill>
                  <a:schemeClr val="hlink"/>
                </a:solidFill>
                <a:hlinkClick r:id="rId5"/>
              </a:rPr>
              <a:t>information from SRAI re: registration, location, speakers, and schedule</a:t>
            </a:r>
            <a:r>
              <a:rPr lang="en-US" sz="1600" b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Sponsor News &amp; Updates: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Grants.gov Workspace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b="0"/>
              <a:t>Grants.gov Adobe/PDF forms are </a:t>
            </a:r>
            <a:r>
              <a:rPr lang="en-US" b="0" u="sng">
                <a:solidFill>
                  <a:schemeClr val="hlink"/>
                </a:solidFill>
                <a:hlinkClick r:id="rId3"/>
              </a:rPr>
              <a:t>going away 12/31/17</a:t>
            </a:r>
          </a:p>
          <a:p>
            <a:pPr marL="0" lvl="0" indent="0">
              <a:spcBef>
                <a:spcPts val="0"/>
              </a:spcBef>
              <a:buNone/>
            </a:pPr>
            <a:endParaRPr b="0"/>
          </a:p>
          <a:p>
            <a:pPr lvl="0" rtl="0">
              <a:spcBef>
                <a:spcPts val="0"/>
              </a:spcBef>
            </a:pPr>
            <a:r>
              <a:rPr lang="en-US" b="0"/>
              <a:t>Workspace replaces Adobe/PDF forms as a submission option</a:t>
            </a:r>
          </a:p>
          <a:p>
            <a:pPr marL="0" lvl="0" indent="0" rtl="0">
              <a:spcBef>
                <a:spcPts val="0"/>
              </a:spcBef>
              <a:buNone/>
            </a:pPr>
            <a:endParaRPr b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</a:pPr>
            <a:r>
              <a:rPr lang="en-US" b="0"/>
              <a:t>Stay tuned we’ll provide more info soon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Resources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685800" y="1676400"/>
            <a:ext cx="8196300" cy="401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SzPct val="100000"/>
            </a:pPr>
            <a:r>
              <a:rPr lang="en-US" sz="1600" dirty="0"/>
              <a:t>FDP Website </a:t>
            </a:r>
            <a:r>
              <a:rPr lang="en-US" sz="1600" b="0" u="sng" dirty="0">
                <a:solidFill>
                  <a:schemeClr val="hlink"/>
                </a:solidFill>
                <a:hlinkClick r:id="rId3"/>
              </a:rPr>
              <a:t>http://sites.nationalacademies.org/PGA/fdp/PGA_055835</a:t>
            </a:r>
            <a:r>
              <a:rPr lang="en-US" sz="1600" b="0" dirty="0"/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600" b="0" dirty="0"/>
          </a:p>
          <a:p>
            <a:pPr lvl="0">
              <a:spcBef>
                <a:spcPts val="0"/>
              </a:spcBef>
              <a:buSzPct val="100000"/>
            </a:pPr>
            <a:r>
              <a:rPr lang="en-US" sz="1600" dirty="0"/>
              <a:t>NSF Move: </a:t>
            </a:r>
            <a:r>
              <a:rPr lang="en-US" sz="1400" b="0" u="sng" dirty="0">
                <a:solidFill>
                  <a:schemeClr val="accent5"/>
                </a:solidFill>
                <a:hlinkClick r:id="rId4"/>
              </a:rPr>
              <a:t>https://www.nsf.gov/pubs/issuances/in139.jsp?WT.mc_id=USNSF_109</a:t>
            </a:r>
            <a:r>
              <a:rPr lang="en-US" sz="1400" b="0" dirty="0">
                <a:solidFill>
                  <a:srgbClr val="000000"/>
                </a:solidFill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endParaRPr sz="1400" b="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SzPct val="100000"/>
            </a:pPr>
            <a:r>
              <a:rPr lang="en-US" sz="1600" dirty="0"/>
              <a:t>Grants.gov PFD forms going away: </a:t>
            </a:r>
            <a:r>
              <a:rPr lang="en-US" sz="1600" b="0" u="sng" dirty="0">
                <a:solidFill>
                  <a:schemeClr val="accent5"/>
                </a:solidFill>
                <a:hlinkClick r:id="rId5"/>
              </a:rPr>
              <a:t>https://blog.grants.gov/2017/03/29/its-going-away-the-legacy-pdf-application-package-will-be-retired/</a:t>
            </a:r>
          </a:p>
          <a:p>
            <a:pPr lvl="0">
              <a:spcBef>
                <a:spcPts val="0"/>
              </a:spcBef>
              <a:buSzPct val="100000"/>
            </a:pPr>
            <a:r>
              <a:rPr lang="en-US" sz="1600" dirty="0"/>
              <a:t>Grants.gov Workspace resources 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600" b="0" dirty="0"/>
              <a:t>Overview: </a:t>
            </a:r>
            <a:r>
              <a:rPr lang="en-US" sz="1600" b="0" u="sng" dirty="0">
                <a:solidFill>
                  <a:schemeClr val="hlink"/>
                </a:solidFill>
                <a:hlinkClick r:id="rId6"/>
              </a:rPr>
              <a:t>https://www.grants.gov/web/grants/applicants/workspace-overview.html</a:t>
            </a:r>
            <a:r>
              <a:rPr lang="en-US" b="0" dirty="0"/>
              <a:t> 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1600" b="0" dirty="0"/>
              <a:t>Workspace User Guide: </a:t>
            </a:r>
            <a:r>
              <a:rPr lang="en-US" sz="1600" b="0" u="sng" dirty="0">
                <a:solidFill>
                  <a:schemeClr val="hlink"/>
                </a:solidFill>
                <a:hlinkClick r:id="rId7"/>
              </a:rPr>
              <a:t>https://www.grants.gov/help/html/help/index.htm?callingApp=custom#t=Get_Started%2FGet_Started.htm</a:t>
            </a:r>
            <a:r>
              <a:rPr lang="en-US" sz="1600" b="0" dirty="0"/>
              <a:t> </a:t>
            </a:r>
          </a:p>
          <a:p>
            <a:pPr marL="457200" lvl="0" indent="0">
              <a:spcBef>
                <a:spcPts val="0"/>
              </a:spcBef>
              <a:buNone/>
            </a:pPr>
            <a:endParaRPr sz="1600" b="0" dirty="0"/>
          </a:p>
          <a:p>
            <a:pPr lvl="0" rtl="0">
              <a:spcBef>
                <a:spcPts val="0"/>
              </a:spcBef>
              <a:buSzPct val="100000"/>
            </a:pPr>
            <a:r>
              <a:rPr lang="en-US" sz="1600" dirty="0"/>
              <a:t>SRAI PNW Meeting 7/21: </a:t>
            </a:r>
            <a:r>
              <a:rPr lang="en-US" sz="1600" b="0" u="sng" dirty="0">
                <a:solidFill>
                  <a:schemeClr val="hlink"/>
                </a:solidFill>
                <a:hlinkClick r:id="rId8"/>
              </a:rPr>
              <a:t>http://srainternational.org/meeting/chapter/2017-pacific-northwest-chapter-meeting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Merriweather Sans</vt:lpstr>
      <vt:lpstr>Open Sans Light</vt:lpstr>
      <vt:lpstr>Open Sans</vt:lpstr>
      <vt:lpstr>Custom Design</vt:lpstr>
      <vt:lpstr>1_Custom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MRAM</cp:lastModifiedBy>
  <cp:revision>3</cp:revision>
  <dcterms:modified xsi:type="dcterms:W3CDTF">2017-06-07T19:21:57Z</dcterms:modified>
</cp:coreProperties>
</file>