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917B4C"/>
    <a:srgbClr val="33006F"/>
    <a:srgbClr val="3300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62" d="100"/>
          <a:sy n="62" d="100"/>
        </p:scale>
        <p:origin x="-10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0DCEA-6358-43F6-8E6C-6467D7143792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F3C13-79C5-4EAE-A8E1-D8B75F57E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76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F3C13-79C5-4EAE-A8E1-D8B75F57ED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04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598-278E-4750-85DC-58B0D39D8658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80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598-278E-4750-85DC-58B0D39D8658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4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598-278E-4750-85DC-58B0D39D8658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98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598-278E-4750-85DC-58B0D39D8658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598-278E-4750-85DC-58B0D39D8658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54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598-278E-4750-85DC-58B0D39D8658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57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598-278E-4750-85DC-58B0D39D8658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241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598-278E-4750-85DC-58B0D39D8658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750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598-278E-4750-85DC-58B0D39D8658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47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598-278E-4750-85DC-58B0D39D8658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00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598-278E-4750-85DC-58B0D39D8658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72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14598-278E-4750-85DC-58B0D39D8658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08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ashington.edu/research/training/about-core/" TargetMode="Externa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hyperlink" Target="https://uwresearch.gosignmeup.com/public/course/browse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Students in the Quad. Photo by Dennis Wise.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239" b="21494"/>
          <a:stretch/>
        </p:blipFill>
        <p:spPr bwMode="auto">
          <a:xfrm>
            <a:off x="0" y="5587013"/>
            <a:ext cx="9144000" cy="127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0"/>
            <a:ext cx="9153525" cy="108367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963" y="345013"/>
            <a:ext cx="5470972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Encode Sans Normal" panose="02000000000000000000" pitchFamily="2" charset="0"/>
              </a:rPr>
              <a:t>UPCOMING COURSES IN 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Encode Sans Normal" panose="02000000000000000000" pitchFamily="2" charset="0"/>
              </a:rPr>
              <a:t>RESEARCH ADMINISTRATION</a:t>
            </a:r>
            <a:endParaRPr lang="en-US" sz="2000" b="1" dirty="0">
              <a:solidFill>
                <a:schemeClr val="bg1"/>
              </a:solidFill>
              <a:latin typeface="Encode Sans Normal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980" y="5943601"/>
            <a:ext cx="1358020" cy="914400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1137225" y="2882443"/>
            <a:ext cx="6454140" cy="307777"/>
            <a:chOff x="0" y="1401986"/>
            <a:chExt cx="5334000" cy="307777"/>
          </a:xfrm>
        </p:grpSpPr>
        <p:sp>
          <p:nvSpPr>
            <p:cNvPr id="40" name="TextBox 39"/>
            <p:cNvSpPr txBox="1"/>
            <p:nvPr/>
          </p:nvSpPr>
          <p:spPr>
            <a:xfrm>
              <a:off x="0" y="1401986"/>
              <a:ext cx="609600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>
              <a:defPPr>
                <a:defRPr lang="en-US"/>
              </a:defPPr>
              <a:lvl1pPr algn="r">
                <a:defRPr sz="1400" b="1">
                  <a:solidFill>
                    <a:schemeClr val="accent4"/>
                  </a:solidFill>
                </a:defRPr>
              </a:lvl1pPr>
            </a:lstStyle>
            <a:p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38200" y="1401986"/>
              <a:ext cx="4495800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endParaRPr lang="en-US" sz="1400" dirty="0" smtClean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838200" y="4800600"/>
            <a:ext cx="3886200" cy="95410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F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ull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list of courses and 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registration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hlinkClick r:id="rId6"/>
              </a:rPr>
              <a:t>https://</a:t>
            </a: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hlinkClick r:id="rId6"/>
              </a:rPr>
              <a:t>uwresearch.gosignmeup.com/public/course/browse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endParaRPr lang="en-US" sz="1400" dirty="0"/>
          </a:p>
        </p:txBody>
      </p:sp>
      <p:grpSp>
        <p:nvGrpSpPr>
          <p:cNvPr id="54" name="Group 53"/>
          <p:cNvGrpSpPr/>
          <p:nvPr/>
        </p:nvGrpSpPr>
        <p:grpSpPr>
          <a:xfrm>
            <a:off x="1386952" y="3339643"/>
            <a:ext cx="6454140" cy="307777"/>
            <a:chOff x="0" y="1401986"/>
            <a:chExt cx="5334000" cy="307777"/>
          </a:xfrm>
        </p:grpSpPr>
        <p:sp>
          <p:nvSpPr>
            <p:cNvPr id="55" name="TextBox 54"/>
            <p:cNvSpPr txBox="1"/>
            <p:nvPr/>
          </p:nvSpPr>
          <p:spPr>
            <a:xfrm>
              <a:off x="0" y="1401986"/>
              <a:ext cx="609600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>
              <a:defPPr>
                <a:defRPr lang="en-US"/>
              </a:defPPr>
              <a:lvl1pPr algn="r">
                <a:defRPr sz="1400" b="1">
                  <a:solidFill>
                    <a:schemeClr val="accent4"/>
                  </a:solidFill>
                </a:defRPr>
              </a:lvl1pPr>
            </a:lstStyle>
            <a:p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38200" y="1401986"/>
              <a:ext cx="4495800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endParaRPr lang="en-US" sz="1400" dirty="0" smtClean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253865"/>
              </p:ext>
            </p:extLst>
          </p:nvPr>
        </p:nvGraphicFramePr>
        <p:xfrm>
          <a:off x="692590" y="990600"/>
          <a:ext cx="7988000" cy="39907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0060"/>
                <a:gridCol w="939083"/>
                <a:gridCol w="1195209"/>
                <a:gridCol w="5403648"/>
              </a:tblGrid>
              <a:tr h="277036">
                <a:tc>
                  <a:txBody>
                    <a:bodyPr/>
                    <a:lstStyle/>
                    <a:p>
                      <a:pPr algn="r"/>
                      <a:endParaRPr lang="en-US" sz="1400" b="1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122">
                <a:tc>
                  <a:txBody>
                    <a:bodyPr/>
                    <a:lstStyle/>
                    <a:p>
                      <a:pPr algn="r"/>
                      <a:endParaRPr lang="en-US" sz="1400" b="1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Aug 1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OSP 175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Introduction to Export Compliance at the UW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122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Aug 2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MAA 100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Introduction to Grant and Contract Certification (GCCR)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3141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Aug 16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MAA 101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Introduction to Faculty Effort Certification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122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Aug 30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MAA 102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Electronic Faculty Effort Certification (</a:t>
                      </a:r>
                      <a:r>
                        <a:rPr lang="en-US" sz="1400" b="1" u="none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eFECS</a:t>
                      </a:r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 for FEC Coordinators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122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Sep</a:t>
                      </a:r>
                      <a:r>
                        <a:rPr lang="en-US" sz="1400" b="1" u="non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13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MAA 205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Modifying an FEC Using Comments and Adjusting Cost Sharing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122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Sep 14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OSP 101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Introduction to Research </a:t>
                      </a:r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Administration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122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Sep 19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ORIS 101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SAGE:  Creating and Submitting</a:t>
                      </a:r>
                      <a:r>
                        <a:rPr lang="en-US" sz="1400" b="1" u="non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eGC1s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122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ONLINE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GCA</a:t>
                      </a:r>
                      <a:r>
                        <a:rPr lang="en-US" sz="1400" b="1" u="non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201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Salary and Cost Transfers Online Class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122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ONLINE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RAA 201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Post Award Food Purchases and Compliance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122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ONLINE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GCA 202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Direct Billing of F&amp;A Type Costs Online Class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122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ONLINE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RAA 202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Timing of Expenditures &amp; Benefit to Award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122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 descr="C:\Users\hient2\Desktop\Untitled-1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52400"/>
            <a:ext cx="2768927" cy="1006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0" y="4785360"/>
            <a:ext cx="358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About 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CORE :</a:t>
            </a:r>
            <a:endParaRPr lang="en-US" sz="1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hlinkClick r:id="rId8"/>
              </a:rPr>
              <a:t>https://www.washington.edu/research/training/about-core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8"/>
              </a:rPr>
              <a:t>/</a:t>
            </a:r>
            <a:endParaRPr lang="en-US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595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GO AWAY BLUE L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DADE7"/>
      </a:hlink>
      <a:folHlink>
        <a:srgbClr val="6DADE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</TotalTime>
  <Words>140</Words>
  <Application>Microsoft Office PowerPoint</Application>
  <PresentationFormat>On-screen Show (4:3)</PresentationFormat>
  <Paragraphs>39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makerin</dc:creator>
  <cp:lastModifiedBy>Laurie Stephan</cp:lastModifiedBy>
  <cp:revision>115</cp:revision>
  <dcterms:created xsi:type="dcterms:W3CDTF">2015-06-08T16:00:48Z</dcterms:created>
  <dcterms:modified xsi:type="dcterms:W3CDTF">2017-07-11T16:33:54Z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DDB75E93-119F-4BDD-8C37-2901A24363EE</vt:lpwstr>
  </property>
  <property fmtid="{D5CDD505-2E9C-101B-9397-08002B2CF9AE}" pid="3" name="ArticulatePath">
    <vt:lpwstr>CORE  June MRAM</vt:lpwstr>
  </property>
</Properties>
</file>