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2" r:id="rId4"/>
    <p:sldMasterId id="2147483696" r:id="rId5"/>
    <p:sldMasterId id="2147483715" r:id="rId6"/>
    <p:sldMasterId id="2147483720" r:id="rId7"/>
    <p:sldMasterId id="2147483732" r:id="rId8"/>
    <p:sldMasterId id="2147483737" r:id="rId9"/>
    <p:sldMasterId id="2147483742" r:id="rId10"/>
  </p:sldMasterIdLst>
  <p:notesMasterIdLst>
    <p:notesMasterId r:id="rId61"/>
  </p:notesMasterIdLst>
  <p:sldIdLst>
    <p:sldId id="257" r:id="rId11"/>
    <p:sldId id="258" r:id="rId12"/>
    <p:sldId id="260" r:id="rId13"/>
    <p:sldId id="261" r:id="rId14"/>
    <p:sldId id="262" r:id="rId15"/>
    <p:sldId id="263" r:id="rId16"/>
    <p:sldId id="271" r:id="rId17"/>
    <p:sldId id="265" r:id="rId18"/>
    <p:sldId id="266" r:id="rId19"/>
    <p:sldId id="267" r:id="rId20"/>
    <p:sldId id="268" r:id="rId21"/>
    <p:sldId id="269" r:id="rId22"/>
    <p:sldId id="270" r:id="rId23"/>
    <p:sldId id="280" r:id="rId24"/>
    <p:sldId id="273" r:id="rId25"/>
    <p:sldId id="274" r:id="rId26"/>
    <p:sldId id="275" r:id="rId27"/>
    <p:sldId id="276" r:id="rId28"/>
    <p:sldId id="277" r:id="rId29"/>
    <p:sldId id="278" r:id="rId30"/>
    <p:sldId id="279" r:id="rId31"/>
    <p:sldId id="297"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309" r:id="rId48"/>
    <p:sldId id="299" r:id="rId49"/>
    <p:sldId id="300" r:id="rId50"/>
    <p:sldId id="301" r:id="rId51"/>
    <p:sldId id="302" r:id="rId52"/>
    <p:sldId id="303" r:id="rId53"/>
    <p:sldId id="304" r:id="rId54"/>
    <p:sldId id="305" r:id="rId55"/>
    <p:sldId id="306" r:id="rId56"/>
    <p:sldId id="307" r:id="rId57"/>
    <p:sldId id="308" r:id="rId58"/>
    <p:sldId id="310" r:id="rId59"/>
    <p:sldId id="31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50515-B5D1-4242-B0DD-F80614DD192D}" type="datetimeFigureOut">
              <a:rPr lang="en-US" smtClean="0"/>
              <a:t>8/9/2017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61C72-8B4E-46F2-9FE3-3DA06F47A81B}" type="slidenum">
              <a:rPr lang="en-US" smtClean="0"/>
              <a:t>‹#›</a:t>
            </a:fld>
            <a:endParaRPr lang="en-US" dirty="0"/>
          </a:p>
        </p:txBody>
      </p:sp>
    </p:spTree>
    <p:extLst>
      <p:ext uri="{BB962C8B-B14F-4D97-AF65-F5344CB8AC3E}">
        <p14:creationId xmlns:p14="http://schemas.microsoft.com/office/powerpoint/2010/main" val="357249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C97BD-C26A-4452-A646-144B2820E035}" type="slidenum">
              <a:rPr lang="en-US" smtClean="0"/>
              <a:t>1</a:t>
            </a:fld>
            <a:endParaRPr lang="en-US" dirty="0"/>
          </a:p>
        </p:txBody>
      </p:sp>
    </p:spTree>
    <p:extLst>
      <p:ext uri="{BB962C8B-B14F-4D97-AF65-F5344CB8AC3E}">
        <p14:creationId xmlns:p14="http://schemas.microsoft.com/office/powerpoint/2010/main" val="258845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dirty="0"/>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dirty="0"/>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dirty="0"/>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dirty="0"/>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F3C13-79C5-4EAE-A8E1-D8B75F57EDE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742304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F3C13-79C5-4EAE-A8E1-D8B75F57EDE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74230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These are not a regulatory requirement and adds administrative burden on our investigators and on the institution. This review was originally put in place to provide additional oversight, but we believe there are better mechanisms for ensuring compliance and we can better serve the researchers putting this time saved to a different use,</a:t>
            </a:r>
            <a:r>
              <a:rPr lang="en-US" sz="1200" baseline="0" dirty="0" smtClean="0"/>
              <a:t> such as review of submissions.</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9D24BB85-06F5-4FE9-BFE7-93AD987832D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4945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As you can see, we spent ~40% of our grant review time on non-competing renewals, and only 17 of them ever had any sort of issue (within the protocol(s), and 9 of those were being addressed by the PI without OAW’s involvement). This equates to between 1-2% of non-competing grants that did have issues, and we think that we can resolve these</a:t>
            </a:r>
          </a:p>
        </p:txBody>
      </p:sp>
      <p:sp>
        <p:nvSpPr>
          <p:cNvPr id="4" name="Slide Number Placeholder 3"/>
          <p:cNvSpPr>
            <a:spLocks noGrp="1"/>
          </p:cNvSpPr>
          <p:nvPr>
            <p:ph type="sldNum" sz="quarter" idx="10"/>
          </p:nvPr>
        </p:nvSpPr>
        <p:spPr/>
        <p:txBody>
          <a:bodyPr/>
          <a:lstStyle/>
          <a:p>
            <a:fld id="{9D24BB85-06F5-4FE9-BFE7-93AD987832D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0653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Instead of reviewing non-competing grants, as long as the original approval letter is still valid (that is, the protocol(s) cited are still within their approval range), they can be used for subsequent non-competing submissions.</a:t>
            </a:r>
          </a:p>
          <a:p>
            <a:endParaRPr lang="en-US" baseline="0" dirty="0" smtClean="0"/>
          </a:p>
        </p:txBody>
      </p:sp>
      <p:sp>
        <p:nvSpPr>
          <p:cNvPr id="4" name="Slide Number Placeholder 3"/>
          <p:cNvSpPr>
            <a:spLocks noGrp="1"/>
          </p:cNvSpPr>
          <p:nvPr>
            <p:ph type="sldNum" sz="quarter" idx="10"/>
          </p:nvPr>
        </p:nvSpPr>
        <p:spPr/>
        <p:txBody>
          <a:bodyPr/>
          <a:lstStyle/>
          <a:p>
            <a:fld id="{9D24BB85-06F5-4FE9-BFE7-93AD987832D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0095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D24BB85-06F5-4FE9-BFE7-93AD987832D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5642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dirty="0"/>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dirty="0"/>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9731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244044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423976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73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589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728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8208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29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672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91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19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2809814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4095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6147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487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6"/>
        <p:cNvGrpSpPr/>
        <p:nvPr/>
      </p:nvGrpSpPr>
      <p:grpSpPr>
        <a:xfrm>
          <a:off x="0" y="0"/>
          <a:ext cx="0" cy="0"/>
          <a:chOff x="0" y="0"/>
          <a:chExt cx="0" cy="0"/>
        </a:xfrm>
      </p:grpSpPr>
      <p:pic>
        <p:nvPicPr>
          <p:cNvPr id="7" name="Shape 7" descr="UW_W Logo_White.png"/>
          <p:cNvPicPr preferRelativeResize="0"/>
          <p:nvPr/>
        </p:nvPicPr>
        <p:blipFill rotWithShape="1">
          <a:blip r:embed="rId2">
            <a:alphaModFix/>
          </a:blip>
          <a:srcRect/>
          <a:stretch/>
        </p:blipFill>
        <p:spPr>
          <a:xfrm>
            <a:off x="7445816" y="5945853"/>
            <a:ext cx="1371599" cy="923544"/>
          </a:xfrm>
          <a:prstGeom prst="rect">
            <a:avLst/>
          </a:prstGeom>
          <a:noFill/>
          <a:ln>
            <a:noFill/>
          </a:ln>
        </p:spPr>
      </p:pic>
      <p:pic>
        <p:nvPicPr>
          <p:cNvPr id="8" name="Shape 8"/>
          <p:cNvPicPr preferRelativeResize="0"/>
          <p:nvPr/>
        </p:nvPicPr>
        <p:blipFill rotWithShape="1">
          <a:blip r:embed="rId3">
            <a:alphaModFix/>
          </a:blip>
          <a:srcRect/>
          <a:stretch/>
        </p:blipFill>
        <p:spPr>
          <a:xfrm>
            <a:off x="677335" y="6354237"/>
            <a:ext cx="2540000" cy="266699"/>
          </a:xfrm>
          <a:prstGeom prst="rect">
            <a:avLst/>
          </a:prstGeom>
          <a:noFill/>
          <a:ln>
            <a:noFill/>
          </a:ln>
        </p:spPr>
      </p:pic>
      <p:sp>
        <p:nvSpPr>
          <p:cNvPr id="9" name="Shape 9"/>
          <p:cNvSpPr txBox="1">
            <a:spLocks noGrp="1"/>
          </p:cNvSpPr>
          <p:nvPr>
            <p:ph type="body" idx="1"/>
          </p:nvPr>
        </p:nvSpPr>
        <p:spPr>
          <a:xfrm>
            <a:off x="671756" y="1179828"/>
            <a:ext cx="6972300" cy="2641755"/>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accent3"/>
              </a:buClr>
              <a:buFont typeface="Arial"/>
              <a:buNone/>
              <a:defRPr sz="5000" b="0" i="0" u="none" strike="noStrike" cap="none">
                <a:solidFill>
                  <a:schemeClr val="accent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Shape 10"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extLst>
      <p:ext uri="{BB962C8B-B14F-4D97-AF65-F5344CB8AC3E}">
        <p14:creationId xmlns:p14="http://schemas.microsoft.com/office/powerpoint/2010/main" val="173792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8"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61408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BFBFBF"/>
            </a:gs>
            <a:gs pos="60001">
              <a:srgbClr val="D9D9D9"/>
            </a:gs>
            <a:gs pos="100000">
              <a:srgbClr val="D9D9D9"/>
            </a:gs>
          </a:gsLst>
          <a:lin ang="540000"/>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7" descr="UW.Wordmark_ctr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1" y="352425"/>
            <a:ext cx="25511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 y="180975"/>
            <a:ext cx="576263" cy="457200"/>
          </a:xfrm>
          <a:prstGeom prst="rect">
            <a:avLst/>
          </a:prstGeom>
          <a:solidFill>
            <a:srgbClr val="39275B"/>
          </a:solidFill>
          <a:ln>
            <a:noFill/>
          </a:ln>
          <a:effectLst>
            <a:outerShdw blurRad="38100" dist="38100" dir="3600019" algn="br" rotWithShape="0">
              <a:srgbClr val="808080">
                <a:alpha val="1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prstClr val="white"/>
              </a:solidFill>
            </a:endParaRPr>
          </a:p>
        </p:txBody>
      </p:sp>
      <p:pic>
        <p:nvPicPr>
          <p:cNvPr id="7" name="Picture 11" descr="UW_W-Logo_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8486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097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998909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71450" cy="6858000"/>
          </a:xfrm>
          <a:prstGeom prst="rect">
            <a:avLst/>
          </a:prstGeom>
          <a:solidFill>
            <a:srgbClr val="33006F"/>
          </a:solidFill>
          <a:ln>
            <a:solidFill>
              <a:srgbClr val="E8D3A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userDrawn="1"/>
        </p:nvSpPr>
        <p:spPr bwMode="auto">
          <a:xfrm>
            <a:off x="1" y="152822"/>
            <a:ext cx="576263" cy="457200"/>
          </a:xfrm>
          <a:prstGeom prst="rect">
            <a:avLst/>
          </a:prstGeom>
          <a:solidFill>
            <a:srgbClr val="33006F"/>
          </a:solidFill>
          <a:ln>
            <a:solidFill>
              <a:srgbClr val="E8D3A2"/>
            </a:solidFill>
          </a:ln>
          <a:effectLst>
            <a:outerShdw blurRad="38100" dist="38100" dir="3600019" algn="br" rotWithShape="0">
              <a:srgbClr val="808080">
                <a:alpha val="14998"/>
              </a:srgbClr>
            </a:outerShdw>
          </a:effectLst>
          <a:extLst/>
        </p:spPr>
        <p:txBody>
          <a:bodyPr anchor="ctr"/>
          <a:lstStyle/>
          <a:p>
            <a:pPr algn="ctr">
              <a:defRPr/>
            </a:pPr>
            <a:endParaRPr lang="en-US" dirty="0">
              <a:solidFill>
                <a:prstClr val="white"/>
              </a:solidFill>
            </a:endParaRPr>
          </a:p>
        </p:txBody>
      </p:sp>
      <p:pic>
        <p:nvPicPr>
          <p:cNvPr id="6" name="Picture 9" descr="UW.Wordmark_ctr.png"/>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1689" y="528270"/>
            <a:ext cx="1219200" cy="8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ejwalker\AppData\Local\Microsoft\Windows\Temporary Internet Files\Content.Outlook\M6YI8C4I\OAW Logo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01150" y="147352"/>
            <a:ext cx="16335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023" y="259186"/>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8972550" y="0"/>
            <a:ext cx="171450" cy="6858000"/>
          </a:xfrm>
          <a:prstGeom prst="rect">
            <a:avLst/>
          </a:prstGeom>
          <a:solidFill>
            <a:srgbClr val="33006F"/>
          </a:solidFill>
          <a:ln>
            <a:solidFill>
              <a:srgbClr val="E8D3A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911322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83434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2"/>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2"/>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80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01"/>
            <a:ext cx="4040188"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76399"/>
            <a:ext cx="4041775" cy="4984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79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3304707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790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1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0"/>
            <a:ext cx="3008313"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2"/>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2"/>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5934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2001"/>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3291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76402"/>
            <a:ext cx="822960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3428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2"/>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2"/>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930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71450" cy="6858000"/>
          </a:xfrm>
          <a:prstGeom prst="rect">
            <a:avLst/>
          </a:prstGeom>
          <a:solidFill>
            <a:srgbClr val="33006F"/>
          </a:solidFill>
          <a:ln>
            <a:solidFill>
              <a:srgbClr val="E8D3A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userDrawn="1"/>
        </p:nvSpPr>
        <p:spPr bwMode="auto">
          <a:xfrm>
            <a:off x="1" y="136525"/>
            <a:ext cx="576263" cy="457200"/>
          </a:xfrm>
          <a:prstGeom prst="rect">
            <a:avLst/>
          </a:prstGeom>
          <a:solidFill>
            <a:srgbClr val="33006F"/>
          </a:solidFill>
          <a:ln>
            <a:solidFill>
              <a:srgbClr val="E8D3A2"/>
            </a:solidFill>
          </a:ln>
          <a:effectLst>
            <a:outerShdw blurRad="38100" dist="38100" dir="3600019" algn="br" rotWithShape="0">
              <a:srgbClr val="808080">
                <a:alpha val="14998"/>
              </a:srgbClr>
            </a:outerShdw>
          </a:effectLst>
          <a:extLst/>
        </p:spPr>
        <p:txBody>
          <a:bodyPr anchor="ctr"/>
          <a:lstStyle/>
          <a:p>
            <a:pPr algn="ctr">
              <a:defRPr/>
            </a:pPr>
            <a:endParaRPr lang="en-US" dirty="0">
              <a:solidFill>
                <a:prstClr val="white"/>
              </a:solidFill>
            </a:endParaRPr>
          </a:p>
        </p:txBody>
      </p:sp>
      <p:pic>
        <p:nvPicPr>
          <p:cNvPr id="6" name="Picture 9" descr="UW.Wordmark_ctr.png"/>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0614" y="512196"/>
            <a:ext cx="1219200" cy="8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ejwalker\AppData\Local\Microsoft\Windows\Temporary Internet Files\Content.Outlook\M6YI8C4I\OAW Logo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1" y="158750"/>
            <a:ext cx="16335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381000" y="685800"/>
            <a:ext cx="8382000" cy="0"/>
          </a:xfrm>
          <a:prstGeom prst="line">
            <a:avLst/>
          </a:prstGeom>
          <a:ln w="12700">
            <a:solidFill>
              <a:srgbClr val="E8D3A2"/>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81000" y="6477000"/>
            <a:ext cx="8382000" cy="0"/>
          </a:xfrm>
          <a:prstGeom prst="line">
            <a:avLst/>
          </a:prstGeom>
          <a:ln w="12700">
            <a:solidFill>
              <a:srgbClr val="E8D3A2"/>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50" y="255590"/>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8972550" y="0"/>
            <a:ext cx="171450" cy="6858000"/>
          </a:xfrm>
          <a:prstGeom prst="rect">
            <a:avLst/>
          </a:prstGeom>
          <a:solidFill>
            <a:srgbClr val="33006F"/>
          </a:solidFill>
          <a:ln>
            <a:solidFill>
              <a:srgbClr val="E8D3A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684712" y="1844042"/>
            <a:ext cx="7854696"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380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9" descr="UW.Wordmark_ctr.png"/>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000" y="480562"/>
            <a:ext cx="12954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 y="180975"/>
            <a:ext cx="576263" cy="457200"/>
          </a:xfrm>
          <a:prstGeom prst="rect">
            <a:avLst/>
          </a:prstGeom>
          <a:solidFill>
            <a:srgbClr val="39275B"/>
          </a:solidFill>
          <a:ln>
            <a:noFill/>
          </a:ln>
          <a:effectLst>
            <a:outerShdw blurRad="38100" dist="38100" dir="3600019" algn="br" rotWithShape="0">
              <a:srgbClr val="808080">
                <a:alpha val="1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prstClr val="white"/>
              </a:solidFill>
            </a:endParaRPr>
          </a:p>
        </p:txBody>
      </p:sp>
      <p:pic>
        <p:nvPicPr>
          <p:cNvPr id="7" name="Picture 8" descr="UW_W-Logo_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ejwalker\AppData\Local\Microsoft\Windows\Temporary Internet Files\Content.Outlook\M6YI8C4I\OAW Logo (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3114" y="98425"/>
            <a:ext cx="188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5801" y="1828801"/>
            <a:ext cx="7854696"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685800" y="6356352"/>
            <a:ext cx="2133600" cy="365125"/>
          </a:xfrm>
          <a:prstGeom prst="rect">
            <a:avLst/>
          </a:prstGeom>
        </p:spPr>
        <p:txBody>
          <a:bodyPr/>
          <a:lstStyle>
            <a:lvl1pPr>
              <a:defRPr/>
            </a:lvl1pPr>
          </a:lstStyle>
          <a:p>
            <a:pPr>
              <a:defRPr/>
            </a:pPr>
            <a:r>
              <a:rPr lang="en-US" altLang="en-US" dirty="0">
                <a:solidFill>
                  <a:prstClr val="black"/>
                </a:solidFill>
              </a:rPr>
              <a:t>16 Sep 2014</a:t>
            </a:r>
          </a:p>
        </p:txBody>
      </p:sp>
      <p:sp>
        <p:nvSpPr>
          <p:cNvPr id="10" name="Footer Placeholder 4"/>
          <p:cNvSpPr>
            <a:spLocks noGrp="1"/>
          </p:cNvSpPr>
          <p:nvPr>
            <p:ph type="ftr" sz="quarter" idx="11"/>
          </p:nvPr>
        </p:nvSpPr>
        <p:spPr>
          <a:xfrm>
            <a:off x="3165475" y="6356352"/>
            <a:ext cx="2895600" cy="365125"/>
          </a:xfrm>
          <a:prstGeom prst="rect">
            <a:avLst/>
          </a:prstGeom>
        </p:spPr>
        <p:txBody>
          <a:bodyPr/>
          <a:lstStyle>
            <a:lvl1pPr>
              <a:defRPr/>
            </a:lvl1pPr>
          </a:lstStyle>
          <a:p>
            <a:pPr>
              <a:defRPr/>
            </a:pPr>
            <a:endParaRPr lang="en-US" dirty="0">
              <a:solidFill>
                <a:prstClr val="black"/>
              </a:solidFill>
            </a:endParaRPr>
          </a:p>
        </p:txBody>
      </p:sp>
      <p:sp>
        <p:nvSpPr>
          <p:cNvPr id="11" name="Slide Number Placeholder 5"/>
          <p:cNvSpPr>
            <a:spLocks noGrp="1"/>
          </p:cNvSpPr>
          <p:nvPr>
            <p:ph type="sldNum" sz="quarter" idx="12"/>
          </p:nvPr>
        </p:nvSpPr>
        <p:spPr>
          <a:xfrm>
            <a:off x="6407150" y="6356352"/>
            <a:ext cx="2133600" cy="365125"/>
          </a:xfrm>
          <a:prstGeom prst="rect">
            <a:avLst/>
          </a:prstGeom>
        </p:spPr>
        <p:txBody>
          <a:bodyPr/>
          <a:lstStyle>
            <a:lvl1pPr>
              <a:defRPr/>
            </a:lvl1pPr>
          </a:lstStyle>
          <a:p>
            <a:pPr>
              <a:defRPr/>
            </a:pPr>
            <a:fld id="{12194C66-71F1-4210-A0A8-EB5B3E329875}"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60234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Header +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spcAft>
                <a:spcPts val="0"/>
              </a:spcAft>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lnSpc>
                <a:spcPct val="100000"/>
              </a:lnSpc>
              <a:spcBef>
                <a:spcPts val="560"/>
              </a:spcBef>
              <a:spcAft>
                <a:spcPts val="0"/>
              </a:spcAft>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lnSpc>
                <a:spcPct val="100000"/>
              </a:lnSpc>
              <a:spcBef>
                <a:spcPts val="480"/>
              </a:spcBef>
              <a:spcAft>
                <a:spcPts val="0"/>
              </a:spcAft>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2"/>
          </p:nvPr>
        </p:nvSpPr>
        <p:spPr>
          <a:xfrm>
            <a:off x="659304" y="1736725"/>
            <a:ext cx="8196209" cy="401549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rgbClr val="4B2E83"/>
              </a:buClr>
              <a:buSzPct val="100000"/>
              <a:buFont typeface="Merriweather Sans"/>
              <a:buChar char="&gt;"/>
              <a:defRPr sz="2400" b="1" i="0" u="none" strike="noStrike" cap="none">
                <a:solidFill>
                  <a:srgbClr val="4B2E83"/>
                </a:solidFill>
                <a:latin typeface="Open Sans"/>
                <a:ea typeface="Open Sans"/>
                <a:cs typeface="Open Sans"/>
                <a:sym typeface="Open Sans"/>
              </a:defRPr>
            </a:lvl1pPr>
            <a:lvl2pPr marL="742950" marR="0" lvl="1" indent="-31750" algn="l" rtl="0">
              <a:lnSpc>
                <a:spcPct val="100000"/>
              </a:lnSpc>
              <a:spcBef>
                <a:spcPts val="400"/>
              </a:spcBef>
              <a:spcAft>
                <a:spcPts val="0"/>
              </a:spcAft>
              <a:buClr>
                <a:srgbClr val="4B2E83"/>
              </a:buClr>
              <a:buSzPct val="100000"/>
              <a:buFont typeface="Arial"/>
              <a:buChar char="–"/>
              <a:defRPr sz="2000" b="1" i="0" u="none" strike="noStrike" cap="none">
                <a:solidFill>
                  <a:srgbClr val="4B2E83"/>
                </a:solidFill>
                <a:latin typeface="Open Sans"/>
                <a:ea typeface="Open Sans"/>
                <a:cs typeface="Open Sans"/>
                <a:sym typeface="Open Sans"/>
              </a:defRPr>
            </a:lvl2pPr>
            <a:lvl3pPr marL="1143000" marR="0" lvl="2" indent="0" algn="l" rtl="0">
              <a:lnSpc>
                <a:spcPct val="100000"/>
              </a:lnSpc>
              <a:spcBef>
                <a:spcPts val="360"/>
              </a:spcBef>
              <a:spcAft>
                <a:spcPts val="0"/>
              </a:spcAft>
              <a:buClr>
                <a:srgbClr val="4B2E83"/>
              </a:buClr>
              <a:buSzPct val="100000"/>
              <a:buFont typeface="Merriweather Sans"/>
              <a:buChar char="&gt;"/>
              <a:defRPr sz="1800" b="1" i="0" u="none" strike="noStrike" cap="none">
                <a:solidFill>
                  <a:srgbClr val="4B2E83"/>
                </a:solidFill>
                <a:latin typeface="Open Sans"/>
                <a:ea typeface="Open Sans"/>
                <a:cs typeface="Open Sans"/>
                <a:sym typeface="Open Sans"/>
              </a:defRPr>
            </a:lvl3pPr>
            <a:lvl4pPr marL="1600200" marR="0" lvl="3" indent="-25400" algn="l" rtl="0">
              <a:lnSpc>
                <a:spcPct val="100000"/>
              </a:lnSpc>
              <a:spcBef>
                <a:spcPts val="320"/>
              </a:spcBef>
              <a:spcAft>
                <a:spcPts val="0"/>
              </a:spcAft>
              <a:buClr>
                <a:srgbClr val="4B2E83"/>
              </a:buClr>
              <a:buSzPct val="100000"/>
              <a:buFont typeface="Arial"/>
              <a:buChar char="–"/>
              <a:defRPr sz="1600" b="1" i="0" u="none" strike="noStrike" cap="none">
                <a:solidFill>
                  <a:srgbClr val="4B2E83"/>
                </a:solidFill>
                <a:latin typeface="Open Sans"/>
                <a:ea typeface="Open Sans"/>
                <a:cs typeface="Open Sans"/>
                <a:sym typeface="Open Sans"/>
              </a:defRPr>
            </a:lvl4pPr>
            <a:lvl5pPr marL="2057400" marR="0" lvl="4" indent="-50800" algn="l" rtl="0">
              <a:lnSpc>
                <a:spcPct val="100000"/>
              </a:lnSpc>
              <a:spcBef>
                <a:spcPts val="280"/>
              </a:spcBef>
              <a:spcAft>
                <a:spcPts val="0"/>
              </a:spcAft>
              <a:buClr>
                <a:srgbClr val="4B2E83"/>
              </a:buClr>
              <a:buSzPct val="100000"/>
              <a:buFont typeface="Merriweather Sans"/>
              <a:buChar char="&gt;"/>
              <a:defRPr sz="1400" b="1" i="0" u="none" strike="noStrike" cap="none">
                <a:solidFill>
                  <a:srgbClr val="4B2E83"/>
                </a:solidFill>
                <a:latin typeface="Open Sans"/>
                <a:ea typeface="Open Sans"/>
                <a:cs typeface="Open Sans"/>
                <a:sym typeface="Open Sans"/>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 name="Shape 26" descr="W Logo_Purple_2685_HEX.png"/>
          <p:cNvPicPr preferRelativeResize="0"/>
          <p:nvPr/>
        </p:nvPicPr>
        <p:blipFill rotWithShape="1">
          <a:blip r:embed="rId2">
            <a:alphaModFix/>
          </a:blip>
          <a:srcRect/>
          <a:stretch/>
        </p:blipFill>
        <p:spPr>
          <a:xfrm>
            <a:off x="7448139" y="5949410"/>
            <a:ext cx="1371598" cy="923544"/>
          </a:xfrm>
          <a:prstGeom prst="rect">
            <a:avLst/>
          </a:prstGeom>
          <a:noFill/>
          <a:ln>
            <a:noFill/>
          </a:ln>
        </p:spPr>
      </p:pic>
      <p:pic>
        <p:nvPicPr>
          <p:cNvPr id="27" name="Shape 27"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extLst>
      <p:ext uri="{BB962C8B-B14F-4D97-AF65-F5344CB8AC3E}">
        <p14:creationId xmlns:p14="http://schemas.microsoft.com/office/powerpoint/2010/main" val="2551979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Header + Graphic">
    <p:spTree>
      <p:nvGrpSpPr>
        <p:cNvPr id="1" name="Shape 34"/>
        <p:cNvGrpSpPr/>
        <p:nvPr/>
      </p:nvGrpSpPr>
      <p:grpSpPr>
        <a:xfrm>
          <a:off x="0" y="0"/>
          <a:ext cx="0" cy="0"/>
          <a:chOff x="0" y="0"/>
          <a:chExt cx="0" cy="0"/>
        </a:xfrm>
      </p:grpSpPr>
      <p:sp>
        <p:nvSpPr>
          <p:cNvPr id="35" name="Shape 35"/>
          <p:cNvSpPr>
            <a:spLocks noGrp="1"/>
          </p:cNvSpPr>
          <p:nvPr>
            <p:ph type="chart" idx="2"/>
          </p:nvPr>
        </p:nvSpPr>
        <p:spPr>
          <a:xfrm>
            <a:off x="766762" y="1736725"/>
            <a:ext cx="8021636" cy="4432298"/>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999999"/>
              </a:buClr>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spcAft>
                <a:spcPts val="0"/>
              </a:spcAft>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lnSpc>
                <a:spcPct val="100000"/>
              </a:lnSpc>
              <a:spcBef>
                <a:spcPts val="560"/>
              </a:spcBef>
              <a:spcAft>
                <a:spcPts val="0"/>
              </a:spcAft>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lnSpc>
                <a:spcPct val="100000"/>
              </a:lnSpc>
              <a:spcBef>
                <a:spcPts val="480"/>
              </a:spcBef>
              <a:spcAft>
                <a:spcPts val="0"/>
              </a:spcAft>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 name="Shape 37" descr="Wordmark_center_Purple_HEX.png"/>
          <p:cNvPicPr preferRelativeResize="0"/>
          <p:nvPr/>
        </p:nvPicPr>
        <p:blipFill rotWithShape="1">
          <a:blip r:embed="rId2">
            <a:alphaModFix/>
          </a:blip>
          <a:srcRect/>
          <a:stretch/>
        </p:blipFill>
        <p:spPr>
          <a:xfrm>
            <a:off x="6363105" y="6487457"/>
            <a:ext cx="2425295" cy="163373"/>
          </a:xfrm>
          <a:prstGeom prst="rect">
            <a:avLst/>
          </a:prstGeom>
          <a:noFill/>
          <a:ln>
            <a:noFill/>
          </a:ln>
        </p:spPr>
      </p:pic>
      <p:pic>
        <p:nvPicPr>
          <p:cNvPr id="38" name="Shape 38"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extLst>
      <p:ext uri="{BB962C8B-B14F-4D97-AF65-F5344CB8AC3E}">
        <p14:creationId xmlns:p14="http://schemas.microsoft.com/office/powerpoint/2010/main" val="252272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615972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39"/>
        <p:cNvGrpSpPr/>
        <p:nvPr/>
      </p:nvGrpSpPr>
      <p:grpSpPr>
        <a:xfrm>
          <a:off x="0" y="0"/>
          <a:ext cx="0" cy="0"/>
          <a:chOff x="0" y="0"/>
          <a:chExt cx="0" cy="0"/>
        </a:xfrm>
      </p:grpSpPr>
      <p:pic>
        <p:nvPicPr>
          <p:cNvPr id="40" name="Shape 40" descr="UW_W Logo_White.png"/>
          <p:cNvPicPr preferRelativeResize="0"/>
          <p:nvPr/>
        </p:nvPicPr>
        <p:blipFill rotWithShape="1">
          <a:blip r:embed="rId2">
            <a:alphaModFix/>
          </a:blip>
          <a:srcRect/>
          <a:stretch/>
        </p:blipFill>
        <p:spPr>
          <a:xfrm>
            <a:off x="7445814" y="5945853"/>
            <a:ext cx="1371598" cy="923544"/>
          </a:xfrm>
          <a:prstGeom prst="rect">
            <a:avLst/>
          </a:prstGeom>
          <a:noFill/>
          <a:ln>
            <a:noFill/>
          </a:ln>
        </p:spPr>
      </p:pic>
      <p:pic>
        <p:nvPicPr>
          <p:cNvPr id="41" name="Shape 41"/>
          <p:cNvPicPr preferRelativeResize="0"/>
          <p:nvPr/>
        </p:nvPicPr>
        <p:blipFill rotWithShape="1">
          <a:blip r:embed="rId3">
            <a:alphaModFix/>
          </a:blip>
          <a:srcRect/>
          <a:stretch/>
        </p:blipFill>
        <p:spPr>
          <a:xfrm>
            <a:off x="677333" y="6354232"/>
            <a:ext cx="2540000" cy="266698"/>
          </a:xfrm>
          <a:prstGeom prst="rect">
            <a:avLst/>
          </a:prstGeom>
          <a:noFill/>
          <a:ln>
            <a:noFill/>
          </a:ln>
        </p:spPr>
      </p:pic>
      <p:sp>
        <p:nvSpPr>
          <p:cNvPr id="42" name="Shape 42"/>
          <p:cNvSpPr txBox="1">
            <a:spLocks noGrp="1"/>
          </p:cNvSpPr>
          <p:nvPr>
            <p:ph type="body" idx="1"/>
          </p:nvPr>
        </p:nvSpPr>
        <p:spPr>
          <a:xfrm>
            <a:off x="671756" y="1179824"/>
            <a:ext cx="6972300" cy="2641755"/>
          </a:xfrm>
          <a:prstGeom prst="rect">
            <a:avLst/>
          </a:prstGeom>
          <a:noFill/>
          <a:ln>
            <a:noFill/>
          </a:ln>
        </p:spPr>
        <p:txBody>
          <a:bodyPr lIns="91425" tIns="91425" rIns="91425" bIns="91425" anchor="b" anchorCtr="0"/>
          <a:lstStyle>
            <a:lvl1pPr marL="0" marR="0" lvl="0" indent="0" algn="l" rtl="0">
              <a:lnSpc>
                <a:spcPct val="100000"/>
              </a:lnSpc>
              <a:spcBef>
                <a:spcPts val="1000"/>
              </a:spcBef>
              <a:spcAft>
                <a:spcPts val="0"/>
              </a:spcAft>
              <a:buClr>
                <a:schemeClr val="accent3"/>
              </a:buClr>
              <a:buFont typeface="Arial"/>
              <a:buNone/>
              <a:defRPr sz="5000" b="0" i="0" u="none" strike="noStrike" cap="none">
                <a:solidFill>
                  <a:schemeClr val="accent3"/>
                </a:solidFill>
                <a:latin typeface="Arial"/>
                <a:ea typeface="Arial"/>
                <a:cs typeface="Arial"/>
                <a:sym typeface="Arial"/>
              </a:defRPr>
            </a:lvl1pPr>
            <a:lvl2pPr marL="457200" marR="0" lvl="1" indent="0" algn="l" rtl="0">
              <a:lnSpc>
                <a:spcPct val="100000"/>
              </a:lnSpc>
              <a:spcBef>
                <a:spcPts val="560"/>
              </a:spcBef>
              <a:spcAft>
                <a:spcPts val="0"/>
              </a:spcAft>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lnSpc>
                <a:spcPct val="100000"/>
              </a:lnSpc>
              <a:spcBef>
                <a:spcPts val="480"/>
              </a:spcBef>
              <a:spcAft>
                <a:spcPts val="0"/>
              </a:spcAft>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3" name="Shape 43"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extLst>
      <p:ext uri="{BB962C8B-B14F-4D97-AF65-F5344CB8AC3E}">
        <p14:creationId xmlns:p14="http://schemas.microsoft.com/office/powerpoint/2010/main" val="1429831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552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186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1681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2930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996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028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7066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649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569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2873526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0954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623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6"/>
        <p:cNvGrpSpPr/>
        <p:nvPr/>
      </p:nvGrpSpPr>
      <p:grpSpPr>
        <a:xfrm>
          <a:off x="0" y="0"/>
          <a:ext cx="0" cy="0"/>
          <a:chOff x="0" y="0"/>
          <a:chExt cx="0" cy="0"/>
        </a:xfrm>
      </p:grpSpPr>
      <p:pic>
        <p:nvPicPr>
          <p:cNvPr id="7" name="Shape 7" descr="UW_W Logo_White.png"/>
          <p:cNvPicPr preferRelativeResize="0"/>
          <p:nvPr/>
        </p:nvPicPr>
        <p:blipFill rotWithShape="1">
          <a:blip r:embed="rId2">
            <a:alphaModFix/>
          </a:blip>
          <a:srcRect/>
          <a:stretch/>
        </p:blipFill>
        <p:spPr>
          <a:xfrm>
            <a:off x="7445814" y="5945853"/>
            <a:ext cx="1371599" cy="923544"/>
          </a:xfrm>
          <a:prstGeom prst="rect">
            <a:avLst/>
          </a:prstGeom>
          <a:noFill/>
          <a:ln>
            <a:noFill/>
          </a:ln>
        </p:spPr>
      </p:pic>
      <p:pic>
        <p:nvPicPr>
          <p:cNvPr id="8" name="Shape 8"/>
          <p:cNvPicPr preferRelativeResize="0"/>
          <p:nvPr/>
        </p:nvPicPr>
        <p:blipFill rotWithShape="1">
          <a:blip r:embed="rId3">
            <a:alphaModFix/>
          </a:blip>
          <a:srcRect/>
          <a:stretch/>
        </p:blipFill>
        <p:spPr>
          <a:xfrm>
            <a:off x="677333" y="6354233"/>
            <a:ext cx="2540000" cy="266699"/>
          </a:xfrm>
          <a:prstGeom prst="rect">
            <a:avLst/>
          </a:prstGeom>
          <a:noFill/>
          <a:ln>
            <a:noFill/>
          </a:ln>
        </p:spPr>
      </p:pic>
      <p:sp>
        <p:nvSpPr>
          <p:cNvPr id="9" name="Shape 9"/>
          <p:cNvSpPr txBox="1">
            <a:spLocks noGrp="1"/>
          </p:cNvSpPr>
          <p:nvPr>
            <p:ph type="body" idx="1"/>
          </p:nvPr>
        </p:nvSpPr>
        <p:spPr>
          <a:xfrm>
            <a:off x="671756" y="1179824"/>
            <a:ext cx="6972300" cy="2641755"/>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accent3"/>
              </a:buClr>
              <a:buFont typeface="Arial"/>
              <a:buNone/>
              <a:defRPr sz="5000" b="0" i="0" u="none" strike="noStrike" cap="none">
                <a:solidFill>
                  <a:schemeClr val="accent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Shape 10"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extLst>
      <p:ext uri="{BB962C8B-B14F-4D97-AF65-F5344CB8AC3E}">
        <p14:creationId xmlns:p14="http://schemas.microsoft.com/office/powerpoint/2010/main" val="1292754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27638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Header + Content">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Char char="●"/>
              <a:defRPr sz="3000" b="0" i="0">
                <a:solidFill>
                  <a:srgbClr val="33006F"/>
                </a:solidFill>
              </a:defRPr>
            </a:lvl1pPr>
            <a:lvl2pPr marL="457200" lvl="1" indent="0" rtl="0">
              <a:spcBef>
                <a:spcPts val="0"/>
              </a:spcBef>
              <a:buClr>
                <a:srgbClr val="E8D3A2"/>
              </a:buClr>
              <a:buChar char="○"/>
              <a:defRPr b="0" i="0">
                <a:solidFill>
                  <a:srgbClr val="E8D3A2"/>
                </a:solidFill>
              </a:defRPr>
            </a:lvl2pPr>
            <a:lvl3pPr marL="914400" lvl="2" indent="0" rtl="0">
              <a:spcBef>
                <a:spcPts val="0"/>
              </a:spcBef>
              <a:buClr>
                <a:srgbClr val="E8D3A2"/>
              </a:buClr>
              <a:buChar char="■"/>
              <a:defRPr b="0" i="0">
                <a:solidFill>
                  <a:srgbClr val="E8D3A2"/>
                </a:solidFill>
              </a:defRPr>
            </a:lvl3pPr>
            <a:lvl4pPr marL="1371600" lvl="3" indent="0" rtl="0">
              <a:spcBef>
                <a:spcPts val="0"/>
              </a:spcBef>
              <a:buClr>
                <a:srgbClr val="E8D3A2"/>
              </a:buClr>
              <a:buChar char="●"/>
              <a:defRPr b="0" i="0">
                <a:solidFill>
                  <a:srgbClr val="E8D3A2"/>
                </a:solidFill>
              </a:defRPr>
            </a:lvl4pPr>
            <a:lvl5pPr marL="1828800" lvl="4" indent="0" rtl="0">
              <a:spcBef>
                <a:spcPts val="0"/>
              </a:spcBef>
              <a:buClr>
                <a:srgbClr val="E8D3A2"/>
              </a:buClr>
              <a:buChar char="○"/>
              <a:defRPr b="0" i="0">
                <a:solidFill>
                  <a:srgbClr val="E8D3A2"/>
                </a:solidFill>
              </a:defRPr>
            </a:lvl5pPr>
            <a:lvl6pPr lvl="5" rtl="0">
              <a:spcBef>
                <a:spcPts val="0"/>
              </a:spcBef>
              <a:buChar char="■"/>
              <a:defRPr sz="2000">
                <a:solidFill>
                  <a:schemeClr val="dk1"/>
                </a:solidFill>
                <a:latin typeface="Calibri"/>
                <a:ea typeface="Calibri"/>
                <a:cs typeface="Calibri"/>
                <a:sym typeface="Calibri"/>
              </a:defRPr>
            </a:lvl6pPr>
            <a:lvl7pPr lvl="6" rtl="0">
              <a:spcBef>
                <a:spcPts val="0"/>
              </a:spcBef>
              <a:buChar char="●"/>
              <a:defRPr sz="2000">
                <a:solidFill>
                  <a:schemeClr val="dk1"/>
                </a:solidFill>
                <a:latin typeface="Calibri"/>
                <a:ea typeface="Calibri"/>
                <a:cs typeface="Calibri"/>
                <a:sym typeface="Calibri"/>
              </a:defRPr>
            </a:lvl7pPr>
            <a:lvl8pPr lvl="7" rtl="0">
              <a:spcBef>
                <a:spcPts val="0"/>
              </a:spcBef>
              <a:buChar char="○"/>
              <a:defRPr sz="2000">
                <a:solidFill>
                  <a:schemeClr val="dk1"/>
                </a:solidFill>
                <a:latin typeface="Calibri"/>
                <a:ea typeface="Calibri"/>
                <a:cs typeface="Calibri"/>
                <a:sym typeface="Calibri"/>
              </a:defRPr>
            </a:lvl8pPr>
            <a:lvl9pPr lvl="8" rtl="0">
              <a:spcBef>
                <a:spcPts val="0"/>
              </a:spcBef>
              <a:buChar char="■"/>
              <a:defRPr sz="2000">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59304" y="1736725"/>
            <a:ext cx="8196209" cy="4015496"/>
          </a:xfrm>
          <a:prstGeom prst="rect">
            <a:avLst/>
          </a:prstGeom>
          <a:noFill/>
          <a:ln>
            <a:noFill/>
          </a:ln>
        </p:spPr>
        <p:txBody>
          <a:bodyPr lIns="91425" tIns="91425" rIns="91425" bIns="91425" anchor="t" anchorCtr="0"/>
          <a:lstStyle>
            <a:lvl1pPr marL="342900" lvl="0" indent="-190500" rtl="0">
              <a:spcBef>
                <a:spcPts val="0"/>
              </a:spcBef>
              <a:buClr>
                <a:schemeClr val="accent5"/>
              </a:buClr>
              <a:buFont typeface="Merriweather Sans"/>
              <a:buChar char="&gt;"/>
              <a:defRPr sz="2400" b="0" i="0">
                <a:solidFill>
                  <a:schemeClr val="accent5"/>
                </a:solidFill>
                <a:latin typeface="Open Sans"/>
                <a:ea typeface="Open Sans"/>
                <a:cs typeface="Open Sans"/>
                <a:sym typeface="Open Sans"/>
              </a:defRPr>
            </a:lvl1pPr>
            <a:lvl2pPr lvl="1" rtl="0">
              <a:spcBef>
                <a:spcPts val="0"/>
              </a:spcBef>
              <a:buChar char="○"/>
              <a:defRPr sz="2000" b="0" i="0">
                <a:solidFill>
                  <a:schemeClr val="accent5"/>
                </a:solidFill>
                <a:latin typeface="Open Sans"/>
                <a:ea typeface="Open Sans"/>
                <a:cs typeface="Open Sans"/>
                <a:sym typeface="Open Sans"/>
              </a:defRPr>
            </a:lvl2pPr>
            <a:lvl3pPr marL="1143000" lvl="2" indent="-114300" rtl="0">
              <a:spcBef>
                <a:spcPts val="0"/>
              </a:spcBef>
              <a:buClr>
                <a:schemeClr val="accent5"/>
              </a:buClr>
              <a:buFont typeface="Merriweather Sans"/>
              <a:buChar char="&gt;"/>
              <a:defRPr sz="1800" b="0" i="0">
                <a:solidFill>
                  <a:schemeClr val="accent5"/>
                </a:solidFill>
                <a:latin typeface="Open Sans"/>
                <a:ea typeface="Open Sans"/>
                <a:cs typeface="Open Sans"/>
                <a:sym typeface="Open Sans"/>
              </a:defRPr>
            </a:lvl3pPr>
            <a:lvl4pPr lvl="3" rtl="0">
              <a:spcBef>
                <a:spcPts val="0"/>
              </a:spcBef>
              <a:buChar char="●"/>
              <a:defRPr sz="1600" b="0" i="0">
                <a:solidFill>
                  <a:schemeClr val="accent5"/>
                </a:solidFill>
                <a:latin typeface="Open Sans"/>
                <a:ea typeface="Open Sans"/>
                <a:cs typeface="Open Sans"/>
                <a:sym typeface="Open Sans"/>
              </a:defRPr>
            </a:lvl4pPr>
            <a:lvl5pPr marL="2057400" lvl="4" indent="-139700" rtl="0">
              <a:spcBef>
                <a:spcPts val="0"/>
              </a:spcBef>
              <a:buClr>
                <a:schemeClr val="accent5"/>
              </a:buClr>
              <a:buFont typeface="Merriweather Sans"/>
              <a:buChar char="&gt;"/>
              <a:defRPr sz="1400" b="0" i="0">
                <a:solidFill>
                  <a:schemeClr val="accent5"/>
                </a:solidFill>
                <a:latin typeface="Open Sans"/>
                <a:ea typeface="Open Sans"/>
                <a:cs typeface="Open Sans"/>
                <a:sym typeface="Open Sans"/>
              </a:defRPr>
            </a:lvl5pPr>
            <a:lvl6pPr lvl="5" rtl="0">
              <a:spcBef>
                <a:spcPts val="0"/>
              </a:spcBef>
              <a:buChar char="■"/>
              <a:defRPr sz="2000">
                <a:solidFill>
                  <a:schemeClr val="dk1"/>
                </a:solidFill>
                <a:latin typeface="Calibri"/>
                <a:ea typeface="Calibri"/>
                <a:cs typeface="Calibri"/>
                <a:sym typeface="Calibri"/>
              </a:defRPr>
            </a:lvl6pPr>
            <a:lvl7pPr lvl="6" rtl="0">
              <a:spcBef>
                <a:spcPts val="0"/>
              </a:spcBef>
              <a:buChar char="●"/>
              <a:defRPr sz="2000">
                <a:solidFill>
                  <a:schemeClr val="dk1"/>
                </a:solidFill>
                <a:latin typeface="Calibri"/>
                <a:ea typeface="Calibri"/>
                <a:cs typeface="Calibri"/>
                <a:sym typeface="Calibri"/>
              </a:defRPr>
            </a:lvl7pPr>
            <a:lvl8pPr lvl="7" rtl="0">
              <a:spcBef>
                <a:spcPts val="0"/>
              </a:spcBef>
              <a:buChar char="○"/>
              <a:defRPr sz="2000">
                <a:solidFill>
                  <a:schemeClr val="dk1"/>
                </a:solidFill>
                <a:latin typeface="Calibri"/>
                <a:ea typeface="Calibri"/>
                <a:cs typeface="Calibri"/>
                <a:sym typeface="Calibri"/>
              </a:defRPr>
            </a:lvl8pPr>
            <a:lvl9pPr lvl="8" rtl="0">
              <a:spcBef>
                <a:spcPts val="0"/>
              </a:spcBef>
              <a:buChar char="■"/>
              <a:defRPr sz="2000">
                <a:solidFill>
                  <a:schemeClr val="dk1"/>
                </a:solidFill>
                <a:latin typeface="Calibri"/>
                <a:ea typeface="Calibri"/>
                <a:cs typeface="Calibri"/>
                <a:sym typeface="Calibri"/>
              </a:defRPr>
            </a:lvl9pPr>
          </a:lstStyle>
          <a:p>
            <a:endParaRPr/>
          </a:p>
        </p:txBody>
      </p:sp>
      <p:pic>
        <p:nvPicPr>
          <p:cNvPr id="31" name="Shape 31"/>
          <p:cNvPicPr preferRelativeResize="0"/>
          <p:nvPr/>
        </p:nvPicPr>
        <p:blipFill rotWithShape="1">
          <a:blip r:embed="rId2">
            <a:alphaModFix/>
          </a:blip>
          <a:srcRect/>
          <a:stretch/>
        </p:blipFill>
        <p:spPr>
          <a:xfrm>
            <a:off x="766762" y="1363508"/>
            <a:ext cx="1103781" cy="96362"/>
          </a:xfrm>
          <a:prstGeom prst="rect">
            <a:avLst/>
          </a:prstGeom>
          <a:noFill/>
          <a:ln>
            <a:noFill/>
          </a:ln>
        </p:spPr>
      </p:pic>
      <p:pic>
        <p:nvPicPr>
          <p:cNvPr id="32" name="Shape 32"/>
          <p:cNvPicPr preferRelativeResize="0"/>
          <p:nvPr/>
        </p:nvPicPr>
        <p:blipFill rotWithShape="1">
          <a:blip r:embed="rId3">
            <a:alphaModFix/>
          </a:blip>
          <a:srcRect/>
          <a:stretch/>
        </p:blipFill>
        <p:spPr>
          <a:xfrm>
            <a:off x="7483914" y="5945853"/>
            <a:ext cx="1371599" cy="927100"/>
          </a:xfrm>
          <a:prstGeom prst="rect">
            <a:avLst/>
          </a:prstGeom>
          <a:noFill/>
          <a:ln>
            <a:noFill/>
          </a:ln>
        </p:spPr>
      </p:pic>
    </p:spTree>
    <p:extLst>
      <p:ext uri="{BB962C8B-B14F-4D97-AF65-F5344CB8AC3E}">
        <p14:creationId xmlns:p14="http://schemas.microsoft.com/office/powerpoint/2010/main" val="2739127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Slide">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71756" y="1332224"/>
            <a:ext cx="6972300" cy="2641755"/>
          </a:xfrm>
          <a:prstGeom prst="rect">
            <a:avLst/>
          </a:prstGeom>
          <a:noFill/>
          <a:ln>
            <a:noFill/>
          </a:ln>
        </p:spPr>
        <p:txBody>
          <a:bodyPr lIns="91425" tIns="91425" rIns="91425" bIns="91425" anchor="t" anchorCtr="0"/>
          <a:lstStyle>
            <a:lvl1pPr marL="0" lvl="0" indent="0" rtl="0">
              <a:lnSpc>
                <a:spcPct val="100000"/>
              </a:lnSpc>
              <a:spcBef>
                <a:spcPts val="0"/>
              </a:spcBef>
              <a:buClr>
                <a:schemeClr val="dk1"/>
              </a:buClr>
              <a:buChar char="●"/>
              <a:defRPr sz="5000" b="0" i="0">
                <a:solidFill>
                  <a:schemeClr val="dk1"/>
                </a:solidFill>
              </a:defRPr>
            </a:lvl1pPr>
            <a:lvl2pPr marL="457200" lvl="1" indent="0" rtl="0">
              <a:spcBef>
                <a:spcPts val="0"/>
              </a:spcBef>
              <a:buClr>
                <a:srgbClr val="E8D3A2"/>
              </a:buClr>
              <a:buChar char="○"/>
              <a:defRPr b="0" i="0">
                <a:solidFill>
                  <a:srgbClr val="E8D3A2"/>
                </a:solidFill>
              </a:defRPr>
            </a:lvl2pPr>
            <a:lvl3pPr marL="914400" lvl="2" indent="0" rtl="0">
              <a:spcBef>
                <a:spcPts val="0"/>
              </a:spcBef>
              <a:buClr>
                <a:srgbClr val="E8D3A2"/>
              </a:buClr>
              <a:buChar char="■"/>
              <a:defRPr b="0" i="0">
                <a:solidFill>
                  <a:srgbClr val="E8D3A2"/>
                </a:solidFill>
              </a:defRPr>
            </a:lvl3pPr>
            <a:lvl4pPr marL="1371600" lvl="3" indent="0" rtl="0">
              <a:spcBef>
                <a:spcPts val="0"/>
              </a:spcBef>
              <a:buClr>
                <a:srgbClr val="E8D3A2"/>
              </a:buClr>
              <a:buChar char="●"/>
              <a:defRPr b="0" i="0">
                <a:solidFill>
                  <a:srgbClr val="E8D3A2"/>
                </a:solidFill>
              </a:defRPr>
            </a:lvl4pPr>
            <a:lvl5pPr marL="1828800" lvl="4" indent="0" rtl="0">
              <a:spcBef>
                <a:spcPts val="0"/>
              </a:spcBef>
              <a:buClr>
                <a:srgbClr val="E8D3A2"/>
              </a:buClr>
              <a:buChar char="○"/>
              <a:defRPr b="0" i="0">
                <a:solidFill>
                  <a:srgbClr val="E8D3A2"/>
                </a:solidFill>
              </a:defRPr>
            </a:lvl5pPr>
            <a:lvl6pPr lvl="5" rtl="0">
              <a:spcBef>
                <a:spcPts val="0"/>
              </a:spcBef>
              <a:buChar char="■"/>
              <a:defRPr sz="2000">
                <a:solidFill>
                  <a:schemeClr val="dk1"/>
                </a:solidFill>
                <a:latin typeface="Calibri"/>
                <a:ea typeface="Calibri"/>
                <a:cs typeface="Calibri"/>
                <a:sym typeface="Calibri"/>
              </a:defRPr>
            </a:lvl6pPr>
            <a:lvl7pPr lvl="6" rtl="0">
              <a:spcBef>
                <a:spcPts val="0"/>
              </a:spcBef>
              <a:buChar char="●"/>
              <a:defRPr sz="2000">
                <a:solidFill>
                  <a:schemeClr val="dk1"/>
                </a:solidFill>
                <a:latin typeface="Calibri"/>
                <a:ea typeface="Calibri"/>
                <a:cs typeface="Calibri"/>
                <a:sym typeface="Calibri"/>
              </a:defRPr>
            </a:lvl7pPr>
            <a:lvl8pPr lvl="7" rtl="0">
              <a:spcBef>
                <a:spcPts val="0"/>
              </a:spcBef>
              <a:buChar char="○"/>
              <a:defRPr sz="2000">
                <a:solidFill>
                  <a:schemeClr val="dk1"/>
                </a:solidFill>
                <a:latin typeface="Calibri"/>
                <a:ea typeface="Calibri"/>
                <a:cs typeface="Calibri"/>
                <a:sym typeface="Calibri"/>
              </a:defRPr>
            </a:lvl8pPr>
            <a:lvl9pPr lvl="8" rtl="0">
              <a:spcBef>
                <a:spcPts val="0"/>
              </a:spcBef>
              <a:buChar char="■"/>
              <a:defRPr sz="2000">
                <a:solidFill>
                  <a:schemeClr val="dk1"/>
                </a:solidFill>
                <a:latin typeface="Calibri"/>
                <a:ea typeface="Calibri"/>
                <a:cs typeface="Calibri"/>
                <a:sym typeface="Calibri"/>
              </a:defRPr>
            </a:lvl9pPr>
          </a:lstStyle>
          <a:p>
            <a:endParaRPr/>
          </a:p>
        </p:txBody>
      </p:sp>
      <p:pic>
        <p:nvPicPr>
          <p:cNvPr id="35" name="Shape 35"/>
          <p:cNvPicPr preferRelativeResize="0"/>
          <p:nvPr/>
        </p:nvPicPr>
        <p:blipFill rotWithShape="1">
          <a:blip r:embed="rId2">
            <a:alphaModFix/>
          </a:blip>
          <a:srcRect/>
          <a:stretch/>
        </p:blipFill>
        <p:spPr>
          <a:xfrm>
            <a:off x="779462" y="3973980"/>
            <a:ext cx="1600199" cy="139699"/>
          </a:xfrm>
          <a:prstGeom prst="rect">
            <a:avLst/>
          </a:prstGeom>
          <a:noFill/>
          <a:ln>
            <a:noFill/>
          </a:ln>
        </p:spPr>
      </p:pic>
      <p:pic>
        <p:nvPicPr>
          <p:cNvPr id="36" name="Shape 36"/>
          <p:cNvPicPr preferRelativeResize="0"/>
          <p:nvPr/>
        </p:nvPicPr>
        <p:blipFill rotWithShape="1">
          <a:blip r:embed="rId3">
            <a:alphaModFix/>
          </a:blip>
          <a:srcRect/>
          <a:stretch/>
        </p:blipFill>
        <p:spPr>
          <a:xfrm>
            <a:off x="7483914" y="5945853"/>
            <a:ext cx="1371599" cy="927100"/>
          </a:xfrm>
          <a:prstGeom prst="rect">
            <a:avLst/>
          </a:prstGeom>
          <a:noFill/>
          <a:ln>
            <a:noFill/>
          </a:ln>
        </p:spPr>
      </p:pic>
      <p:pic>
        <p:nvPicPr>
          <p:cNvPr id="37" name="Shape 37"/>
          <p:cNvPicPr preferRelativeResize="0"/>
          <p:nvPr/>
        </p:nvPicPr>
        <p:blipFill rotWithShape="1">
          <a:blip r:embed="rId4">
            <a:alphaModFix/>
          </a:blip>
          <a:srcRect/>
          <a:stretch/>
        </p:blipFill>
        <p:spPr>
          <a:xfrm>
            <a:off x="792039" y="6450898"/>
            <a:ext cx="2425295" cy="162964"/>
          </a:xfrm>
          <a:prstGeom prst="rect">
            <a:avLst/>
          </a:prstGeom>
          <a:noFill/>
          <a:ln>
            <a:noFill/>
          </a:ln>
        </p:spPr>
      </p:pic>
    </p:spTree>
    <p:extLst>
      <p:ext uri="{BB962C8B-B14F-4D97-AF65-F5344CB8AC3E}">
        <p14:creationId xmlns:p14="http://schemas.microsoft.com/office/powerpoint/2010/main" val="4248016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Char char="●"/>
              <a:defRPr sz="3000" b="0" i="0">
                <a:solidFill>
                  <a:srgbClr val="33006F"/>
                </a:solidFill>
              </a:defRPr>
            </a:lvl1pPr>
            <a:lvl2pPr marL="457200" lvl="1" indent="0" rtl="0">
              <a:spcBef>
                <a:spcPts val="0"/>
              </a:spcBef>
              <a:buClr>
                <a:srgbClr val="E8D3A2"/>
              </a:buClr>
              <a:buChar char="○"/>
              <a:defRPr b="0" i="0">
                <a:solidFill>
                  <a:srgbClr val="E8D3A2"/>
                </a:solidFill>
              </a:defRPr>
            </a:lvl2pPr>
            <a:lvl3pPr marL="914400" lvl="2" indent="0" rtl="0">
              <a:spcBef>
                <a:spcPts val="0"/>
              </a:spcBef>
              <a:buClr>
                <a:srgbClr val="E8D3A2"/>
              </a:buClr>
              <a:buChar char="■"/>
              <a:defRPr b="0" i="0">
                <a:solidFill>
                  <a:srgbClr val="E8D3A2"/>
                </a:solidFill>
              </a:defRPr>
            </a:lvl3pPr>
            <a:lvl4pPr marL="1371600" lvl="3" indent="0" rtl="0">
              <a:spcBef>
                <a:spcPts val="0"/>
              </a:spcBef>
              <a:buClr>
                <a:srgbClr val="E8D3A2"/>
              </a:buClr>
              <a:buChar char="●"/>
              <a:defRPr b="0" i="0">
                <a:solidFill>
                  <a:srgbClr val="E8D3A2"/>
                </a:solidFill>
              </a:defRPr>
            </a:lvl4pPr>
            <a:lvl5pPr marL="1828800" lvl="4" indent="0" rtl="0">
              <a:spcBef>
                <a:spcPts val="0"/>
              </a:spcBef>
              <a:buClr>
                <a:srgbClr val="E8D3A2"/>
              </a:buClr>
              <a:buChar char="○"/>
              <a:defRPr b="0" i="0">
                <a:solidFill>
                  <a:srgbClr val="E8D3A2"/>
                </a:solidFill>
              </a:defRPr>
            </a:lvl5pPr>
            <a:lvl6pPr lvl="5" rtl="0">
              <a:spcBef>
                <a:spcPts val="0"/>
              </a:spcBef>
              <a:buChar char="■"/>
              <a:defRPr sz="2000">
                <a:solidFill>
                  <a:schemeClr val="dk1"/>
                </a:solidFill>
                <a:latin typeface="Calibri"/>
                <a:ea typeface="Calibri"/>
                <a:cs typeface="Calibri"/>
                <a:sym typeface="Calibri"/>
              </a:defRPr>
            </a:lvl6pPr>
            <a:lvl7pPr lvl="6" rtl="0">
              <a:spcBef>
                <a:spcPts val="0"/>
              </a:spcBef>
              <a:buChar char="●"/>
              <a:defRPr sz="2000">
                <a:solidFill>
                  <a:schemeClr val="dk1"/>
                </a:solidFill>
                <a:latin typeface="Calibri"/>
                <a:ea typeface="Calibri"/>
                <a:cs typeface="Calibri"/>
                <a:sym typeface="Calibri"/>
              </a:defRPr>
            </a:lvl7pPr>
            <a:lvl8pPr lvl="7" rtl="0">
              <a:spcBef>
                <a:spcPts val="0"/>
              </a:spcBef>
              <a:buChar char="○"/>
              <a:defRPr sz="2000">
                <a:solidFill>
                  <a:schemeClr val="dk1"/>
                </a:solidFill>
                <a:latin typeface="Calibri"/>
                <a:ea typeface="Calibri"/>
                <a:cs typeface="Calibri"/>
                <a:sym typeface="Calibri"/>
              </a:defRPr>
            </a:lvl8pPr>
            <a:lvl9pPr lvl="8" rtl="0">
              <a:spcBef>
                <a:spcPts val="0"/>
              </a:spcBef>
              <a:buChar char="■"/>
              <a:defRPr sz="2000">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59304" y="2320239"/>
            <a:ext cx="8197113" cy="3810086"/>
          </a:xfrm>
          <a:prstGeom prst="rect">
            <a:avLst/>
          </a:prstGeom>
          <a:noFill/>
          <a:ln>
            <a:noFill/>
          </a:ln>
        </p:spPr>
        <p:txBody>
          <a:bodyPr lIns="91425" tIns="91425" rIns="91425" bIns="91425" anchor="t" anchorCtr="0"/>
          <a:lstStyle>
            <a:lvl1pPr marL="342900" lvl="0" indent="-190500" rtl="0">
              <a:spcBef>
                <a:spcPts val="0"/>
              </a:spcBef>
              <a:buClr>
                <a:schemeClr val="accent5"/>
              </a:buClr>
              <a:buFont typeface="Merriweather Sans"/>
              <a:buChar char="&gt;"/>
              <a:defRPr sz="2400" b="0" i="0">
                <a:solidFill>
                  <a:schemeClr val="accent5"/>
                </a:solidFill>
                <a:latin typeface="Open Sans"/>
                <a:ea typeface="Open Sans"/>
                <a:cs typeface="Open Sans"/>
                <a:sym typeface="Open Sans"/>
              </a:defRPr>
            </a:lvl1pPr>
            <a:lvl2pPr lvl="1" rtl="0">
              <a:spcBef>
                <a:spcPts val="0"/>
              </a:spcBef>
              <a:buChar char="○"/>
              <a:defRPr sz="2000" b="0" i="0">
                <a:solidFill>
                  <a:schemeClr val="accent5"/>
                </a:solidFill>
                <a:latin typeface="Open Sans"/>
                <a:ea typeface="Open Sans"/>
                <a:cs typeface="Open Sans"/>
                <a:sym typeface="Open Sans"/>
              </a:defRPr>
            </a:lvl2pPr>
            <a:lvl3pPr marL="1143000" lvl="2" indent="-114300" rtl="0">
              <a:spcBef>
                <a:spcPts val="0"/>
              </a:spcBef>
              <a:buClr>
                <a:schemeClr val="accent5"/>
              </a:buClr>
              <a:buFont typeface="Merriweather Sans"/>
              <a:buChar char="&gt;"/>
              <a:defRPr sz="1800" b="0" i="0">
                <a:solidFill>
                  <a:schemeClr val="accent5"/>
                </a:solidFill>
                <a:latin typeface="Open Sans"/>
                <a:ea typeface="Open Sans"/>
                <a:cs typeface="Open Sans"/>
                <a:sym typeface="Open Sans"/>
              </a:defRPr>
            </a:lvl3pPr>
            <a:lvl4pPr lvl="3" rtl="0">
              <a:spcBef>
                <a:spcPts val="0"/>
              </a:spcBef>
              <a:buChar char="●"/>
              <a:defRPr sz="1600" b="0" i="0">
                <a:solidFill>
                  <a:schemeClr val="accent5"/>
                </a:solidFill>
                <a:latin typeface="Open Sans"/>
                <a:ea typeface="Open Sans"/>
                <a:cs typeface="Open Sans"/>
                <a:sym typeface="Open Sans"/>
              </a:defRPr>
            </a:lvl4pPr>
            <a:lvl5pPr marL="2057400" lvl="4" indent="-139700" rtl="0">
              <a:spcBef>
                <a:spcPts val="0"/>
              </a:spcBef>
              <a:buClr>
                <a:schemeClr val="accent5"/>
              </a:buClr>
              <a:buFont typeface="Merriweather Sans"/>
              <a:buChar char="&gt;"/>
              <a:defRPr sz="1400" b="0" i="0">
                <a:solidFill>
                  <a:schemeClr val="accent5"/>
                </a:solidFill>
                <a:latin typeface="Open Sans"/>
                <a:ea typeface="Open Sans"/>
                <a:cs typeface="Open Sans"/>
                <a:sym typeface="Open Sans"/>
              </a:defRPr>
            </a:lvl5pPr>
            <a:lvl6pPr lvl="5" rtl="0">
              <a:spcBef>
                <a:spcPts val="0"/>
              </a:spcBef>
              <a:buChar char="■"/>
              <a:defRPr sz="2000">
                <a:solidFill>
                  <a:schemeClr val="dk1"/>
                </a:solidFill>
                <a:latin typeface="Calibri"/>
                <a:ea typeface="Calibri"/>
                <a:cs typeface="Calibri"/>
                <a:sym typeface="Calibri"/>
              </a:defRPr>
            </a:lvl6pPr>
            <a:lvl7pPr lvl="6" rtl="0">
              <a:spcBef>
                <a:spcPts val="0"/>
              </a:spcBef>
              <a:buChar char="●"/>
              <a:defRPr sz="2000">
                <a:solidFill>
                  <a:schemeClr val="dk1"/>
                </a:solidFill>
                <a:latin typeface="Calibri"/>
                <a:ea typeface="Calibri"/>
                <a:cs typeface="Calibri"/>
                <a:sym typeface="Calibri"/>
              </a:defRPr>
            </a:lvl7pPr>
            <a:lvl8pPr lvl="7" rtl="0">
              <a:spcBef>
                <a:spcPts val="0"/>
              </a:spcBef>
              <a:buChar char="○"/>
              <a:defRPr sz="2000">
                <a:solidFill>
                  <a:schemeClr val="dk1"/>
                </a:solidFill>
                <a:latin typeface="Calibri"/>
                <a:ea typeface="Calibri"/>
                <a:cs typeface="Calibri"/>
                <a:sym typeface="Calibri"/>
              </a:defRPr>
            </a:lvl8pPr>
            <a:lvl9pPr lvl="8" rtl="0">
              <a:spcBef>
                <a:spcPts val="0"/>
              </a:spcBef>
              <a:buChar char="■"/>
              <a:defRPr sz="2000">
                <a:solidFill>
                  <a:schemeClr val="dk1"/>
                </a:solidFill>
                <a:latin typeface="Calibri"/>
                <a:ea typeface="Calibri"/>
                <a:cs typeface="Calibri"/>
                <a:sym typeface="Calibri"/>
              </a:defRPr>
            </a:lvl9pPr>
          </a:lstStyle>
          <a:p>
            <a:endParaRPr/>
          </a:p>
        </p:txBody>
      </p:sp>
      <p:pic>
        <p:nvPicPr>
          <p:cNvPr id="41" name="Shape 41"/>
          <p:cNvPicPr preferRelativeResize="0"/>
          <p:nvPr/>
        </p:nvPicPr>
        <p:blipFill rotWithShape="1">
          <a:blip r:embed="rId2">
            <a:alphaModFix/>
          </a:blip>
          <a:srcRect/>
          <a:stretch/>
        </p:blipFill>
        <p:spPr>
          <a:xfrm>
            <a:off x="766762" y="1363508"/>
            <a:ext cx="1103781" cy="96362"/>
          </a:xfrm>
          <a:prstGeom prst="rect">
            <a:avLst/>
          </a:prstGeom>
          <a:noFill/>
          <a:ln>
            <a:noFill/>
          </a:ln>
        </p:spPr>
      </p:pic>
      <p:sp>
        <p:nvSpPr>
          <p:cNvPr id="42" name="Shape 42"/>
          <p:cNvSpPr txBox="1">
            <a:spLocks noGrp="1"/>
          </p:cNvSpPr>
          <p:nvPr>
            <p:ph type="body" idx="3"/>
          </p:nvPr>
        </p:nvSpPr>
        <p:spPr>
          <a:xfrm>
            <a:off x="671756" y="1730666"/>
            <a:ext cx="8184662" cy="411171"/>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Char char="●"/>
              <a:defRPr sz="2400" b="0" i="0">
                <a:solidFill>
                  <a:srgbClr val="33006F"/>
                </a:solidFill>
              </a:defRPr>
            </a:lvl1pPr>
            <a:lvl2pPr marL="457200" lvl="1" indent="0" rtl="0">
              <a:spcBef>
                <a:spcPts val="0"/>
              </a:spcBef>
              <a:buClr>
                <a:srgbClr val="E8D3A2"/>
              </a:buClr>
              <a:buChar char="○"/>
              <a:defRPr b="0" i="0">
                <a:solidFill>
                  <a:srgbClr val="E8D3A2"/>
                </a:solidFill>
              </a:defRPr>
            </a:lvl2pPr>
            <a:lvl3pPr marL="914400" lvl="2" indent="0" rtl="0">
              <a:spcBef>
                <a:spcPts val="0"/>
              </a:spcBef>
              <a:buClr>
                <a:srgbClr val="E8D3A2"/>
              </a:buClr>
              <a:buChar char="■"/>
              <a:defRPr b="0" i="0">
                <a:solidFill>
                  <a:srgbClr val="E8D3A2"/>
                </a:solidFill>
              </a:defRPr>
            </a:lvl3pPr>
            <a:lvl4pPr marL="1371600" lvl="3" indent="0" rtl="0">
              <a:spcBef>
                <a:spcPts val="0"/>
              </a:spcBef>
              <a:buClr>
                <a:srgbClr val="E8D3A2"/>
              </a:buClr>
              <a:buChar char="●"/>
              <a:defRPr b="0" i="0">
                <a:solidFill>
                  <a:srgbClr val="E8D3A2"/>
                </a:solidFill>
              </a:defRPr>
            </a:lvl4pPr>
            <a:lvl5pPr marL="1828800" lvl="4" indent="0" rtl="0">
              <a:spcBef>
                <a:spcPts val="0"/>
              </a:spcBef>
              <a:buClr>
                <a:srgbClr val="E8D3A2"/>
              </a:buClr>
              <a:buChar char="○"/>
              <a:defRPr b="0" i="0">
                <a:solidFill>
                  <a:srgbClr val="E8D3A2"/>
                </a:solidFill>
              </a:defRPr>
            </a:lvl5pPr>
            <a:lvl6pPr lvl="5" rtl="0">
              <a:spcBef>
                <a:spcPts val="0"/>
              </a:spcBef>
              <a:buChar char="■"/>
              <a:defRPr sz="2000">
                <a:solidFill>
                  <a:schemeClr val="dk1"/>
                </a:solidFill>
                <a:latin typeface="Calibri"/>
                <a:ea typeface="Calibri"/>
                <a:cs typeface="Calibri"/>
                <a:sym typeface="Calibri"/>
              </a:defRPr>
            </a:lvl6pPr>
            <a:lvl7pPr lvl="6" rtl="0">
              <a:spcBef>
                <a:spcPts val="0"/>
              </a:spcBef>
              <a:buChar char="●"/>
              <a:defRPr sz="2000">
                <a:solidFill>
                  <a:schemeClr val="dk1"/>
                </a:solidFill>
                <a:latin typeface="Calibri"/>
                <a:ea typeface="Calibri"/>
                <a:cs typeface="Calibri"/>
                <a:sym typeface="Calibri"/>
              </a:defRPr>
            </a:lvl7pPr>
            <a:lvl8pPr lvl="7" rtl="0">
              <a:spcBef>
                <a:spcPts val="0"/>
              </a:spcBef>
              <a:buChar char="○"/>
              <a:defRPr sz="2000">
                <a:solidFill>
                  <a:schemeClr val="dk1"/>
                </a:solidFill>
                <a:latin typeface="Calibri"/>
                <a:ea typeface="Calibri"/>
                <a:cs typeface="Calibri"/>
                <a:sym typeface="Calibri"/>
              </a:defRPr>
            </a:lvl8pPr>
            <a:lvl9pPr lvl="8" rtl="0">
              <a:spcBef>
                <a:spcPts val="0"/>
              </a:spcBef>
              <a:buChar char="■"/>
              <a:defRPr sz="2000">
                <a:solidFill>
                  <a:schemeClr val="dk1"/>
                </a:solidFill>
                <a:latin typeface="Calibri"/>
                <a:ea typeface="Calibri"/>
                <a:cs typeface="Calibri"/>
                <a:sym typeface="Calibri"/>
              </a:defRPr>
            </a:lvl9pPr>
          </a:lstStyle>
          <a:p>
            <a:endParaRPr/>
          </a:p>
        </p:txBody>
      </p:sp>
      <p:pic>
        <p:nvPicPr>
          <p:cNvPr id="43" name="Shape 43"/>
          <p:cNvPicPr preferRelativeResize="0"/>
          <p:nvPr/>
        </p:nvPicPr>
        <p:blipFill rotWithShape="1">
          <a:blip r:embed="rId3">
            <a:alphaModFix/>
          </a:blip>
          <a:srcRect/>
          <a:stretch/>
        </p:blipFill>
        <p:spPr>
          <a:xfrm>
            <a:off x="6363105" y="6450898"/>
            <a:ext cx="2425295" cy="162964"/>
          </a:xfrm>
          <a:prstGeom prst="rect">
            <a:avLst/>
          </a:prstGeom>
          <a:noFill/>
          <a:ln>
            <a:noFill/>
          </a:ln>
        </p:spPr>
      </p:pic>
    </p:spTree>
    <p:extLst>
      <p:ext uri="{BB962C8B-B14F-4D97-AF65-F5344CB8AC3E}">
        <p14:creationId xmlns:p14="http://schemas.microsoft.com/office/powerpoint/2010/main" val="3519581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Header + Graphic">
    <p:spTree>
      <p:nvGrpSpPr>
        <p:cNvPr id="1" name="Shape 44"/>
        <p:cNvGrpSpPr/>
        <p:nvPr/>
      </p:nvGrpSpPr>
      <p:grpSpPr>
        <a:xfrm>
          <a:off x="0" y="0"/>
          <a:ext cx="0" cy="0"/>
          <a:chOff x="0" y="0"/>
          <a:chExt cx="0" cy="0"/>
        </a:xfrm>
      </p:grpSpPr>
      <p:sp>
        <p:nvSpPr>
          <p:cNvPr id="45" name="Shape 45"/>
          <p:cNvSpPr>
            <a:spLocks noGrp="1"/>
          </p:cNvSpPr>
          <p:nvPr>
            <p:ph type="chart" idx="2"/>
          </p:nvPr>
        </p:nvSpPr>
        <p:spPr>
          <a:xfrm>
            <a:off x="766762" y="1736725"/>
            <a:ext cx="8021636" cy="4432299"/>
          </a:xfrm>
          <a:prstGeom prst="rect">
            <a:avLst/>
          </a:prstGeom>
          <a:noFill/>
          <a:ln>
            <a:noFill/>
          </a:ln>
        </p:spPr>
        <p:txBody>
          <a:bodyPr lIns="91425" tIns="91425" rIns="91425" bIns="91425" anchor="t" anchorCtr="0"/>
          <a:lstStyle>
            <a:lvl1pPr marL="0" marR="0" lvl="0" indent="0" algn="l" rtl="0">
              <a:spcBef>
                <a:spcPts val="0"/>
              </a:spcBef>
              <a:buClr>
                <a:srgbClr val="999999"/>
              </a:buClr>
              <a:buFont typeface="Open Sans"/>
              <a:buNone/>
              <a:defRPr sz="2400" b="0" i="0" u="none" strike="noStrike" cap="none">
                <a:solidFill>
                  <a:srgbClr val="999999"/>
                </a:solidFill>
                <a:latin typeface="Open Sans"/>
                <a:ea typeface="Open Sans"/>
                <a:cs typeface="Open Sans"/>
                <a:sym typeface="Open Sans"/>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dirty="0"/>
          </a:p>
        </p:txBody>
      </p:sp>
      <p:sp>
        <p:nvSpPr>
          <p:cNvPr id="46" name="Shape 46"/>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Char char="●"/>
              <a:defRPr sz="3000" b="0" i="0">
                <a:solidFill>
                  <a:srgbClr val="33006F"/>
                </a:solidFill>
              </a:defRPr>
            </a:lvl1pPr>
            <a:lvl2pPr marL="457200" lvl="1" indent="0" rtl="0">
              <a:spcBef>
                <a:spcPts val="0"/>
              </a:spcBef>
              <a:buClr>
                <a:srgbClr val="E8D3A2"/>
              </a:buClr>
              <a:buChar char="○"/>
              <a:defRPr b="0" i="0">
                <a:solidFill>
                  <a:srgbClr val="E8D3A2"/>
                </a:solidFill>
              </a:defRPr>
            </a:lvl2pPr>
            <a:lvl3pPr marL="914400" lvl="2" indent="0" rtl="0">
              <a:spcBef>
                <a:spcPts val="0"/>
              </a:spcBef>
              <a:buClr>
                <a:srgbClr val="E8D3A2"/>
              </a:buClr>
              <a:buChar char="■"/>
              <a:defRPr b="0" i="0">
                <a:solidFill>
                  <a:srgbClr val="E8D3A2"/>
                </a:solidFill>
              </a:defRPr>
            </a:lvl3pPr>
            <a:lvl4pPr marL="1371600" lvl="3" indent="0" rtl="0">
              <a:spcBef>
                <a:spcPts val="0"/>
              </a:spcBef>
              <a:buClr>
                <a:srgbClr val="E8D3A2"/>
              </a:buClr>
              <a:buChar char="●"/>
              <a:defRPr b="0" i="0">
                <a:solidFill>
                  <a:srgbClr val="E8D3A2"/>
                </a:solidFill>
              </a:defRPr>
            </a:lvl4pPr>
            <a:lvl5pPr marL="1828800" lvl="4" indent="0" rtl="0">
              <a:spcBef>
                <a:spcPts val="0"/>
              </a:spcBef>
              <a:buClr>
                <a:srgbClr val="E8D3A2"/>
              </a:buClr>
              <a:buChar char="○"/>
              <a:defRPr b="0" i="0">
                <a:solidFill>
                  <a:srgbClr val="E8D3A2"/>
                </a:solidFill>
              </a:defRPr>
            </a:lvl5pPr>
            <a:lvl6pPr lvl="5" rtl="0">
              <a:spcBef>
                <a:spcPts val="0"/>
              </a:spcBef>
              <a:buChar char="■"/>
              <a:defRPr sz="2000">
                <a:solidFill>
                  <a:schemeClr val="dk1"/>
                </a:solidFill>
                <a:latin typeface="Calibri"/>
                <a:ea typeface="Calibri"/>
                <a:cs typeface="Calibri"/>
                <a:sym typeface="Calibri"/>
              </a:defRPr>
            </a:lvl6pPr>
            <a:lvl7pPr lvl="6" rtl="0">
              <a:spcBef>
                <a:spcPts val="0"/>
              </a:spcBef>
              <a:buChar char="●"/>
              <a:defRPr sz="2000">
                <a:solidFill>
                  <a:schemeClr val="dk1"/>
                </a:solidFill>
                <a:latin typeface="Calibri"/>
                <a:ea typeface="Calibri"/>
                <a:cs typeface="Calibri"/>
                <a:sym typeface="Calibri"/>
              </a:defRPr>
            </a:lvl7pPr>
            <a:lvl8pPr lvl="7" rtl="0">
              <a:spcBef>
                <a:spcPts val="0"/>
              </a:spcBef>
              <a:buChar char="○"/>
              <a:defRPr sz="2000">
                <a:solidFill>
                  <a:schemeClr val="dk1"/>
                </a:solidFill>
                <a:latin typeface="Calibri"/>
                <a:ea typeface="Calibri"/>
                <a:cs typeface="Calibri"/>
                <a:sym typeface="Calibri"/>
              </a:defRPr>
            </a:lvl8pPr>
            <a:lvl9pPr lvl="8" rtl="0">
              <a:spcBef>
                <a:spcPts val="0"/>
              </a:spcBef>
              <a:buChar char="■"/>
              <a:defRPr sz="2000">
                <a:solidFill>
                  <a:schemeClr val="dk1"/>
                </a:solidFill>
                <a:latin typeface="Calibri"/>
                <a:ea typeface="Calibri"/>
                <a:cs typeface="Calibri"/>
                <a:sym typeface="Calibri"/>
              </a:defRPr>
            </a:lvl9pPr>
          </a:lstStyle>
          <a:p>
            <a:endParaRPr/>
          </a:p>
        </p:txBody>
      </p:sp>
      <p:pic>
        <p:nvPicPr>
          <p:cNvPr id="47" name="Shape 47"/>
          <p:cNvPicPr preferRelativeResize="0"/>
          <p:nvPr/>
        </p:nvPicPr>
        <p:blipFill rotWithShape="1">
          <a:blip r:embed="rId2">
            <a:alphaModFix/>
          </a:blip>
          <a:srcRect/>
          <a:stretch/>
        </p:blipFill>
        <p:spPr>
          <a:xfrm>
            <a:off x="6363105" y="6450898"/>
            <a:ext cx="2425295" cy="162964"/>
          </a:xfrm>
          <a:prstGeom prst="rect">
            <a:avLst/>
          </a:prstGeom>
          <a:noFill/>
          <a:ln>
            <a:noFill/>
          </a:ln>
        </p:spPr>
      </p:pic>
      <p:pic>
        <p:nvPicPr>
          <p:cNvPr id="48" name="Shape 48"/>
          <p:cNvPicPr preferRelativeResize="0"/>
          <p:nvPr/>
        </p:nvPicPr>
        <p:blipFill rotWithShape="1">
          <a:blip r:embed="rId3">
            <a:alphaModFix/>
          </a:blip>
          <a:srcRect/>
          <a:stretch/>
        </p:blipFill>
        <p:spPr>
          <a:xfrm>
            <a:off x="766762" y="1363508"/>
            <a:ext cx="1103781" cy="96362"/>
          </a:xfrm>
          <a:prstGeom prst="rect">
            <a:avLst/>
          </a:prstGeom>
          <a:noFill/>
          <a:ln>
            <a:noFill/>
          </a:ln>
        </p:spPr>
      </p:pic>
    </p:spTree>
    <p:extLst>
      <p:ext uri="{BB962C8B-B14F-4D97-AF65-F5344CB8AC3E}">
        <p14:creationId xmlns:p14="http://schemas.microsoft.com/office/powerpoint/2010/main" val="2396948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986BE4-2615-4590-859F-3756986B09D9}"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44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43472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2286708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986BE4-2615-4590-859F-3756986B09D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01385"/>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2762389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986BE4-2615-4590-859F-3756986B09D9}"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70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3530623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2406128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986BE4-2615-4590-859F-3756986B09D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254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14373171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40145798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69F10A-1F1D-416D-B03D-0C220A1BB584}" type="datetimeFigureOut">
              <a:rPr lang="en-US" smtClean="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1160143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2" name="Picture 1"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46820346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1228063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 24 PT.)</a:t>
            </a:r>
            <a:endParaRPr lang="en-US" dirty="0"/>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361479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787661894"/>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213955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8" name="Picture 7"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15341675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820097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230090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20187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04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69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561334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31932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4191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0012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35637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95855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6113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7969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23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6A8C4-F9ED-4FBB-A877-C07B5F2951B6}" type="datetimeFigureOut">
              <a:rPr lang="en-US" smtClean="0"/>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107C1D-B729-4C6B-8BA3-27B603B1AB63}" type="slidenum">
              <a:rPr lang="en-US" smtClean="0"/>
              <a:t>‹#›</a:t>
            </a:fld>
            <a:endParaRPr lang="en-US" dirty="0"/>
          </a:p>
        </p:txBody>
      </p:sp>
    </p:spTree>
    <p:extLst>
      <p:ext uri="{BB962C8B-B14F-4D97-AF65-F5344CB8AC3E}">
        <p14:creationId xmlns:p14="http://schemas.microsoft.com/office/powerpoint/2010/main" val="140854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10.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theme" Target="../theme/theme8.xml"/><Relationship Id="rId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theme" Target="../theme/theme9.xml"/><Relationship Id="rId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6A8C4-F9ED-4FBB-A877-C07B5F2951B6}" type="datetimeFigureOut">
              <a:rPr lang="en-US" smtClean="0"/>
              <a:t>8/9/2017</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07C1D-B729-4C6B-8BA3-27B603B1AB63}" type="slidenum">
              <a:rPr lang="en-US" smtClean="0"/>
              <a:t>‹#›</a:t>
            </a:fld>
            <a:endParaRPr lang="en-US" dirty="0"/>
          </a:p>
        </p:txBody>
      </p:sp>
    </p:spTree>
    <p:extLst>
      <p:ext uri="{BB962C8B-B14F-4D97-AF65-F5344CB8AC3E}">
        <p14:creationId xmlns:p14="http://schemas.microsoft.com/office/powerpoint/2010/main" val="256273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14598-278E-4750-85DC-58B0D39D8658}"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EB955-44C2-45AE-8A77-3E803F6F3A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8278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543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76402"/>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300044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defTabSz="457200" rtl="0" eaLnBrk="0" fontAlgn="base" hangingPunct="0">
        <a:spcBef>
          <a:spcPct val="0"/>
        </a:spcBef>
        <a:spcAft>
          <a:spcPct val="0"/>
        </a:spcAft>
        <a:defRPr sz="4400" kern="1200">
          <a:solidFill>
            <a:schemeClr val="tx1"/>
          </a:solidFill>
          <a:latin typeface="Frutiger 55 Roman"/>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Frutiger 55 Roman"/>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Frutiger 55 Roman"/>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Frutiger 55 Roman"/>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Frutiger 55 Roman"/>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Frutiger 55 Roman"/>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173229937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E217C-415E-4624-85BC-9E8D33643322}" type="datetimeFigureOut">
              <a:rPr lang="en-US" smtClean="0">
                <a:solidFill>
                  <a:prstClr val="black">
                    <a:tint val="75000"/>
                  </a:prstClr>
                </a:solidFill>
              </a:rPr>
              <a:pPr/>
              <a:t>8/9/2017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38CB1-306A-482D-A2AA-414B48ACBA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321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4155199821"/>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D69F10A-1F1D-416D-B03D-0C220A1BB584}" type="datetimeFigureOut">
              <a:rPr lang="en-US" smtClean="0"/>
              <a:pPr/>
              <a:t>8/9/2017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B986BE4-2615-4590-859F-3756986B09D9}" type="slidenum">
              <a:rPr lang="en-US" smtClean="0"/>
              <a:pPr/>
              <a:t>‹#›</a:t>
            </a:fld>
            <a:endParaRPr lang="en-US" dirty="0"/>
          </a:p>
        </p:txBody>
      </p:sp>
    </p:spTree>
    <p:extLst>
      <p:ext uri="{BB962C8B-B14F-4D97-AF65-F5344CB8AC3E}">
        <p14:creationId xmlns:p14="http://schemas.microsoft.com/office/powerpoint/2010/main" val="8434126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11364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84128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arhodes@uw.edu" TargetMode="External"/><Relationship Id="rId3" Type="http://schemas.openxmlformats.org/officeDocument/2006/relationships/hyperlink" Target="mailto:tedm2@uw.edu" TargetMode="External"/><Relationship Id="rId7" Type="http://schemas.openxmlformats.org/officeDocument/2006/relationships/hyperlink" Target="mailto:kemoe@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jachung@uw.edu" TargetMode="External"/><Relationship Id="rId5" Type="http://schemas.openxmlformats.org/officeDocument/2006/relationships/hyperlink" Target="mailto:glyon@uw.edu" TargetMode="External"/><Relationship Id="rId4" Type="http://schemas.openxmlformats.org/officeDocument/2006/relationships/hyperlink" Target="mailto:mbrot@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5.emf"/><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hyperlink" Target="mailto:sagehelp@uw.edu" TargetMode="External"/><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2" Type="http://schemas.openxmlformats.org/officeDocument/2006/relationships/hyperlink" Target="mailto:A133out@uw.edu" TargetMode="External"/><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3" Type="http://schemas.openxmlformats.org/officeDocument/2006/relationships/hyperlink" Target="https://f2.washington.edu/audit/financial-fraud-and-ethics-violation-reporting-process" TargetMode="External"/><Relationship Id="rId2" Type="http://schemas.openxmlformats.org/officeDocument/2006/relationships/hyperlink" Target="http://fa.uw.edu/audit/financial-fraud-and-ethics-violation-reporting-process" TargetMode="External"/><Relationship Id="rId1" Type="http://schemas.openxmlformats.org/officeDocument/2006/relationships/slideLayout" Target="../slideLayouts/slideLayout75.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hyperlink" Target="https://orso.or.wsu.edu/r6ncura/default.aspx" TargetMode="External"/><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24.xml"/><Relationship Id="rId7" Type="http://schemas.openxmlformats.org/officeDocument/2006/relationships/hyperlink" Target="https://www.washington.edu/research/training/about-core/" TargetMode="External"/><Relationship Id="rId2" Type="http://schemas.openxmlformats.org/officeDocument/2006/relationships/slideLayout" Target="../slideLayouts/slideLayout77.xml"/><Relationship Id="rId1" Type="http://schemas.openxmlformats.org/officeDocument/2006/relationships/tags" Target="../tags/tag1.xml"/><Relationship Id="rId6" Type="http://schemas.openxmlformats.org/officeDocument/2006/relationships/image" Target="../media/image42.png"/><Relationship Id="rId5" Type="http://schemas.openxmlformats.org/officeDocument/2006/relationships/hyperlink" Target="https://uwresearch.gosignmeup.com/public/course/browse"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8" Type="http://schemas.openxmlformats.org/officeDocument/2006/relationships/hyperlink" Target="https://f2.washington.edu/fm/pafc/content/cost-transfers-elearning" TargetMode="External"/><Relationship Id="rId13" Type="http://schemas.openxmlformats.org/officeDocument/2006/relationships/hyperlink" Target="http://www.washington.edu/research/tools/sage/guide/sage-overview/" TargetMode="External"/><Relationship Id="rId3" Type="http://schemas.openxmlformats.org/officeDocument/2006/relationships/notesSlide" Target="../notesSlides/notesSlide25.xml"/><Relationship Id="rId7" Type="http://schemas.openxmlformats.org/officeDocument/2006/relationships/hyperlink" Target="https://www.washington.edu/research/training/about-core/" TargetMode="External"/><Relationship Id="rId12" Type="http://schemas.openxmlformats.org/officeDocument/2006/relationships/hyperlink" Target="http://www.washington.edu/research/learning/online/index.php/sage" TargetMode="External"/><Relationship Id="rId2" Type="http://schemas.openxmlformats.org/officeDocument/2006/relationships/slideLayout" Target="../slideLayouts/slideLayout77.xml"/><Relationship Id="rId1" Type="http://schemas.openxmlformats.org/officeDocument/2006/relationships/tags" Target="../tags/tag2.xml"/><Relationship Id="rId6" Type="http://schemas.openxmlformats.org/officeDocument/2006/relationships/image" Target="../media/image42.png"/><Relationship Id="rId11" Type="http://schemas.openxmlformats.org/officeDocument/2006/relationships/hyperlink" Target="https://f2.washington.edu/fm/pafc/content/expenditure-timing" TargetMode="External"/><Relationship Id="rId5" Type="http://schemas.openxmlformats.org/officeDocument/2006/relationships/image" Target="../media/image19.png"/><Relationship Id="rId10" Type="http://schemas.openxmlformats.org/officeDocument/2006/relationships/hyperlink" Target="https://f2.washington.edu/fm/pafc/content/f-and-elearning" TargetMode="External"/><Relationship Id="rId4" Type="http://schemas.openxmlformats.org/officeDocument/2006/relationships/image" Target="../media/image43.jpeg"/><Relationship Id="rId9" Type="http://schemas.openxmlformats.org/officeDocument/2006/relationships/hyperlink" Target="https://f2.washington.edu/fm/pafc/content/food-fiscal-compliance-elearning" TargetMode="External"/><Relationship Id="rId14" Type="http://schemas.openxmlformats.org/officeDocument/2006/relationships/hyperlink" Target="https://uwresearch.gosignmeup.com/public/course/brow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mbrot@uw.edu"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hyperlink" Target="mailto:sti2@uw.edu" TargetMode="External"/><Relationship Id="rId4" Type="http://schemas.openxmlformats.org/officeDocument/2006/relationships/hyperlink" Target="mailto:glyon@uw.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53409378"/>
              </p:ext>
            </p:extLst>
          </p:nvPr>
        </p:nvGraphicFramePr>
        <p:xfrm>
          <a:off x="0" y="0"/>
          <a:ext cx="9144000" cy="6857998"/>
        </p:xfrm>
        <a:graphic>
          <a:graphicData uri="http://schemas.openxmlformats.org/drawingml/2006/table">
            <a:tbl>
              <a:tblPr firstRow="1" firstCol="1" bandRow="1">
                <a:tableStyleId>{5C22544A-7EE6-4342-B048-85BDC9FD1C3A}</a:tableStyleId>
              </a:tblPr>
              <a:tblGrid>
                <a:gridCol w="304800">
                  <a:extLst>
                    <a:ext uri="{9D8B030D-6E8A-4147-A177-3AD203B41FA5}">
                      <a16:colId xmlns="" xmlns:a16="http://schemas.microsoft.com/office/drawing/2014/main" val="20000"/>
                    </a:ext>
                  </a:extLst>
                </a:gridCol>
                <a:gridCol w="3076176">
                  <a:extLst>
                    <a:ext uri="{9D8B030D-6E8A-4147-A177-3AD203B41FA5}">
                      <a16:colId xmlns="" xmlns:a16="http://schemas.microsoft.com/office/drawing/2014/main" val="20001"/>
                    </a:ext>
                  </a:extLst>
                </a:gridCol>
                <a:gridCol w="3611496">
                  <a:extLst>
                    <a:ext uri="{9D8B030D-6E8A-4147-A177-3AD203B41FA5}">
                      <a16:colId xmlns="" xmlns:a16="http://schemas.microsoft.com/office/drawing/2014/main" val="20002"/>
                    </a:ext>
                  </a:extLst>
                </a:gridCol>
                <a:gridCol w="1402020">
                  <a:extLst>
                    <a:ext uri="{9D8B030D-6E8A-4147-A177-3AD203B41FA5}">
                      <a16:colId xmlns="" xmlns:a16="http://schemas.microsoft.com/office/drawing/2014/main" val="20003"/>
                    </a:ext>
                  </a:extLst>
                </a:gridCol>
                <a:gridCol w="518988">
                  <a:extLst>
                    <a:ext uri="{9D8B030D-6E8A-4147-A177-3AD203B41FA5}">
                      <a16:colId xmlns="" xmlns:a16="http://schemas.microsoft.com/office/drawing/2014/main" val="20004"/>
                    </a:ext>
                  </a:extLst>
                </a:gridCol>
                <a:gridCol w="230520">
                  <a:extLst>
                    <a:ext uri="{9D8B030D-6E8A-4147-A177-3AD203B41FA5}">
                      <a16:colId xmlns="" xmlns:a16="http://schemas.microsoft.com/office/drawing/2014/main" val="20005"/>
                    </a:ext>
                  </a:extLst>
                </a:gridCol>
              </a:tblGrid>
              <a:tr h="1319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8B814F"/>
                          </a:solidFill>
                          <a:effectLst/>
                          <a:latin typeface="Palatino Linotype" panose="02040502050505030304" pitchFamily="18" charset="0"/>
                        </a:rPr>
                        <a:t>MRAM </a:t>
                      </a:r>
                      <a:r>
                        <a:rPr lang="en-US" sz="2400" dirty="0">
                          <a:solidFill>
                            <a:srgbClr val="8B814F"/>
                          </a:solidFill>
                          <a:effectLst/>
                          <a:latin typeface="Palatino Linotype" panose="02040502050505030304" pitchFamily="18" charset="0"/>
                        </a:rPr>
                        <a:t>Monthly Research Administration Meeting </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14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1000" b="1" dirty="0">
                        <a:solidFill>
                          <a:schemeClr val="bg1"/>
                        </a:solidFill>
                        <a:effectLst>
                          <a:outerShdw blurRad="38100" dist="38100" dir="2700000" algn="tl">
                            <a:srgbClr val="000000">
                              <a:alpha val="43000"/>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AUGUST 10, 2017</a:t>
                      </a:r>
                      <a:r>
                        <a:rPr lang="en-US" sz="1400" b="1" baseline="0" dirty="0">
                          <a:solidFill>
                            <a:srgbClr val="8B814F"/>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UW TOWER AUDITORIUM</a:t>
                      </a:r>
                      <a:endParaRPr lang="en-US" sz="1400" dirty="0">
                        <a:solidFill>
                          <a:srgbClr val="8B814F"/>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81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TOPIC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PRESENTER</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EMAIL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MIN</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72422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Welcome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a:solidFill>
                            <a:schemeClr val="tx1"/>
                          </a:solidFill>
                          <a:effectLst/>
                          <a:latin typeface="+mn-lt"/>
                          <a:ea typeface="Times New Roman"/>
                          <a:cs typeface="Arial"/>
                        </a:rPr>
                        <a:t>Ted Mordhorst</a:t>
                      </a:r>
                    </a:p>
                    <a:p>
                      <a:pPr marL="0" marR="0" algn="l">
                        <a:lnSpc>
                          <a:spcPct val="100000"/>
                        </a:lnSpc>
                        <a:spcBef>
                          <a:spcPts val="0"/>
                        </a:spcBef>
                        <a:spcAft>
                          <a:spcPts val="0"/>
                        </a:spcAft>
                      </a:pPr>
                      <a:r>
                        <a:rPr lang="en-US" sz="1000" kern="1200" dirty="0">
                          <a:solidFill>
                            <a:schemeClr val="tx1"/>
                          </a:solidFill>
                          <a:effectLst/>
                          <a:latin typeface="+mn-lt"/>
                          <a:ea typeface="+mn-ea"/>
                          <a:cs typeface="+mn-cs"/>
                        </a:rPr>
                        <a:t>Research Compliance &amp; Operations </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3"/>
                        </a:rPr>
                        <a:t>tedm2@uw.edu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a:solidFill>
                            <a:schemeClr val="tx1"/>
                          </a:solidFill>
                          <a:effectLst/>
                          <a:latin typeface="+mn-lt"/>
                          <a:ea typeface="Times New Roman"/>
                          <a:cs typeface="Times New Roman"/>
                        </a:rPr>
                        <a:t>02</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61353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OAW</a:t>
                      </a:r>
                      <a:r>
                        <a:rPr lang="en-US" sz="1400" b="1" baseline="0" dirty="0">
                          <a:solidFill>
                            <a:schemeClr val="tx1"/>
                          </a:solidFill>
                          <a:latin typeface="+mn-lt"/>
                        </a:rPr>
                        <a:t> Review of Progress Reports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mn-lt"/>
                        </a:rPr>
                        <a:t>(Non-Competing Renewals)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a:solidFill>
                            <a:schemeClr val="tx1"/>
                          </a:solidFill>
                          <a:effectLst/>
                          <a:latin typeface="+mn-lt"/>
                          <a:ea typeface="Times New Roman"/>
                          <a:cs typeface="Arial"/>
                        </a:rPr>
                        <a:t>Michelle</a:t>
                      </a:r>
                      <a:r>
                        <a:rPr lang="en-US" sz="1000" b="1" baseline="0" dirty="0">
                          <a:solidFill>
                            <a:schemeClr val="tx1"/>
                          </a:solidFill>
                          <a:effectLst/>
                          <a:latin typeface="+mn-lt"/>
                          <a:ea typeface="Times New Roman"/>
                          <a:cs typeface="Arial"/>
                        </a:rPr>
                        <a:t> Brot </a:t>
                      </a:r>
                      <a:r>
                        <a:rPr lang="en-US" sz="1000" b="1" baseline="0" dirty="0" smtClean="0">
                          <a:solidFill>
                            <a:schemeClr val="tx1"/>
                          </a:solidFill>
                          <a:effectLst/>
                          <a:latin typeface="+mn-lt"/>
                          <a:ea typeface="Times New Roman"/>
                          <a:cs typeface="Arial"/>
                        </a:rPr>
                        <a:t>and </a:t>
                      </a:r>
                      <a:r>
                        <a:rPr lang="en-US" sz="1000" b="1" baseline="0" dirty="0">
                          <a:solidFill>
                            <a:schemeClr val="tx1"/>
                          </a:solidFill>
                          <a:effectLst/>
                          <a:latin typeface="+mn-lt"/>
                          <a:ea typeface="Times New Roman"/>
                          <a:cs typeface="Arial"/>
                        </a:rPr>
                        <a:t>Grant </a:t>
                      </a:r>
                      <a:r>
                        <a:rPr lang="en-US" sz="1000" b="1" baseline="0" dirty="0" smtClean="0">
                          <a:solidFill>
                            <a:schemeClr val="tx1"/>
                          </a:solidFill>
                          <a:effectLst/>
                          <a:latin typeface="+mn-lt"/>
                          <a:ea typeface="Times New Roman"/>
                          <a:cs typeface="Arial"/>
                        </a:rPr>
                        <a:t>Lyon</a:t>
                      </a:r>
                      <a:endParaRPr lang="en-US" sz="1000" b="1" baseline="0" dirty="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a:solidFill>
                            <a:schemeClr val="tx1"/>
                          </a:solidFill>
                          <a:effectLst/>
                          <a:latin typeface="+mn-lt"/>
                          <a:ea typeface="+mn-ea"/>
                          <a:cs typeface="+mn-cs"/>
                        </a:rPr>
                        <a:t>Office of Animal Welfare</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a:solidFill>
                            <a:schemeClr val="tx1"/>
                          </a:solidFill>
                          <a:effectLst/>
                          <a:latin typeface="+mn-lt"/>
                          <a:ea typeface="Times New Roman"/>
                          <a:cs typeface="Arial"/>
                          <a:hlinkClick r:id="rId4"/>
                        </a:rPr>
                        <a:t>mbrot@uw.edu</a:t>
                      </a:r>
                      <a:r>
                        <a:rPr lang="en-US" sz="1000" u="sng" dirty="0">
                          <a:solidFill>
                            <a:schemeClr val="tx1"/>
                          </a:solidFill>
                          <a:effectLst/>
                          <a:latin typeface="+mn-lt"/>
                          <a:ea typeface="Times New Roman"/>
                          <a:cs typeface="Arial"/>
                        </a:rPr>
                        <a:t> </a:t>
                      </a:r>
                      <a:endParaRPr lang="en-US" sz="1000" u="sng" dirty="0" smtClean="0">
                        <a:solidFill>
                          <a:schemeClr val="tx1"/>
                        </a:solidFill>
                        <a:effectLst/>
                        <a:latin typeface="+mn-lt"/>
                        <a:ea typeface="Times New Roman"/>
                        <a:cs typeface="Arial"/>
                      </a:endParaRP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5"/>
                        </a:rPr>
                        <a:t>glyon@uw.edu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a:solidFill>
                            <a:schemeClr val="tx1"/>
                          </a:solidFill>
                          <a:effectLst/>
                          <a:latin typeface="+mn-lt"/>
                          <a:ea typeface="Times New Roman"/>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61353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SAGE</a:t>
                      </a:r>
                      <a:r>
                        <a:rPr lang="en-US" sz="1400" b="1" baseline="0" dirty="0" smtClean="0">
                          <a:solidFill>
                            <a:schemeClr val="tx1"/>
                          </a:solidFill>
                          <a:latin typeface="+mn-lt"/>
                        </a:rPr>
                        <a:t> Updates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Judy Chung</a:t>
                      </a:r>
                    </a:p>
                    <a:p>
                      <a:pPr marL="0" marR="0" algn="l">
                        <a:lnSpc>
                          <a:spcPct val="100000"/>
                        </a:lnSpc>
                        <a:spcBef>
                          <a:spcPts val="0"/>
                        </a:spcBef>
                        <a:spcAft>
                          <a:spcPts val="0"/>
                        </a:spcAft>
                      </a:pPr>
                      <a:r>
                        <a:rPr lang="en-US" sz="1000" b="0" kern="1200" dirty="0" smtClean="0">
                          <a:solidFill>
                            <a:schemeClr val="tx1"/>
                          </a:solidFill>
                          <a:effectLst/>
                          <a:latin typeface="+mn-lt"/>
                          <a:ea typeface="+mn-ea"/>
                          <a:cs typeface="+mn-cs"/>
                        </a:rPr>
                        <a:t>Office of Research Information</a:t>
                      </a:r>
                      <a:r>
                        <a:rPr lang="en-US" sz="1000" b="0" kern="1200" baseline="0" dirty="0" smtClean="0">
                          <a:solidFill>
                            <a:schemeClr val="tx1"/>
                          </a:solidFill>
                          <a:effectLst/>
                          <a:latin typeface="+mn-lt"/>
                          <a:ea typeface="+mn-ea"/>
                          <a:cs typeface="+mn-cs"/>
                        </a:rPr>
                        <a:t> Services</a:t>
                      </a:r>
                      <a:endParaRPr lang="en-US" sz="1000" b="0" kern="1200" dirty="0" smtClean="0">
                        <a:solidFill>
                          <a:schemeClr val="tx1"/>
                        </a:solidFill>
                        <a:effectLst/>
                        <a:latin typeface="+mn-lt"/>
                        <a:ea typeface="+mn-ea"/>
                        <a:cs typeface="+mn-cs"/>
                      </a:endParaRPr>
                    </a:p>
                    <a:p>
                      <a:pPr marL="0" marR="0" algn="l">
                        <a:lnSpc>
                          <a:spcPct val="100000"/>
                        </a:lnSpc>
                        <a:spcBef>
                          <a:spcPts val="0"/>
                        </a:spcBef>
                        <a:spcAft>
                          <a:spcPts val="0"/>
                        </a:spcAft>
                      </a:pPr>
                      <a:endParaRPr lang="en-US" sz="1000" b="0" kern="1200" dirty="0">
                        <a:solidFill>
                          <a:schemeClr val="tx1"/>
                        </a:solidFill>
                        <a:effectLst/>
                        <a:latin typeface="+mn-lt"/>
                        <a:ea typeface="+mn-ea"/>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6"/>
                        </a:rPr>
                        <a:t>jachung@uw.edu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10</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61353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Zipline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a:solidFill>
                            <a:schemeClr val="tx1"/>
                          </a:solidFill>
                          <a:effectLst/>
                          <a:latin typeface="+mn-lt"/>
                          <a:ea typeface="+mn-ea"/>
                          <a:cs typeface="+mn-cs"/>
                        </a:rPr>
                        <a:t>Karen Moe</a:t>
                      </a:r>
                    </a:p>
                    <a:p>
                      <a:pPr marL="0" marR="0" algn="l">
                        <a:lnSpc>
                          <a:spcPct val="100000"/>
                        </a:lnSpc>
                        <a:spcBef>
                          <a:spcPts val="0"/>
                        </a:spcBef>
                        <a:spcAft>
                          <a:spcPts val="0"/>
                        </a:spcAft>
                      </a:pPr>
                      <a:r>
                        <a:rPr lang="en-US" sz="1000" b="0" kern="1200" dirty="0">
                          <a:solidFill>
                            <a:schemeClr val="tx1"/>
                          </a:solidFill>
                          <a:effectLst/>
                          <a:latin typeface="+mn-lt"/>
                          <a:ea typeface="+mn-ea"/>
                          <a:cs typeface="+mn-cs"/>
                        </a:rPr>
                        <a:t>Director &amp; Assist Vice Provost for Research, VPR: ORC: AVP RAI</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a:solidFill>
                            <a:schemeClr val="tx1"/>
                          </a:solidFill>
                          <a:effectLst/>
                          <a:latin typeface="+mn-lt"/>
                          <a:ea typeface="Times New Roman"/>
                          <a:cs typeface="Arial"/>
                          <a:hlinkClick r:id="rId7"/>
                        </a:rPr>
                        <a:t>kemoe@uw.edu</a:t>
                      </a:r>
                      <a:r>
                        <a:rPr lang="en-US" sz="1000" u="sng" dirty="0">
                          <a:solidFill>
                            <a:schemeClr val="tx1"/>
                          </a:solidFill>
                          <a:effectLst/>
                          <a:latin typeface="+mn-lt"/>
                          <a:ea typeface="Times New Roman"/>
                          <a:cs typeface="Arial"/>
                        </a:rPr>
                        <a:t> </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a:solidFill>
                            <a:schemeClr val="tx1"/>
                          </a:solidFill>
                          <a:effectLst/>
                          <a:latin typeface="+mn-lt"/>
                          <a:ea typeface="Times New Roman"/>
                          <a:cs typeface="Times New Roman"/>
                        </a:rPr>
                        <a:t>15</a:t>
                      </a:r>
                    </a:p>
                    <a:p>
                      <a:pPr marL="0" marR="0" algn="l">
                        <a:lnSpc>
                          <a:spcPct val="100000"/>
                        </a:lnSpc>
                        <a:spcBef>
                          <a:spcPts val="0"/>
                        </a:spcBef>
                        <a:spcAft>
                          <a:spcPts val="0"/>
                        </a:spcAft>
                      </a:pP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 xmlns:a16="http://schemas.microsoft.com/office/drawing/2014/main" val="10007"/>
                  </a:ext>
                </a:extLst>
              </a:tr>
              <a:tr h="61353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Compliance </a:t>
                      </a:r>
                      <a:r>
                        <a:rPr lang="en-US" sz="1400" b="1" dirty="0" smtClean="0">
                          <a:solidFill>
                            <a:schemeClr val="tx1"/>
                          </a:solidFill>
                          <a:latin typeface="+mn-lt"/>
                        </a:rPr>
                        <a:t>Corner</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mn-ea"/>
                          <a:cs typeface="+mn-cs"/>
                        </a:rPr>
                        <a:t>Ted Mordhorst</a:t>
                      </a:r>
                    </a:p>
                    <a:p>
                      <a:pPr marL="0" marR="0" algn="l">
                        <a:lnSpc>
                          <a:spcPct val="100000"/>
                        </a:lnSpc>
                        <a:spcBef>
                          <a:spcPts val="0"/>
                        </a:spcBef>
                        <a:spcAft>
                          <a:spcPts val="0"/>
                        </a:spcAft>
                      </a:pPr>
                      <a:r>
                        <a:rPr lang="en-US" sz="1000" b="0" kern="1200" dirty="0" smtClean="0">
                          <a:solidFill>
                            <a:schemeClr val="tx1"/>
                          </a:solidFill>
                          <a:effectLst/>
                          <a:latin typeface="+mn-lt"/>
                          <a:ea typeface="+mn-ea"/>
                          <a:cs typeface="+mn-cs"/>
                        </a:rPr>
                        <a:t>Research Compliance &amp; Operations</a:t>
                      </a:r>
                    </a:p>
                    <a:p>
                      <a:pPr marL="0" marR="0" algn="l">
                        <a:lnSpc>
                          <a:spcPct val="100000"/>
                        </a:lnSpc>
                        <a:spcBef>
                          <a:spcPts val="0"/>
                        </a:spcBef>
                        <a:spcAft>
                          <a:spcPts val="0"/>
                        </a:spcAft>
                      </a:pPr>
                      <a:endParaRPr lang="en-US" sz="1000" b="0" kern="1200" dirty="0">
                        <a:solidFill>
                          <a:schemeClr val="tx1"/>
                        </a:solidFill>
                        <a:effectLst/>
                        <a:latin typeface="+mn-lt"/>
                        <a:ea typeface="+mn-ea"/>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endParaRPr lang="en-US" sz="1000" u="sng" dirty="0">
                        <a:solidFill>
                          <a:schemeClr val="tx1"/>
                        </a:solidFill>
                        <a:effectLst/>
                        <a:latin typeface="+mn-lt"/>
                        <a:ea typeface="Times New Roman"/>
                        <a:cs typeface="Arial"/>
                        <a:hlinkClick r:id="rId8"/>
                      </a:endParaRP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3"/>
                        </a:rPr>
                        <a:t>tedm2@uw.edu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a:solidFill>
                            <a:schemeClr val="tx1"/>
                          </a:solidFill>
                          <a:effectLst/>
                          <a:latin typeface="+mn-lt"/>
                          <a:ea typeface="Times New Roman"/>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 xmlns:a16="http://schemas.microsoft.com/office/drawing/2014/main" val="10008"/>
                  </a:ext>
                </a:extLst>
              </a:tr>
              <a:tr h="1163422">
                <a:tc gridSpan="6">
                  <a:txBody>
                    <a:bodyPr/>
                    <a:lstStyle/>
                    <a:p>
                      <a:pPr marL="3657600" marR="0" lvl="8"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8B814F"/>
                          </a:solidFill>
                          <a:effectLst/>
                          <a:latin typeface="+mn-lt"/>
                          <a:ea typeface="Times New Roman"/>
                          <a:cs typeface="Times New Roman"/>
                        </a:rPr>
                        <a:t>JOIN US FOR OUR NEXT </a:t>
                      </a:r>
                      <a:r>
                        <a:rPr lang="en-US" sz="1100" b="1" kern="1200" dirty="0" smtClean="0">
                          <a:solidFill>
                            <a:srgbClr val="8B814F"/>
                          </a:solidFill>
                          <a:effectLst/>
                          <a:latin typeface="+mn-lt"/>
                          <a:ea typeface="Times New Roman"/>
                          <a:cs typeface="Times New Roman"/>
                        </a:rPr>
                        <a:t>MEETING</a:t>
                      </a:r>
                      <a:r>
                        <a:rPr lang="en-US" sz="1100" b="1" kern="1200" baseline="0" dirty="0" smtClean="0">
                          <a:solidFill>
                            <a:srgbClr val="8B814F"/>
                          </a:solidFill>
                          <a:effectLst/>
                          <a:latin typeface="+mn-lt"/>
                          <a:ea typeface="Times New Roman"/>
                          <a:cs typeface="Times New Roman"/>
                        </a:rPr>
                        <a:t> </a:t>
                      </a:r>
                      <a:endParaRPr lang="en-US" sz="1400" b="1" kern="1200" baseline="0" dirty="0">
                        <a:solidFill>
                          <a:srgbClr val="8B814F"/>
                        </a:solidFill>
                        <a:effectLst/>
                        <a:latin typeface="+mn-lt"/>
                        <a:ea typeface="Times New Roman"/>
                        <a:cs typeface="Times New Roman"/>
                      </a:endParaRPr>
                    </a:p>
                    <a:p>
                      <a:pPr marL="3657600" marR="0" lvl="8"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8B814F"/>
                          </a:solidFill>
                          <a:effectLst/>
                        </a:rPr>
                        <a:t>SEPTEMBER 7, </a:t>
                      </a:r>
                      <a:r>
                        <a:rPr lang="en-US" sz="2000" b="1" dirty="0" smtClean="0">
                          <a:solidFill>
                            <a:srgbClr val="8B814F"/>
                          </a:solidFill>
                          <a:effectLst/>
                        </a:rPr>
                        <a:t>2017</a:t>
                      </a:r>
                      <a:r>
                        <a:rPr lang="en-US" sz="2000" b="1" baseline="0" dirty="0" smtClean="0">
                          <a:solidFill>
                            <a:srgbClr val="8B814F"/>
                          </a:solidFill>
                          <a:effectLst/>
                        </a:rPr>
                        <a:t> </a:t>
                      </a:r>
                      <a:endParaRPr lang="en-US" sz="2000" b="1" baseline="0" dirty="0">
                        <a:solidFill>
                          <a:srgbClr val="8B814F"/>
                        </a:solidFill>
                        <a:effectLst/>
                      </a:endParaRPr>
                    </a:p>
                    <a:p>
                      <a:pPr marL="3657600" marR="0" lvl="8"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UW TOWER AUDITORIUM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14300" marR="0" algn="l">
                        <a:lnSpc>
                          <a:spcPct val="100000"/>
                        </a:lnSpc>
                        <a:spcBef>
                          <a:spcPts val="0"/>
                        </a:spcBef>
                        <a:spcAft>
                          <a:spcPts val="0"/>
                        </a:spcAft>
                        <a:tabLst>
                          <a:tab pos="723900" algn="l"/>
                        </a:tabLst>
                      </a:pP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45412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66781" y="371510"/>
            <a:ext cx="8184599" cy="992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2800" dirty="0" smtClean="0">
                <a:latin typeface="Open Sans"/>
                <a:ea typeface="Open Sans"/>
                <a:cs typeface="Open Sans"/>
                <a:sym typeface="Open Sans"/>
              </a:rPr>
              <a:t>When OAW is Approver</a:t>
            </a:r>
          </a:p>
        </p:txBody>
      </p:sp>
      <p:sp>
        <p:nvSpPr>
          <p:cNvPr id="157" name="Shape 157"/>
          <p:cNvSpPr txBox="1">
            <a:spLocks noGrp="1"/>
          </p:cNvSpPr>
          <p:nvPr>
            <p:ph type="body" idx="2"/>
          </p:nvPr>
        </p:nvSpPr>
        <p:spPr>
          <a:xfrm>
            <a:off x="609600" y="2438400"/>
            <a:ext cx="8093513" cy="2856621"/>
          </a:xfrm>
          <a:prstGeom prst="rect">
            <a:avLst/>
          </a:prstGeom>
          <a:noFill/>
          <a:ln>
            <a:noFill/>
          </a:ln>
        </p:spPr>
        <p:txBody>
          <a:bodyPr lIns="91425" tIns="45700" rIns="91425" bIns="45700" anchor="t" anchorCtr="0">
            <a:noAutofit/>
          </a:bodyPr>
          <a:lstStyle/>
          <a:p>
            <a:pPr marL="0" indent="0">
              <a:lnSpc>
                <a:spcPct val="90000"/>
              </a:lnSpc>
              <a:spcBef>
                <a:spcPts val="1000"/>
              </a:spcBef>
              <a:buSzPct val="44000"/>
              <a:buNone/>
            </a:pPr>
            <a:endParaRPr b="0" i="0" u="none" strike="noStrike" cap="none" dirty="0">
              <a:solidFill>
                <a:srgbClr val="4B2E83"/>
              </a:solidFill>
              <a:sym typeface="Open Sans"/>
            </a:endParaRPr>
          </a:p>
        </p:txBody>
      </p:sp>
      <p:sp>
        <p:nvSpPr>
          <p:cNvPr id="4" name="Shape 156"/>
          <p:cNvSpPr txBox="1">
            <a:spLocks/>
          </p:cNvSpPr>
          <p:nvPr/>
        </p:nvSpPr>
        <p:spPr>
          <a:xfrm>
            <a:off x="1111801" y="1752600"/>
            <a:ext cx="8184599" cy="457200"/>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90000"/>
              </a:lnSpc>
              <a:spcBef>
                <a:spcPts val="600"/>
              </a:spcBef>
              <a:spcAft>
                <a:spcPts val="0"/>
              </a:spcAft>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lnSpc>
                <a:spcPct val="100000"/>
              </a:lnSpc>
              <a:spcBef>
                <a:spcPts val="560"/>
              </a:spcBef>
              <a:spcAft>
                <a:spcPts val="0"/>
              </a:spcAft>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lnSpc>
                <a:spcPct val="100000"/>
              </a:lnSpc>
              <a:spcBef>
                <a:spcPts val="480"/>
              </a:spcBef>
              <a:spcAft>
                <a:spcPts val="0"/>
              </a:spcAft>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Bef>
                <a:spcPts val="0"/>
              </a:spcBef>
              <a:buSzPct val="25000"/>
            </a:pPr>
            <a:r>
              <a:rPr lang="en-US" sz="2400" kern="0" dirty="0" smtClean="0">
                <a:latin typeface="Open Sans"/>
                <a:ea typeface="Open Sans"/>
                <a:cs typeface="Open Sans"/>
                <a:sym typeface="Open Sans"/>
              </a:rPr>
              <a:t>OSP relies on approval &amp; protocol in eGC1. </a:t>
            </a:r>
          </a:p>
        </p:txBody>
      </p:sp>
      <p:pic>
        <p:nvPicPr>
          <p:cNvPr id="5" name="Picture 4">
            <a:extLst>
              <a:ext uri="{FF2B5EF4-FFF2-40B4-BE49-F238E27FC236}">
                <a16:creationId xmlns:a16="http://schemas.microsoft.com/office/drawing/2014/main" xmlns="" id="{681C7F39-8B62-427D-9AAC-16CBB0B05889}"/>
              </a:ext>
            </a:extLst>
          </p:cNvPr>
          <p:cNvPicPr>
            <a:picLocks noChangeAspect="1"/>
          </p:cNvPicPr>
          <p:nvPr/>
        </p:nvPicPr>
        <p:blipFill rotWithShape="1">
          <a:blip r:embed="rId3"/>
          <a:srcRect l="8278" b="5226"/>
          <a:stretch/>
        </p:blipFill>
        <p:spPr>
          <a:xfrm>
            <a:off x="342530" y="2362200"/>
            <a:ext cx="8415292" cy="3015042"/>
          </a:xfrm>
          <a:prstGeom prst="rect">
            <a:avLst/>
          </a:prstGeom>
        </p:spPr>
      </p:pic>
    </p:spTree>
    <p:extLst>
      <p:ext uri="{BB962C8B-B14F-4D97-AF65-F5344CB8AC3E}">
        <p14:creationId xmlns:p14="http://schemas.microsoft.com/office/powerpoint/2010/main" val="402669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66781" y="371510"/>
            <a:ext cx="8184599" cy="992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2800" dirty="0" smtClean="0">
                <a:latin typeface="Open Sans"/>
                <a:ea typeface="Open Sans"/>
                <a:cs typeface="Open Sans"/>
                <a:sym typeface="Open Sans"/>
              </a:rPr>
              <a:t>When OAW is NOT Approver</a:t>
            </a:r>
          </a:p>
          <a:p>
            <a:pPr marL="0" marR="0" lvl="0" indent="0" algn="l" rtl="0">
              <a:lnSpc>
                <a:spcPct val="90000"/>
              </a:lnSpc>
              <a:spcBef>
                <a:spcPts val="0"/>
              </a:spcBef>
              <a:spcAft>
                <a:spcPts val="0"/>
              </a:spcAft>
              <a:buClr>
                <a:srgbClr val="4B2E83"/>
              </a:buClr>
              <a:buSzPct val="25000"/>
              <a:buFont typeface="Arial"/>
              <a:buNone/>
            </a:pPr>
            <a:r>
              <a:rPr lang="en-US" sz="2800" dirty="0" smtClean="0">
                <a:latin typeface="Open Sans"/>
                <a:ea typeface="Open Sans"/>
                <a:cs typeface="Open Sans"/>
                <a:sym typeface="Open Sans"/>
              </a:rPr>
              <a:t>OSP Verification of Animal Protocol Approval</a:t>
            </a:r>
          </a:p>
        </p:txBody>
      </p:sp>
      <p:sp>
        <p:nvSpPr>
          <p:cNvPr id="4" name="Shape 156"/>
          <p:cNvSpPr txBox="1">
            <a:spLocks/>
          </p:cNvSpPr>
          <p:nvPr/>
        </p:nvSpPr>
        <p:spPr>
          <a:xfrm>
            <a:off x="762000" y="1752600"/>
            <a:ext cx="8184599" cy="457200"/>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90000"/>
              </a:lnSpc>
              <a:spcBef>
                <a:spcPts val="600"/>
              </a:spcBef>
              <a:spcAft>
                <a:spcPts val="0"/>
              </a:spcAft>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lnSpc>
                <a:spcPct val="100000"/>
              </a:lnSpc>
              <a:spcBef>
                <a:spcPts val="560"/>
              </a:spcBef>
              <a:spcAft>
                <a:spcPts val="0"/>
              </a:spcAft>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lnSpc>
                <a:spcPct val="100000"/>
              </a:lnSpc>
              <a:spcBef>
                <a:spcPts val="480"/>
              </a:spcBef>
              <a:spcAft>
                <a:spcPts val="0"/>
              </a:spcAft>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Bef>
                <a:spcPts val="0"/>
              </a:spcBef>
              <a:buSzPct val="25000"/>
            </a:pPr>
            <a:r>
              <a:rPr lang="en-US" sz="2300" kern="0" dirty="0" smtClean="0">
                <a:latin typeface="Open Sans"/>
                <a:ea typeface="Open Sans"/>
                <a:cs typeface="Open Sans"/>
                <a:sym typeface="Open Sans"/>
              </a:rPr>
              <a:t>OSP needs congruence letter issued for the project. </a:t>
            </a:r>
          </a:p>
        </p:txBody>
      </p:sp>
      <p:pic>
        <p:nvPicPr>
          <p:cNvPr id="6" name="Picture 5">
            <a:extLst>
              <a:ext uri="{FF2B5EF4-FFF2-40B4-BE49-F238E27FC236}">
                <a16:creationId xmlns:a16="http://schemas.microsoft.com/office/drawing/2014/main" xmlns="" id="{8D89CEE3-1A3D-4474-89BE-D0074B06870D}"/>
              </a:ext>
            </a:extLst>
          </p:cNvPr>
          <p:cNvPicPr>
            <a:picLocks/>
          </p:cNvPicPr>
          <p:nvPr/>
        </p:nvPicPr>
        <p:blipFill>
          <a:blip r:embed="rId3"/>
          <a:stretch>
            <a:fillRect/>
          </a:stretch>
        </p:blipFill>
        <p:spPr>
          <a:xfrm>
            <a:off x="1295400" y="2456155"/>
            <a:ext cx="5791200" cy="3944645"/>
          </a:xfrm>
          <a:prstGeom prst="rect">
            <a:avLst/>
          </a:prstGeom>
          <a:ln w="12700" cap="sq">
            <a:solidFill>
              <a:srgbClr val="000000"/>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9383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66781" y="371510"/>
            <a:ext cx="8184599" cy="992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2800" dirty="0" smtClean="0">
                <a:latin typeface="Open Sans"/>
                <a:ea typeface="Open Sans"/>
                <a:cs typeface="Open Sans"/>
                <a:sym typeface="Open Sans"/>
              </a:rPr>
              <a:t>Funding &amp; HOLDS</a:t>
            </a:r>
          </a:p>
        </p:txBody>
      </p:sp>
      <p:sp>
        <p:nvSpPr>
          <p:cNvPr id="5" name="Shape 157"/>
          <p:cNvSpPr txBox="1">
            <a:spLocks noGrp="1"/>
          </p:cNvSpPr>
          <p:nvPr>
            <p:ph type="body" idx="2"/>
          </p:nvPr>
        </p:nvSpPr>
        <p:spPr>
          <a:xfrm>
            <a:off x="685800" y="1524000"/>
            <a:ext cx="8093513" cy="2856621"/>
          </a:xfrm>
          <a:prstGeom prst="rect">
            <a:avLst/>
          </a:prstGeom>
          <a:noFill/>
          <a:ln>
            <a:noFill/>
          </a:ln>
        </p:spPr>
        <p:txBody>
          <a:bodyPr lIns="91425" tIns="45700" rIns="91425" bIns="45700" anchor="t" anchorCtr="0">
            <a:noAutofit/>
          </a:bodyPr>
          <a:lstStyle/>
          <a:p>
            <a:pPr marL="0" indent="0">
              <a:buNone/>
            </a:pPr>
            <a:r>
              <a:rPr lang="en-US" b="0" dirty="0" smtClean="0"/>
              <a:t>Whenever </a:t>
            </a:r>
            <a:r>
              <a:rPr lang="en-US" b="0" dirty="0"/>
              <a:t>animal use research will be carried out, an approved protocol </a:t>
            </a:r>
            <a:r>
              <a:rPr lang="en-US" dirty="0"/>
              <a:t>must</a:t>
            </a:r>
            <a:r>
              <a:rPr lang="en-US" b="0" dirty="0"/>
              <a:t> be in place for the work</a:t>
            </a:r>
            <a:r>
              <a:rPr lang="en-US" b="0" dirty="0" smtClean="0"/>
              <a:t>. </a:t>
            </a:r>
            <a:endParaRPr lang="en-US" b="0" dirty="0" smtClean="0"/>
          </a:p>
          <a:p>
            <a:pPr marL="0" indent="0">
              <a:buNone/>
            </a:pPr>
            <a:r>
              <a:rPr lang="en-US" b="0" dirty="0" smtClean="0"/>
              <a:t>OSP </a:t>
            </a:r>
            <a:r>
              <a:rPr lang="en-US" b="0" dirty="0"/>
              <a:t>will </a:t>
            </a:r>
            <a:r>
              <a:rPr lang="en-US" dirty="0"/>
              <a:t>not</a:t>
            </a:r>
            <a:r>
              <a:rPr lang="en-US" b="0" dirty="0"/>
              <a:t> release funding </a:t>
            </a:r>
            <a:r>
              <a:rPr lang="en-US" b="0" dirty="0" smtClean="0"/>
              <a:t>until verified</a:t>
            </a:r>
            <a:r>
              <a:rPr lang="en-US" b="0" dirty="0" smtClean="0"/>
              <a:t>. </a:t>
            </a:r>
            <a:endParaRPr lang="en-US" b="0" dirty="0" smtClean="0"/>
          </a:p>
          <a:p>
            <a:pPr marL="0" indent="0">
              <a:buNone/>
            </a:pPr>
            <a:endParaRPr lang="en-US" b="0" dirty="0" smtClean="0"/>
          </a:p>
          <a:p>
            <a:pPr marL="0" indent="0">
              <a:buNone/>
            </a:pPr>
            <a:r>
              <a:rPr lang="en-US" b="0" dirty="0" smtClean="0"/>
              <a:t>Funding HOLD examples:</a:t>
            </a:r>
          </a:p>
          <a:p>
            <a:pPr indent="-342900"/>
            <a:r>
              <a:rPr lang="en-US" b="0" dirty="0" smtClean="0"/>
              <a:t>Protocol </a:t>
            </a:r>
            <a:r>
              <a:rPr lang="en-US" b="0" dirty="0"/>
              <a:t>approval date expired on </a:t>
            </a:r>
            <a:r>
              <a:rPr lang="en-US" b="0" dirty="0" smtClean="0"/>
              <a:t>congruence letter</a:t>
            </a:r>
          </a:p>
          <a:p>
            <a:pPr indent="-342900"/>
            <a:r>
              <a:rPr lang="en-US" b="0" dirty="0" smtClean="0"/>
              <a:t>No </a:t>
            </a:r>
            <a:r>
              <a:rPr lang="en-US" b="0" dirty="0"/>
              <a:t>IACUC approval on record </a:t>
            </a:r>
          </a:p>
          <a:p>
            <a:pPr marL="0" indent="0">
              <a:buNone/>
            </a:pPr>
            <a:endParaRPr lang="en-US" b="0" dirty="0"/>
          </a:p>
          <a:p>
            <a:pPr marL="0" indent="0">
              <a:buNone/>
            </a:pPr>
            <a:r>
              <a:rPr lang="en-US" b="0" dirty="0"/>
              <a:t>In all </a:t>
            </a:r>
            <a:r>
              <a:rPr lang="en-US" b="0" dirty="0" smtClean="0"/>
              <a:t>cases, </a:t>
            </a:r>
            <a:r>
              <a:rPr lang="en-US" b="0" dirty="0"/>
              <a:t>if animal use scope of work </a:t>
            </a:r>
            <a:r>
              <a:rPr lang="en-US" b="0" dirty="0" smtClean="0"/>
              <a:t>changes, it is the PI’s responsibility to </a:t>
            </a:r>
            <a:r>
              <a:rPr lang="en-US" b="0" dirty="0"/>
              <a:t>provide updated information/materials to </a:t>
            </a:r>
            <a:r>
              <a:rPr lang="en-US" b="0" dirty="0" smtClean="0"/>
              <a:t>OAW.</a:t>
            </a:r>
            <a:endParaRPr lang="en-US" b="0" dirty="0"/>
          </a:p>
          <a:p>
            <a:pPr marL="0" indent="0">
              <a:lnSpc>
                <a:spcPct val="90000"/>
              </a:lnSpc>
              <a:spcBef>
                <a:spcPts val="1000"/>
              </a:spcBef>
              <a:buSzPct val="44000"/>
              <a:buNone/>
            </a:pPr>
            <a:endParaRPr b="0" i="0" u="none" strike="noStrike" cap="none" dirty="0">
              <a:solidFill>
                <a:srgbClr val="4B2E83"/>
              </a:solidFill>
              <a:sym typeface="Open Sans"/>
            </a:endParaRPr>
          </a:p>
        </p:txBody>
      </p:sp>
    </p:spTree>
    <p:extLst>
      <p:ext uri="{BB962C8B-B14F-4D97-AF65-F5344CB8AC3E}">
        <p14:creationId xmlns:p14="http://schemas.microsoft.com/office/powerpoint/2010/main" val="167062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66781" y="371510"/>
            <a:ext cx="8184599" cy="992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4B2E83"/>
              </a:buClr>
              <a:buSzPct val="25000"/>
              <a:buFont typeface="Arial"/>
              <a:buNone/>
            </a:pPr>
            <a:r>
              <a:rPr lang="en-US" sz="2800" dirty="0" smtClean="0">
                <a:latin typeface="Open Sans"/>
                <a:ea typeface="Open Sans"/>
                <a:cs typeface="Open Sans"/>
                <a:sym typeface="Open Sans"/>
              </a:rPr>
              <a:t>Related Future Changes...</a:t>
            </a:r>
          </a:p>
        </p:txBody>
      </p:sp>
      <p:sp>
        <p:nvSpPr>
          <p:cNvPr id="5" name="Shape 157"/>
          <p:cNvSpPr txBox="1">
            <a:spLocks noGrp="1"/>
          </p:cNvSpPr>
          <p:nvPr>
            <p:ph type="body" idx="2"/>
          </p:nvPr>
        </p:nvSpPr>
        <p:spPr>
          <a:xfrm>
            <a:off x="685800" y="1639179"/>
            <a:ext cx="8153400" cy="2856621"/>
          </a:xfrm>
          <a:prstGeom prst="rect">
            <a:avLst/>
          </a:prstGeom>
          <a:noFill/>
          <a:ln>
            <a:noFill/>
          </a:ln>
        </p:spPr>
        <p:txBody>
          <a:bodyPr lIns="91425" tIns="45700" rIns="91425" bIns="45700" anchor="t" anchorCtr="0">
            <a:noAutofit/>
          </a:bodyPr>
          <a:lstStyle/>
          <a:p>
            <a:pPr marL="0" indent="0">
              <a:lnSpc>
                <a:spcPct val="90000"/>
              </a:lnSpc>
              <a:spcBef>
                <a:spcPts val="1000"/>
              </a:spcBef>
              <a:buSzPct val="44000"/>
              <a:buNone/>
            </a:pPr>
            <a:endParaRPr lang="en-US" b="0" i="0" u="none" strike="noStrike" cap="none" dirty="0" smtClean="0">
              <a:solidFill>
                <a:srgbClr val="4B2E83"/>
              </a:solidFill>
              <a:sym typeface="Open Sans"/>
            </a:endParaRPr>
          </a:p>
          <a:p>
            <a:pPr marL="0" indent="0">
              <a:lnSpc>
                <a:spcPct val="90000"/>
              </a:lnSpc>
              <a:spcBef>
                <a:spcPts val="1000"/>
              </a:spcBef>
              <a:buSzPct val="44000"/>
              <a:buNone/>
            </a:pPr>
            <a:r>
              <a:rPr lang="en-US" b="0" i="0" u="none" strike="noStrike" cap="none" dirty="0" smtClean="0">
                <a:solidFill>
                  <a:srgbClr val="4B2E83"/>
                </a:solidFill>
                <a:sym typeface="Open Sans"/>
              </a:rPr>
              <a:t>Updates to GIM 27: Animal Use policy</a:t>
            </a:r>
          </a:p>
          <a:p>
            <a:pPr marL="0" indent="0">
              <a:lnSpc>
                <a:spcPct val="90000"/>
              </a:lnSpc>
              <a:spcBef>
                <a:spcPts val="1000"/>
              </a:spcBef>
              <a:buSzPct val="44000"/>
              <a:buNone/>
            </a:pPr>
            <a:endParaRPr lang="en-US" b="0" dirty="0"/>
          </a:p>
          <a:p>
            <a:pPr marL="0" indent="0">
              <a:lnSpc>
                <a:spcPct val="90000"/>
              </a:lnSpc>
              <a:spcBef>
                <a:spcPts val="1000"/>
              </a:spcBef>
              <a:buSzPct val="44000"/>
              <a:buNone/>
            </a:pPr>
            <a:r>
              <a:rPr lang="en-US" b="0" i="0" u="none" strike="noStrike" cap="none" dirty="0" smtClean="0">
                <a:solidFill>
                  <a:srgbClr val="4B2E83"/>
                </a:solidFill>
                <a:sym typeface="Open Sans"/>
              </a:rPr>
              <a:t>eGC1:</a:t>
            </a:r>
          </a:p>
          <a:p>
            <a:pPr indent="-342900">
              <a:lnSpc>
                <a:spcPct val="90000"/>
              </a:lnSpc>
              <a:spcBef>
                <a:spcPts val="600"/>
              </a:spcBef>
              <a:spcAft>
                <a:spcPts val="1200"/>
              </a:spcAft>
              <a:buSzPct val="44000"/>
            </a:pPr>
            <a:r>
              <a:rPr lang="en-US" sz="2200" b="0" i="0" u="none" strike="noStrike" cap="none" dirty="0" smtClean="0">
                <a:solidFill>
                  <a:srgbClr val="4B2E83"/>
                </a:solidFill>
                <a:sym typeface="Open Sans"/>
              </a:rPr>
              <a:t>IACUC approval details pulled into eGC1 from Hoverboard</a:t>
            </a:r>
          </a:p>
          <a:p>
            <a:pPr indent="-342900">
              <a:spcBef>
                <a:spcPts val="1200"/>
              </a:spcBef>
              <a:spcAft>
                <a:spcPts val="1800"/>
              </a:spcAft>
              <a:buSzPct val="44000"/>
            </a:pPr>
            <a:r>
              <a:rPr lang="en-US" sz="2200" b="0" dirty="0" smtClean="0"/>
              <a:t>At JIT or later, campus users will be able to update an eGC1 with current version of compliance information </a:t>
            </a:r>
            <a:r>
              <a:rPr lang="en-US" sz="2200" b="0" dirty="0"/>
              <a:t>after OSP approval </a:t>
            </a:r>
            <a:endParaRPr sz="2200" b="0" i="0" u="none" strike="noStrike" cap="none" dirty="0">
              <a:solidFill>
                <a:srgbClr val="4B2E83"/>
              </a:solidFill>
              <a:sym typeface="Open Sans"/>
            </a:endParaRPr>
          </a:p>
        </p:txBody>
      </p:sp>
    </p:spTree>
    <p:extLst>
      <p:ext uri="{BB962C8B-B14F-4D97-AF65-F5344CB8AC3E}">
        <p14:creationId xmlns:p14="http://schemas.microsoft.com/office/powerpoint/2010/main" val="281631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988270"/>
            <a:ext cx="7842372" cy="1593130"/>
          </a:xfrm>
          <a:prstGeom prst="rect">
            <a:avLst/>
          </a:prstGeom>
          <a:noFill/>
          <a:ln>
            <a:noFill/>
          </a:ln>
        </p:spPr>
        <p:txBody>
          <a:bodyPr lIns="91425" tIns="45700" rIns="91425" bIns="45700" anchor="b" anchorCtr="0">
            <a:noAutofit/>
          </a:bodyPr>
          <a:lstStyle/>
          <a:p>
            <a:pPr lvl="0">
              <a:lnSpc>
                <a:spcPct val="90000"/>
              </a:lnSpc>
              <a:spcBef>
                <a:spcPts val="0"/>
              </a:spcBef>
              <a:buClr>
                <a:srgbClr val="FFFFFF"/>
              </a:buClr>
              <a:buSzPct val="25000"/>
            </a:pPr>
            <a:r>
              <a:rPr lang="en-US" sz="4250" kern="0" dirty="0" smtClean="0">
                <a:solidFill>
                  <a:srgbClr val="FFFFFF"/>
                </a:solidFill>
                <a:latin typeface="Open Sans"/>
                <a:ea typeface="Open Sans"/>
                <a:cs typeface="Open Sans"/>
                <a:sym typeface="Open Sans"/>
              </a:rPr>
              <a:t>SAGE Updates: Grant Runner</a:t>
            </a:r>
            <a:endParaRPr lang="en-US" sz="4250" kern="0" dirty="0">
              <a:solidFill>
                <a:srgbClr val="FFFFFF"/>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a:buClr>
                <a:srgbClr val="EEECE1"/>
              </a:buClr>
              <a:buSzPct val="25000"/>
              <a:buFont typeface="Arial"/>
              <a:buNone/>
            </a:pPr>
            <a:r>
              <a:rPr lang="en-US" sz="2000" dirty="0">
                <a:solidFill>
                  <a:srgbClr val="EEECE1"/>
                </a:solidFill>
                <a:latin typeface="Open Sans"/>
                <a:ea typeface="Open Sans"/>
                <a:cs typeface="Open Sans"/>
                <a:sym typeface="Open Sans"/>
              </a:rPr>
              <a:t>MRAM</a:t>
            </a:r>
          </a:p>
          <a:p>
            <a:pPr>
              <a:spcBef>
                <a:spcPts val="320"/>
              </a:spcBef>
              <a:buClr>
                <a:srgbClr val="EEECE1"/>
              </a:buClr>
              <a:buSzPct val="25000"/>
              <a:buFont typeface="Arial"/>
              <a:buNone/>
            </a:pPr>
            <a:r>
              <a:rPr lang="en-US" sz="1600" dirty="0">
                <a:solidFill>
                  <a:srgbClr val="EEECE1"/>
                </a:solidFill>
                <a:latin typeface="Open Sans"/>
                <a:ea typeface="Open Sans"/>
                <a:cs typeface="Open Sans"/>
                <a:sym typeface="Open Sans"/>
              </a:rPr>
              <a:t>August </a:t>
            </a:r>
            <a:r>
              <a:rPr lang="en-US" sz="1600" dirty="0">
                <a:solidFill>
                  <a:srgbClr val="EEECE1"/>
                </a:solidFill>
                <a:latin typeface="Open Sans"/>
                <a:ea typeface="Open Sans"/>
                <a:cs typeface="Open Sans"/>
                <a:sym typeface="Open Sans"/>
              </a:rPr>
              <a:t>2017</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Judy Chung, Program Manager</a:t>
            </a:r>
            <a:endParaRPr lang="en-US" sz="1600" dirty="0">
              <a:solidFill>
                <a:srgbClr val="EEECE1"/>
              </a:solidFill>
              <a:latin typeface="Open Sans"/>
              <a:ea typeface="Open Sans"/>
              <a:cs typeface="Open Sans"/>
              <a:sym typeface="Open Sans"/>
            </a:endParaRPr>
          </a:p>
          <a:p>
            <a:pPr>
              <a:spcBef>
                <a:spcPts val="320"/>
              </a:spcBef>
              <a:buClr>
                <a:srgbClr val="EEECE1"/>
              </a:buClr>
              <a:buSzPct val="25000"/>
              <a:buFont typeface="Arial"/>
              <a:buNone/>
            </a:pPr>
            <a:r>
              <a:rPr lang="en-US" sz="1600" dirty="0">
                <a:solidFill>
                  <a:srgbClr val="EEECE1"/>
                </a:solidFill>
                <a:latin typeface="Open Sans"/>
                <a:ea typeface="Open Sans"/>
                <a:cs typeface="Open Sans"/>
                <a:sym typeface="Open Sans"/>
              </a:rPr>
              <a:t>Office of </a:t>
            </a:r>
            <a:r>
              <a:rPr lang="en-US" sz="1600" dirty="0" smtClean="0">
                <a:solidFill>
                  <a:srgbClr val="EEECE1"/>
                </a:solidFill>
                <a:latin typeface="Open Sans"/>
                <a:ea typeface="Open Sans"/>
                <a:cs typeface="Open Sans"/>
                <a:sym typeface="Open Sans"/>
              </a:rPr>
              <a:t>Research Information Services</a:t>
            </a:r>
            <a:endParaRPr lang="en-US" sz="1600" dirty="0">
              <a:solidFill>
                <a:srgbClr val="EEECE1"/>
              </a:solidFill>
              <a:latin typeface="Open Sans"/>
              <a:ea typeface="Open Sans"/>
              <a:cs typeface="Open Sans"/>
              <a:sym typeface="Open Sans"/>
            </a:endParaRPr>
          </a:p>
        </p:txBody>
      </p:sp>
    </p:spTree>
    <p:extLst>
      <p:ext uri="{BB962C8B-B14F-4D97-AF65-F5344CB8AC3E}">
        <p14:creationId xmlns:p14="http://schemas.microsoft.com/office/powerpoint/2010/main" val="2143201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531049" y="371500"/>
            <a:ext cx="8325300" cy="992100"/>
          </a:xfrm>
          <a:prstGeom prst="rect">
            <a:avLst/>
          </a:prstGeom>
        </p:spPr>
        <p:txBody>
          <a:bodyPr lIns="91425" tIns="91425" rIns="91425" bIns="91425" anchor="t" anchorCtr="0">
            <a:noAutofit/>
          </a:bodyPr>
          <a:lstStyle/>
          <a:p>
            <a:pPr lvl="0">
              <a:spcBef>
                <a:spcPts val="0"/>
              </a:spcBef>
              <a:buNone/>
            </a:pPr>
            <a:r>
              <a:rPr lang="en-US" sz="3400" dirty="0"/>
              <a:t>2017-18 Grant Runner Expansion Project</a:t>
            </a:r>
          </a:p>
        </p:txBody>
      </p:sp>
      <p:sp>
        <p:nvSpPr>
          <p:cNvPr id="60" name="Shape 60"/>
          <p:cNvSpPr txBox="1">
            <a:spLocks noGrp="1"/>
          </p:cNvSpPr>
          <p:nvPr>
            <p:ph type="body" idx="2"/>
          </p:nvPr>
        </p:nvSpPr>
        <p:spPr>
          <a:xfrm>
            <a:off x="345900" y="1447800"/>
            <a:ext cx="8509800" cy="4726200"/>
          </a:xfrm>
          <a:prstGeom prst="rect">
            <a:avLst/>
          </a:prstGeom>
        </p:spPr>
        <p:txBody>
          <a:bodyPr lIns="91425" tIns="91425" rIns="91425" bIns="91425" anchor="t" anchorCtr="0">
            <a:noAutofit/>
          </a:bodyPr>
          <a:lstStyle/>
          <a:p>
            <a:pPr lvl="0">
              <a:spcBef>
                <a:spcPts val="0"/>
              </a:spcBef>
              <a:buNone/>
            </a:pPr>
            <a:r>
              <a:rPr lang="en-US" b="1" dirty="0" smtClean="0">
                <a:solidFill>
                  <a:srgbClr val="595959"/>
                </a:solidFill>
              </a:rPr>
              <a:t> Mission</a:t>
            </a:r>
            <a:r>
              <a:rPr lang="en-US" b="1" dirty="0">
                <a:solidFill>
                  <a:srgbClr val="595959"/>
                </a:solidFill>
              </a:rPr>
              <a:t>:</a:t>
            </a:r>
          </a:p>
          <a:p>
            <a:pPr lvl="0">
              <a:spcBef>
                <a:spcPts val="0"/>
              </a:spcBef>
              <a:buNone/>
            </a:pPr>
            <a:endParaRPr dirty="0">
              <a:solidFill>
                <a:srgbClr val="595959"/>
              </a:solidFill>
            </a:endParaRPr>
          </a:p>
          <a:p>
            <a:pPr lvl="0">
              <a:spcBef>
                <a:spcPts val="0"/>
              </a:spcBef>
              <a:spcAft>
                <a:spcPts val="1600"/>
              </a:spcAft>
              <a:buNone/>
            </a:pPr>
            <a:r>
              <a:rPr lang="en-US" sz="2800" dirty="0" smtClean="0">
                <a:solidFill>
                  <a:srgbClr val="595959"/>
                </a:solidFill>
              </a:rPr>
              <a:t> Expand </a:t>
            </a:r>
            <a:r>
              <a:rPr lang="en-US" sz="2800" dirty="0">
                <a:solidFill>
                  <a:srgbClr val="595959"/>
                </a:solidFill>
              </a:rPr>
              <a:t>SAGE Grant Runner capabilities to allow more federal opportunities to be supported, saving researcher teams time and effort through:</a:t>
            </a:r>
          </a:p>
          <a:p>
            <a:pPr marL="914400" lvl="0" indent="-406400" rtl="0">
              <a:spcBef>
                <a:spcPts val="0"/>
              </a:spcBef>
              <a:spcAft>
                <a:spcPts val="1000"/>
              </a:spcAft>
              <a:buClr>
                <a:srgbClr val="595959"/>
              </a:buClr>
              <a:buSzPct val="100000"/>
            </a:pPr>
            <a:r>
              <a:rPr lang="en-US" sz="2800" dirty="0">
                <a:solidFill>
                  <a:srgbClr val="595959"/>
                </a:solidFill>
              </a:rPr>
              <a:t>Reduced duplicate entry</a:t>
            </a:r>
          </a:p>
          <a:p>
            <a:pPr marL="914400" lvl="0" indent="-406400" rtl="0">
              <a:spcBef>
                <a:spcPts val="0"/>
              </a:spcBef>
              <a:spcAft>
                <a:spcPts val="1000"/>
              </a:spcAft>
              <a:buClr>
                <a:srgbClr val="595959"/>
              </a:buClr>
              <a:buSzPct val="100000"/>
            </a:pPr>
            <a:r>
              <a:rPr lang="en-US" sz="2800" dirty="0">
                <a:solidFill>
                  <a:srgbClr val="595959"/>
                </a:solidFill>
              </a:rPr>
              <a:t>Fewer systems to interact with</a:t>
            </a:r>
          </a:p>
          <a:p>
            <a:pPr marL="914400" lvl="0" indent="-406400">
              <a:spcBef>
                <a:spcPts val="0"/>
              </a:spcBef>
              <a:buClr>
                <a:srgbClr val="595959"/>
              </a:buClr>
              <a:buSzPct val="100000"/>
            </a:pPr>
            <a:r>
              <a:rPr lang="en-US" sz="2800" dirty="0">
                <a:solidFill>
                  <a:srgbClr val="595959"/>
                </a:solidFill>
              </a:rPr>
              <a:t>Reduced training and support requirements for non-UW Systems</a:t>
            </a:r>
          </a:p>
        </p:txBody>
      </p:sp>
    </p:spTree>
    <p:extLst>
      <p:ext uri="{BB962C8B-B14F-4D97-AF65-F5344CB8AC3E}">
        <p14:creationId xmlns:p14="http://schemas.microsoft.com/office/powerpoint/2010/main" val="146991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sz="3600" dirty="0"/>
              <a:t>Approach</a:t>
            </a:r>
          </a:p>
        </p:txBody>
      </p:sp>
      <p:sp>
        <p:nvSpPr>
          <p:cNvPr id="66" name="Shape 66"/>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lvl="0" indent="-406400" rtl="0">
              <a:spcBef>
                <a:spcPts val="0"/>
              </a:spcBef>
              <a:spcAft>
                <a:spcPts val="1600"/>
              </a:spcAft>
              <a:buClr>
                <a:srgbClr val="595959"/>
              </a:buClr>
              <a:buSzPct val="100000"/>
            </a:pPr>
            <a:r>
              <a:rPr lang="en-US" sz="2800" dirty="0">
                <a:solidFill>
                  <a:srgbClr val="595959"/>
                </a:solidFill>
              </a:rPr>
              <a:t>Deliver more value more </a:t>
            </a:r>
            <a:r>
              <a:rPr lang="en-US" sz="2800" dirty="0" smtClean="0">
                <a:solidFill>
                  <a:srgbClr val="595959"/>
                </a:solidFill>
              </a:rPr>
              <a:t>frequently       (</a:t>
            </a:r>
            <a:r>
              <a:rPr lang="en-US" sz="2800" dirty="0">
                <a:solidFill>
                  <a:srgbClr val="595959"/>
                </a:solidFill>
              </a:rPr>
              <a:t>every 2-3 months)</a:t>
            </a:r>
          </a:p>
          <a:p>
            <a:pPr marL="457200" lvl="0" indent="-406400" rtl="0">
              <a:spcBef>
                <a:spcPts val="0"/>
              </a:spcBef>
              <a:spcAft>
                <a:spcPts val="1600"/>
              </a:spcAft>
              <a:buClr>
                <a:srgbClr val="595959"/>
              </a:buClr>
              <a:buSzPct val="100000"/>
            </a:pPr>
            <a:r>
              <a:rPr lang="en-US" sz="2800" dirty="0">
                <a:solidFill>
                  <a:srgbClr val="595959"/>
                </a:solidFill>
              </a:rPr>
              <a:t>Target NIH forms expansion (first)</a:t>
            </a:r>
          </a:p>
          <a:p>
            <a:pPr marL="457200" lvl="0" indent="-406400" rtl="0">
              <a:spcBef>
                <a:spcPts val="0"/>
              </a:spcBef>
              <a:spcAft>
                <a:spcPts val="1600"/>
              </a:spcAft>
              <a:buClr>
                <a:srgbClr val="595959"/>
              </a:buClr>
              <a:buSzPct val="100000"/>
            </a:pPr>
            <a:r>
              <a:rPr lang="en-US" sz="2800" dirty="0">
                <a:solidFill>
                  <a:srgbClr val="595959"/>
                </a:solidFill>
              </a:rPr>
              <a:t>Add key features requested to create a more streamlined experience</a:t>
            </a:r>
          </a:p>
          <a:p>
            <a:pPr marL="457200" lvl="0" indent="-406400">
              <a:spcBef>
                <a:spcPts val="0"/>
              </a:spcBef>
              <a:spcAft>
                <a:spcPts val="1600"/>
              </a:spcAft>
              <a:buClr>
                <a:srgbClr val="595959"/>
              </a:buClr>
              <a:buSzPct val="100000"/>
            </a:pPr>
            <a:r>
              <a:rPr lang="en-US" sz="2800" dirty="0">
                <a:solidFill>
                  <a:srgbClr val="595959"/>
                </a:solidFill>
              </a:rPr>
              <a:t>Expand to more sponsors (future)</a:t>
            </a:r>
          </a:p>
        </p:txBody>
      </p:sp>
    </p:spTree>
    <p:extLst>
      <p:ext uri="{BB962C8B-B14F-4D97-AF65-F5344CB8AC3E}">
        <p14:creationId xmlns:p14="http://schemas.microsoft.com/office/powerpoint/2010/main" val="394981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sz="3600" dirty="0"/>
              <a:t>What’s New</a:t>
            </a:r>
            <a:r>
              <a:rPr lang="en-US" sz="3600" dirty="0" smtClean="0"/>
              <a:t>!! </a:t>
            </a:r>
            <a:endParaRPr lang="en-US" sz="3600" dirty="0"/>
          </a:p>
        </p:txBody>
      </p:sp>
      <p:sp>
        <p:nvSpPr>
          <p:cNvPr id="72" name="Shape 72"/>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lvl="0" indent="-419100" rtl="0">
              <a:spcBef>
                <a:spcPts val="0"/>
              </a:spcBef>
              <a:spcAft>
                <a:spcPts val="2000"/>
              </a:spcAft>
              <a:buClr>
                <a:srgbClr val="595959"/>
              </a:buClr>
              <a:buSzPct val="100000"/>
            </a:pPr>
            <a:r>
              <a:rPr lang="en-US" sz="3000" dirty="0">
                <a:solidFill>
                  <a:srgbClr val="595959"/>
                </a:solidFill>
              </a:rPr>
              <a:t>Career Development (K) grants </a:t>
            </a:r>
          </a:p>
          <a:p>
            <a:pPr marL="457200" lvl="0" indent="-419100" rtl="0">
              <a:spcBef>
                <a:spcPts val="0"/>
              </a:spcBef>
              <a:spcAft>
                <a:spcPts val="2000"/>
              </a:spcAft>
              <a:buClr>
                <a:srgbClr val="595959"/>
              </a:buClr>
              <a:buSzPct val="107142"/>
            </a:pPr>
            <a:r>
              <a:rPr lang="en-US" sz="2800" dirty="0">
                <a:solidFill>
                  <a:srgbClr val="595959"/>
                </a:solidFill>
              </a:rPr>
              <a:t>More NIH required fields on form entry</a:t>
            </a:r>
          </a:p>
          <a:p>
            <a:pPr marL="0" lvl="0" indent="0" rtl="0">
              <a:spcBef>
                <a:spcPts val="0"/>
              </a:spcBef>
              <a:spcAft>
                <a:spcPts val="2000"/>
              </a:spcAft>
              <a:buNone/>
            </a:pPr>
            <a:endParaRPr sz="2800" dirty="0">
              <a:solidFill>
                <a:srgbClr val="595959"/>
              </a:solidFill>
            </a:endParaRPr>
          </a:p>
          <a:p>
            <a:pPr marL="0" lvl="0" indent="0" rtl="0">
              <a:spcBef>
                <a:spcPts val="0"/>
              </a:spcBef>
              <a:spcAft>
                <a:spcPts val="2000"/>
              </a:spcAft>
              <a:buNone/>
            </a:pPr>
            <a:r>
              <a:rPr lang="en-US" sz="2800" b="1" dirty="0">
                <a:solidFill>
                  <a:srgbClr val="595959"/>
                </a:solidFill>
              </a:rPr>
              <a:t>Reminder</a:t>
            </a:r>
            <a:r>
              <a:rPr lang="en-US" sz="2800" b="1" dirty="0" smtClean="0">
                <a:solidFill>
                  <a:srgbClr val="595959"/>
                </a:solidFill>
              </a:rPr>
              <a:t>: </a:t>
            </a:r>
            <a:r>
              <a:rPr lang="en-US" sz="2800" dirty="0" smtClean="0">
                <a:solidFill>
                  <a:srgbClr val="595959"/>
                </a:solidFill>
              </a:rPr>
              <a:t>We </a:t>
            </a:r>
            <a:r>
              <a:rPr lang="en-US" sz="2800" dirty="0">
                <a:solidFill>
                  <a:srgbClr val="595959"/>
                </a:solidFill>
              </a:rPr>
              <a:t>now show </a:t>
            </a:r>
            <a:r>
              <a:rPr lang="en-US" sz="2800" b="1" dirty="0">
                <a:solidFill>
                  <a:srgbClr val="595959"/>
                </a:solidFill>
              </a:rPr>
              <a:t>ALL</a:t>
            </a:r>
            <a:r>
              <a:rPr lang="en-US" sz="2800" dirty="0">
                <a:solidFill>
                  <a:srgbClr val="595959"/>
                </a:solidFill>
              </a:rPr>
              <a:t> NIH errors and warnings through the “check for errors” feature</a:t>
            </a:r>
          </a:p>
        </p:txBody>
      </p:sp>
    </p:spTree>
    <p:extLst>
      <p:ext uri="{BB962C8B-B14F-4D97-AF65-F5344CB8AC3E}">
        <p14:creationId xmlns:p14="http://schemas.microsoft.com/office/powerpoint/2010/main" val="298831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sz="3600" dirty="0"/>
              <a:t>Career Development (K) Support</a:t>
            </a:r>
          </a:p>
        </p:txBody>
      </p:sp>
      <p:sp>
        <p:nvSpPr>
          <p:cNvPr id="78" name="Shape 78"/>
          <p:cNvSpPr txBox="1">
            <a:spLocks noGrp="1"/>
          </p:cNvSpPr>
          <p:nvPr>
            <p:ph type="body" idx="2"/>
          </p:nvPr>
        </p:nvSpPr>
        <p:spPr>
          <a:xfrm>
            <a:off x="782050" y="1782675"/>
            <a:ext cx="8074200" cy="3759000"/>
          </a:xfrm>
          <a:prstGeom prst="rect">
            <a:avLst/>
          </a:prstGeom>
        </p:spPr>
        <p:txBody>
          <a:bodyPr lIns="91425" tIns="91425" rIns="91425" bIns="91425" anchor="t" anchorCtr="0">
            <a:noAutofit/>
          </a:bodyPr>
          <a:lstStyle/>
          <a:p>
            <a:pPr marL="0" lvl="0" indent="0" rtl="0">
              <a:spcBef>
                <a:spcPts val="0"/>
              </a:spcBef>
              <a:spcAft>
                <a:spcPts val="2000"/>
              </a:spcAft>
              <a:buNone/>
            </a:pPr>
            <a:r>
              <a:rPr lang="en-US" sz="2800" b="1" dirty="0">
                <a:solidFill>
                  <a:schemeClr val="dk1"/>
                </a:solidFill>
              </a:rPr>
              <a:t>Temporary Issue:</a:t>
            </a:r>
          </a:p>
          <a:p>
            <a:pPr marL="0" lvl="0" indent="0" rtl="0">
              <a:spcBef>
                <a:spcPts val="0"/>
              </a:spcBef>
              <a:spcAft>
                <a:spcPts val="2000"/>
              </a:spcAft>
              <a:buNone/>
            </a:pPr>
            <a:r>
              <a:rPr lang="en-US" sz="2800" dirty="0">
                <a:solidFill>
                  <a:schemeClr val="dk1"/>
                </a:solidFill>
              </a:rPr>
              <a:t>Grant Runner does not yet support applications where the UW PI differs from the application PI</a:t>
            </a:r>
            <a:r>
              <a:rPr lang="en-US" sz="2800" dirty="0" smtClean="0">
                <a:solidFill>
                  <a:schemeClr val="dk1"/>
                </a:solidFill>
              </a:rPr>
              <a:t>. </a:t>
            </a:r>
            <a:endParaRPr lang="en-US" sz="2800" dirty="0">
              <a:solidFill>
                <a:schemeClr val="dk1"/>
              </a:solidFill>
            </a:endParaRPr>
          </a:p>
          <a:p>
            <a:pPr marL="0" lvl="0" indent="0" rtl="0">
              <a:spcBef>
                <a:spcPts val="0"/>
              </a:spcBef>
              <a:spcAft>
                <a:spcPts val="2000"/>
              </a:spcAft>
              <a:buNone/>
            </a:pPr>
            <a:r>
              <a:rPr lang="en-US" sz="2800" dirty="0">
                <a:solidFill>
                  <a:schemeClr val="dk1"/>
                </a:solidFill>
              </a:rPr>
              <a:t>Temporary Work-around:</a:t>
            </a:r>
          </a:p>
          <a:p>
            <a:pPr marL="965200" lvl="0" indent="-457200" rtl="0">
              <a:spcBef>
                <a:spcPts val="0"/>
              </a:spcBef>
              <a:spcAft>
                <a:spcPts val="1000"/>
              </a:spcAft>
              <a:buClr>
                <a:schemeClr val="dk1"/>
              </a:buClr>
              <a:buSzPct val="100000"/>
              <a:buFont typeface="Courier New" panose="02070309020205020404" pitchFamily="49" charset="0"/>
              <a:buChar char="o"/>
            </a:pPr>
            <a:r>
              <a:rPr lang="en-US" sz="2800" dirty="0">
                <a:solidFill>
                  <a:schemeClr val="dk1"/>
                </a:solidFill>
              </a:rPr>
              <a:t>Use another submission </a:t>
            </a:r>
            <a:r>
              <a:rPr lang="en-US" sz="2800" dirty="0" smtClean="0">
                <a:solidFill>
                  <a:schemeClr val="dk1"/>
                </a:solidFill>
              </a:rPr>
              <a:t>method </a:t>
            </a:r>
            <a:r>
              <a:rPr lang="en-US" sz="2800" b="1" dirty="0" smtClean="0">
                <a:solidFill>
                  <a:schemeClr val="dk1"/>
                </a:solidFill>
              </a:rPr>
              <a:t>OR</a:t>
            </a:r>
            <a:endParaRPr lang="en-US" sz="2800" b="1" dirty="0">
              <a:solidFill>
                <a:schemeClr val="dk1"/>
              </a:solidFill>
            </a:endParaRPr>
          </a:p>
          <a:p>
            <a:pPr marL="914400" lvl="1" indent="-406400" rtl="0">
              <a:spcBef>
                <a:spcPts val="0"/>
              </a:spcBef>
              <a:spcAft>
                <a:spcPts val="2000"/>
              </a:spcAft>
              <a:buClr>
                <a:schemeClr val="dk1"/>
              </a:buClr>
              <a:buSzPct val="100000"/>
            </a:pPr>
            <a:r>
              <a:rPr lang="en-US" sz="2800" dirty="0">
                <a:solidFill>
                  <a:schemeClr val="dk1"/>
                </a:solidFill>
              </a:rPr>
              <a:t>Wait for </a:t>
            </a:r>
            <a:r>
              <a:rPr lang="en-US" sz="2800" b="1" dirty="0">
                <a:solidFill>
                  <a:schemeClr val="dk1"/>
                </a:solidFill>
              </a:rPr>
              <a:t>mid-September </a:t>
            </a:r>
            <a:r>
              <a:rPr lang="en-US" sz="2800" dirty="0">
                <a:solidFill>
                  <a:schemeClr val="dk1"/>
                </a:solidFill>
              </a:rPr>
              <a:t>SAGE update when that capability will be supported</a:t>
            </a:r>
          </a:p>
          <a:p>
            <a:pPr marL="457200" lvl="0" indent="0" rtl="0">
              <a:spcBef>
                <a:spcPts val="0"/>
              </a:spcBef>
              <a:buNone/>
            </a:pPr>
            <a:endParaRPr sz="3000" dirty="0">
              <a:solidFill>
                <a:schemeClr val="dk1"/>
              </a:solidFill>
            </a:endParaRPr>
          </a:p>
          <a:p>
            <a:pPr marL="457200" lvl="0" indent="0" rtl="0">
              <a:spcBef>
                <a:spcPts val="0"/>
              </a:spcBef>
              <a:buNone/>
            </a:pPr>
            <a:endParaRPr sz="3000" dirty="0"/>
          </a:p>
        </p:txBody>
      </p:sp>
    </p:spTree>
    <p:extLst>
      <p:ext uri="{BB962C8B-B14F-4D97-AF65-F5344CB8AC3E}">
        <p14:creationId xmlns:p14="http://schemas.microsoft.com/office/powerpoint/2010/main" val="67964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sz="3600" dirty="0">
                <a:solidFill>
                  <a:schemeClr val="dk1"/>
                </a:solidFill>
              </a:rPr>
              <a:t>Career Development (K) Support</a:t>
            </a:r>
          </a:p>
          <a:p>
            <a:pPr lvl="0">
              <a:spcBef>
                <a:spcPts val="0"/>
              </a:spcBef>
              <a:buNone/>
            </a:pPr>
            <a:endParaRPr dirty="0"/>
          </a:p>
        </p:txBody>
      </p:sp>
      <p:pic>
        <p:nvPicPr>
          <p:cNvPr id="84" name="Shape 84"/>
          <p:cNvPicPr preferRelativeResize="0"/>
          <p:nvPr/>
        </p:nvPicPr>
        <p:blipFill>
          <a:blip r:embed="rId3">
            <a:alphaModFix/>
          </a:blip>
          <a:stretch>
            <a:fillRect/>
          </a:stretch>
        </p:blipFill>
        <p:spPr>
          <a:xfrm>
            <a:off x="671750" y="2044500"/>
            <a:ext cx="8472249" cy="3847813"/>
          </a:xfrm>
          <a:prstGeom prst="rect">
            <a:avLst/>
          </a:prstGeom>
          <a:noFill/>
          <a:ln>
            <a:noFill/>
          </a:ln>
        </p:spPr>
      </p:pic>
      <p:sp>
        <p:nvSpPr>
          <p:cNvPr id="85" name="Shape 85"/>
          <p:cNvSpPr txBox="1"/>
          <p:nvPr/>
        </p:nvSpPr>
        <p:spPr>
          <a:xfrm>
            <a:off x="741950" y="1371600"/>
            <a:ext cx="8044200" cy="672900"/>
          </a:xfrm>
          <a:prstGeom prst="rect">
            <a:avLst/>
          </a:prstGeom>
          <a:noFill/>
          <a:ln>
            <a:noFill/>
          </a:ln>
        </p:spPr>
        <p:txBody>
          <a:bodyPr lIns="91425" tIns="91425" rIns="91425" bIns="91425" anchor="ctr" anchorCtr="0">
            <a:noAutofit/>
          </a:bodyPr>
          <a:lstStyle/>
          <a:p>
            <a:pPr>
              <a:lnSpc>
                <a:spcPct val="90000"/>
              </a:lnSpc>
            </a:pPr>
            <a:r>
              <a:rPr lang="en-US" sz="2400" kern="0" dirty="0">
                <a:solidFill>
                  <a:srgbClr val="33006F"/>
                </a:solidFill>
                <a:cs typeface="Arial"/>
                <a:sym typeface="Arial"/>
              </a:rPr>
              <a:t>Temporary Message</a:t>
            </a:r>
            <a:r>
              <a:rPr lang="en-US" sz="2400" kern="0" dirty="0" smtClean="0">
                <a:solidFill>
                  <a:srgbClr val="33006F"/>
                </a:solidFill>
                <a:cs typeface="Arial"/>
                <a:sym typeface="Arial"/>
              </a:rPr>
              <a:t>: (</a:t>
            </a:r>
            <a:r>
              <a:rPr lang="en-US" sz="2400" kern="0" dirty="0">
                <a:solidFill>
                  <a:srgbClr val="33006F"/>
                </a:solidFill>
                <a:cs typeface="Arial"/>
                <a:sym typeface="Arial"/>
              </a:rPr>
              <a:t>Only until mid-September)</a:t>
            </a:r>
          </a:p>
        </p:txBody>
      </p:sp>
      <p:sp>
        <p:nvSpPr>
          <p:cNvPr id="86" name="Shape 86"/>
          <p:cNvSpPr/>
          <p:nvPr/>
        </p:nvSpPr>
        <p:spPr>
          <a:xfrm rot="2997683">
            <a:off x="-86383" y="3978192"/>
            <a:ext cx="1699818" cy="849812"/>
          </a:xfrm>
          <a:prstGeom prst="rightArrow">
            <a:avLst>
              <a:gd name="adj1" fmla="val 50000"/>
              <a:gd name="adj2" fmla="val 50000"/>
            </a:avLst>
          </a:prstGeom>
          <a:solidFill>
            <a:srgbClr val="FFFF00"/>
          </a:solidFill>
          <a:ln>
            <a:noFill/>
          </a:ln>
        </p:spPr>
        <p:txBody>
          <a:bodyPr lIns="91425" tIns="91425" rIns="91425" bIns="91425" anchor="ctr" anchorCtr="0">
            <a:noAutofit/>
          </a:bodyPr>
          <a:lstStyle/>
          <a:p>
            <a:endParaRPr sz="1400" kern="0" dirty="0">
              <a:solidFill>
                <a:srgbClr val="000000"/>
              </a:solidFill>
              <a:cs typeface="Arial"/>
              <a:sym typeface="Arial"/>
            </a:endParaRPr>
          </a:p>
        </p:txBody>
      </p:sp>
    </p:spTree>
    <p:extLst>
      <p:ext uri="{BB962C8B-B14F-4D97-AF65-F5344CB8AC3E}">
        <p14:creationId xmlns:p14="http://schemas.microsoft.com/office/powerpoint/2010/main" val="340018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30" y="1759670"/>
            <a:ext cx="7994770" cy="197413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b="0" i="0" u="none" strike="noStrike" cap="none" dirty="0" smtClean="0">
                <a:solidFill>
                  <a:schemeClr val="bg1"/>
                </a:solidFill>
                <a:latin typeface="Open Sans"/>
                <a:ea typeface="Open Sans"/>
                <a:cs typeface="Open Sans"/>
                <a:sym typeface="Open Sans"/>
              </a:rPr>
              <a:t>OAW Review of Progress Reports (Non-Competing Renewals)</a:t>
            </a:r>
            <a:endParaRPr lang="en-US" sz="4250" b="0" i="0" u="none" strike="noStrike" cap="none" dirty="0">
              <a:solidFill>
                <a:schemeClr val="bg1"/>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a:buClr>
                <a:srgbClr val="EEECE1"/>
              </a:buClr>
              <a:buSzPct val="25000"/>
              <a:buFont typeface="Arial"/>
              <a:buNone/>
            </a:pPr>
            <a:r>
              <a:rPr lang="en-US" sz="2000" dirty="0">
                <a:solidFill>
                  <a:srgbClr val="EEECE1"/>
                </a:solidFill>
                <a:latin typeface="Open Sans"/>
                <a:ea typeface="Open Sans"/>
                <a:cs typeface="Open Sans"/>
                <a:sym typeface="Open Sans"/>
              </a:rPr>
              <a:t>MRAM</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August </a:t>
            </a:r>
            <a:r>
              <a:rPr lang="en-US" sz="1600" dirty="0">
                <a:solidFill>
                  <a:srgbClr val="EEECE1"/>
                </a:solidFill>
                <a:latin typeface="Open Sans"/>
                <a:ea typeface="Open Sans"/>
                <a:cs typeface="Open Sans"/>
                <a:sym typeface="Open Sans"/>
              </a:rPr>
              <a:t>2017</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Michelle Brot, Scientific Reviewer (mbrot@uw.edu)</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Grant Lyon, Program Operations Analyst (glyon@uw.edu)</a:t>
            </a:r>
            <a:endParaRPr lang="en-US" sz="1600" dirty="0">
              <a:solidFill>
                <a:srgbClr val="EEECE1"/>
              </a:solidFill>
              <a:latin typeface="Open Sans"/>
              <a:ea typeface="Open Sans"/>
              <a:cs typeface="Open Sans"/>
              <a:sym typeface="Open Sans"/>
            </a:endParaRPr>
          </a:p>
          <a:p>
            <a:pPr>
              <a:spcBef>
                <a:spcPts val="320"/>
              </a:spcBef>
              <a:buClr>
                <a:srgbClr val="EEECE1"/>
              </a:buClr>
              <a:buSzPct val="25000"/>
              <a:buFont typeface="Arial"/>
              <a:buNone/>
            </a:pPr>
            <a:r>
              <a:rPr lang="en-US" sz="1600" dirty="0">
                <a:solidFill>
                  <a:srgbClr val="EEECE1"/>
                </a:solidFill>
                <a:latin typeface="Open Sans"/>
                <a:ea typeface="Open Sans"/>
                <a:cs typeface="Open Sans"/>
                <a:sym typeface="Open Sans"/>
              </a:rPr>
              <a:t>Office of </a:t>
            </a:r>
            <a:r>
              <a:rPr lang="en-US" sz="1600" dirty="0" smtClean="0">
                <a:solidFill>
                  <a:srgbClr val="EEECE1"/>
                </a:solidFill>
                <a:latin typeface="Open Sans"/>
                <a:ea typeface="Open Sans"/>
                <a:cs typeface="Open Sans"/>
                <a:sym typeface="Open Sans"/>
              </a:rPr>
              <a:t>Animal Welfare</a:t>
            </a:r>
            <a:endParaRPr lang="en-US" sz="1600" dirty="0">
              <a:solidFill>
                <a:srgbClr val="EEECE1"/>
              </a:solidFill>
              <a:latin typeface="Open Sans"/>
              <a:ea typeface="Open Sans"/>
              <a:cs typeface="Open Sans"/>
              <a:sym typeface="Open Sans"/>
            </a:endParaRPr>
          </a:p>
        </p:txBody>
      </p:sp>
      <p:sp>
        <p:nvSpPr>
          <p:cNvPr id="5" name="Text Box 6"/>
          <p:cNvSpPr txBox="1">
            <a:spLocks noChangeArrowheads="1"/>
          </p:cNvSpPr>
          <p:nvPr/>
        </p:nvSpPr>
        <p:spPr bwMode="auto">
          <a:xfrm>
            <a:off x="1143000" y="428329"/>
            <a:ext cx="6858000" cy="776998"/>
          </a:xfrm>
          <a:prstGeom prst="rect">
            <a:avLst/>
          </a:prstGeom>
          <a:solidFill>
            <a:schemeClr val="bg1"/>
          </a:solidFill>
          <a:ln w="9525">
            <a:solidFill>
              <a:srgbClr val="000000"/>
            </a:solidFill>
            <a:miter lim="800000"/>
            <a:headEnd/>
            <a:tailEnd/>
          </a:ln>
          <a:extLst/>
        </p:spPr>
        <p:txBody>
          <a:bodyPr lIns="112500" tIns="225000" rIns="112500" bIns="1125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200" eaLnBrk="0" fontAlgn="base" hangingPunct="0">
              <a:spcBef>
                <a:spcPct val="0"/>
              </a:spcBef>
              <a:spcAft>
                <a:spcPct val="0"/>
              </a:spcAft>
            </a:pPr>
            <a:r>
              <a:rPr lang="en-US" altLang="en-US" sz="2916" b="1" dirty="0">
                <a:solidFill>
                  <a:srgbClr val="2B0070"/>
                </a:solidFill>
                <a:latin typeface="Arial" panose="020B0604020202020204" pitchFamily="34" charset="0"/>
                <a:ea typeface="ＭＳ Ｐゴシック" panose="020B0600070205080204" pitchFamily="34" charset="-128"/>
              </a:rPr>
              <a:t>Office of Animal Welfare</a:t>
            </a:r>
          </a:p>
          <a:p>
            <a:pPr algn="ctr" defTabSz="457200" eaLnBrk="0" fontAlgn="base" hangingPunct="0">
              <a:spcBef>
                <a:spcPct val="0"/>
              </a:spcBef>
              <a:spcAft>
                <a:spcPct val="0"/>
              </a:spcAft>
            </a:pPr>
            <a:endParaRPr lang="en-US" altLang="en-US" sz="2083" b="1" dirty="0">
              <a:solidFill>
                <a:srgbClr val="492E70"/>
              </a:solidFill>
              <a:latin typeface="Arial" panose="020B0604020202020204" pitchFamily="34" charset="0"/>
              <a:ea typeface="ＭＳ Ｐゴシック" panose="020B0600070205080204" pitchFamily="34"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302" y="822395"/>
            <a:ext cx="1267504" cy="342965"/>
          </a:xfrm>
          <a:prstGeom prst="rect">
            <a:avLst/>
          </a:prstGeom>
        </p:spPr>
      </p:pic>
      <p:pic>
        <p:nvPicPr>
          <p:cNvPr id="7" name="Picture 6" descr="W Logo_Purpl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363" y="602011"/>
            <a:ext cx="288955" cy="259418"/>
          </a:xfrm>
          <a:prstGeom prst="rect">
            <a:avLst/>
          </a:prstGeom>
        </p:spPr>
      </p:pic>
      <p:pic>
        <p:nvPicPr>
          <p:cNvPr id="8" name="Picture 7"/>
          <p:cNvPicPr>
            <a:picLocks noChangeAspect="1"/>
          </p:cNvPicPr>
          <p:nvPr/>
        </p:nvPicPr>
        <p:blipFill>
          <a:blip r:embed="rId5"/>
          <a:stretch>
            <a:fillRect/>
          </a:stretch>
        </p:blipFill>
        <p:spPr>
          <a:xfrm>
            <a:off x="6858001" y="971157"/>
            <a:ext cx="1052882" cy="94330"/>
          </a:xfrm>
          <a:prstGeom prst="rect">
            <a:avLst/>
          </a:prstGeom>
        </p:spPr>
      </p:pic>
    </p:spTree>
    <p:extLst>
      <p:ext uri="{BB962C8B-B14F-4D97-AF65-F5344CB8AC3E}">
        <p14:creationId xmlns:p14="http://schemas.microsoft.com/office/powerpoint/2010/main" val="3712323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sz="3600" dirty="0"/>
              <a:t>More coming soon….</a:t>
            </a:r>
          </a:p>
        </p:txBody>
      </p:sp>
      <p:sp>
        <p:nvSpPr>
          <p:cNvPr id="92" name="Shape 92"/>
          <p:cNvSpPr txBox="1">
            <a:spLocks noGrp="1"/>
          </p:cNvSpPr>
          <p:nvPr>
            <p:ph type="body" idx="2"/>
          </p:nvPr>
        </p:nvSpPr>
        <p:spPr>
          <a:xfrm>
            <a:off x="665900" y="1572125"/>
            <a:ext cx="8196300" cy="4035000"/>
          </a:xfrm>
          <a:prstGeom prst="rect">
            <a:avLst/>
          </a:prstGeom>
        </p:spPr>
        <p:txBody>
          <a:bodyPr lIns="91425" tIns="91425" rIns="91425" bIns="91425" anchor="t" anchorCtr="0">
            <a:noAutofit/>
          </a:bodyPr>
          <a:lstStyle/>
          <a:p>
            <a:pPr marL="0" lvl="0" indent="0" rtl="0">
              <a:spcBef>
                <a:spcPts val="0"/>
              </a:spcBef>
              <a:spcAft>
                <a:spcPts val="2000"/>
              </a:spcAft>
              <a:buNone/>
            </a:pPr>
            <a:r>
              <a:rPr lang="en-US" sz="3000" dirty="0">
                <a:solidFill>
                  <a:schemeClr val="dk1"/>
                </a:solidFill>
              </a:rPr>
              <a:t>September Release:</a:t>
            </a:r>
          </a:p>
          <a:p>
            <a:pPr marL="457200" lvl="0" indent="-381000" rtl="0">
              <a:spcBef>
                <a:spcPts val="0"/>
              </a:spcBef>
              <a:spcAft>
                <a:spcPts val="1000"/>
              </a:spcAft>
              <a:buClr>
                <a:srgbClr val="595959"/>
              </a:buClr>
              <a:buSzPct val="100000"/>
            </a:pPr>
            <a:r>
              <a:rPr lang="en-US" dirty="0">
                <a:solidFill>
                  <a:srgbClr val="595959"/>
                </a:solidFill>
              </a:rPr>
              <a:t>Allow application PI to differ from UW PI (K apps)</a:t>
            </a:r>
          </a:p>
          <a:p>
            <a:pPr marL="457200" lvl="0" indent="-381000" rtl="0">
              <a:spcBef>
                <a:spcPts val="0"/>
              </a:spcBef>
              <a:spcAft>
                <a:spcPts val="1000"/>
              </a:spcAft>
              <a:buClr>
                <a:srgbClr val="595959"/>
              </a:buClr>
              <a:buSzPct val="100000"/>
            </a:pPr>
            <a:r>
              <a:rPr lang="en-US" dirty="0">
                <a:solidFill>
                  <a:srgbClr val="595959"/>
                </a:solidFill>
              </a:rPr>
              <a:t>Related approval graph changes</a:t>
            </a:r>
          </a:p>
          <a:p>
            <a:pPr marL="0" lvl="0" indent="0">
              <a:spcBef>
                <a:spcPts val="2000"/>
              </a:spcBef>
              <a:spcAft>
                <a:spcPts val="2000"/>
              </a:spcAft>
              <a:buNone/>
            </a:pPr>
            <a:r>
              <a:rPr lang="en-US" sz="3000" dirty="0">
                <a:solidFill>
                  <a:schemeClr val="dk1"/>
                </a:solidFill>
              </a:rPr>
              <a:t>October Release:</a:t>
            </a:r>
          </a:p>
          <a:p>
            <a:pPr marL="457200" lvl="0" indent="-381000" rtl="0">
              <a:spcBef>
                <a:spcPts val="0"/>
              </a:spcBef>
              <a:spcAft>
                <a:spcPts val="1000"/>
              </a:spcAft>
              <a:buClr>
                <a:srgbClr val="595959"/>
              </a:buClr>
              <a:buSzPct val="100000"/>
            </a:pPr>
            <a:r>
              <a:rPr lang="en-US" dirty="0">
                <a:solidFill>
                  <a:srgbClr val="595959"/>
                </a:solidFill>
              </a:rPr>
              <a:t>New Human Subjects and Clinical Trials form</a:t>
            </a:r>
          </a:p>
          <a:p>
            <a:pPr marL="457200" lvl="0" indent="-381000" rtl="0">
              <a:spcBef>
                <a:spcPts val="0"/>
              </a:spcBef>
              <a:spcAft>
                <a:spcPts val="1000"/>
              </a:spcAft>
              <a:buClr>
                <a:srgbClr val="595959"/>
              </a:buClr>
              <a:buSzPct val="100000"/>
            </a:pPr>
            <a:r>
              <a:rPr lang="en-US" dirty="0">
                <a:solidFill>
                  <a:srgbClr val="595959"/>
                </a:solidFill>
              </a:rPr>
              <a:t>All Forms-E changes available</a:t>
            </a:r>
          </a:p>
          <a:p>
            <a:pPr marL="457200" lvl="0" indent="-381000" rtl="0">
              <a:spcBef>
                <a:spcPts val="0"/>
              </a:spcBef>
              <a:spcAft>
                <a:spcPts val="1000"/>
              </a:spcAft>
              <a:buClr>
                <a:srgbClr val="595959"/>
              </a:buClr>
              <a:buSzPct val="100000"/>
            </a:pPr>
            <a:r>
              <a:rPr lang="en-US" dirty="0">
                <a:solidFill>
                  <a:srgbClr val="595959"/>
                </a:solidFill>
              </a:rPr>
              <a:t>Fellowship grants</a:t>
            </a:r>
          </a:p>
          <a:p>
            <a:pPr marL="0" lvl="0" indent="0" rtl="0">
              <a:spcBef>
                <a:spcPts val="0"/>
              </a:spcBef>
              <a:spcAft>
                <a:spcPts val="1000"/>
              </a:spcAft>
              <a:buNone/>
            </a:pPr>
            <a:endParaRPr dirty="0">
              <a:solidFill>
                <a:schemeClr val="dk1"/>
              </a:solidFill>
            </a:endParaRPr>
          </a:p>
          <a:p>
            <a:pPr marL="0" lvl="0" indent="0" rtl="0">
              <a:spcBef>
                <a:spcPts val="0"/>
              </a:spcBef>
              <a:spcAft>
                <a:spcPts val="1000"/>
              </a:spcAft>
              <a:buNone/>
            </a:pPr>
            <a:endParaRPr dirty="0">
              <a:solidFill>
                <a:schemeClr val="dk1"/>
              </a:solidFill>
            </a:endParaRPr>
          </a:p>
          <a:p>
            <a:pPr marL="0" lvl="0" indent="0" rtl="0">
              <a:spcBef>
                <a:spcPts val="0"/>
              </a:spcBef>
              <a:spcAft>
                <a:spcPts val="1000"/>
              </a:spcAft>
              <a:buNone/>
            </a:pPr>
            <a:endParaRPr dirty="0">
              <a:solidFill>
                <a:schemeClr val="dk1"/>
              </a:solidFill>
            </a:endParaRPr>
          </a:p>
          <a:p>
            <a:pPr marL="0" lvl="0" indent="0" algn="ctr">
              <a:spcBef>
                <a:spcPts val="0"/>
              </a:spcBef>
              <a:spcAft>
                <a:spcPts val="1000"/>
              </a:spcAft>
              <a:buNone/>
            </a:pPr>
            <a:r>
              <a:rPr lang="en-US" b="1" dirty="0">
                <a:solidFill>
                  <a:schemeClr val="dk1"/>
                </a:solidFill>
              </a:rPr>
              <a:t>sagehelp@uw.edu</a:t>
            </a:r>
          </a:p>
        </p:txBody>
      </p:sp>
    </p:spTree>
    <p:extLst>
      <p:ext uri="{BB962C8B-B14F-4D97-AF65-F5344CB8AC3E}">
        <p14:creationId xmlns:p14="http://schemas.microsoft.com/office/powerpoint/2010/main" val="204730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dirty="0"/>
              <a:t>Conclusion</a:t>
            </a:r>
          </a:p>
        </p:txBody>
      </p:sp>
      <p:sp>
        <p:nvSpPr>
          <p:cNvPr id="98" name="Shape 98"/>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lvl="0">
              <a:spcBef>
                <a:spcPts val="0"/>
              </a:spcBef>
              <a:buNone/>
            </a:pPr>
            <a:r>
              <a:rPr lang="en-US" dirty="0">
                <a:solidFill>
                  <a:srgbClr val="595959"/>
                </a:solidFill>
              </a:rPr>
              <a:t>If you haven’t used Grant Runner yet, or for awhile</a:t>
            </a:r>
          </a:p>
          <a:p>
            <a:pPr lvl="0">
              <a:spcBef>
                <a:spcPts val="0"/>
              </a:spcBef>
              <a:buNone/>
            </a:pPr>
            <a:endParaRPr dirty="0">
              <a:solidFill>
                <a:srgbClr val="595959"/>
              </a:solidFill>
            </a:endParaRPr>
          </a:p>
          <a:p>
            <a:pPr lvl="0">
              <a:spcBef>
                <a:spcPts val="0"/>
              </a:spcBef>
              <a:buNone/>
            </a:pPr>
            <a:endParaRPr dirty="0">
              <a:solidFill>
                <a:srgbClr val="595959"/>
              </a:solidFill>
            </a:endParaRPr>
          </a:p>
          <a:p>
            <a:pPr marL="1257300" lvl="0" indent="-190500">
              <a:spcBef>
                <a:spcPts val="0"/>
              </a:spcBef>
              <a:buNone/>
            </a:pPr>
            <a:r>
              <a:rPr lang="en-US" dirty="0">
                <a:solidFill>
                  <a:srgbClr val="595959"/>
                </a:solidFill>
              </a:rPr>
              <a:t>GIVE IT A TRY</a:t>
            </a:r>
          </a:p>
          <a:p>
            <a:pPr lvl="0">
              <a:spcBef>
                <a:spcPts val="0"/>
              </a:spcBef>
              <a:buNone/>
            </a:pPr>
            <a:endParaRPr dirty="0">
              <a:solidFill>
                <a:srgbClr val="595959"/>
              </a:solidFill>
            </a:endParaRPr>
          </a:p>
          <a:p>
            <a:pPr lvl="0">
              <a:spcBef>
                <a:spcPts val="0"/>
              </a:spcBef>
              <a:buNone/>
            </a:pPr>
            <a:endParaRPr dirty="0">
              <a:solidFill>
                <a:srgbClr val="595959"/>
              </a:solidFill>
            </a:endParaRPr>
          </a:p>
          <a:p>
            <a:pPr lvl="0">
              <a:spcBef>
                <a:spcPts val="0"/>
              </a:spcBef>
              <a:buNone/>
            </a:pPr>
            <a:r>
              <a:rPr lang="en-US" dirty="0">
                <a:solidFill>
                  <a:srgbClr val="595959"/>
                </a:solidFill>
              </a:rPr>
              <a:t>				THEN GIVE US FEEDBACK!</a:t>
            </a:r>
          </a:p>
          <a:p>
            <a:pPr lvl="0">
              <a:spcBef>
                <a:spcPts val="0"/>
              </a:spcBef>
              <a:buNone/>
            </a:pPr>
            <a:endParaRPr dirty="0">
              <a:solidFill>
                <a:srgbClr val="595959"/>
              </a:solidFill>
            </a:endParaRPr>
          </a:p>
          <a:p>
            <a:pPr lvl="0">
              <a:spcBef>
                <a:spcPts val="0"/>
              </a:spcBef>
              <a:buNone/>
            </a:pPr>
            <a:endParaRPr dirty="0">
              <a:solidFill>
                <a:srgbClr val="595959"/>
              </a:solidFill>
            </a:endParaRPr>
          </a:p>
          <a:p>
            <a:pPr marL="2628900" lvl="0" indent="-190500">
              <a:spcBef>
                <a:spcPts val="0"/>
              </a:spcBef>
              <a:buNone/>
            </a:pPr>
            <a:r>
              <a:rPr lang="en-US" b="1" u="sng" dirty="0">
                <a:ln>
                  <a:solidFill>
                    <a:schemeClr val="accent1"/>
                  </a:solidFill>
                </a:ln>
                <a:solidFill>
                  <a:schemeClr val="tx1">
                    <a:lumMod val="75000"/>
                  </a:schemeClr>
                </a:solidFill>
                <a:hlinkClick r:id="rId3"/>
              </a:rPr>
              <a:t>sagehelp@</a:t>
            </a:r>
            <a:r>
              <a:rPr lang="en-US" b="1" u="sng" dirty="0">
                <a:ln>
                  <a:solidFill>
                    <a:schemeClr val="accent1"/>
                  </a:solidFill>
                </a:ln>
                <a:solidFill>
                  <a:schemeClr val="tx1"/>
                </a:solidFill>
                <a:hlinkClick r:id="rId3"/>
              </a:rPr>
              <a:t>uw</a:t>
            </a:r>
            <a:r>
              <a:rPr lang="en-US" b="1" u="sng" dirty="0">
                <a:ln>
                  <a:solidFill>
                    <a:schemeClr val="accent1"/>
                  </a:solidFill>
                </a:ln>
                <a:solidFill>
                  <a:schemeClr val="tx1">
                    <a:lumMod val="75000"/>
                  </a:schemeClr>
                </a:solidFill>
                <a:hlinkClick r:id="rId3"/>
              </a:rPr>
              <a:t>.edu</a:t>
            </a:r>
            <a:r>
              <a:rPr lang="en-US" dirty="0">
                <a:solidFill>
                  <a:schemeClr val="tx1">
                    <a:lumMod val="75000"/>
                  </a:schemeClr>
                </a:solidFill>
              </a:rPr>
              <a:t>	</a:t>
            </a:r>
            <a:r>
              <a:rPr lang="en-US" dirty="0">
                <a:solidFill>
                  <a:srgbClr val="595959"/>
                </a:solidFill>
              </a:rPr>
              <a:t>		</a:t>
            </a:r>
          </a:p>
        </p:txBody>
      </p:sp>
    </p:spTree>
    <p:extLst>
      <p:ext uri="{BB962C8B-B14F-4D97-AF65-F5344CB8AC3E}">
        <p14:creationId xmlns:p14="http://schemas.microsoft.com/office/powerpoint/2010/main" val="241057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988270"/>
            <a:ext cx="7842372" cy="1593130"/>
          </a:xfrm>
          <a:prstGeom prst="rect">
            <a:avLst/>
          </a:prstGeom>
          <a:noFill/>
          <a:ln>
            <a:noFill/>
          </a:ln>
        </p:spPr>
        <p:txBody>
          <a:bodyPr lIns="91425" tIns="45700" rIns="91425" bIns="45700" anchor="b" anchorCtr="0">
            <a:noAutofit/>
          </a:bodyPr>
          <a:lstStyle/>
          <a:p>
            <a:pPr lvl="0">
              <a:lnSpc>
                <a:spcPct val="90000"/>
              </a:lnSpc>
              <a:spcBef>
                <a:spcPts val="0"/>
              </a:spcBef>
              <a:buClr>
                <a:srgbClr val="FFFFFF"/>
              </a:buClr>
              <a:buSzPct val="25000"/>
            </a:pPr>
            <a:r>
              <a:rPr lang="en-US" sz="4250" kern="0" dirty="0" smtClean="0">
                <a:solidFill>
                  <a:srgbClr val="FFFFFF"/>
                </a:solidFill>
                <a:latin typeface="Open Sans"/>
                <a:ea typeface="Open Sans"/>
                <a:cs typeface="Open Sans"/>
                <a:sym typeface="Open Sans"/>
              </a:rPr>
              <a:t>Zipline</a:t>
            </a:r>
            <a:endParaRPr lang="en-US" sz="4250" kern="0" dirty="0">
              <a:solidFill>
                <a:srgbClr val="FFFFFF"/>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a:buClr>
                <a:srgbClr val="EEECE1"/>
              </a:buClr>
              <a:buSzPct val="25000"/>
              <a:buFont typeface="Arial"/>
              <a:buNone/>
            </a:pPr>
            <a:r>
              <a:rPr lang="en-US" sz="2000" dirty="0">
                <a:solidFill>
                  <a:srgbClr val="EEECE1"/>
                </a:solidFill>
                <a:latin typeface="Open Sans"/>
                <a:ea typeface="Open Sans"/>
                <a:cs typeface="Open Sans"/>
                <a:sym typeface="Open Sans"/>
              </a:rPr>
              <a:t>MRAM</a:t>
            </a:r>
          </a:p>
          <a:p>
            <a:pPr>
              <a:spcBef>
                <a:spcPts val="320"/>
              </a:spcBef>
              <a:buClr>
                <a:srgbClr val="EEECE1"/>
              </a:buClr>
              <a:buSzPct val="25000"/>
              <a:buFont typeface="Arial"/>
              <a:buNone/>
            </a:pPr>
            <a:r>
              <a:rPr lang="en-US" sz="1600" dirty="0">
                <a:solidFill>
                  <a:srgbClr val="EEECE1"/>
                </a:solidFill>
                <a:latin typeface="Open Sans"/>
                <a:ea typeface="Open Sans"/>
                <a:cs typeface="Open Sans"/>
                <a:sym typeface="Open Sans"/>
              </a:rPr>
              <a:t>August </a:t>
            </a:r>
            <a:r>
              <a:rPr lang="en-US" sz="1600" dirty="0">
                <a:solidFill>
                  <a:srgbClr val="EEECE1"/>
                </a:solidFill>
                <a:latin typeface="Open Sans"/>
                <a:ea typeface="Open Sans"/>
                <a:cs typeface="Open Sans"/>
                <a:sym typeface="Open Sans"/>
              </a:rPr>
              <a:t>2017</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Karen Moe, Director</a:t>
            </a:r>
            <a:endParaRPr lang="en-US" sz="1600" dirty="0">
              <a:solidFill>
                <a:srgbClr val="EEECE1"/>
              </a:solidFill>
              <a:latin typeface="Open Sans"/>
              <a:ea typeface="Open Sans"/>
              <a:cs typeface="Open Sans"/>
              <a:sym typeface="Open Sans"/>
            </a:endParaRP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Human Subjects Division</a:t>
            </a:r>
            <a:endParaRPr lang="en-US" sz="1600" dirty="0">
              <a:solidFill>
                <a:srgbClr val="EEECE1"/>
              </a:solidFill>
              <a:latin typeface="Open Sans"/>
              <a:ea typeface="Open Sans"/>
              <a:cs typeface="Open Sans"/>
              <a:sym typeface="Open Sans"/>
            </a:endParaRPr>
          </a:p>
        </p:txBody>
      </p:sp>
    </p:spTree>
    <p:extLst>
      <p:ext uri="{BB962C8B-B14F-4D97-AF65-F5344CB8AC3E}">
        <p14:creationId xmlns:p14="http://schemas.microsoft.com/office/powerpoint/2010/main" val="791073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971800"/>
          </a:xfrm>
        </p:spPr>
        <p:txBody>
          <a:bodyPr>
            <a:normAutofit lnSpcReduction="10000"/>
          </a:bodyPr>
          <a:lstStyle/>
          <a:p>
            <a:endParaRPr lang="en-US" dirty="0" smtClean="0"/>
          </a:p>
          <a:p>
            <a:pPr marL="0" indent="0" algn="ctr">
              <a:buNone/>
            </a:pPr>
            <a:r>
              <a:rPr lang="en-US" sz="3600" b="1" dirty="0" smtClean="0">
                <a:solidFill>
                  <a:srgbClr val="0066FF"/>
                </a:solidFill>
              </a:rPr>
              <a:t>Update</a:t>
            </a:r>
          </a:p>
          <a:p>
            <a:pPr marL="0" indent="0" algn="ctr">
              <a:buClrTx/>
              <a:buNone/>
            </a:pPr>
            <a:r>
              <a:rPr lang="en-US" sz="3600" dirty="0" smtClean="0"/>
              <a:t>What’s happened, what’s next</a:t>
            </a:r>
          </a:p>
          <a:p>
            <a:pPr marL="0" indent="0" algn="ctr">
              <a:buClrTx/>
              <a:buNone/>
            </a:pPr>
            <a:r>
              <a:rPr lang="en-US" sz="3600" dirty="0" smtClean="0"/>
              <a:t>The numbers</a:t>
            </a:r>
          </a:p>
          <a:p>
            <a:pPr marL="0" indent="0" algn="ctr">
              <a:buClrTx/>
              <a:buNone/>
            </a:pPr>
            <a:r>
              <a:rPr lang="en-US" sz="3600" dirty="0" smtClean="0"/>
              <a:t>User experience</a:t>
            </a:r>
            <a:endParaRPr lang="en-US" sz="3600"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99" y="457200"/>
            <a:ext cx="3095625" cy="3095625"/>
          </a:xfrm>
          <a:prstGeom prst="rect">
            <a:avLst/>
          </a:prstGeom>
        </p:spPr>
      </p:pic>
    </p:spTree>
    <p:extLst>
      <p:ext uri="{BB962C8B-B14F-4D97-AF65-F5344CB8AC3E}">
        <p14:creationId xmlns:p14="http://schemas.microsoft.com/office/powerpoint/2010/main" val="384668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85800"/>
          </a:xfrm>
        </p:spPr>
        <p:txBody>
          <a:bodyPr>
            <a:normAutofit fontScale="90000"/>
          </a:bodyPr>
          <a:lstStyle/>
          <a:p>
            <a:r>
              <a:rPr lang="en-US" b="1" dirty="0" smtClean="0">
                <a:solidFill>
                  <a:schemeClr val="tx1"/>
                </a:solidFill>
              </a:rPr>
              <a:t>Zipline timeline</a:t>
            </a:r>
            <a:endParaRPr lang="en-US"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58611557"/>
              </p:ext>
            </p:extLst>
          </p:nvPr>
        </p:nvGraphicFramePr>
        <p:xfrm>
          <a:off x="533400" y="1295400"/>
          <a:ext cx="6934200" cy="5205046"/>
        </p:xfrm>
        <a:graphic>
          <a:graphicData uri="http://schemas.openxmlformats.org/drawingml/2006/table">
            <a:tbl>
              <a:tblPr firstRow="1" firstCol="1" bandRow="1"/>
              <a:tblGrid>
                <a:gridCol w="2163864"/>
                <a:gridCol w="4770336"/>
              </a:tblGrid>
              <a:tr h="392723">
                <a:tc>
                  <a:txBody>
                    <a:bodyPr/>
                    <a:lstStyle/>
                    <a:p>
                      <a:pPr marL="0" marR="0">
                        <a:lnSpc>
                          <a:spcPct val="115000"/>
                        </a:lnSpc>
                        <a:spcBef>
                          <a:spcPts val="0"/>
                        </a:spcBef>
                        <a:spcAft>
                          <a:spcPts val="0"/>
                        </a:spcAft>
                      </a:pPr>
                      <a:r>
                        <a:rPr lang="en-US" sz="2000" b="1" dirty="0">
                          <a:effectLst/>
                          <a:latin typeface="Arial"/>
                          <a:ea typeface="Calibri"/>
                          <a:cs typeface="Times New Roman"/>
                        </a:rPr>
                        <a:t>Date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2000" b="1" dirty="0">
                          <a:effectLst/>
                          <a:latin typeface="Arial"/>
                          <a:ea typeface="Calibri"/>
                          <a:cs typeface="Times New Roman"/>
                        </a:rPr>
                        <a:t>Event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2723">
                <a:tc>
                  <a:txBody>
                    <a:bodyPr/>
                    <a:lstStyle/>
                    <a:p>
                      <a:pPr marL="0" marR="0">
                        <a:lnSpc>
                          <a:spcPct val="115000"/>
                        </a:lnSpc>
                        <a:spcBef>
                          <a:spcPts val="0"/>
                        </a:spcBef>
                        <a:spcAft>
                          <a:spcPts val="0"/>
                        </a:spcAft>
                      </a:pPr>
                      <a:r>
                        <a:rPr lang="en-US" sz="2000" dirty="0">
                          <a:effectLst/>
                          <a:latin typeface="Arial"/>
                          <a:ea typeface="Calibri"/>
                          <a:cs typeface="Times New Roman"/>
                        </a:rPr>
                        <a:t>May 31, 2016</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6FF"/>
                    </a:solidFill>
                  </a:tcPr>
                </a:tc>
                <a:tc>
                  <a:txBody>
                    <a:bodyPr/>
                    <a:lstStyle/>
                    <a:p>
                      <a:pPr marL="0" marR="0">
                        <a:lnSpc>
                          <a:spcPct val="115000"/>
                        </a:lnSpc>
                        <a:spcBef>
                          <a:spcPts val="0"/>
                        </a:spcBef>
                        <a:spcAft>
                          <a:spcPts val="0"/>
                        </a:spcAft>
                      </a:pPr>
                      <a:r>
                        <a:rPr lang="en-US" sz="2000" dirty="0">
                          <a:effectLst/>
                          <a:latin typeface="Arial"/>
                          <a:ea typeface="Calibri"/>
                          <a:cs typeface="Times New Roman"/>
                        </a:rPr>
                        <a:t>Implementation for 20% of depts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6FF"/>
                    </a:solidFill>
                  </a:tcPr>
                </a:tc>
              </a:tr>
              <a:tr h="433754">
                <a:tc>
                  <a:txBody>
                    <a:bodyPr/>
                    <a:lstStyle/>
                    <a:p>
                      <a:pPr marL="0" marR="0">
                        <a:lnSpc>
                          <a:spcPct val="115000"/>
                        </a:lnSpc>
                        <a:spcBef>
                          <a:spcPts val="0"/>
                        </a:spcBef>
                        <a:spcAft>
                          <a:spcPts val="0"/>
                        </a:spcAft>
                      </a:pPr>
                      <a:r>
                        <a:rPr lang="en-US" sz="2000" dirty="0">
                          <a:effectLst/>
                          <a:latin typeface="Arial"/>
                          <a:ea typeface="Calibri"/>
                          <a:cs typeface="Times New Roman"/>
                        </a:rPr>
                        <a:t>Aug 12, 2016</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C00000"/>
                          </a:solidFill>
                          <a:effectLst/>
                          <a:latin typeface="Arial"/>
                          <a:ea typeface="Calibri"/>
                          <a:cs typeface="Times New Roman"/>
                        </a:rPr>
                        <a:t>Change </a:t>
                      </a:r>
                      <a:r>
                        <a:rPr lang="en-US" sz="2000" b="1" dirty="0" smtClean="0">
                          <a:solidFill>
                            <a:srgbClr val="C00000"/>
                          </a:solidFill>
                          <a:effectLst/>
                          <a:latin typeface="Arial"/>
                          <a:ea typeface="Calibri"/>
                          <a:cs typeface="Times New Roman"/>
                        </a:rPr>
                        <a:t>1</a:t>
                      </a:r>
                      <a:r>
                        <a:rPr lang="en-US" sz="2000" b="1" dirty="0" smtClean="0">
                          <a:solidFill>
                            <a:srgbClr val="C00000"/>
                          </a:solidFill>
                          <a:effectLst/>
                          <a:latin typeface="Arial"/>
                          <a:ea typeface="Calibri"/>
                          <a:cs typeface="Times New Roman"/>
                        </a:rPr>
                        <a:t>: </a:t>
                      </a:r>
                      <a:r>
                        <a:rPr lang="en-US" sz="2000" dirty="0" smtClean="0">
                          <a:effectLst/>
                          <a:latin typeface="Arial"/>
                          <a:ea typeface="Calibri"/>
                          <a:cs typeface="Times New Roman"/>
                        </a:rPr>
                        <a:t>Remove </a:t>
                      </a:r>
                      <a:r>
                        <a:rPr lang="en-US" sz="2000" dirty="0">
                          <a:effectLst/>
                          <a:latin typeface="Arial"/>
                          <a:ea typeface="Calibri"/>
                          <a:cs typeface="Times New Roman"/>
                        </a:rPr>
                        <a:t>dept sign-off</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723">
                <a:tc>
                  <a:txBody>
                    <a:bodyPr/>
                    <a:lstStyle/>
                    <a:p>
                      <a:pPr marL="0" marR="0">
                        <a:lnSpc>
                          <a:spcPct val="115000"/>
                        </a:lnSpc>
                        <a:spcBef>
                          <a:spcPts val="0"/>
                        </a:spcBef>
                        <a:spcAft>
                          <a:spcPts val="0"/>
                        </a:spcAft>
                      </a:pPr>
                      <a:r>
                        <a:rPr lang="en-US" sz="2000" dirty="0">
                          <a:effectLst/>
                          <a:latin typeface="Arial"/>
                          <a:ea typeface="Calibri"/>
                          <a:cs typeface="Times New Roman"/>
                        </a:rPr>
                        <a:t>Nov 1, 2016</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6FF"/>
                    </a:solidFill>
                  </a:tcPr>
                </a:tc>
                <a:tc>
                  <a:txBody>
                    <a:bodyPr/>
                    <a:lstStyle/>
                    <a:p>
                      <a:pPr marL="0" marR="0">
                        <a:lnSpc>
                          <a:spcPct val="115000"/>
                        </a:lnSpc>
                        <a:spcBef>
                          <a:spcPts val="0"/>
                        </a:spcBef>
                        <a:spcAft>
                          <a:spcPts val="0"/>
                        </a:spcAft>
                      </a:pPr>
                      <a:r>
                        <a:rPr lang="en-US" sz="2000" dirty="0">
                          <a:effectLst/>
                          <a:latin typeface="Arial"/>
                          <a:ea typeface="Calibri"/>
                          <a:cs typeface="Times New Roman"/>
                        </a:rPr>
                        <a:t>Implementation </a:t>
                      </a:r>
                      <a:r>
                        <a:rPr lang="en-US" sz="2000" dirty="0" smtClean="0">
                          <a:effectLst/>
                          <a:latin typeface="Arial"/>
                          <a:ea typeface="Calibri"/>
                          <a:cs typeface="Times New Roman"/>
                        </a:rPr>
                        <a:t>complete</a:t>
                      </a:r>
                      <a:r>
                        <a:rPr lang="en-US" sz="2000" dirty="0" smtClean="0">
                          <a:effectLst/>
                          <a:latin typeface="Arial"/>
                          <a:ea typeface="Calibri"/>
                          <a:cs typeface="Times New Roman"/>
                        </a:rPr>
                        <a:t>: all </a:t>
                      </a:r>
                      <a:r>
                        <a:rPr lang="en-US" sz="2000" dirty="0" smtClean="0">
                          <a:effectLst/>
                          <a:latin typeface="Arial"/>
                          <a:ea typeface="Calibri"/>
                          <a:cs typeface="Times New Roman"/>
                        </a:rPr>
                        <a:t>depts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6FF"/>
                    </a:solidFill>
                  </a:tcPr>
                </a:tc>
              </a:tr>
              <a:tr h="1178169">
                <a:tc>
                  <a:txBody>
                    <a:bodyPr/>
                    <a:lstStyle/>
                    <a:p>
                      <a:pPr marL="0" marR="0">
                        <a:lnSpc>
                          <a:spcPct val="115000"/>
                        </a:lnSpc>
                        <a:spcBef>
                          <a:spcPts val="0"/>
                        </a:spcBef>
                        <a:spcAft>
                          <a:spcPts val="0"/>
                        </a:spcAft>
                      </a:pPr>
                      <a:r>
                        <a:rPr lang="en-US" sz="2000" dirty="0">
                          <a:effectLst/>
                          <a:latin typeface="Arial"/>
                          <a:ea typeface="Calibri"/>
                          <a:cs typeface="Times New Roman"/>
                        </a:rPr>
                        <a:t>Jan 6, 2017</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C00000"/>
                          </a:solidFill>
                          <a:effectLst/>
                          <a:latin typeface="Arial"/>
                          <a:ea typeface="Calibri"/>
                          <a:cs typeface="Times New Roman"/>
                        </a:rPr>
                        <a:t>Change 2</a:t>
                      </a:r>
                      <a:r>
                        <a:rPr lang="en-US" sz="2000" dirty="0">
                          <a:effectLst/>
                          <a:latin typeface="Arial"/>
                          <a:ea typeface="Calibri"/>
                          <a:cs typeface="Times New Roman"/>
                        </a:rPr>
                        <a:t> </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0" dirty="0">
                          <a:effectLst/>
                          <a:latin typeface="Arial"/>
                          <a:ea typeface="Calibri"/>
                          <a:cs typeface="Times New Roman"/>
                        </a:rPr>
                        <a:t>Large number of small changes</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0" dirty="0">
                          <a:effectLst/>
                          <a:latin typeface="Arial"/>
                          <a:ea typeface="Calibri"/>
                          <a:cs typeface="Times New Roman"/>
                        </a:rPr>
                        <a:t>Length of approval period</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8169">
                <a:tc>
                  <a:txBody>
                    <a:bodyPr/>
                    <a:lstStyle/>
                    <a:p>
                      <a:pPr marL="0" marR="0">
                        <a:lnSpc>
                          <a:spcPct val="115000"/>
                        </a:lnSpc>
                        <a:spcBef>
                          <a:spcPts val="0"/>
                        </a:spcBef>
                        <a:spcAft>
                          <a:spcPts val="0"/>
                        </a:spcAft>
                      </a:pPr>
                      <a:r>
                        <a:rPr lang="en-US" sz="2000" dirty="0">
                          <a:effectLst/>
                          <a:latin typeface="Arial"/>
                          <a:ea typeface="Calibri"/>
                          <a:cs typeface="Times New Roman"/>
                        </a:rPr>
                        <a:t>April 14, 2017</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C00000"/>
                          </a:solidFill>
                          <a:effectLst/>
                          <a:latin typeface="Arial"/>
                          <a:ea typeface="Calibri"/>
                          <a:cs typeface="Times New Roman"/>
                        </a:rPr>
                        <a:t>Change 3</a:t>
                      </a:r>
                      <a:r>
                        <a:rPr lang="en-US" sz="2000" dirty="0">
                          <a:effectLst/>
                          <a:latin typeface="Arial"/>
                          <a:ea typeface="Calibri"/>
                          <a:cs typeface="Times New Roman"/>
                        </a:rPr>
                        <a:t> </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0" dirty="0">
                          <a:effectLst/>
                          <a:latin typeface="Arial"/>
                          <a:ea typeface="Calibri"/>
                          <a:cs typeface="Times New Roman"/>
                        </a:rPr>
                        <a:t>Big policy change re conversions</a:t>
                      </a:r>
                      <a:endParaRPr lang="en-US" sz="11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0" dirty="0">
                          <a:effectLst/>
                          <a:latin typeface="Arial"/>
                          <a:ea typeface="Calibri"/>
                          <a:cs typeface="Times New Roman"/>
                        </a:rPr>
                        <a:t>Shared Regulatory Documents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39">
                <a:tc>
                  <a:txBody>
                    <a:bodyPr/>
                    <a:lstStyle/>
                    <a:p>
                      <a:pPr marL="0" marR="0">
                        <a:lnSpc>
                          <a:spcPct val="115000"/>
                        </a:lnSpc>
                        <a:spcBef>
                          <a:spcPts val="0"/>
                        </a:spcBef>
                        <a:spcAft>
                          <a:spcPts val="0"/>
                        </a:spcAft>
                      </a:pPr>
                      <a:r>
                        <a:rPr lang="en-US" sz="2000" dirty="0">
                          <a:effectLst/>
                          <a:latin typeface="Arial"/>
                          <a:ea typeface="Calibri"/>
                          <a:cs typeface="Times New Roman"/>
                        </a:rPr>
                        <a:t>June 23, 2017</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C00000"/>
                          </a:solidFill>
                          <a:effectLst/>
                          <a:latin typeface="Arial"/>
                          <a:ea typeface="Calibri"/>
                          <a:cs typeface="Times New Roman"/>
                        </a:rPr>
                        <a:t>Change </a:t>
                      </a:r>
                      <a:r>
                        <a:rPr lang="en-US" sz="2000" b="1" dirty="0" smtClean="0">
                          <a:solidFill>
                            <a:srgbClr val="C00000"/>
                          </a:solidFill>
                          <a:effectLst/>
                          <a:latin typeface="Arial"/>
                          <a:ea typeface="Calibri"/>
                          <a:cs typeface="Times New Roman"/>
                        </a:rPr>
                        <a:t>4</a:t>
                      </a:r>
                      <a:r>
                        <a:rPr lang="en-US" sz="2000" b="1" dirty="0" smtClean="0">
                          <a:solidFill>
                            <a:srgbClr val="C00000"/>
                          </a:solidFill>
                          <a:effectLst/>
                          <a:latin typeface="Arial"/>
                          <a:ea typeface="Calibri"/>
                          <a:cs typeface="Times New Roman"/>
                        </a:rPr>
                        <a:t>:</a:t>
                      </a:r>
                      <a:r>
                        <a:rPr lang="en-US" sz="2000" b="0" baseline="0" dirty="0" smtClean="0">
                          <a:solidFill>
                            <a:schemeClr val="tx1"/>
                          </a:solidFill>
                          <a:effectLst/>
                          <a:latin typeface="Arial"/>
                          <a:ea typeface="Calibri"/>
                          <a:cs typeface="Times New Roman"/>
                        </a:rPr>
                        <a:t> FDA </a:t>
                      </a:r>
                      <a:r>
                        <a:rPr lang="en-US" sz="2000" b="0" baseline="0" dirty="0" smtClean="0">
                          <a:solidFill>
                            <a:schemeClr val="tx1"/>
                          </a:solidFill>
                          <a:effectLst/>
                          <a:latin typeface="Arial"/>
                          <a:ea typeface="Calibri"/>
                          <a:cs typeface="Times New Roman"/>
                        </a:rPr>
                        <a:t>question</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446">
                <a:tc>
                  <a:txBody>
                    <a:bodyPr/>
                    <a:lstStyle/>
                    <a:p>
                      <a:pPr marL="0" marR="0">
                        <a:lnSpc>
                          <a:spcPct val="115000"/>
                        </a:lnSpc>
                        <a:spcBef>
                          <a:spcPts val="0"/>
                        </a:spcBef>
                        <a:spcAft>
                          <a:spcPts val="0"/>
                        </a:spcAft>
                      </a:pPr>
                      <a:r>
                        <a:rPr lang="en-US" sz="2000" dirty="0" smtClean="0">
                          <a:effectLst/>
                          <a:latin typeface="+mn-lt"/>
                          <a:ea typeface="Calibri"/>
                          <a:cs typeface="Times New Roman"/>
                        </a:rPr>
                        <a:t>June 2017</a:t>
                      </a:r>
                      <a:endParaRPr lang="en-US"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Symbol"/>
                        <a:buNone/>
                      </a:pPr>
                      <a:r>
                        <a:rPr lang="en-US" sz="2000" dirty="0" smtClean="0">
                          <a:effectLst/>
                          <a:latin typeface="Arial" panose="020B0604020202020204" pitchFamily="34" charset="0"/>
                          <a:ea typeface="Calibri"/>
                          <a:cs typeface="Arial" panose="020B0604020202020204" pitchFamily="34" charset="0"/>
                        </a:rPr>
                        <a:t>Status Reports start arriving</a:t>
                      </a:r>
                      <a:endParaRPr lang="en-US" sz="2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5" name="Picture 1" descr="C:\Users\kemoe\Pictures\website welcom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25353">
            <a:off x="6758460" y="3164667"/>
            <a:ext cx="2071688" cy="137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7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7071226" cy="3449566"/>
          </a:xfrm>
          <a:prstGeom prst="rect">
            <a:avLst/>
          </a:prstGeom>
        </p:spPr>
      </p:pic>
    </p:spTree>
    <p:extLst>
      <p:ext uri="{BB962C8B-B14F-4D97-AF65-F5344CB8AC3E}">
        <p14:creationId xmlns:p14="http://schemas.microsoft.com/office/powerpoint/2010/main" val="70677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533400"/>
          </a:xfrm>
        </p:spPr>
        <p:txBody>
          <a:bodyPr>
            <a:normAutofit fontScale="90000"/>
          </a:bodyPr>
          <a:lstStyle/>
          <a:p>
            <a:pPr algn="ctr"/>
            <a:r>
              <a:rPr lang="en-US" b="1" dirty="0" smtClean="0">
                <a:solidFill>
                  <a:schemeClr val="tx1"/>
                </a:solidFill>
              </a:rPr>
              <a:t>Zipline timeline</a:t>
            </a:r>
            <a:endParaRPr lang="en-US"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55354312"/>
              </p:ext>
            </p:extLst>
          </p:nvPr>
        </p:nvGraphicFramePr>
        <p:xfrm>
          <a:off x="685800" y="1295400"/>
          <a:ext cx="7818120" cy="5401733"/>
        </p:xfrm>
        <a:graphic>
          <a:graphicData uri="http://schemas.openxmlformats.org/drawingml/2006/table">
            <a:tbl>
              <a:tblPr firstRow="1" firstCol="1" bandRow="1"/>
              <a:tblGrid>
                <a:gridCol w="1981200"/>
                <a:gridCol w="5836920"/>
              </a:tblGrid>
              <a:tr h="491067">
                <a:tc>
                  <a:txBody>
                    <a:bodyPr/>
                    <a:lstStyle/>
                    <a:p>
                      <a:pPr marL="0" marR="0">
                        <a:lnSpc>
                          <a:spcPct val="115000"/>
                        </a:lnSpc>
                        <a:spcBef>
                          <a:spcPts val="0"/>
                        </a:spcBef>
                        <a:spcAft>
                          <a:spcPts val="0"/>
                        </a:spcAft>
                      </a:pPr>
                      <a:r>
                        <a:rPr lang="en-US" sz="2800" b="1" dirty="0">
                          <a:effectLst/>
                          <a:latin typeface="Arial"/>
                          <a:ea typeface="Calibri"/>
                          <a:cs typeface="Times New Roman"/>
                        </a:rPr>
                        <a:t>Date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2800" b="1" dirty="0">
                          <a:effectLst/>
                          <a:latin typeface="Arial"/>
                          <a:ea typeface="Calibri"/>
                          <a:cs typeface="Times New Roman"/>
                        </a:rPr>
                        <a:t>Event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82133">
                <a:tc>
                  <a:txBody>
                    <a:bodyPr/>
                    <a:lstStyle/>
                    <a:p>
                      <a:pPr marL="0" marR="0">
                        <a:lnSpc>
                          <a:spcPct val="115000"/>
                        </a:lnSpc>
                        <a:spcBef>
                          <a:spcPts val="0"/>
                        </a:spcBef>
                        <a:spcAft>
                          <a:spcPts val="0"/>
                        </a:spcAft>
                      </a:pPr>
                      <a:r>
                        <a:rPr lang="en-US" sz="2800" dirty="0">
                          <a:effectLst/>
                          <a:latin typeface="Arial"/>
                          <a:ea typeface="Calibri"/>
                          <a:cs typeface="Times New Roman"/>
                        </a:rPr>
                        <a:t>Jan 2018</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rgbClr val="C00000"/>
                          </a:solidFill>
                          <a:effectLst/>
                          <a:latin typeface="Arial"/>
                          <a:ea typeface="Calibri"/>
                          <a:cs typeface="Times New Roman"/>
                        </a:rPr>
                        <a:t>Change 4</a:t>
                      </a:r>
                      <a:r>
                        <a:rPr lang="en-US" sz="2800" b="1" dirty="0" smtClean="0">
                          <a:solidFill>
                            <a:srgbClr val="C00000"/>
                          </a:solidFill>
                          <a:effectLst/>
                          <a:latin typeface="Arial"/>
                          <a:ea typeface="Calibri"/>
                          <a:cs typeface="Times New Roman"/>
                        </a:rPr>
                        <a:t>: </a:t>
                      </a:r>
                      <a:endParaRPr lang="en-US" sz="14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800" dirty="0">
                          <a:effectLst/>
                          <a:latin typeface="Arial"/>
                          <a:ea typeface="Calibri"/>
                          <a:cs typeface="Times New Roman"/>
                        </a:rPr>
                        <a:t>External IRB</a:t>
                      </a:r>
                      <a:r>
                        <a:rPr lang="en-US" sz="2800" dirty="0" smtClean="0">
                          <a:effectLst/>
                          <a:latin typeface="Arial"/>
                          <a:ea typeface="Calibri"/>
                          <a:cs typeface="Times New Roman"/>
                        </a:rPr>
                        <a:t>: A </a:t>
                      </a:r>
                      <a:r>
                        <a:rPr lang="en-US" sz="2800" dirty="0">
                          <a:effectLst/>
                          <a:latin typeface="Arial"/>
                          <a:ea typeface="Calibri"/>
                          <a:cs typeface="Times New Roman"/>
                        </a:rPr>
                        <a:t>major </a:t>
                      </a:r>
                      <a:r>
                        <a:rPr lang="en-US" sz="2800" dirty="0" smtClean="0">
                          <a:effectLst/>
                          <a:latin typeface="Arial"/>
                          <a:ea typeface="Calibri"/>
                          <a:cs typeface="Times New Roman"/>
                        </a:rPr>
                        <a:t>change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4267">
                <a:tc>
                  <a:txBody>
                    <a:bodyPr/>
                    <a:lstStyle/>
                    <a:p>
                      <a:pPr marL="0" marR="0">
                        <a:lnSpc>
                          <a:spcPct val="115000"/>
                        </a:lnSpc>
                        <a:spcBef>
                          <a:spcPts val="0"/>
                        </a:spcBef>
                        <a:spcAft>
                          <a:spcPts val="0"/>
                        </a:spcAft>
                      </a:pPr>
                      <a:r>
                        <a:rPr lang="en-US" sz="2800" dirty="0">
                          <a:effectLst/>
                          <a:latin typeface="Arial"/>
                          <a:ea typeface="Calibri"/>
                          <a:cs typeface="Times New Roman"/>
                        </a:rPr>
                        <a:t>May 2018</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rgbClr val="C00000"/>
                          </a:solidFill>
                          <a:effectLst/>
                          <a:latin typeface="Arial"/>
                          <a:ea typeface="Calibri"/>
                          <a:cs typeface="Times New Roman"/>
                        </a:rPr>
                        <a:t>Software upgrades</a:t>
                      </a:r>
                      <a:endParaRPr lang="en-US" sz="14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800" dirty="0">
                          <a:effectLst/>
                          <a:latin typeface="Arial"/>
                          <a:ea typeface="Calibri"/>
                          <a:cs typeface="Times New Roman"/>
                        </a:rPr>
                        <a:t>Visual appearance (font, colors)</a:t>
                      </a:r>
                      <a:endParaRPr lang="en-US" sz="14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800" dirty="0">
                          <a:effectLst/>
                          <a:latin typeface="Arial"/>
                          <a:ea typeface="Calibri"/>
                          <a:cs typeface="Times New Roman"/>
                        </a:rPr>
                        <a:t>External IRB</a:t>
                      </a:r>
                      <a:endParaRPr lang="en-US" sz="14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800" dirty="0">
                          <a:effectLst/>
                          <a:latin typeface="Arial"/>
                          <a:ea typeface="Calibri"/>
                          <a:cs typeface="Times New Roman"/>
                        </a:rPr>
                        <a:t>Revised Common Rule?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133">
                <a:tc>
                  <a:txBody>
                    <a:bodyPr/>
                    <a:lstStyle/>
                    <a:p>
                      <a:pPr marL="0" marR="0">
                        <a:lnSpc>
                          <a:spcPct val="115000"/>
                        </a:lnSpc>
                        <a:spcBef>
                          <a:spcPts val="0"/>
                        </a:spcBef>
                        <a:spcAft>
                          <a:spcPts val="0"/>
                        </a:spcAft>
                      </a:pPr>
                      <a:r>
                        <a:rPr lang="en-US" sz="2800" dirty="0" smtClean="0">
                          <a:effectLst/>
                          <a:latin typeface="Arial"/>
                          <a:ea typeface="Calibri"/>
                          <a:cs typeface="Times New Roman"/>
                        </a:rPr>
                        <a:t>Oct </a:t>
                      </a:r>
                      <a:r>
                        <a:rPr lang="en-US" sz="2800" dirty="0">
                          <a:effectLst/>
                          <a:latin typeface="Arial"/>
                          <a:ea typeface="Calibri"/>
                          <a:cs typeface="Times New Roman"/>
                        </a:rPr>
                        <a:t>2018</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rgbClr val="C00000"/>
                          </a:solidFill>
                          <a:effectLst/>
                          <a:latin typeface="Arial"/>
                          <a:ea typeface="Calibri"/>
                          <a:cs typeface="Times New Roman"/>
                        </a:rPr>
                        <a:t>Change 5</a:t>
                      </a:r>
                      <a:r>
                        <a:rPr lang="en-US" sz="2800" dirty="0">
                          <a:effectLst/>
                          <a:latin typeface="Arial"/>
                          <a:ea typeface="Calibri"/>
                          <a:cs typeface="Times New Roman"/>
                        </a:rPr>
                        <a:t> </a:t>
                      </a:r>
                      <a:endParaRPr lang="en-US" sz="14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800" dirty="0">
                          <a:effectLst/>
                          <a:latin typeface="Arial"/>
                          <a:ea typeface="Calibri"/>
                          <a:cs typeface="Times New Roman"/>
                        </a:rPr>
                        <a:t>?</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133">
                <a:tc>
                  <a:txBody>
                    <a:bodyPr/>
                    <a:lstStyle/>
                    <a:p>
                      <a:pPr marL="0" marR="0" algn="ctr">
                        <a:lnSpc>
                          <a:spcPct val="115000"/>
                        </a:lnSpc>
                        <a:spcBef>
                          <a:spcPts val="0"/>
                        </a:spcBef>
                        <a:spcAft>
                          <a:spcPts val="0"/>
                        </a:spcAft>
                      </a:pPr>
                      <a:r>
                        <a:rPr lang="en-US" sz="2800" dirty="0" smtClean="0">
                          <a:effectLst/>
                          <a:latin typeface="Arial" panose="020B0604020202020204" pitchFamily="34" charset="0"/>
                          <a:ea typeface="Calibri"/>
                          <a:cs typeface="Arial" panose="020B0604020202020204" pitchFamily="34" charset="0"/>
                        </a:rPr>
                        <a:t>2018</a:t>
                      </a:r>
                      <a:endParaRPr lang="en-US" sz="28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a:lnSpc>
                          <a:spcPct val="115000"/>
                        </a:lnSpc>
                        <a:spcBef>
                          <a:spcPts val="0"/>
                        </a:spcBef>
                        <a:spcAft>
                          <a:spcPts val="0"/>
                        </a:spcAft>
                        <a:buFont typeface="Symbol"/>
                        <a:buNone/>
                      </a:pPr>
                      <a:r>
                        <a:rPr lang="en-US" sz="2800" b="1" dirty="0" smtClean="0">
                          <a:solidFill>
                            <a:srgbClr val="C00000"/>
                          </a:solidFill>
                          <a:effectLst/>
                          <a:latin typeface="Arial" panose="020B0604020202020204" pitchFamily="34" charset="0"/>
                          <a:ea typeface="Calibri"/>
                          <a:cs typeface="Arial" panose="020B0604020202020204" pitchFamily="34" charset="0"/>
                        </a:rPr>
                        <a:t>Integration with SAGE</a:t>
                      </a:r>
                      <a:endParaRPr lang="en-US" sz="28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2455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1066800"/>
          </a:xfrm>
        </p:spPr>
        <p:txBody>
          <a:bodyPr>
            <a:normAutofit/>
          </a:bodyPr>
          <a:lstStyle/>
          <a:p>
            <a:r>
              <a:rPr lang="en-US" dirty="0" smtClean="0">
                <a:solidFill>
                  <a:schemeClr val="tx1"/>
                </a:solidFill>
              </a:rPr>
              <a:t>			</a:t>
            </a:r>
            <a:r>
              <a:rPr lang="en-US" b="1" dirty="0" smtClean="0">
                <a:solidFill>
                  <a:srgbClr val="0066FF"/>
                </a:solidFill>
              </a:rPr>
              <a:t>The numbers</a:t>
            </a:r>
            <a:endParaRPr lang="en-US" b="1" dirty="0">
              <a:solidFill>
                <a:srgbClr val="0066FF"/>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99786646"/>
              </p:ext>
            </p:extLst>
          </p:nvPr>
        </p:nvGraphicFramePr>
        <p:xfrm>
          <a:off x="457200" y="2819400"/>
          <a:ext cx="8229600" cy="2834640"/>
        </p:xfrm>
        <a:graphic>
          <a:graphicData uri="http://schemas.openxmlformats.org/drawingml/2006/table">
            <a:tbl>
              <a:tblPr firstRow="1" bandRow="1">
                <a:tableStyleId>{5C22544A-7EE6-4342-B048-85BDC9FD1C3A}</a:tableStyleId>
              </a:tblPr>
              <a:tblGrid>
                <a:gridCol w="4191000"/>
                <a:gridCol w="4038600"/>
              </a:tblGrid>
              <a:tr h="370840">
                <a:tc>
                  <a:txBody>
                    <a:bodyPr/>
                    <a:lstStyle/>
                    <a:p>
                      <a:r>
                        <a:rPr lang="en-US" sz="2800" dirty="0" smtClean="0">
                          <a:solidFill>
                            <a:schemeClr val="tx1"/>
                          </a:solidFill>
                        </a:rPr>
                        <a:t>Application Type</a:t>
                      </a:r>
                      <a:endParaRPr lang="en-US" sz="2800" dirty="0">
                        <a:solidFill>
                          <a:schemeClr val="tx1"/>
                        </a:solidFill>
                      </a:endParaRPr>
                    </a:p>
                  </a:txBody>
                  <a:tcPr/>
                </a:tc>
                <a:tc>
                  <a:txBody>
                    <a:bodyPr/>
                    <a:lstStyle/>
                    <a:p>
                      <a:r>
                        <a:rPr lang="en-US" sz="2800" dirty="0" smtClean="0">
                          <a:solidFill>
                            <a:schemeClr val="tx1"/>
                          </a:solidFill>
                        </a:rPr>
                        <a:t>Approx # submitted</a:t>
                      </a:r>
                      <a:endParaRPr lang="en-US" sz="2800" dirty="0">
                        <a:solidFill>
                          <a:schemeClr val="tx1"/>
                        </a:solidFill>
                      </a:endParaRPr>
                    </a:p>
                  </a:txBody>
                  <a:tcPr/>
                </a:tc>
              </a:tr>
              <a:tr h="370840">
                <a:tc>
                  <a:txBody>
                    <a:bodyPr/>
                    <a:lstStyle/>
                    <a:p>
                      <a:r>
                        <a:rPr lang="en-US" sz="3200" dirty="0" smtClean="0"/>
                        <a:t>Initial applications</a:t>
                      </a:r>
                      <a:endParaRPr lang="en-US" sz="3200" dirty="0"/>
                    </a:p>
                  </a:txBody>
                  <a:tcPr/>
                </a:tc>
                <a:tc>
                  <a:txBody>
                    <a:bodyPr/>
                    <a:lstStyle/>
                    <a:p>
                      <a:r>
                        <a:rPr lang="en-US" sz="3200" dirty="0" smtClean="0"/>
                        <a:t>2300</a:t>
                      </a:r>
                      <a:endParaRPr lang="en-US" sz="3200" dirty="0"/>
                    </a:p>
                  </a:txBody>
                  <a:tcPr/>
                </a:tc>
              </a:tr>
              <a:tr h="370840">
                <a:tc>
                  <a:txBody>
                    <a:bodyPr/>
                    <a:lstStyle/>
                    <a:p>
                      <a:r>
                        <a:rPr lang="en-US" sz="3200" dirty="0" smtClean="0"/>
                        <a:t>Modifications</a:t>
                      </a:r>
                      <a:endParaRPr lang="en-US" sz="3200" dirty="0"/>
                    </a:p>
                  </a:txBody>
                  <a:tcPr/>
                </a:tc>
                <a:tc>
                  <a:txBody>
                    <a:bodyPr/>
                    <a:lstStyle/>
                    <a:p>
                      <a:r>
                        <a:rPr lang="en-US" sz="3200" dirty="0" smtClean="0"/>
                        <a:t>600</a:t>
                      </a:r>
                      <a:endParaRPr lang="en-US" sz="3200" dirty="0"/>
                    </a:p>
                  </a:txBody>
                  <a:tcPr/>
                </a:tc>
              </a:tr>
              <a:tr h="370840">
                <a:tc>
                  <a:txBody>
                    <a:bodyPr/>
                    <a:lstStyle/>
                    <a:p>
                      <a:r>
                        <a:rPr lang="en-US" sz="3200" dirty="0" smtClean="0"/>
                        <a:t>Status Reports</a:t>
                      </a:r>
                      <a:endParaRPr lang="en-US" sz="3200" dirty="0"/>
                    </a:p>
                  </a:txBody>
                  <a:tcPr/>
                </a:tc>
                <a:tc>
                  <a:txBody>
                    <a:bodyPr/>
                    <a:lstStyle/>
                    <a:p>
                      <a:r>
                        <a:rPr lang="en-US" sz="3200" dirty="0" smtClean="0"/>
                        <a:t>100</a:t>
                      </a:r>
                      <a:endParaRPr lang="en-US" sz="3200" dirty="0"/>
                    </a:p>
                  </a:txBody>
                  <a:tcPr/>
                </a:tc>
              </a:tr>
              <a:tr h="370840">
                <a:tc>
                  <a:txBody>
                    <a:bodyPr/>
                    <a:lstStyle/>
                    <a:p>
                      <a:r>
                        <a:rPr lang="en-US" sz="3200" dirty="0" smtClean="0"/>
                        <a:t>WIRB, CC-IRB</a:t>
                      </a:r>
                      <a:endParaRPr lang="en-US" sz="3200" dirty="0"/>
                    </a:p>
                  </a:txBody>
                  <a:tcPr/>
                </a:tc>
                <a:tc>
                  <a:txBody>
                    <a:bodyPr/>
                    <a:lstStyle/>
                    <a:p>
                      <a:r>
                        <a:rPr lang="en-US" sz="3200" dirty="0" smtClean="0"/>
                        <a:t>220</a:t>
                      </a:r>
                      <a:endParaRPr lang="en-US" sz="3200" dirty="0"/>
                    </a:p>
                  </a:txBody>
                  <a:tcPr/>
                </a:tc>
              </a:tr>
            </a:tbl>
          </a:graphicData>
        </a:graphic>
      </p:graphicFrame>
      <p:pic>
        <p:nvPicPr>
          <p:cNvPr id="6146" name="Picture 2" descr="C:\Users\kemoe\Pictures\metrics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98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066800"/>
          </a:xfrm>
        </p:spPr>
        <p:txBody>
          <a:bodyPr>
            <a:normAutofit/>
          </a:bodyPr>
          <a:lstStyle/>
          <a:p>
            <a:r>
              <a:rPr lang="en-US" dirty="0" smtClean="0">
                <a:solidFill>
                  <a:schemeClr val="tx1"/>
                </a:solidFill>
              </a:rPr>
              <a:t>			</a:t>
            </a:r>
            <a:r>
              <a:rPr lang="en-US" b="1" dirty="0" smtClean="0">
                <a:solidFill>
                  <a:srgbClr val="0066FF"/>
                </a:solidFill>
              </a:rPr>
              <a:t>The numbers</a:t>
            </a:r>
            <a:endParaRPr lang="en-US" b="1" dirty="0">
              <a:solidFill>
                <a:srgbClr val="0066FF"/>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09359102"/>
              </p:ext>
            </p:extLst>
          </p:nvPr>
        </p:nvGraphicFramePr>
        <p:xfrm>
          <a:off x="457200" y="2359937"/>
          <a:ext cx="8229600" cy="3421103"/>
        </p:xfrm>
        <a:graphic>
          <a:graphicData uri="http://schemas.openxmlformats.org/drawingml/2006/table">
            <a:tbl>
              <a:tblPr firstRow="1" bandRow="1">
                <a:tableStyleId>{5C22544A-7EE6-4342-B048-85BDC9FD1C3A}</a:tableStyleId>
              </a:tblPr>
              <a:tblGrid>
                <a:gridCol w="3657600"/>
                <a:gridCol w="4572000"/>
              </a:tblGrid>
              <a:tr h="604520">
                <a:tc>
                  <a:txBody>
                    <a:bodyPr/>
                    <a:lstStyle/>
                    <a:p>
                      <a:r>
                        <a:rPr lang="en-US" sz="2800" dirty="0" smtClean="0">
                          <a:solidFill>
                            <a:schemeClr val="tx1"/>
                          </a:solidFill>
                        </a:rPr>
                        <a:t>Initial Applications</a:t>
                      </a:r>
                      <a:endParaRPr lang="en-US" sz="2800" dirty="0">
                        <a:solidFill>
                          <a:schemeClr val="tx1"/>
                        </a:solidFill>
                      </a:endParaRPr>
                    </a:p>
                  </a:txBody>
                  <a:tcPr/>
                </a:tc>
                <a:tc>
                  <a:txBody>
                    <a:bodyPr/>
                    <a:lstStyle/>
                    <a:p>
                      <a:r>
                        <a:rPr lang="en-US" sz="2800" dirty="0" smtClean="0">
                          <a:solidFill>
                            <a:schemeClr val="tx1"/>
                          </a:solidFill>
                        </a:rPr>
                        <a:t>Average</a:t>
                      </a:r>
                      <a:r>
                        <a:rPr lang="en-US" sz="2800" baseline="0" dirty="0" smtClean="0">
                          <a:solidFill>
                            <a:schemeClr val="tx1"/>
                          </a:solidFill>
                        </a:rPr>
                        <a:t> turnaround time</a:t>
                      </a:r>
                    </a:p>
                    <a:p>
                      <a:r>
                        <a:rPr lang="en-US" sz="2800" b="0" i="1" baseline="0" dirty="0" smtClean="0">
                          <a:solidFill>
                            <a:schemeClr val="tx1"/>
                          </a:solidFill>
                        </a:rPr>
                        <a:t>Calendar days</a:t>
                      </a:r>
                    </a:p>
                    <a:p>
                      <a:r>
                        <a:rPr lang="en-US" sz="2800" b="0" i="1" baseline="0" dirty="0" smtClean="0">
                          <a:solidFill>
                            <a:schemeClr val="tx1"/>
                          </a:solidFill>
                        </a:rPr>
                        <a:t>On your desk &amp; ours</a:t>
                      </a:r>
                      <a:endParaRPr lang="en-US" sz="2800" b="0" i="1" dirty="0">
                        <a:solidFill>
                          <a:schemeClr val="tx1"/>
                        </a:solidFill>
                      </a:endParaRPr>
                    </a:p>
                  </a:txBody>
                  <a:tcPr/>
                </a:tc>
              </a:tr>
              <a:tr h="675640">
                <a:tc>
                  <a:txBody>
                    <a:bodyPr/>
                    <a:lstStyle/>
                    <a:p>
                      <a:r>
                        <a:rPr lang="en-US" sz="3200" dirty="0" smtClean="0"/>
                        <a:t>Full</a:t>
                      </a:r>
                      <a:r>
                        <a:rPr lang="en-US" sz="3200" baseline="0" dirty="0" smtClean="0"/>
                        <a:t> committee </a:t>
                      </a:r>
                      <a:endParaRPr lang="en-US" sz="3200" dirty="0"/>
                    </a:p>
                  </a:txBody>
                  <a:tcPr/>
                </a:tc>
                <a:tc>
                  <a:txBody>
                    <a:bodyPr/>
                    <a:lstStyle/>
                    <a:p>
                      <a:r>
                        <a:rPr lang="en-US" sz="3200" dirty="0" smtClean="0"/>
                        <a:t>49 days</a:t>
                      </a:r>
                      <a:endParaRPr lang="en-US" sz="3200" dirty="0"/>
                    </a:p>
                  </a:txBody>
                  <a:tcPr/>
                </a:tc>
              </a:tr>
              <a:tr h="698223">
                <a:tc>
                  <a:txBody>
                    <a:bodyPr/>
                    <a:lstStyle/>
                    <a:p>
                      <a:r>
                        <a:rPr lang="en-US" sz="3200" baseline="0" dirty="0" smtClean="0"/>
                        <a:t>Minimal risk</a:t>
                      </a:r>
                      <a:endParaRPr lang="en-US" sz="3200" dirty="0"/>
                    </a:p>
                  </a:txBody>
                  <a:tcPr/>
                </a:tc>
                <a:tc>
                  <a:txBody>
                    <a:bodyPr/>
                    <a:lstStyle/>
                    <a:p>
                      <a:r>
                        <a:rPr lang="en-US" sz="3200" dirty="0" smtClean="0"/>
                        <a:t>24 days</a:t>
                      </a:r>
                      <a:endParaRPr lang="en-US" sz="3200" dirty="0"/>
                    </a:p>
                  </a:txBody>
                  <a:tcPr/>
                </a:tc>
              </a:tr>
              <a:tr h="675640">
                <a:tc>
                  <a:txBody>
                    <a:bodyPr/>
                    <a:lstStyle/>
                    <a:p>
                      <a:r>
                        <a:rPr lang="en-US" sz="3200" dirty="0" smtClean="0"/>
                        <a:t>Exempt</a:t>
                      </a:r>
                      <a:endParaRPr lang="en-US" sz="3200" dirty="0"/>
                    </a:p>
                  </a:txBody>
                  <a:tcPr/>
                </a:tc>
                <a:tc>
                  <a:txBody>
                    <a:bodyPr/>
                    <a:lstStyle/>
                    <a:p>
                      <a:r>
                        <a:rPr lang="en-US" sz="3200" dirty="0" smtClean="0"/>
                        <a:t>6 days</a:t>
                      </a:r>
                      <a:endParaRPr lang="en-US" sz="3200" dirty="0"/>
                    </a:p>
                  </a:txBody>
                  <a:tcPr/>
                </a:tc>
              </a:tr>
            </a:tbl>
          </a:graphicData>
        </a:graphic>
      </p:graphicFrame>
      <p:pic>
        <p:nvPicPr>
          <p:cNvPr id="6146" name="Picture 2" descr="C:\Users\kemoe\Pictures\metrics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816" y="304800"/>
            <a:ext cx="2055137" cy="205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4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200400"/>
            <a:ext cx="3733800" cy="23709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91284"/>
            <a:ext cx="6286500" cy="3970421"/>
          </a:xfrm>
          <a:prstGeom prst="rect">
            <a:avLst/>
          </a:prstGeom>
        </p:spPr>
      </p:pic>
    </p:spTree>
    <p:extLst>
      <p:ext uri="{BB962C8B-B14F-4D97-AF65-F5344CB8AC3E}">
        <p14:creationId xmlns:p14="http://schemas.microsoft.com/office/powerpoint/2010/main" val="387343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1600" y="274323"/>
            <a:ext cx="5486400" cy="584775"/>
          </a:xfrm>
          <a:prstGeom prst="rect">
            <a:avLst/>
          </a:prstGeom>
          <a:solidFill>
            <a:srgbClr val="E8D3A2"/>
          </a:solidFill>
        </p:spPr>
        <p:txBody>
          <a:bodyPr wrap="square" rtlCol="0">
            <a:spAutoFit/>
          </a:bodyPr>
          <a:lstStyle/>
          <a:p>
            <a:pPr algn="ctr"/>
            <a:r>
              <a:rPr lang="en-US" sz="3200" dirty="0">
                <a:solidFill>
                  <a:srgbClr val="8064A2">
                    <a:lumMod val="50000"/>
                  </a:srgbClr>
                </a:solidFill>
              </a:rPr>
              <a:t>OAW Proposal</a:t>
            </a:r>
            <a:endParaRPr lang="en-US" sz="3200" dirty="0">
              <a:solidFill>
                <a:srgbClr val="8064A2">
                  <a:lumMod val="50000"/>
                </a:srgbClr>
              </a:solidFill>
            </a:endParaRPr>
          </a:p>
        </p:txBody>
      </p:sp>
      <p:sp>
        <p:nvSpPr>
          <p:cNvPr id="2" name="TextBox 1"/>
          <p:cNvSpPr txBox="1"/>
          <p:nvPr/>
        </p:nvSpPr>
        <p:spPr>
          <a:xfrm>
            <a:off x="841248" y="1066800"/>
            <a:ext cx="6492240" cy="5632311"/>
          </a:xfrm>
          <a:prstGeom prst="rect">
            <a:avLst/>
          </a:prstGeom>
          <a:noFill/>
        </p:spPr>
        <p:txBody>
          <a:bodyPr wrap="square" rtlCol="0">
            <a:spAutoFit/>
          </a:bodyPr>
          <a:lstStyle/>
          <a:p>
            <a:r>
              <a:rPr lang="en-US" sz="3000" dirty="0">
                <a:solidFill>
                  <a:prstClr val="black"/>
                </a:solidFill>
              </a:rPr>
              <a:t>OAW has eliminated the review of:</a:t>
            </a:r>
          </a:p>
          <a:p>
            <a:endParaRPr lang="en-US" sz="3000" dirty="0">
              <a:solidFill>
                <a:prstClr val="black"/>
              </a:solidFill>
            </a:endParaRPr>
          </a:p>
          <a:p>
            <a:pPr marL="342900" indent="-342900">
              <a:buFont typeface="Arial" panose="020B0604020202020204" pitchFamily="34" charset="0"/>
              <a:buChar char="•"/>
            </a:pPr>
            <a:r>
              <a:rPr lang="en-US" sz="3000" dirty="0">
                <a:solidFill>
                  <a:prstClr val="black"/>
                </a:solidFill>
              </a:rPr>
              <a:t>N</a:t>
            </a:r>
            <a:r>
              <a:rPr lang="en-US" sz="3000" dirty="0">
                <a:solidFill>
                  <a:prstClr val="black"/>
                </a:solidFill>
              </a:rPr>
              <a:t>on-competing renewals</a:t>
            </a:r>
          </a:p>
          <a:p>
            <a:pPr marL="342900" indent="-342900">
              <a:buFont typeface="Arial" panose="020B0604020202020204" pitchFamily="34" charset="0"/>
              <a:buChar char="•"/>
            </a:pPr>
            <a:r>
              <a:rPr lang="en-US" sz="3000" dirty="0">
                <a:solidFill>
                  <a:prstClr val="black"/>
                </a:solidFill>
              </a:rPr>
              <a:t>Non-competing supplements</a:t>
            </a:r>
          </a:p>
          <a:p>
            <a:pPr marL="342900" indent="-342900">
              <a:buFont typeface="Arial" panose="020B0604020202020204" pitchFamily="34" charset="0"/>
              <a:buChar char="•"/>
            </a:pPr>
            <a:r>
              <a:rPr lang="en-US" sz="3000" dirty="0">
                <a:solidFill>
                  <a:prstClr val="black"/>
                </a:solidFill>
              </a:rPr>
              <a:t>Non-competing revisions </a:t>
            </a:r>
          </a:p>
          <a:p>
            <a:pPr marL="342900" indent="-342900">
              <a:buFont typeface="Arial" panose="020B0604020202020204" pitchFamily="34" charset="0"/>
              <a:buChar char="•"/>
            </a:pPr>
            <a:endParaRPr lang="en-US" sz="3000" dirty="0">
              <a:solidFill>
                <a:prstClr val="black"/>
              </a:solidFill>
            </a:endParaRPr>
          </a:p>
          <a:p>
            <a:r>
              <a:rPr lang="en-US" sz="3000" dirty="0">
                <a:solidFill>
                  <a:prstClr val="black"/>
                </a:solidFill>
              </a:rPr>
              <a:t>Note: OSP will still be confirming that there is IACUC approval </a:t>
            </a:r>
            <a:r>
              <a:rPr lang="en-US" sz="3000" dirty="0">
                <a:solidFill>
                  <a:prstClr val="black"/>
                </a:solidFill>
              </a:rPr>
              <a:t>for the work, so </a:t>
            </a:r>
            <a:r>
              <a:rPr lang="en-US" sz="3000" dirty="0">
                <a:solidFill>
                  <a:prstClr val="black"/>
                </a:solidFill>
              </a:rPr>
              <a:t>please </a:t>
            </a:r>
            <a:r>
              <a:rPr lang="en-US" sz="3000" dirty="0">
                <a:solidFill>
                  <a:prstClr val="black"/>
                </a:solidFill>
              </a:rPr>
              <a:t>attach a copy of the parent award grant/protocol congruence letter to all subsequent non-competing eGC1s.</a:t>
            </a:r>
          </a:p>
          <a:p>
            <a:endParaRPr lang="en-US" sz="3000" dirty="0">
              <a:solidFill>
                <a:prstClr val="black"/>
              </a:solidFill>
            </a:endParaRPr>
          </a:p>
        </p:txBody>
      </p:sp>
    </p:spTree>
    <p:extLst>
      <p:ext uri="{BB962C8B-B14F-4D97-AF65-F5344CB8AC3E}">
        <p14:creationId xmlns:p14="http://schemas.microsoft.com/office/powerpoint/2010/main" val="4024700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System crashes</a:t>
            </a:r>
            <a:r>
              <a:rPr lang="en-US" dirty="0" smtClean="0">
                <a:solidFill>
                  <a:schemeClr val="tx1"/>
                </a:solidFill>
              </a:rPr>
              <a:t>: none </a:t>
            </a:r>
            <a:r>
              <a:rPr lang="en-US" dirty="0" smtClean="0">
                <a:solidFill>
                  <a:schemeClr val="tx1"/>
                </a:solidFill>
              </a:rPr>
              <a:t>(to date)</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05000"/>
            <a:ext cx="6327317" cy="3954573"/>
          </a:xfrm>
          <a:prstGeom prst="rect">
            <a:avLst/>
          </a:prstGeom>
        </p:spPr>
      </p:pic>
    </p:spTree>
    <p:extLst>
      <p:ext uri="{BB962C8B-B14F-4D97-AF65-F5344CB8AC3E}">
        <p14:creationId xmlns:p14="http://schemas.microsoft.com/office/powerpoint/2010/main" val="361235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Software bugs</a:t>
            </a:r>
            <a:endParaRPr lang="en-US" b="1" dirty="0">
              <a:solidFill>
                <a:schemeClr val="tx1"/>
              </a:solidFill>
            </a:endParaRPr>
          </a:p>
        </p:txBody>
      </p:sp>
      <p:sp>
        <p:nvSpPr>
          <p:cNvPr id="3" name="Content Placeholder 2"/>
          <p:cNvSpPr>
            <a:spLocks noGrp="1"/>
          </p:cNvSpPr>
          <p:nvPr>
            <p:ph idx="1"/>
          </p:nvPr>
        </p:nvSpPr>
        <p:spPr>
          <a:xfrm>
            <a:off x="457200" y="2514600"/>
            <a:ext cx="8229600" cy="3962400"/>
          </a:xfrm>
        </p:spPr>
        <p:txBody>
          <a:bodyPr>
            <a:normAutofit/>
          </a:bodyPr>
          <a:lstStyle/>
          <a:p>
            <a:pPr marL="0" indent="0" algn="ctr">
              <a:buClr>
                <a:schemeClr val="tx1"/>
              </a:buClr>
              <a:buNone/>
            </a:pPr>
            <a:r>
              <a:rPr lang="en-US" sz="3200" dirty="0" smtClean="0"/>
              <a:t>    </a:t>
            </a:r>
            <a:r>
              <a:rPr lang="en-US" sz="3200" dirty="0" smtClean="0"/>
              <a:t>Several minor bugs</a:t>
            </a:r>
          </a:p>
          <a:p>
            <a:pPr marL="0" indent="0" algn="r">
              <a:buClr>
                <a:schemeClr val="tx1"/>
              </a:buClr>
              <a:buNone/>
            </a:pPr>
            <a:endParaRPr lang="en-US" sz="3200" dirty="0"/>
          </a:p>
          <a:p>
            <a:pPr marL="0" indent="0" algn="r">
              <a:buClr>
                <a:schemeClr val="tx1"/>
              </a:buClr>
              <a:buNone/>
            </a:pPr>
            <a:endParaRPr lang="en-US" sz="3200" dirty="0" smtClean="0"/>
          </a:p>
          <a:p>
            <a:pPr marL="0" indent="0" algn="r">
              <a:buClr>
                <a:schemeClr val="tx1"/>
              </a:buClr>
              <a:buNone/>
            </a:pPr>
            <a:endParaRPr lang="en-US" sz="3200" dirty="0"/>
          </a:p>
          <a:p>
            <a:pPr marL="0" indent="0" algn="ctr">
              <a:buClr>
                <a:schemeClr val="tx1"/>
              </a:buClr>
              <a:buNone/>
            </a:pPr>
            <a:r>
              <a:rPr lang="en-US" sz="3200" dirty="0" smtClean="0"/>
              <a:t>The big one</a:t>
            </a:r>
            <a:r>
              <a:rPr lang="en-US" sz="3200" dirty="0" smtClean="0"/>
              <a:t>: </a:t>
            </a:r>
            <a:endParaRPr lang="en-US" sz="3200" dirty="0" smtClean="0"/>
          </a:p>
          <a:p>
            <a:pPr marL="0" indent="0" algn="ctr">
              <a:buClr>
                <a:schemeClr val="tx1"/>
              </a:buClr>
              <a:buNone/>
            </a:pPr>
            <a:r>
              <a:rPr lang="en-US" sz="3200" dirty="0" smtClean="0"/>
              <a:t>		Status Report Reminders</a:t>
            </a:r>
          </a:p>
          <a:p>
            <a:pPr marL="0" indent="0">
              <a:buClr>
                <a:schemeClr val="tx1"/>
              </a:buClr>
              <a:buNone/>
            </a:pPr>
            <a:endParaRPr lang="en-US" sz="3200" dirty="0"/>
          </a:p>
          <a:p>
            <a:pPr marL="0" indent="0">
              <a:buClr>
                <a:schemeClr val="tx1"/>
              </a:buClr>
              <a:buNone/>
            </a:pP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419600"/>
            <a:ext cx="2286000" cy="18745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79" y="1599299"/>
            <a:ext cx="2667000" cy="2407920"/>
          </a:xfrm>
          <a:prstGeom prst="rect">
            <a:avLst/>
          </a:prstGeom>
        </p:spPr>
      </p:pic>
    </p:spTree>
    <p:extLst>
      <p:ext uri="{BB962C8B-B14F-4D97-AF65-F5344CB8AC3E}">
        <p14:creationId xmlns:p14="http://schemas.microsoft.com/office/powerpoint/2010/main" val="2761297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66FF"/>
                </a:solidFill>
              </a:rPr>
              <a:t>Conversions</a:t>
            </a:r>
            <a:endParaRPr lang="en-US" b="1" dirty="0">
              <a:solidFill>
                <a:srgbClr val="0066FF"/>
              </a:solidFill>
            </a:endParaRPr>
          </a:p>
        </p:txBody>
      </p:sp>
      <p:sp>
        <p:nvSpPr>
          <p:cNvPr id="3" name="Content Placeholder 2"/>
          <p:cNvSpPr>
            <a:spLocks noGrp="1"/>
          </p:cNvSpPr>
          <p:nvPr>
            <p:ph idx="1"/>
          </p:nvPr>
        </p:nvSpPr>
        <p:spPr/>
        <p:txBody>
          <a:bodyPr>
            <a:normAutofit/>
          </a:bodyPr>
          <a:lstStyle/>
          <a:p>
            <a:pPr>
              <a:buClrTx/>
            </a:pPr>
            <a:r>
              <a:rPr lang="en-US" sz="3200" dirty="0"/>
              <a:t>R</a:t>
            </a:r>
            <a:r>
              <a:rPr lang="en-US" sz="3200" dirty="0" smtClean="0"/>
              <a:t>evised policy helped (fewer conversions) </a:t>
            </a:r>
          </a:p>
          <a:p>
            <a:pPr>
              <a:buClrTx/>
            </a:pPr>
            <a:r>
              <a:rPr lang="en-US" sz="3200" dirty="0" smtClean="0"/>
              <a:t>The struggle continues, but the end is near</a:t>
            </a:r>
            <a:endParaRPr lang="en-US" sz="3200" dirty="0"/>
          </a:p>
        </p:txBody>
      </p:sp>
      <p:pic>
        <p:nvPicPr>
          <p:cNvPr id="4" name="Picture 2" descr="C:\Users\kemoe\Pictures\conversion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0"/>
            <a:ext cx="4267200" cy="350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06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295400"/>
          </a:xfrm>
        </p:spPr>
        <p:txBody>
          <a:bodyPr>
            <a:normAutofit fontScale="90000"/>
          </a:bodyPr>
          <a:lstStyle/>
          <a:p>
            <a:pPr algn="ctr"/>
            <a:r>
              <a:rPr lang="en-US" dirty="0" smtClean="0">
                <a:solidFill>
                  <a:srgbClr val="0066FF"/>
                </a:solidFill>
              </a:rPr>
              <a:t>What happens to your existing application when we make a change to Zipline?</a:t>
            </a:r>
            <a:endParaRPr lang="en-US" dirty="0">
              <a:solidFill>
                <a:srgbClr val="0066FF"/>
              </a:solidFill>
            </a:endParaRPr>
          </a:p>
        </p:txBody>
      </p:sp>
      <p:sp>
        <p:nvSpPr>
          <p:cNvPr id="5" name="Content Placeholder 4"/>
          <p:cNvSpPr>
            <a:spLocks noGrp="1"/>
          </p:cNvSpPr>
          <p:nvPr>
            <p:ph idx="1"/>
          </p:nvPr>
        </p:nvSpPr>
        <p:spPr>
          <a:xfrm>
            <a:off x="457200" y="2362200"/>
            <a:ext cx="8229600" cy="4114800"/>
          </a:xfrm>
        </p:spPr>
        <p:txBody>
          <a:bodyPr>
            <a:normAutofit/>
          </a:bodyPr>
          <a:lstStyle/>
          <a:p>
            <a:pPr marL="0" indent="0" algn="ctr">
              <a:buNone/>
            </a:pPr>
            <a:r>
              <a:rPr lang="en-US" sz="3200" dirty="0" smtClean="0"/>
              <a:t>We do our best to supply the missing data. </a:t>
            </a:r>
          </a:p>
          <a:p>
            <a:pPr marL="0" indent="0" algn="ctr">
              <a:buNone/>
            </a:pPr>
            <a:endParaRPr lang="en-US" sz="3200" dirty="0" smtClean="0"/>
          </a:p>
          <a:p>
            <a:pPr marL="0" indent="0" algn="ctr">
              <a:buNone/>
            </a:pPr>
            <a:r>
              <a:rPr lang="en-US" sz="3200" dirty="0" smtClean="0"/>
              <a:t>But occasionally….</a:t>
            </a:r>
          </a:p>
          <a:p>
            <a:pPr marL="0" indent="0" algn="ctr">
              <a:buNone/>
            </a:pPr>
            <a:r>
              <a:rPr lang="en-US" sz="3200" dirty="0" smtClean="0"/>
              <a:t>When you create a Modification or Status Report, Zipline will ask you to answer any new questions that have been added. </a:t>
            </a:r>
          </a:p>
        </p:txBody>
      </p:sp>
    </p:spTree>
    <p:extLst>
      <p:ext uri="{BB962C8B-B14F-4D97-AF65-F5344CB8AC3E}">
        <p14:creationId xmlns:p14="http://schemas.microsoft.com/office/powerpoint/2010/main" val="306783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295400"/>
          </a:xfrm>
        </p:spPr>
        <p:txBody>
          <a:bodyPr>
            <a:normAutofit fontScale="90000"/>
          </a:bodyPr>
          <a:lstStyle/>
          <a:p>
            <a:pPr algn="ctr"/>
            <a:r>
              <a:rPr lang="en-US" b="1" dirty="0" smtClean="0">
                <a:solidFill>
                  <a:srgbClr val="0066FF"/>
                </a:solidFill>
              </a:rPr>
              <a:t>What are we hearing from you and the rest of campus?</a:t>
            </a:r>
            <a:endParaRPr lang="en-US" b="1" dirty="0">
              <a:solidFill>
                <a:srgbClr val="0066FF"/>
              </a:solidFill>
            </a:endParaRPr>
          </a:p>
        </p:txBody>
      </p:sp>
      <p:sp>
        <p:nvSpPr>
          <p:cNvPr id="5" name="Content Placeholder 4"/>
          <p:cNvSpPr>
            <a:spLocks noGrp="1"/>
          </p:cNvSpPr>
          <p:nvPr>
            <p:ph idx="1"/>
          </p:nvPr>
        </p:nvSpPr>
        <p:spPr>
          <a:xfrm>
            <a:off x="457200" y="2362200"/>
            <a:ext cx="8229600" cy="4114800"/>
          </a:xfrm>
        </p:spPr>
        <p:txBody>
          <a:bodyPr>
            <a:normAutofit fontScale="92500" lnSpcReduction="10000"/>
          </a:bodyPr>
          <a:lstStyle/>
          <a:p>
            <a:pPr marL="0" indent="0" algn="ctr">
              <a:buNone/>
            </a:pPr>
            <a:r>
              <a:rPr lang="en-US" sz="3600" dirty="0" smtClean="0"/>
              <a:t>Phone calls </a:t>
            </a:r>
          </a:p>
          <a:p>
            <a:pPr marL="0" indent="0" algn="ctr">
              <a:buNone/>
            </a:pPr>
            <a:r>
              <a:rPr lang="en-US" sz="3600" dirty="0" smtClean="0"/>
              <a:t>Hsdinfo@uw.edu</a:t>
            </a:r>
          </a:p>
          <a:p>
            <a:pPr marL="0" indent="0" algn="ctr">
              <a:buNone/>
            </a:pPr>
            <a:r>
              <a:rPr lang="en-US" sz="3600" dirty="0" smtClean="0"/>
              <a:t>TAP survey</a:t>
            </a:r>
          </a:p>
          <a:p>
            <a:pPr marL="0" indent="0" algn="ctr">
              <a:buNone/>
            </a:pPr>
            <a:endParaRPr lang="en-US" sz="3600" dirty="0"/>
          </a:p>
          <a:p>
            <a:pPr marL="0" indent="0" algn="ctr">
              <a:buNone/>
            </a:pPr>
            <a:r>
              <a:rPr lang="en-US" sz="3600" dirty="0" smtClean="0"/>
              <a:t>Lots of very specific questions</a:t>
            </a:r>
          </a:p>
          <a:p>
            <a:pPr marL="0" indent="0" algn="ctr">
              <a:buNone/>
            </a:pPr>
            <a:r>
              <a:rPr lang="en-US" sz="3600" dirty="0" smtClean="0"/>
              <a:t>Mostly positive</a:t>
            </a:r>
          </a:p>
          <a:p>
            <a:pPr marL="0" indent="0" algn="ctr">
              <a:buNone/>
            </a:pPr>
            <a:r>
              <a:rPr lang="en-US" sz="3600" dirty="0" smtClean="0"/>
              <a:t>A few very negative</a:t>
            </a:r>
          </a:p>
        </p:txBody>
      </p:sp>
    </p:spTree>
    <p:extLst>
      <p:ext uri="{BB962C8B-B14F-4D97-AF65-F5344CB8AC3E}">
        <p14:creationId xmlns:p14="http://schemas.microsoft.com/office/powerpoint/2010/main" val="1885048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62000"/>
          </a:xfrm>
        </p:spPr>
        <p:txBody>
          <a:bodyPr>
            <a:normAutofit/>
          </a:bodyPr>
          <a:lstStyle/>
          <a:p>
            <a:pPr algn="ctr"/>
            <a:r>
              <a:rPr lang="en-US" b="1" dirty="0" smtClean="0">
                <a:solidFill>
                  <a:schemeClr val="tx1"/>
                </a:solidFill>
              </a:rPr>
              <a:t>TAP Survey Comment</a:t>
            </a:r>
            <a:endParaRPr lang="en-US" b="1" dirty="0">
              <a:solidFill>
                <a:schemeClr val="tx1"/>
              </a:solidFill>
            </a:endParaRPr>
          </a:p>
        </p:txBody>
      </p:sp>
      <p:sp>
        <p:nvSpPr>
          <p:cNvPr id="4" name="Content Placeholder 3"/>
          <p:cNvSpPr>
            <a:spLocks noGrp="1"/>
          </p:cNvSpPr>
          <p:nvPr>
            <p:ph idx="1"/>
          </p:nvPr>
        </p:nvSpPr>
        <p:spPr>
          <a:xfrm>
            <a:off x="533400" y="1676400"/>
            <a:ext cx="8229600" cy="4800600"/>
          </a:xfrm>
        </p:spPr>
        <p:txBody>
          <a:bodyPr>
            <a:normAutofit/>
          </a:bodyPr>
          <a:lstStyle/>
          <a:p>
            <a:pPr marL="0" indent="0">
              <a:buClrTx/>
              <a:buNone/>
            </a:pPr>
            <a:r>
              <a:rPr lang="en-US" sz="3200" dirty="0" smtClean="0"/>
              <a:t>“</a:t>
            </a:r>
            <a:r>
              <a:rPr lang="en-US" sz="3200" b="1" dirty="0" smtClean="0">
                <a:solidFill>
                  <a:srgbClr val="C00000"/>
                </a:solidFill>
              </a:rPr>
              <a:t>So zipline was a pain…but I’m extremely thankful now for it</a:t>
            </a:r>
            <a:r>
              <a:rPr lang="en-US" sz="3200" dirty="0" smtClean="0"/>
              <a:t>. I use to think the IRB was a huge headache…but in the past 2 years I feel they have improved immensely, especially with explaining and defining things…they are always picking up the phone and/or emailing me responses timely.”</a:t>
            </a:r>
            <a:endParaRPr lang="en-US" sz="3200" dirty="0"/>
          </a:p>
        </p:txBody>
      </p:sp>
      <p:sp>
        <p:nvSpPr>
          <p:cNvPr id="2" name="Slide Number Placeholder 1"/>
          <p:cNvSpPr>
            <a:spLocks noGrp="1"/>
          </p:cNvSpPr>
          <p:nvPr>
            <p:ph type="sldNum" sz="quarter" idx="12"/>
          </p:nvPr>
        </p:nvSpPr>
        <p:spPr/>
        <p:txBody>
          <a:bodyPr/>
          <a:lstStyle/>
          <a:p>
            <a:fld id="{97F5E6E9-F9B6-4D42-8FE0-4E6EF15EB0E6}" type="slidenum">
              <a:rPr lang="en-US" smtClean="0"/>
              <a:pPr/>
              <a:t>35</a:t>
            </a:fld>
            <a:endParaRPr lang="en-US" dirty="0"/>
          </a:p>
        </p:txBody>
      </p:sp>
    </p:spTree>
    <p:extLst>
      <p:ext uri="{BB962C8B-B14F-4D97-AF65-F5344CB8AC3E}">
        <p14:creationId xmlns:p14="http://schemas.microsoft.com/office/powerpoint/2010/main" val="3157027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980FF"/>
                </a:solidFill>
              </a:rPr>
              <a:t>The top 3 questions</a:t>
            </a:r>
            <a:endParaRPr lang="en-US" b="1" dirty="0">
              <a:solidFill>
                <a:srgbClr val="2980FF"/>
              </a:solidFill>
            </a:endParaRPr>
          </a:p>
        </p:txBody>
      </p:sp>
      <p:sp>
        <p:nvSpPr>
          <p:cNvPr id="3" name="Content Placeholder 2"/>
          <p:cNvSpPr>
            <a:spLocks noGrp="1"/>
          </p:cNvSpPr>
          <p:nvPr>
            <p:ph idx="1"/>
          </p:nvPr>
        </p:nvSpPr>
        <p:spPr>
          <a:xfrm>
            <a:off x="457200" y="2197100"/>
            <a:ext cx="8229600" cy="4279900"/>
          </a:xfrm>
        </p:spPr>
        <p:txBody>
          <a:bodyPr/>
          <a:lstStyle/>
          <a:p>
            <a:pPr marL="0" indent="0">
              <a:buNone/>
            </a:pPr>
            <a:endParaRPr lang="en-US" dirty="0" smtClean="0"/>
          </a:p>
          <a:p>
            <a:pPr marL="0" indent="0">
              <a:buNone/>
            </a:pPr>
            <a:r>
              <a:rPr lang="en-US" sz="2800" b="1" dirty="0" smtClean="0"/>
              <a:t>Why is my application still in Pre-Submission</a:t>
            </a:r>
            <a:r>
              <a:rPr lang="en-US" sz="2800" b="1" dirty="0" smtClean="0">
                <a:solidFill>
                  <a:srgbClr val="C00000"/>
                </a:solidFill>
              </a:rPr>
              <a:t> </a:t>
            </a:r>
            <a:r>
              <a:rPr lang="en-US" sz="2800" dirty="0" smtClean="0"/>
              <a:t>even though I clicked on the FINISH button?</a:t>
            </a:r>
          </a:p>
          <a:p>
            <a:pPr marL="0" indent="0">
              <a:buNone/>
            </a:pPr>
            <a:endParaRPr lang="en-US" sz="2800" dirty="0"/>
          </a:p>
          <a:p>
            <a:pPr marL="0" indent="0">
              <a:buNone/>
            </a:pPr>
            <a:r>
              <a:rPr lang="en-US" sz="2800" b="1" dirty="0" smtClean="0"/>
              <a:t>Why can’t I find my PI’s name </a:t>
            </a:r>
            <a:r>
              <a:rPr lang="en-US" sz="2800" dirty="0" smtClean="0"/>
              <a:t>on the drop-down list?</a:t>
            </a:r>
          </a:p>
          <a:p>
            <a:pPr marL="0" indent="0">
              <a:buNone/>
            </a:pPr>
            <a:endParaRPr lang="en-US" sz="2800" dirty="0"/>
          </a:p>
          <a:p>
            <a:pPr marL="0" indent="0">
              <a:buNone/>
            </a:pPr>
            <a:r>
              <a:rPr lang="en-US" sz="2800" b="1" dirty="0" smtClean="0"/>
              <a:t>How do I add the name of my funder</a:t>
            </a:r>
            <a:r>
              <a:rPr lang="en-US" sz="2800" dirty="0" smtClean="0"/>
              <a:t>?</a:t>
            </a:r>
            <a:endParaRPr lang="en-US" sz="2800" dirty="0"/>
          </a:p>
        </p:txBody>
      </p:sp>
      <p:pic>
        <p:nvPicPr>
          <p:cNvPr id="4098" name="Picture 2" descr="C:\Users\kemoe\Pictures\Question 1.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81000"/>
            <a:ext cx="1806882" cy="18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5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81200"/>
            <a:ext cx="6858000" cy="4286250"/>
          </a:xfrm>
          <a:prstGeom prst="rect">
            <a:avLst/>
          </a:prstGeom>
        </p:spPr>
      </p:pic>
      <p:sp>
        <p:nvSpPr>
          <p:cNvPr id="6" name="Title 5"/>
          <p:cNvSpPr>
            <a:spLocks noGrp="1"/>
          </p:cNvSpPr>
          <p:nvPr>
            <p:ph type="title"/>
          </p:nvPr>
        </p:nvSpPr>
        <p:spPr/>
        <p:txBody>
          <a:bodyPr/>
          <a:lstStyle/>
          <a:p>
            <a:pPr algn="ctr"/>
            <a:r>
              <a:rPr lang="en-US" b="1" dirty="0" smtClean="0">
                <a:solidFill>
                  <a:schemeClr val="tx1"/>
                </a:solidFill>
              </a:rPr>
              <a:t>We are listening</a:t>
            </a:r>
            <a:endParaRPr lang="en-US" b="1" dirty="0">
              <a:solidFill>
                <a:schemeClr val="tx1"/>
              </a:solidFill>
            </a:endParaRPr>
          </a:p>
        </p:txBody>
      </p:sp>
      <p:sp>
        <p:nvSpPr>
          <p:cNvPr id="7" name="Content Placeholder 6"/>
          <p:cNvSpPr>
            <a:spLocks noGrp="1"/>
          </p:cNvSpPr>
          <p:nvPr>
            <p:ph idx="1"/>
          </p:nvPr>
        </p:nvSpPr>
        <p:spPr/>
        <p:txBody>
          <a:bodyPr/>
          <a:lstStyle/>
          <a:p>
            <a:pPr marL="0" indent="0" algn="ctr">
              <a:buNone/>
            </a:pPr>
            <a:r>
              <a:rPr lang="en-US" sz="3200" dirty="0" smtClean="0"/>
              <a:t>hsdinfo@uw.edu</a:t>
            </a:r>
          </a:p>
          <a:p>
            <a:pPr marL="0" indent="0">
              <a:buNone/>
            </a:pPr>
            <a:endParaRPr lang="en-US" dirty="0"/>
          </a:p>
        </p:txBody>
      </p:sp>
    </p:spTree>
    <p:extLst>
      <p:ext uri="{BB962C8B-B14F-4D97-AF65-F5344CB8AC3E}">
        <p14:creationId xmlns:p14="http://schemas.microsoft.com/office/powerpoint/2010/main" val="4123888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988270"/>
            <a:ext cx="7842372" cy="1593130"/>
          </a:xfrm>
          <a:prstGeom prst="rect">
            <a:avLst/>
          </a:prstGeom>
          <a:noFill/>
          <a:ln>
            <a:noFill/>
          </a:ln>
        </p:spPr>
        <p:txBody>
          <a:bodyPr lIns="91425" tIns="45700" rIns="91425" bIns="45700" anchor="b" anchorCtr="0">
            <a:noAutofit/>
          </a:bodyPr>
          <a:lstStyle/>
          <a:p>
            <a:pPr lvl="0">
              <a:lnSpc>
                <a:spcPct val="90000"/>
              </a:lnSpc>
              <a:spcBef>
                <a:spcPts val="0"/>
              </a:spcBef>
              <a:buClr>
                <a:srgbClr val="FFFFFF"/>
              </a:buClr>
              <a:buSzPct val="25000"/>
            </a:pPr>
            <a:r>
              <a:rPr lang="en-US" sz="4250" kern="0" dirty="0" smtClean="0">
                <a:solidFill>
                  <a:srgbClr val="FFFFFF"/>
                </a:solidFill>
                <a:latin typeface="Open Sans"/>
                <a:ea typeface="Open Sans"/>
                <a:cs typeface="Open Sans"/>
                <a:sym typeface="Open Sans"/>
              </a:rPr>
              <a:t>Compliance Corner</a:t>
            </a:r>
            <a:endParaRPr lang="en-US" sz="4250" kern="0" dirty="0">
              <a:solidFill>
                <a:srgbClr val="FFFFFF"/>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a:buClr>
                <a:srgbClr val="EEECE1"/>
              </a:buClr>
              <a:buSzPct val="25000"/>
              <a:buFont typeface="Arial"/>
              <a:buNone/>
            </a:pPr>
            <a:r>
              <a:rPr lang="en-US" sz="2000" dirty="0">
                <a:solidFill>
                  <a:srgbClr val="EEECE1"/>
                </a:solidFill>
                <a:latin typeface="Open Sans"/>
                <a:ea typeface="Open Sans"/>
                <a:cs typeface="Open Sans"/>
                <a:sym typeface="Open Sans"/>
              </a:rPr>
              <a:t>MRAM</a:t>
            </a:r>
          </a:p>
          <a:p>
            <a:pPr>
              <a:spcBef>
                <a:spcPts val="320"/>
              </a:spcBef>
              <a:buClr>
                <a:srgbClr val="EEECE1"/>
              </a:buClr>
              <a:buSzPct val="25000"/>
              <a:buFont typeface="Arial"/>
              <a:buNone/>
            </a:pPr>
            <a:r>
              <a:rPr lang="en-US" sz="1600" dirty="0">
                <a:solidFill>
                  <a:srgbClr val="EEECE1"/>
                </a:solidFill>
                <a:latin typeface="Open Sans"/>
                <a:ea typeface="Open Sans"/>
                <a:cs typeface="Open Sans"/>
                <a:sym typeface="Open Sans"/>
              </a:rPr>
              <a:t>August </a:t>
            </a:r>
            <a:r>
              <a:rPr lang="en-US" sz="1600" dirty="0">
                <a:solidFill>
                  <a:srgbClr val="EEECE1"/>
                </a:solidFill>
                <a:latin typeface="Open Sans"/>
                <a:ea typeface="Open Sans"/>
                <a:cs typeface="Open Sans"/>
                <a:sym typeface="Open Sans"/>
              </a:rPr>
              <a:t>2017</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Ted Mordhorst, </a:t>
            </a:r>
            <a:r>
              <a:rPr lang="en-US" sz="1600" dirty="0">
                <a:solidFill>
                  <a:srgbClr val="EEECE1"/>
                </a:solidFill>
                <a:latin typeface="Open Sans"/>
                <a:ea typeface="Open Sans"/>
                <a:cs typeface="Open Sans"/>
                <a:sym typeface="Open Sans"/>
              </a:rPr>
              <a:t>Director</a:t>
            </a:r>
            <a:endParaRPr lang="en-US" sz="1600" dirty="0">
              <a:solidFill>
                <a:srgbClr val="EEECE1"/>
              </a:solidFill>
              <a:latin typeface="Open Sans"/>
              <a:ea typeface="Open Sans"/>
              <a:cs typeface="Open Sans"/>
              <a:sym typeface="Open Sans"/>
            </a:endParaRP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Research Accounting and Analysis</a:t>
            </a:r>
            <a:endParaRPr lang="en-US" sz="1600" dirty="0">
              <a:solidFill>
                <a:srgbClr val="EEECE1"/>
              </a:solidFill>
              <a:latin typeface="Open Sans"/>
              <a:ea typeface="Open Sans"/>
              <a:cs typeface="Open Sans"/>
              <a:sym typeface="Open Sans"/>
            </a:endParaRPr>
          </a:p>
        </p:txBody>
      </p:sp>
    </p:spTree>
    <p:extLst>
      <p:ext uri="{BB962C8B-B14F-4D97-AF65-F5344CB8AC3E}">
        <p14:creationId xmlns:p14="http://schemas.microsoft.com/office/powerpoint/2010/main" val="1751896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Visa Costs</a:t>
            </a:r>
            <a:endParaRPr lang="en-US" b="1"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August MRAM – Ted Mordhorst – Research Accounting and Analysis</a:t>
            </a:r>
            <a:endParaRPr lang="en-US" sz="1200" b="1" dirty="0" smtClean="0">
              <a:solidFill>
                <a:srgbClr val="4B2E83"/>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p:nvPr>
        </p:nvSpPr>
        <p:spPr/>
        <p:txBody>
          <a:bodyPr/>
          <a:lstStyle/>
          <a:p>
            <a:pPr>
              <a:buFont typeface="Wingdings" panose="05000000000000000000" pitchFamily="2" charset="2"/>
              <a:buChar char="§"/>
            </a:pPr>
            <a:r>
              <a:rPr lang="en-US" dirty="0" smtClean="0"/>
              <a:t>Uniform Guidance (2 CFR 200.463)</a:t>
            </a:r>
          </a:p>
          <a:p>
            <a:pPr lvl="1">
              <a:buFont typeface="Wingdings" panose="05000000000000000000" pitchFamily="2" charset="2"/>
              <a:buChar char="§"/>
            </a:pPr>
            <a:r>
              <a:rPr lang="en-US" dirty="0" smtClean="0"/>
              <a:t>Found under “Recruitment Costs”</a:t>
            </a:r>
          </a:p>
          <a:p>
            <a:pPr lvl="1">
              <a:buFont typeface="Wingdings" panose="05000000000000000000" pitchFamily="2" charset="2"/>
              <a:buChar char="§"/>
            </a:pPr>
            <a:r>
              <a:rPr lang="en-US" dirty="0"/>
              <a:t>Short-term, travel visa costs </a:t>
            </a:r>
            <a:r>
              <a:rPr lang="en-US" dirty="0" smtClean="0"/>
              <a:t>are generally allowable when:</a:t>
            </a:r>
          </a:p>
          <a:p>
            <a:pPr lvl="2">
              <a:buFont typeface="Wingdings" panose="05000000000000000000" pitchFamily="2" charset="2"/>
              <a:buChar char="§"/>
            </a:pPr>
            <a:r>
              <a:rPr lang="en-US" dirty="0"/>
              <a:t>critical and necessary for the conduct of the project</a:t>
            </a:r>
            <a:r>
              <a:rPr lang="en-US" dirty="0" smtClean="0"/>
              <a:t>;</a:t>
            </a:r>
          </a:p>
          <a:p>
            <a:pPr lvl="2">
              <a:buFont typeface="Wingdings" panose="05000000000000000000" pitchFamily="2" charset="2"/>
              <a:buChar char="§"/>
            </a:pPr>
            <a:r>
              <a:rPr lang="en-US" dirty="0"/>
              <a:t>allowable under the applicable cost principles</a:t>
            </a:r>
            <a:r>
              <a:rPr lang="en-US" dirty="0" smtClean="0"/>
              <a:t>;</a:t>
            </a:r>
          </a:p>
          <a:p>
            <a:pPr lvl="2">
              <a:buFont typeface="Wingdings" panose="05000000000000000000" pitchFamily="2" charset="2"/>
              <a:buChar char="§"/>
            </a:pPr>
            <a:r>
              <a:rPr lang="en-US" dirty="0"/>
              <a:t> consistent with the non-Federal entity's cost accounting practices and non-Federal entity policy; </a:t>
            </a:r>
            <a:r>
              <a:rPr lang="en-US" dirty="0" smtClean="0"/>
              <a:t>and</a:t>
            </a:r>
          </a:p>
          <a:p>
            <a:pPr lvl="2">
              <a:buFont typeface="Wingdings" panose="05000000000000000000" pitchFamily="2" charset="2"/>
              <a:buChar char="§"/>
            </a:pPr>
            <a:r>
              <a:rPr lang="en-US" dirty="0"/>
              <a:t>Meet the definition of “direct cost” as described in the applicable cost principles</a:t>
            </a:r>
            <a:r>
              <a:rPr lang="en-US" dirty="0" smtClean="0"/>
              <a:t>.</a:t>
            </a:r>
          </a:p>
          <a:p>
            <a:pPr marL="1371600" lvl="3" indent="0">
              <a:buNone/>
            </a:pPr>
            <a:endParaRPr lang="en-US" dirty="0"/>
          </a:p>
          <a:p>
            <a:pPr lvl="2">
              <a:buFont typeface="Wingdings" panose="05000000000000000000" pitchFamily="2" charset="2"/>
              <a:buChar char="§"/>
            </a:pPr>
            <a:endParaRPr lang="en-US" dirty="0"/>
          </a:p>
        </p:txBody>
      </p:sp>
    </p:spTree>
    <p:extLst>
      <p:ext uri="{BB962C8B-B14F-4D97-AF65-F5344CB8AC3E}">
        <p14:creationId xmlns:p14="http://schemas.microsoft.com/office/powerpoint/2010/main" val="289135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1371600" y="274323"/>
            <a:ext cx="5486400" cy="584775"/>
          </a:xfrm>
          <a:prstGeom prst="rect">
            <a:avLst/>
          </a:prstGeom>
          <a:solidFill>
            <a:srgbClr val="E8D3A2"/>
          </a:solidFill>
        </p:spPr>
        <p:txBody>
          <a:bodyPr wrap="square" rtlCol="0">
            <a:spAutoFit/>
          </a:bodyPr>
          <a:lstStyle/>
          <a:p>
            <a:pPr algn="ctr"/>
            <a:r>
              <a:rPr lang="en-US" sz="3200" dirty="0">
                <a:solidFill>
                  <a:srgbClr val="8064A2">
                    <a:lumMod val="50000"/>
                  </a:srgbClr>
                </a:solidFill>
              </a:rPr>
              <a:t>Review Statistics</a:t>
            </a:r>
            <a:endParaRPr lang="en-US" sz="3200" dirty="0">
              <a:solidFill>
                <a:srgbClr val="8064A2">
                  <a:lumMod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56471109"/>
              </p:ext>
            </p:extLst>
          </p:nvPr>
        </p:nvGraphicFramePr>
        <p:xfrm>
          <a:off x="841249" y="1947336"/>
          <a:ext cx="7345491" cy="4491566"/>
        </p:xfrm>
        <a:graphic>
          <a:graphicData uri="http://schemas.openxmlformats.org/drawingml/2006/table">
            <a:tbl>
              <a:tblPr firstRow="1" firstCol="1" bandRow="1">
                <a:tableStyleId>{5C22544A-7EE6-4342-B048-85BDC9FD1C3A}</a:tableStyleId>
              </a:tblPr>
              <a:tblGrid>
                <a:gridCol w="2380483">
                  <a:extLst>
                    <a:ext uri="{9D8B030D-6E8A-4147-A177-3AD203B41FA5}">
                      <a16:colId xmlns:a16="http://schemas.microsoft.com/office/drawing/2014/main" xmlns="" val="1274832215"/>
                    </a:ext>
                  </a:extLst>
                </a:gridCol>
                <a:gridCol w="816165">
                  <a:extLst>
                    <a:ext uri="{9D8B030D-6E8A-4147-A177-3AD203B41FA5}">
                      <a16:colId xmlns:a16="http://schemas.microsoft.com/office/drawing/2014/main" xmlns="" val="2477194469"/>
                    </a:ext>
                  </a:extLst>
                </a:gridCol>
                <a:gridCol w="1020207">
                  <a:extLst>
                    <a:ext uri="{9D8B030D-6E8A-4147-A177-3AD203B41FA5}">
                      <a16:colId xmlns:a16="http://schemas.microsoft.com/office/drawing/2014/main" xmlns="" val="2234796750"/>
                    </a:ext>
                  </a:extLst>
                </a:gridCol>
                <a:gridCol w="952193">
                  <a:extLst>
                    <a:ext uri="{9D8B030D-6E8A-4147-A177-3AD203B41FA5}">
                      <a16:colId xmlns:a16="http://schemas.microsoft.com/office/drawing/2014/main" xmlns="" val="3413564517"/>
                    </a:ext>
                  </a:extLst>
                </a:gridCol>
                <a:gridCol w="612125">
                  <a:extLst>
                    <a:ext uri="{9D8B030D-6E8A-4147-A177-3AD203B41FA5}">
                      <a16:colId xmlns:a16="http://schemas.microsoft.com/office/drawing/2014/main" xmlns="" val="1191435804"/>
                    </a:ext>
                  </a:extLst>
                </a:gridCol>
                <a:gridCol w="544111">
                  <a:extLst>
                    <a:ext uri="{9D8B030D-6E8A-4147-A177-3AD203B41FA5}">
                      <a16:colId xmlns:a16="http://schemas.microsoft.com/office/drawing/2014/main" xmlns="" val="3996363719"/>
                    </a:ext>
                  </a:extLst>
                </a:gridCol>
                <a:gridCol w="1020207">
                  <a:extLst>
                    <a:ext uri="{9D8B030D-6E8A-4147-A177-3AD203B41FA5}">
                      <a16:colId xmlns:a16="http://schemas.microsoft.com/office/drawing/2014/main" xmlns="" val="1568550023"/>
                    </a:ext>
                  </a:extLst>
                </a:gridCol>
              </a:tblGrid>
              <a:tr h="231942">
                <a:tc>
                  <a:txBody>
                    <a:bodyPr/>
                    <a:lstStyle/>
                    <a:p>
                      <a:pPr marL="0" marR="0" algn="ctr">
                        <a:lnSpc>
                          <a:spcPct val="107000"/>
                        </a:lnSpc>
                        <a:spcBef>
                          <a:spcPts val="0"/>
                        </a:spcBef>
                        <a:spcAft>
                          <a:spcPts val="0"/>
                        </a:spcAft>
                      </a:pPr>
                      <a:r>
                        <a:rPr lang="en-US" sz="1200" dirty="0">
                          <a:solidFill>
                            <a:schemeClr val="tx1"/>
                          </a:solidFill>
                          <a:effectLst/>
                        </a:rPr>
                        <a:t>Grants reviewed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rowSpan="2" gridSpan="4">
                  <a:txBody>
                    <a:bodyPr/>
                    <a:lstStyle/>
                    <a:p>
                      <a:pPr marL="0" marR="0" algn="ctr">
                        <a:lnSpc>
                          <a:spcPct val="107000"/>
                        </a:lnSpc>
                        <a:spcBef>
                          <a:spcPts val="0"/>
                        </a:spcBef>
                        <a:spcAft>
                          <a:spcPts val="0"/>
                        </a:spcAft>
                      </a:pPr>
                      <a:r>
                        <a:rPr lang="en-US" sz="1000" dirty="0">
                          <a:solidFill>
                            <a:schemeClr val="tx1"/>
                          </a:solidFill>
                          <a:effectLst/>
                        </a:rPr>
                        <a:t>Protocol Change Required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rowSpan="2">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211436397"/>
                  </a:ext>
                </a:extLst>
              </a:tr>
              <a:tr h="242986">
                <a:tc>
                  <a:txBody>
                    <a:bodyPr/>
                    <a:lstStyle/>
                    <a:p>
                      <a:pPr marL="0" marR="0" algn="ctr">
                        <a:lnSpc>
                          <a:spcPct val="107000"/>
                        </a:lnSpc>
                        <a:spcBef>
                          <a:spcPts val="0"/>
                        </a:spcBef>
                        <a:spcAft>
                          <a:spcPts val="0"/>
                        </a:spcAft>
                      </a:pPr>
                      <a:r>
                        <a:rPr lang="en-US" sz="1200" dirty="0">
                          <a:solidFill>
                            <a:schemeClr val="tx1"/>
                          </a:solidFill>
                          <a:effectLst/>
                        </a:rPr>
                        <a:t>Jan 2015-April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652414932"/>
                  </a:ext>
                </a:extLst>
              </a:tr>
              <a:tr h="949856">
                <a:tc>
                  <a:txBody>
                    <a:bodyPr/>
                    <a:lstStyle/>
                    <a:p>
                      <a:pPr marL="0" marR="0">
                        <a:lnSpc>
                          <a:spcPct val="107000"/>
                        </a:lnSpc>
                        <a:spcBef>
                          <a:spcPts val="0"/>
                        </a:spcBef>
                        <a:spcAft>
                          <a:spcPts val="0"/>
                        </a:spcAft>
                      </a:pPr>
                      <a:r>
                        <a:rPr lang="en-US" sz="1100" dirty="0">
                          <a:solidFill>
                            <a:schemeClr val="tx1"/>
                          </a:solidFill>
                          <a:effectLst/>
                        </a:rPr>
                        <a:t>Grant type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rPr>
                        <a:t>Full protocol (new </a:t>
                      </a:r>
                      <a:r>
                        <a:rPr lang="en-US" sz="1000" dirty="0" smtClean="0">
                          <a:solidFill>
                            <a:schemeClr val="tx1"/>
                          </a:solidFill>
                          <a:effectLst/>
                        </a:rPr>
                        <a:t>or renewal</a:t>
                      </a:r>
                      <a:r>
                        <a:rPr lang="en-US" sz="10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rPr>
                        <a:t>Amendment initiated by PI</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rPr>
                        <a:t>Amendment initiated by OAW</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000" dirty="0">
                          <a:solidFill>
                            <a:schemeClr val="tx1"/>
                          </a:solidFill>
                          <a:effectLst/>
                        </a:rPr>
                        <a:t>none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Total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000" dirty="0">
                          <a:solidFill>
                            <a:schemeClr val="tx1"/>
                          </a:solidFill>
                          <a:effectLst/>
                        </a:rPr>
                        <a:t>~ proportion of total hours spent by OAW on congruence review</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171930246"/>
                  </a:ext>
                </a:extLst>
              </a:tr>
              <a:tr h="198807">
                <a:tc gridSpan="2">
                  <a:txBody>
                    <a:bodyPr/>
                    <a:lstStyle/>
                    <a:p>
                      <a:pPr marL="0" marR="0" indent="279400">
                        <a:lnSpc>
                          <a:spcPct val="107000"/>
                        </a:lnSpc>
                        <a:spcBef>
                          <a:spcPts val="0"/>
                        </a:spcBef>
                        <a:spcAft>
                          <a:spcPts val="0"/>
                        </a:spcAft>
                      </a:pPr>
                      <a:r>
                        <a:rPr lang="en-US" sz="1100" b="0" i="1" dirty="0" smtClean="0">
                          <a:solidFill>
                            <a:schemeClr val="tx1"/>
                          </a:solidFill>
                          <a:effectLst/>
                        </a:rPr>
                        <a:t>Eliminated congruence review of:</a:t>
                      </a:r>
                      <a:endParaRPr lang="en-US" sz="11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hMerge="1">
                  <a:txBody>
                    <a:bodyPr/>
                    <a:lstStyle/>
                    <a:p>
                      <a:endParaRPr lang="en-US"/>
                    </a:p>
                  </a:txBody>
                  <a:tcP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ct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extLst>
                  <a:ext uri="{0D108BD9-81ED-4DB2-BD59-A6C34878D82A}">
                    <a16:rowId xmlns:a16="http://schemas.microsoft.com/office/drawing/2014/main" xmlns="" val="310794965"/>
                  </a:ext>
                </a:extLst>
              </a:tr>
              <a:tr h="198807">
                <a:tc>
                  <a:txBody>
                    <a:bodyPr/>
                    <a:lstStyle/>
                    <a:p>
                      <a:pPr marL="0" marR="0">
                        <a:lnSpc>
                          <a:spcPct val="107000"/>
                        </a:lnSpc>
                        <a:spcBef>
                          <a:spcPts val="0"/>
                        </a:spcBef>
                        <a:spcAft>
                          <a:spcPts val="0"/>
                        </a:spcAft>
                      </a:pPr>
                      <a:r>
                        <a:rPr lang="en-US" sz="1100" dirty="0">
                          <a:solidFill>
                            <a:schemeClr val="tx1"/>
                          </a:solidFill>
                          <a:effectLst/>
                        </a:rPr>
                        <a:t>Non-Competing Renewal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629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644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ctr">
                        <a:lnSpc>
                          <a:spcPct val="107000"/>
                        </a:lnSpc>
                        <a:spcBef>
                          <a:spcPts val="0"/>
                        </a:spcBef>
                        <a:spcAft>
                          <a:spcPts val="0"/>
                        </a:spcAft>
                      </a:pPr>
                      <a:r>
                        <a:rPr lang="en-US" sz="1100" dirty="0">
                          <a:solidFill>
                            <a:schemeClr val="tx1"/>
                          </a:solidFill>
                          <a:effectLst/>
                        </a:rPr>
                        <a:t>38</a:t>
                      </a:r>
                      <a:r>
                        <a:rPr lang="en-US" sz="800" dirty="0">
                          <a:solidFill>
                            <a:schemeClr val="tx1"/>
                          </a:solidFill>
                          <a:effectLst/>
                        </a:rPr>
                        <a:t> </a:t>
                      </a:r>
                      <a:r>
                        <a:rPr lang="en-US" sz="11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extLst>
                  <a:ext uri="{0D108BD9-81ED-4DB2-BD59-A6C34878D82A}">
                    <a16:rowId xmlns:a16="http://schemas.microsoft.com/office/drawing/2014/main" xmlns="" val="3086296848"/>
                  </a:ext>
                </a:extLst>
              </a:tr>
              <a:tr h="198807">
                <a:tc>
                  <a:txBody>
                    <a:bodyPr/>
                    <a:lstStyle/>
                    <a:p>
                      <a:pPr marL="0" marR="0">
                        <a:lnSpc>
                          <a:spcPct val="107000"/>
                        </a:lnSpc>
                        <a:spcBef>
                          <a:spcPts val="0"/>
                        </a:spcBef>
                        <a:spcAft>
                          <a:spcPts val="0"/>
                        </a:spcAft>
                      </a:pPr>
                      <a:r>
                        <a:rPr lang="en-US" sz="1100" dirty="0">
                          <a:solidFill>
                            <a:schemeClr val="tx1"/>
                          </a:solidFill>
                          <a:effectLst/>
                        </a:rPr>
                        <a:t>Non-Competing Supplement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39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41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ctr">
                        <a:lnSpc>
                          <a:spcPct val="107000"/>
                        </a:lnSpc>
                        <a:spcBef>
                          <a:spcPts val="0"/>
                        </a:spcBef>
                        <a:spcAft>
                          <a:spcPts val="0"/>
                        </a:spcAft>
                      </a:pPr>
                      <a:r>
                        <a:rPr lang="en-US" sz="1100" dirty="0">
                          <a:solidFill>
                            <a:schemeClr val="tx1"/>
                          </a:solidFill>
                          <a:effectLst/>
                        </a:rPr>
                        <a:t>1</a:t>
                      </a:r>
                      <a:r>
                        <a:rPr lang="en-US" sz="800" dirty="0">
                          <a:solidFill>
                            <a:schemeClr val="tx1"/>
                          </a:solidFill>
                          <a:effectLst/>
                        </a:rPr>
                        <a:t> </a:t>
                      </a:r>
                      <a:r>
                        <a:rPr lang="en-US" sz="11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extLst>
                  <a:ext uri="{0D108BD9-81ED-4DB2-BD59-A6C34878D82A}">
                    <a16:rowId xmlns:a16="http://schemas.microsoft.com/office/drawing/2014/main" xmlns="" val="2028702971"/>
                  </a:ext>
                </a:extLst>
              </a:tr>
              <a:tr h="198807">
                <a:tc>
                  <a:txBody>
                    <a:bodyPr/>
                    <a:lstStyle/>
                    <a:p>
                      <a:pPr marL="0" marR="0">
                        <a:lnSpc>
                          <a:spcPct val="107000"/>
                        </a:lnSpc>
                        <a:spcBef>
                          <a:spcPts val="0"/>
                        </a:spcBef>
                        <a:spcAft>
                          <a:spcPts val="0"/>
                        </a:spcAft>
                      </a:pPr>
                      <a:r>
                        <a:rPr lang="en-US" sz="1100" dirty="0">
                          <a:solidFill>
                            <a:schemeClr val="tx1"/>
                          </a:solidFill>
                          <a:effectLst/>
                        </a:rPr>
                        <a:t>Non-Competing Revision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r">
                        <a:lnSpc>
                          <a:spcPct val="107000"/>
                        </a:lnSpc>
                        <a:spcBef>
                          <a:spcPts val="0"/>
                        </a:spcBef>
                        <a:spcAft>
                          <a:spcPts val="0"/>
                        </a:spcAft>
                      </a:pPr>
                      <a:r>
                        <a:rPr lang="en-US" sz="1100" dirty="0">
                          <a:solidFill>
                            <a:schemeClr val="tx1"/>
                          </a:solidFill>
                          <a:effectLst/>
                        </a:rPr>
                        <a:t>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tc>
                  <a:txBody>
                    <a:bodyPr/>
                    <a:lstStyle/>
                    <a:p>
                      <a:pPr marL="0" marR="0" algn="ctr">
                        <a:lnSpc>
                          <a:spcPct val="107000"/>
                        </a:lnSpc>
                        <a:spcBef>
                          <a:spcPts val="0"/>
                        </a:spcBef>
                        <a:spcAft>
                          <a:spcPts val="0"/>
                        </a:spcAft>
                      </a:pPr>
                      <a:r>
                        <a:rPr lang="en-US" sz="1100" dirty="0">
                          <a:solidFill>
                            <a:schemeClr val="tx1"/>
                          </a:solidFill>
                          <a:effectLst/>
                        </a:rPr>
                        <a:t>&lt;1%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CC66"/>
                    </a:solidFill>
                  </a:tcPr>
                </a:tc>
                <a:extLst>
                  <a:ext uri="{0D108BD9-81ED-4DB2-BD59-A6C34878D82A}">
                    <a16:rowId xmlns:a16="http://schemas.microsoft.com/office/drawing/2014/main" xmlns="" val="3190804626"/>
                  </a:ext>
                </a:extLst>
              </a:tr>
              <a:tr h="198807">
                <a:tc gridSpan="2">
                  <a:txBody>
                    <a:bodyPr/>
                    <a:lstStyle/>
                    <a:p>
                      <a:pPr marL="0" marR="0" indent="279400">
                        <a:lnSpc>
                          <a:spcPct val="107000"/>
                        </a:lnSpc>
                        <a:spcBef>
                          <a:spcPts val="0"/>
                        </a:spcBef>
                        <a:spcAft>
                          <a:spcPts val="0"/>
                        </a:spcAft>
                      </a:pPr>
                      <a:r>
                        <a:rPr lang="en-US" sz="1100" b="0" i="1" dirty="0">
                          <a:solidFill>
                            <a:schemeClr val="tx1"/>
                          </a:solidFill>
                          <a:effectLst/>
                        </a:rPr>
                        <a:t>propose to continue congruence review</a:t>
                      </a:r>
                      <a:endParaRPr lang="en-US" sz="11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739291547"/>
                  </a:ext>
                </a:extLst>
              </a:tr>
              <a:tr h="198807">
                <a:tc>
                  <a:txBody>
                    <a:bodyPr/>
                    <a:lstStyle/>
                    <a:p>
                      <a:pPr marL="0" marR="0">
                        <a:lnSpc>
                          <a:spcPct val="107000"/>
                        </a:lnSpc>
                        <a:spcBef>
                          <a:spcPts val="0"/>
                        </a:spcBef>
                        <a:spcAft>
                          <a:spcPts val="0"/>
                        </a:spcAft>
                      </a:pPr>
                      <a:r>
                        <a:rPr lang="en-US" sz="1100" dirty="0">
                          <a:solidFill>
                            <a:schemeClr val="tx1"/>
                          </a:solidFill>
                          <a:effectLst/>
                        </a:rPr>
                        <a:t>New Grants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32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78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55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225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390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38%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3502953906"/>
                  </a:ext>
                </a:extLst>
              </a:tr>
              <a:tr h="198807">
                <a:tc>
                  <a:txBody>
                    <a:bodyPr/>
                    <a:lstStyle/>
                    <a:p>
                      <a:pPr marL="0" marR="0">
                        <a:lnSpc>
                          <a:spcPct val="107000"/>
                        </a:lnSpc>
                        <a:spcBef>
                          <a:spcPts val="0"/>
                        </a:spcBef>
                        <a:spcAft>
                          <a:spcPts val="0"/>
                        </a:spcAft>
                      </a:pPr>
                      <a:r>
                        <a:rPr lang="en-US" sz="1100" dirty="0">
                          <a:solidFill>
                            <a:schemeClr val="tx1"/>
                          </a:solidFill>
                          <a:effectLst/>
                        </a:rPr>
                        <a:t>Resubmission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26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53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103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12%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4041928488"/>
                  </a:ext>
                </a:extLst>
              </a:tr>
              <a:tr h="198807">
                <a:tc>
                  <a:txBody>
                    <a:bodyPr/>
                    <a:lstStyle/>
                    <a:p>
                      <a:pPr marL="0" marR="0">
                        <a:lnSpc>
                          <a:spcPct val="107000"/>
                        </a:lnSpc>
                        <a:spcBef>
                          <a:spcPts val="0"/>
                        </a:spcBef>
                        <a:spcAft>
                          <a:spcPts val="0"/>
                        </a:spcAft>
                      </a:pPr>
                      <a:r>
                        <a:rPr lang="en-US" sz="1100" dirty="0">
                          <a:solidFill>
                            <a:schemeClr val="tx1"/>
                          </a:solidFill>
                          <a:effectLst/>
                        </a:rPr>
                        <a:t>Supplement and Extension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52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62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30972783"/>
                  </a:ext>
                </a:extLst>
              </a:tr>
              <a:tr h="198807">
                <a:tc>
                  <a:txBody>
                    <a:bodyPr/>
                    <a:lstStyle/>
                    <a:p>
                      <a:pPr marL="0" marR="0">
                        <a:lnSpc>
                          <a:spcPct val="107000"/>
                        </a:lnSpc>
                        <a:spcBef>
                          <a:spcPts val="0"/>
                        </a:spcBef>
                        <a:spcAft>
                          <a:spcPts val="0"/>
                        </a:spcAft>
                      </a:pPr>
                      <a:r>
                        <a:rPr lang="en-US" sz="1100" dirty="0">
                          <a:solidFill>
                            <a:schemeClr val="tx1"/>
                          </a:solidFill>
                          <a:effectLst/>
                        </a:rPr>
                        <a:t>Competing Renewal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34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573486313"/>
                  </a:ext>
                </a:extLst>
              </a:tr>
              <a:tr h="198807">
                <a:tc>
                  <a:txBody>
                    <a:bodyPr/>
                    <a:lstStyle/>
                    <a:p>
                      <a:pPr marL="0" marR="0">
                        <a:lnSpc>
                          <a:spcPct val="107000"/>
                        </a:lnSpc>
                        <a:spcBef>
                          <a:spcPts val="0"/>
                        </a:spcBef>
                        <a:spcAft>
                          <a:spcPts val="0"/>
                        </a:spcAft>
                      </a:pPr>
                      <a:r>
                        <a:rPr lang="en-US" sz="1100" dirty="0">
                          <a:solidFill>
                            <a:schemeClr val="tx1"/>
                          </a:solidFill>
                          <a:effectLst/>
                        </a:rPr>
                        <a:t>Competing Supplement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713226598"/>
                  </a:ext>
                </a:extLst>
              </a:tr>
              <a:tr h="283484">
                <a:tc>
                  <a:txBody>
                    <a:bodyPr/>
                    <a:lstStyle/>
                    <a:p>
                      <a:pPr marL="0" marR="0">
                        <a:lnSpc>
                          <a:spcPct val="107000"/>
                        </a:lnSpc>
                        <a:spcBef>
                          <a:spcPts val="0"/>
                        </a:spcBef>
                        <a:spcAft>
                          <a:spcPts val="0"/>
                        </a:spcAft>
                      </a:pPr>
                      <a:r>
                        <a:rPr lang="en-US" sz="1100" dirty="0">
                          <a:solidFill>
                            <a:schemeClr val="tx1"/>
                          </a:solidFill>
                          <a:effectLst/>
                        </a:rPr>
                        <a:t>Transfer from Another Institution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892047950"/>
                  </a:ext>
                </a:extLst>
              </a:tr>
              <a:tr h="198807">
                <a:tc>
                  <a:txBody>
                    <a:bodyPr/>
                    <a:lstStyle/>
                    <a:p>
                      <a:pPr marL="0" marR="0">
                        <a:lnSpc>
                          <a:spcPct val="107000"/>
                        </a:lnSpc>
                        <a:spcBef>
                          <a:spcPts val="0"/>
                        </a:spcBef>
                        <a:spcAft>
                          <a:spcPts val="0"/>
                        </a:spcAft>
                      </a:pPr>
                      <a:r>
                        <a:rPr lang="en-US" sz="1100" dirty="0">
                          <a:solidFill>
                            <a:schemeClr val="tx1"/>
                          </a:solidFill>
                          <a:effectLst/>
                        </a:rPr>
                        <a:t>Other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001386495"/>
                  </a:ext>
                </a:extLst>
              </a:tr>
              <a:tr h="198807">
                <a:tc>
                  <a:txBody>
                    <a:bodyPr/>
                    <a:lstStyle/>
                    <a:p>
                      <a:pPr marL="0" marR="0">
                        <a:lnSpc>
                          <a:spcPct val="107000"/>
                        </a:lnSpc>
                        <a:spcBef>
                          <a:spcPts val="0"/>
                        </a:spcBef>
                        <a:spcAft>
                          <a:spcPts val="0"/>
                        </a:spcAft>
                      </a:pPr>
                      <a:r>
                        <a:rPr lang="en-US" sz="1100" dirty="0">
                          <a:solidFill>
                            <a:schemeClr val="tx1"/>
                          </a:solidFill>
                          <a:effectLst/>
                        </a:rPr>
                        <a:t>Competing Revision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&lt;1%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8184450"/>
                  </a:ext>
                </a:extLst>
              </a:tr>
              <a:tr h="198807">
                <a:tc>
                  <a:txBody>
                    <a:bodyPr/>
                    <a:lstStyle/>
                    <a:p>
                      <a:pPr marL="0" marR="0">
                        <a:lnSpc>
                          <a:spcPct val="107000"/>
                        </a:lnSpc>
                        <a:spcBef>
                          <a:spcPts val="0"/>
                        </a:spcBef>
                        <a:spcAft>
                          <a:spcPts val="0"/>
                        </a:spcAft>
                      </a:pPr>
                      <a:r>
                        <a:rPr lang="en-US" sz="1100" dirty="0">
                          <a:solidFill>
                            <a:schemeClr val="tx1"/>
                          </a:solidFill>
                          <a:effectLst/>
                        </a:rPr>
                        <a:t>Pre-Application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&lt;1%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131292337"/>
                  </a:ext>
                </a:extLst>
              </a:tr>
              <a:tr h="198807">
                <a:tc>
                  <a:txBody>
                    <a:bodyPr/>
                    <a:lstStyle/>
                    <a:p>
                      <a:pPr marL="0" marR="0">
                        <a:lnSpc>
                          <a:spcPct val="107000"/>
                        </a:lnSpc>
                        <a:spcBef>
                          <a:spcPts val="0"/>
                        </a:spcBef>
                        <a:spcAft>
                          <a:spcPts val="0"/>
                        </a:spcAft>
                      </a:pPr>
                      <a:r>
                        <a:rPr lang="en-US" sz="1100" dirty="0">
                          <a:solidFill>
                            <a:schemeClr val="tx1"/>
                          </a:solidFill>
                          <a:effectLst/>
                        </a:rPr>
                        <a:t>Grand Total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52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129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87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1056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100" dirty="0">
                          <a:solidFill>
                            <a:schemeClr val="tx1"/>
                          </a:solidFill>
                          <a:effectLst/>
                        </a:rPr>
                        <a:t>1324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tx1"/>
                          </a:solidFill>
                          <a:effectLst/>
                        </a:rPr>
                        <a:t>100%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985805032"/>
                  </a:ext>
                </a:extLst>
              </a:tr>
            </a:tbl>
          </a:graphicData>
        </a:graphic>
      </p:graphicFrame>
      <p:sp>
        <p:nvSpPr>
          <p:cNvPr id="2" name="TextBox 1"/>
          <p:cNvSpPr txBox="1"/>
          <p:nvPr/>
        </p:nvSpPr>
        <p:spPr>
          <a:xfrm>
            <a:off x="841248" y="1267970"/>
            <a:ext cx="7388352" cy="2400657"/>
          </a:xfrm>
          <a:prstGeom prst="rect">
            <a:avLst/>
          </a:prstGeom>
          <a:noFill/>
        </p:spPr>
        <p:txBody>
          <a:bodyPr wrap="square" rtlCol="0">
            <a:spAutoFit/>
          </a:bodyPr>
          <a:lstStyle/>
          <a:p>
            <a:r>
              <a:rPr lang="en-US" sz="2500" dirty="0">
                <a:solidFill>
                  <a:prstClr val="black"/>
                </a:solidFill>
              </a:rPr>
              <a:t>OAW review statistics from January 2015 – April 2017</a:t>
            </a:r>
          </a:p>
          <a:p>
            <a:endParaRPr lang="en-US" sz="2500" dirty="0">
              <a:solidFill>
                <a:prstClr val="black"/>
              </a:solidFill>
            </a:endParaRPr>
          </a:p>
          <a:p>
            <a:endParaRPr lang="en-US" sz="2500" dirty="0">
              <a:solidFill>
                <a:prstClr val="black"/>
              </a:solidFill>
            </a:endParaRPr>
          </a:p>
          <a:p>
            <a:endParaRPr lang="en-US" sz="2500" dirty="0">
              <a:solidFill>
                <a:prstClr val="black"/>
              </a:solidFill>
            </a:endParaRPr>
          </a:p>
          <a:p>
            <a:endParaRPr lang="en-US" sz="2500" dirty="0">
              <a:solidFill>
                <a:prstClr val="black"/>
              </a:solidFill>
            </a:endParaRPr>
          </a:p>
          <a:p>
            <a:endParaRPr lang="en-US" sz="2500" dirty="0">
              <a:solidFill>
                <a:prstClr val="black"/>
              </a:solidFill>
            </a:endParaRPr>
          </a:p>
        </p:txBody>
      </p:sp>
    </p:spTree>
    <p:extLst>
      <p:ext uri="{BB962C8B-B14F-4D97-AF65-F5344CB8AC3E}">
        <p14:creationId xmlns:p14="http://schemas.microsoft.com/office/powerpoint/2010/main" val="1845896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Visa Costs</a:t>
            </a:r>
            <a:endParaRPr lang="en-US" b="1"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a:solidFill>
                  <a:srgbClr val="4B2E83"/>
                </a:solidFill>
                <a:latin typeface="Arial" panose="020B0604020202020204" pitchFamily="34" charset="0"/>
                <a:cs typeface="Arial" panose="020B0604020202020204" pitchFamily="34" charset="0"/>
              </a:rPr>
              <a:t>August MRAM – Ted Mordhorst – Research Accounting and Analysis</a:t>
            </a:r>
          </a:p>
        </p:txBody>
      </p:sp>
      <p:sp>
        <p:nvSpPr>
          <p:cNvPr id="5" name="Text Placeholder 4"/>
          <p:cNvSpPr>
            <a:spLocks noGrp="1"/>
          </p:cNvSpPr>
          <p:nvPr>
            <p:ph type="body" sz="quarter" idx="11"/>
          </p:nvPr>
        </p:nvSpPr>
        <p:spPr/>
        <p:txBody>
          <a:bodyPr/>
          <a:lstStyle/>
          <a:p>
            <a:pPr>
              <a:buFont typeface="Wingdings" panose="05000000000000000000" pitchFamily="2" charset="2"/>
              <a:buChar char="§"/>
            </a:pPr>
            <a:r>
              <a:rPr lang="en-US" dirty="0" smtClean="0"/>
              <a:t>Uniform Guidance (2 CFR 200.463)</a:t>
            </a:r>
          </a:p>
          <a:p>
            <a:pPr lvl="1">
              <a:buFont typeface="Wingdings" panose="05000000000000000000" pitchFamily="2" charset="2"/>
              <a:buChar char="§"/>
            </a:pPr>
            <a:r>
              <a:rPr lang="en-US" dirty="0" smtClean="0"/>
              <a:t>Short-term</a:t>
            </a:r>
            <a:r>
              <a:rPr lang="en-US" dirty="0"/>
              <a:t>, travel visa costs are generally </a:t>
            </a:r>
            <a:r>
              <a:rPr lang="en-US" dirty="0" smtClean="0"/>
              <a:t>issued </a:t>
            </a:r>
            <a:r>
              <a:rPr lang="en-US" dirty="0"/>
              <a:t>for a specific period and purpose</a:t>
            </a:r>
            <a:r>
              <a:rPr lang="en-US" dirty="0" smtClean="0"/>
              <a:t>,</a:t>
            </a:r>
          </a:p>
          <a:p>
            <a:pPr lvl="1">
              <a:buFont typeface="Wingdings" panose="05000000000000000000" pitchFamily="2" charset="2"/>
              <a:buChar char="§"/>
            </a:pPr>
            <a:endParaRPr lang="en-US" dirty="0"/>
          </a:p>
          <a:p>
            <a:pPr lvl="1">
              <a:buFont typeface="Wingdings" panose="05000000000000000000" pitchFamily="2" charset="2"/>
              <a:buChar char="§"/>
            </a:pPr>
            <a:r>
              <a:rPr lang="en-US" dirty="0" smtClean="0"/>
              <a:t>Costs need to be allocated to all sources of funding for the individuals’ salary thru the life of the Visa</a:t>
            </a:r>
            <a:endParaRPr lang="en-US" dirty="0"/>
          </a:p>
          <a:p>
            <a:pPr lvl="2">
              <a:buFont typeface="Wingdings" panose="05000000000000000000" pitchFamily="2" charset="2"/>
              <a:buChar char="§"/>
            </a:pPr>
            <a:endParaRPr lang="en-US" dirty="0"/>
          </a:p>
        </p:txBody>
      </p:sp>
    </p:spTree>
    <p:extLst>
      <p:ext uri="{BB962C8B-B14F-4D97-AF65-F5344CB8AC3E}">
        <p14:creationId xmlns:p14="http://schemas.microsoft.com/office/powerpoint/2010/main" val="548958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Visa Costs</a:t>
            </a:r>
            <a:endParaRPr lang="en-US" b="1"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a:solidFill>
                  <a:srgbClr val="4B2E83"/>
                </a:solidFill>
                <a:latin typeface="Arial" panose="020B0604020202020204" pitchFamily="34" charset="0"/>
                <a:cs typeface="Arial" panose="020B0604020202020204" pitchFamily="34" charset="0"/>
              </a:rPr>
              <a:t>August MRAM – Ted Mordhorst – Research Accounting and Analysis</a:t>
            </a:r>
          </a:p>
        </p:txBody>
      </p:sp>
      <p:sp>
        <p:nvSpPr>
          <p:cNvPr id="5" name="Text Placeholder 4"/>
          <p:cNvSpPr>
            <a:spLocks noGrp="1"/>
          </p:cNvSpPr>
          <p:nvPr>
            <p:ph type="body" sz="quarter" idx="11"/>
          </p:nvPr>
        </p:nvSpPr>
        <p:spPr/>
        <p:txBody>
          <a:bodyPr/>
          <a:lstStyle/>
          <a:p>
            <a:pPr>
              <a:buFont typeface="Wingdings" panose="05000000000000000000" pitchFamily="2" charset="2"/>
              <a:buChar char="§"/>
            </a:pPr>
            <a:r>
              <a:rPr lang="en-US" dirty="0" smtClean="0"/>
              <a:t>NIH GPS</a:t>
            </a:r>
          </a:p>
          <a:p>
            <a:pPr lvl="1">
              <a:buFont typeface="Wingdings" panose="05000000000000000000" pitchFamily="2" charset="2"/>
              <a:buChar char="§"/>
            </a:pPr>
            <a:r>
              <a:rPr lang="en-US" dirty="0"/>
              <a:t> </a:t>
            </a:r>
            <a:r>
              <a:rPr lang="en-US" dirty="0" smtClean="0"/>
              <a:t>Allowable </a:t>
            </a:r>
            <a:r>
              <a:rPr lang="en-US" dirty="0"/>
              <a:t>direct cost as part of recruiting costs </a:t>
            </a:r>
            <a:r>
              <a:rPr lang="en-US" dirty="0" smtClean="0"/>
              <a:t>for the individual being hired.</a:t>
            </a:r>
          </a:p>
          <a:p>
            <a:pPr marL="457200" lvl="1" indent="0">
              <a:buNone/>
            </a:pPr>
            <a:endParaRPr lang="en-US" dirty="0" smtClean="0"/>
          </a:p>
          <a:p>
            <a:pPr lvl="1">
              <a:buFont typeface="Wingdings" panose="05000000000000000000" pitchFamily="2" charset="2"/>
              <a:buChar char="§"/>
            </a:pPr>
            <a:r>
              <a:rPr lang="en-US" dirty="0" smtClean="0"/>
              <a:t>Also allowable </a:t>
            </a:r>
            <a:r>
              <a:rPr lang="en-US" dirty="0"/>
              <a:t>when identified in specific FOAs </a:t>
            </a:r>
            <a:endParaRPr lang="en-US" dirty="0" smtClean="0"/>
          </a:p>
          <a:p>
            <a:pPr marL="457200" lvl="1" indent="0">
              <a:buNone/>
            </a:pPr>
            <a:endParaRPr lang="en-US" dirty="0" smtClean="0"/>
          </a:p>
          <a:p>
            <a:pPr lvl="1">
              <a:buFont typeface="Wingdings" panose="05000000000000000000" pitchFamily="2" charset="2"/>
              <a:buChar char="§"/>
            </a:pPr>
            <a:r>
              <a:rPr lang="en-US" dirty="0" smtClean="0"/>
              <a:t>or </a:t>
            </a:r>
            <a:r>
              <a:rPr lang="en-US" dirty="0"/>
              <a:t>when within the scope of an approved research project</a:t>
            </a:r>
            <a:r>
              <a:rPr lang="en-US" dirty="0" smtClean="0"/>
              <a:t>.</a:t>
            </a:r>
          </a:p>
          <a:p>
            <a:pPr lvl="1">
              <a:buFont typeface="Wingdings" panose="05000000000000000000" pitchFamily="2" charset="2"/>
              <a:buChar char="§"/>
            </a:pPr>
            <a:endParaRPr lang="en-US" dirty="0"/>
          </a:p>
          <a:p>
            <a:pPr lvl="1">
              <a:buFont typeface="Wingdings" panose="05000000000000000000" pitchFamily="2" charset="2"/>
              <a:buChar char="§"/>
            </a:pPr>
            <a:r>
              <a:rPr lang="en-US" dirty="0" smtClean="0"/>
              <a:t>If </a:t>
            </a:r>
            <a:r>
              <a:rPr lang="en-US" dirty="0"/>
              <a:t>the person is already an employee and the cost in question is a visa renewal then this isn't a recruiting cost so the cost would not be an allowable charge to a grant</a:t>
            </a:r>
          </a:p>
          <a:p>
            <a:pPr lvl="2">
              <a:buFont typeface="Wingdings" panose="05000000000000000000" pitchFamily="2" charset="2"/>
              <a:buChar char="§"/>
            </a:pPr>
            <a:endParaRPr lang="en-US" dirty="0"/>
          </a:p>
        </p:txBody>
      </p:sp>
    </p:spTree>
    <p:extLst>
      <p:ext uri="{BB962C8B-B14F-4D97-AF65-F5344CB8AC3E}">
        <p14:creationId xmlns:p14="http://schemas.microsoft.com/office/powerpoint/2010/main" val="1471062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Visa Costs</a:t>
            </a:r>
            <a:endParaRPr lang="en-US" b="1"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a:solidFill>
                  <a:srgbClr val="4B2E83"/>
                </a:solidFill>
                <a:latin typeface="Arial" panose="020B0604020202020204" pitchFamily="34" charset="0"/>
                <a:cs typeface="Arial" panose="020B0604020202020204" pitchFamily="34" charset="0"/>
              </a:rPr>
              <a:t>August MRAM – Ted Mordhorst – Research Accounting and Analysis</a:t>
            </a:r>
          </a:p>
        </p:txBody>
      </p:sp>
      <p:sp>
        <p:nvSpPr>
          <p:cNvPr id="5" name="Text Placeholder 4"/>
          <p:cNvSpPr>
            <a:spLocks noGrp="1"/>
          </p:cNvSpPr>
          <p:nvPr>
            <p:ph type="body" sz="quarter" idx="11"/>
          </p:nvPr>
        </p:nvSpPr>
        <p:spPr>
          <a:xfrm>
            <a:off x="659305" y="1556022"/>
            <a:ext cx="8196210" cy="4158978"/>
          </a:xfrm>
        </p:spPr>
        <p:txBody>
          <a:bodyPr/>
          <a:lstStyle/>
          <a:p>
            <a:pPr>
              <a:buFont typeface="Wingdings" panose="05000000000000000000" pitchFamily="2" charset="2"/>
              <a:buChar char="§"/>
            </a:pPr>
            <a:r>
              <a:rPr lang="en-US" dirty="0" smtClean="0"/>
              <a:t>NIH GPS</a:t>
            </a:r>
          </a:p>
          <a:p>
            <a:pPr lvl="1">
              <a:buFont typeface="Wingdings" panose="05000000000000000000" pitchFamily="2" charset="2"/>
              <a:buChar char="§"/>
            </a:pPr>
            <a:r>
              <a:rPr lang="en-US" dirty="0"/>
              <a:t> </a:t>
            </a:r>
            <a:r>
              <a:rPr lang="en-US" dirty="0" smtClean="0"/>
              <a:t>Various VISA related fees when the cost of the visa is determined to be allowable:</a:t>
            </a:r>
          </a:p>
          <a:p>
            <a:pPr marL="914400" lvl="2" indent="0">
              <a:buNone/>
            </a:pPr>
            <a:endParaRPr lang="en-US" dirty="0" smtClean="0"/>
          </a:p>
          <a:p>
            <a:pPr lvl="2">
              <a:buFont typeface="Wingdings" panose="05000000000000000000" pitchFamily="2" charset="2"/>
              <a:buChar char="§"/>
            </a:pPr>
            <a:r>
              <a:rPr lang="en-US" dirty="0"/>
              <a:t>Expedited processing fees are generally </a:t>
            </a:r>
            <a:r>
              <a:rPr lang="en-US" u="sng" dirty="0" smtClean="0"/>
              <a:t>unallowable</a:t>
            </a:r>
          </a:p>
          <a:p>
            <a:pPr lvl="2">
              <a:buFont typeface="Wingdings" panose="05000000000000000000" pitchFamily="2" charset="2"/>
              <a:buChar char="§"/>
            </a:pPr>
            <a:endParaRPr lang="en-US" dirty="0" smtClean="0"/>
          </a:p>
          <a:p>
            <a:pPr lvl="2">
              <a:buFont typeface="Wingdings" panose="05000000000000000000" pitchFamily="2" charset="2"/>
              <a:buChar char="§"/>
            </a:pPr>
            <a:r>
              <a:rPr lang="en-US" dirty="0"/>
              <a:t>Fraud prevention and detection fees are </a:t>
            </a:r>
            <a:r>
              <a:rPr lang="en-US" i="1" dirty="0"/>
              <a:t>allowable</a:t>
            </a:r>
            <a:r>
              <a:rPr lang="en-US" dirty="0"/>
              <a:t> if </a:t>
            </a:r>
            <a:r>
              <a:rPr lang="en-US" dirty="0" smtClean="0"/>
              <a:t>required </a:t>
            </a:r>
          </a:p>
          <a:p>
            <a:pPr lvl="2">
              <a:buFont typeface="Wingdings" panose="05000000000000000000" pitchFamily="2" charset="2"/>
              <a:buChar char="§"/>
            </a:pPr>
            <a:endParaRPr lang="en-US" dirty="0"/>
          </a:p>
          <a:p>
            <a:pPr lvl="2">
              <a:buFont typeface="Wingdings" panose="05000000000000000000" pitchFamily="2" charset="2"/>
              <a:buChar char="§"/>
            </a:pPr>
            <a:r>
              <a:rPr lang="en-US" dirty="0"/>
              <a:t>Department of Homeland Security SEVIS Form I-901 is a required fee and is </a:t>
            </a:r>
            <a:r>
              <a:rPr lang="en-US" i="1" dirty="0"/>
              <a:t>allowable</a:t>
            </a:r>
            <a:r>
              <a:rPr lang="en-US" dirty="0"/>
              <a:t>. </a:t>
            </a:r>
            <a:endParaRPr lang="en-US" dirty="0" smtClean="0"/>
          </a:p>
          <a:p>
            <a:pPr lvl="2">
              <a:buFont typeface="Wingdings" panose="05000000000000000000" pitchFamily="2" charset="2"/>
              <a:buChar char="§"/>
            </a:pPr>
            <a:endParaRPr lang="en-US" dirty="0"/>
          </a:p>
          <a:p>
            <a:pPr marL="914400" lvl="2" indent="0">
              <a:buNone/>
            </a:pPr>
            <a:r>
              <a:rPr lang="en-US" sz="1200" dirty="0"/>
              <a:t>It should be noted that some countries that normally do not require visas for tourists do require special visas for scientists and engineers engaged in research or studies</a:t>
            </a:r>
            <a:r>
              <a:rPr lang="en-US" sz="1200" dirty="0" smtClean="0"/>
              <a:t>.</a:t>
            </a:r>
            <a:endParaRPr lang="en-US" sz="1200" dirty="0" smtClean="0"/>
          </a:p>
        </p:txBody>
      </p:sp>
    </p:spTree>
    <p:extLst>
      <p:ext uri="{BB962C8B-B14F-4D97-AF65-F5344CB8AC3E}">
        <p14:creationId xmlns:p14="http://schemas.microsoft.com/office/powerpoint/2010/main" val="2326200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NRSA Fellowships and Traineeships</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latin typeface="Arial" panose="020B0604020202020204" pitchFamily="34" charset="0"/>
                <a:cs typeface="Arial" panose="020B0604020202020204" pitchFamily="34" charset="0"/>
              </a:rPr>
              <a:t>Support</a:t>
            </a:r>
          </a:p>
          <a:p>
            <a:pPr lvl="1"/>
            <a:r>
              <a:rPr lang="en-US" dirty="0" smtClean="0">
                <a:latin typeface="Arial" panose="020B0604020202020204" pitchFamily="34" charset="0"/>
                <a:cs typeface="Arial" panose="020B0604020202020204" pitchFamily="34" charset="0"/>
              </a:rPr>
              <a:t>Fellows and Trainees are provided a STIPEND.</a:t>
            </a:r>
          </a:p>
          <a:p>
            <a:pPr lvl="1"/>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The Stipend is an allowance to cover living costs while the individual is engaged in independent study and/or research</a:t>
            </a:r>
          </a:p>
          <a:p>
            <a:pPr lvl="1"/>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The stipend is not “Compensation” for work as an employee with the institution or the NIH.</a:t>
            </a:r>
          </a:p>
          <a:p>
            <a:pPr lvl="1"/>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The STIPEND is intended to allow the individual to devote full time effort to their study or research training </a:t>
            </a:r>
            <a:r>
              <a:rPr lang="en-US" dirty="0" smtClean="0">
                <a:latin typeface="Arial" panose="020B0604020202020204" pitchFamily="34" charset="0"/>
                <a:cs typeface="Arial" panose="020B0604020202020204" pitchFamily="34" charset="0"/>
              </a:rPr>
              <a:t>project</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a:solidFill>
                  <a:srgbClr val="4B2E83"/>
                </a:solidFill>
                <a:latin typeface="Arial" panose="020B0604020202020204" pitchFamily="34" charset="0"/>
                <a:cs typeface="Arial" panose="020B0604020202020204" pitchFamily="34" charset="0"/>
              </a:rPr>
              <a:t>August MRAM – Ted Mordhorst – Research Accounting and Analysis</a:t>
            </a:r>
          </a:p>
        </p:txBody>
      </p:sp>
    </p:spTree>
    <p:extLst>
      <p:ext uri="{BB962C8B-B14F-4D97-AF65-F5344CB8AC3E}">
        <p14:creationId xmlns:p14="http://schemas.microsoft.com/office/powerpoint/2010/main" val="3275171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NRSA Fellowships and Traineeships</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sz="2000" dirty="0" smtClean="0">
                <a:latin typeface="Arial" panose="020B0604020202020204" pitchFamily="34" charset="0"/>
                <a:cs typeface="Arial" panose="020B0604020202020204" pitchFamily="34" charset="0"/>
              </a:rPr>
              <a:t>Additional Support</a:t>
            </a:r>
            <a:endParaRPr lang="en-US" sz="2000"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Two forms of additional support</a:t>
            </a:r>
          </a:p>
          <a:p>
            <a:pPr lvl="2"/>
            <a:r>
              <a:rPr lang="en-US" sz="2000" u="sng" dirty="0" smtClean="0">
                <a:latin typeface="Arial" panose="020B0604020202020204" pitchFamily="34" charset="0"/>
                <a:cs typeface="Arial" panose="020B0604020202020204" pitchFamily="34" charset="0"/>
              </a:rPr>
              <a:t>Stipend supplementation (Full Time Training/ 40 hrs. per week)</a:t>
            </a:r>
          </a:p>
          <a:p>
            <a:pPr lvl="3"/>
            <a:r>
              <a:rPr lang="en-US" sz="2000" dirty="0">
                <a:latin typeface="Arial" panose="020B0604020202020204" pitchFamily="34" charset="0"/>
                <a:cs typeface="Arial" panose="020B0604020202020204" pitchFamily="34" charset="0"/>
              </a:rPr>
              <a:t>from non-federal funds</a:t>
            </a:r>
          </a:p>
          <a:p>
            <a:pPr lvl="3"/>
            <a:r>
              <a:rPr lang="en-US" sz="2000" dirty="0">
                <a:latin typeface="Arial" panose="020B0604020202020204" pitchFamily="34" charset="0"/>
                <a:cs typeface="Arial" panose="020B0604020202020204" pitchFamily="34" charset="0"/>
              </a:rPr>
              <a:t>No additional </a:t>
            </a:r>
            <a:r>
              <a:rPr lang="en-US" sz="2000" dirty="0" smtClean="0">
                <a:latin typeface="Arial" panose="020B0604020202020204" pitchFamily="34" charset="0"/>
                <a:cs typeface="Arial" panose="020B0604020202020204" pitchFamily="34" charset="0"/>
              </a:rPr>
              <a:t>duties</a:t>
            </a:r>
          </a:p>
          <a:p>
            <a:pPr lvl="2"/>
            <a:r>
              <a:rPr lang="en-US" sz="2000" u="sng" dirty="0" smtClean="0">
                <a:latin typeface="Arial" panose="020B0604020202020204" pitchFamily="34" charset="0"/>
                <a:cs typeface="Arial" panose="020B0604020202020204" pitchFamily="34" charset="0"/>
              </a:rPr>
              <a:t>Compensation</a:t>
            </a:r>
          </a:p>
          <a:p>
            <a:pPr lvl="3"/>
            <a:r>
              <a:rPr lang="en-US" sz="2000" dirty="0" smtClean="0">
                <a:latin typeface="Arial" panose="020B0604020202020204" pitchFamily="34" charset="0"/>
                <a:cs typeface="Arial" panose="020B0604020202020204" pitchFamily="34" charset="0"/>
              </a:rPr>
              <a:t>Part time employment not related to training prog.</a:t>
            </a:r>
          </a:p>
          <a:p>
            <a:pPr lvl="4"/>
            <a:r>
              <a:rPr lang="en-US" sz="2000" dirty="0">
                <a:solidFill>
                  <a:srgbClr val="FF0000"/>
                </a:solidFill>
                <a:latin typeface="Arial" panose="020B0604020202020204" pitchFamily="34" charset="0"/>
                <a:cs typeface="Arial" panose="020B0604020202020204" pitchFamily="34" charset="0"/>
              </a:rPr>
              <a:t>25% </a:t>
            </a:r>
            <a:r>
              <a:rPr lang="en-US" sz="2000" dirty="0" smtClean="0">
                <a:solidFill>
                  <a:srgbClr val="FF0000"/>
                </a:solidFill>
                <a:latin typeface="Arial" panose="020B0604020202020204" pitchFamily="34" charset="0"/>
                <a:cs typeface="Arial" panose="020B0604020202020204" pitchFamily="34" charset="0"/>
              </a:rPr>
              <a:t>FTE (or in other words) </a:t>
            </a:r>
            <a:endParaRPr lang="en-US" sz="2000" dirty="0">
              <a:solidFill>
                <a:srgbClr val="FF0000"/>
              </a:solidFill>
              <a:latin typeface="Arial" panose="020B0604020202020204" pitchFamily="34" charset="0"/>
              <a:cs typeface="Arial" panose="020B0604020202020204" pitchFamily="34" charset="0"/>
            </a:endParaRPr>
          </a:p>
          <a:p>
            <a:pPr lvl="4"/>
            <a:r>
              <a:rPr lang="en-US" sz="2000" dirty="0">
                <a:solidFill>
                  <a:srgbClr val="FF0000"/>
                </a:solidFill>
                <a:latin typeface="Arial" panose="020B0604020202020204" pitchFamily="34" charset="0"/>
                <a:cs typeface="Arial" panose="020B0604020202020204" pitchFamily="34" charset="0"/>
              </a:rPr>
              <a:t>10 hrs. per </a:t>
            </a:r>
            <a:r>
              <a:rPr lang="en-US" sz="2000" dirty="0" smtClean="0">
                <a:solidFill>
                  <a:srgbClr val="FF0000"/>
                </a:solidFill>
                <a:latin typeface="Arial" panose="020B0604020202020204" pitchFamily="34" charset="0"/>
                <a:cs typeface="Arial" panose="020B0604020202020204" pitchFamily="34" charset="0"/>
              </a:rPr>
              <a:t>week</a:t>
            </a:r>
          </a:p>
          <a:p>
            <a:pPr lvl="3"/>
            <a:r>
              <a:rPr lang="en-US" sz="2000" dirty="0" smtClean="0">
                <a:latin typeface="Arial" panose="020B0604020202020204" pitchFamily="34" charset="0"/>
                <a:cs typeface="Arial" panose="020B0604020202020204" pitchFamily="34" charset="0"/>
              </a:rPr>
              <a:t>Paid from federal or non-federal </a:t>
            </a:r>
            <a:r>
              <a:rPr lang="en-US" sz="2000" dirty="0" smtClean="0">
                <a:latin typeface="Arial" panose="020B0604020202020204" pitchFamily="34" charset="0"/>
                <a:cs typeface="Arial" panose="020B0604020202020204" pitchFamily="34" charset="0"/>
              </a:rPr>
              <a:t>sources</a:t>
            </a:r>
            <a:endParaRPr lang="en-US" sz="2000"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a:solidFill>
                  <a:srgbClr val="4B2E83"/>
                </a:solidFill>
                <a:latin typeface="Arial" panose="020B0604020202020204" pitchFamily="34" charset="0"/>
                <a:cs typeface="Arial" panose="020B0604020202020204" pitchFamily="34" charset="0"/>
              </a:rPr>
              <a:t>August MRAM – Ted Mordhorst – Research Accounting and Analysis</a:t>
            </a:r>
          </a:p>
        </p:txBody>
      </p:sp>
    </p:spTree>
    <p:extLst>
      <p:ext uri="{BB962C8B-B14F-4D97-AF65-F5344CB8AC3E}">
        <p14:creationId xmlns:p14="http://schemas.microsoft.com/office/powerpoint/2010/main" val="964800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NIH Career Awards = “K” awards</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659305" y="1497874"/>
            <a:ext cx="8196210" cy="4441371"/>
          </a:xfrm>
        </p:spPr>
        <p:txBody>
          <a:bodyPr/>
          <a:lstStyle/>
          <a:p>
            <a:pPr marL="0" indent="0">
              <a:buNone/>
            </a:pPr>
            <a:r>
              <a:rPr lang="en-US" dirty="0" smtClean="0">
                <a:latin typeface="Arial" panose="020B0604020202020204" pitchFamily="34" charset="0"/>
                <a:cs typeface="Arial" panose="020B0604020202020204" pitchFamily="34" charset="0"/>
              </a:rPr>
              <a:t>Salary Supplementation on NIH &amp; AHRQ “K” awards:</a:t>
            </a:r>
          </a:p>
          <a:p>
            <a:pPr marL="0" indent="0">
              <a:buNone/>
            </a:pPr>
            <a:r>
              <a:rPr lang="en-US" dirty="0">
                <a:latin typeface="Arial" panose="020B0604020202020204" pitchFamily="34" charset="0"/>
                <a:cs typeface="Arial" panose="020B0604020202020204" pitchFamily="34" charset="0"/>
              </a:rPr>
              <a:t>	For effort directly committed to the "K" </a:t>
            </a:r>
            <a:r>
              <a:rPr lang="en-US" dirty="0" smtClean="0">
                <a:latin typeface="Arial" panose="020B0604020202020204" pitchFamily="34" charset="0"/>
                <a:cs typeface="Arial" panose="020B0604020202020204" pitchFamily="34" charset="0"/>
              </a:rPr>
              <a:t>award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Must be from non-Federal sources </a:t>
            </a:r>
          </a:p>
          <a:p>
            <a:pPr marL="0" indent="0">
              <a:buNone/>
            </a:pPr>
            <a:r>
              <a:rPr lang="en-US" dirty="0">
                <a:latin typeface="Arial" panose="020B0604020202020204" pitchFamily="34" charset="0"/>
                <a:cs typeface="Arial" panose="020B0604020202020204" pitchFamily="34" charset="0"/>
              </a:rPr>
              <a:t>	Must not require extra duties or responsibilities </a:t>
            </a:r>
          </a:p>
          <a:p>
            <a:pPr marL="0" indent="0">
              <a:buNone/>
            </a:pPr>
            <a:r>
              <a:rPr lang="en-US" dirty="0">
                <a:latin typeface="Arial" panose="020B0604020202020204" pitchFamily="34" charset="0"/>
                <a:cs typeface="Arial" panose="020B0604020202020204" pitchFamily="34" charset="0"/>
              </a:rPr>
              <a:t>	May not interfere with the goals of the "K" </a:t>
            </a:r>
            <a:r>
              <a:rPr lang="en-US" dirty="0" smtClean="0">
                <a:latin typeface="Arial" panose="020B0604020202020204" pitchFamily="34" charset="0"/>
                <a:cs typeface="Arial" panose="020B0604020202020204" pitchFamily="34" charset="0"/>
              </a:rPr>
              <a:t>award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Additional compensation:</a:t>
            </a:r>
          </a:p>
          <a:p>
            <a:pPr marL="0" indent="0">
              <a:buNone/>
            </a:pPr>
            <a:r>
              <a:rPr lang="en-US" dirty="0">
                <a:latin typeface="Arial" panose="020B0604020202020204" pitchFamily="34" charset="0"/>
                <a:cs typeface="Arial" panose="020B0604020202020204" pitchFamily="34" charset="0"/>
              </a:rPr>
              <a:t>	For effort not directly committed to the "K" </a:t>
            </a:r>
            <a:r>
              <a:rPr lang="en-US" dirty="0" smtClean="0">
                <a:latin typeface="Arial" panose="020B0604020202020204" pitchFamily="34" charset="0"/>
                <a:cs typeface="Arial" panose="020B0604020202020204" pitchFamily="34" charset="0"/>
              </a:rPr>
              <a:t>award</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For effort on </a:t>
            </a:r>
            <a:r>
              <a:rPr lang="en-US" dirty="0">
                <a:latin typeface="Arial" panose="020B0604020202020204" pitchFamily="34" charset="0"/>
                <a:cs typeface="Arial" panose="020B0604020202020204" pitchFamily="34" charset="0"/>
              </a:rPr>
              <a:t>Federal or non-Federal sources </a:t>
            </a: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Aims </a:t>
            </a:r>
            <a:r>
              <a:rPr lang="en-US" dirty="0" smtClean="0">
                <a:latin typeface="Arial" panose="020B0604020202020204" pitchFamily="34" charset="0"/>
                <a:cs typeface="Arial" panose="020B0604020202020204" pitchFamily="34" charset="0"/>
              </a:rPr>
              <a:t>differ </a:t>
            </a:r>
            <a:r>
              <a:rPr lang="en-US" dirty="0">
                <a:latin typeface="Arial" panose="020B0604020202020204" pitchFamily="34" charset="0"/>
                <a:cs typeface="Arial" panose="020B0604020202020204" pitchFamily="34" charset="0"/>
              </a:rPr>
              <a:t>from those of the "K" award</a:t>
            </a:r>
            <a:r>
              <a:rPr lang="en-US"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a:solidFill>
                  <a:srgbClr val="4B2E83"/>
                </a:solidFill>
                <a:latin typeface="Arial" panose="020B0604020202020204" pitchFamily="34" charset="0"/>
                <a:cs typeface="Arial" panose="020B0604020202020204" pitchFamily="34" charset="0"/>
              </a:rPr>
              <a:t>August MRAM – Ted Mordhorst – Research Accounting and Analysis</a:t>
            </a:r>
          </a:p>
        </p:txBody>
      </p:sp>
    </p:spTree>
    <p:extLst>
      <p:ext uri="{BB962C8B-B14F-4D97-AF65-F5344CB8AC3E}">
        <p14:creationId xmlns:p14="http://schemas.microsoft.com/office/powerpoint/2010/main" val="3312402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latin typeface="Arial" panose="020B0604020202020204" pitchFamily="34" charset="0"/>
                <a:cs typeface="Arial" panose="020B0604020202020204" pitchFamily="34" charset="0"/>
              </a:rPr>
              <a:t>Responding to requests for Single Audit</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659305" y="1497874"/>
            <a:ext cx="8196210" cy="4441371"/>
          </a:xfrm>
        </p:spPr>
        <p:txBody>
          <a:bodyPr/>
          <a:lstStyle/>
          <a:p>
            <a:pPr marL="0" indent="0">
              <a:buNone/>
            </a:pPr>
            <a:r>
              <a:rPr lang="en-US" dirty="0" smtClean="0">
                <a:latin typeface="Arial" panose="020B0604020202020204" pitchFamily="34" charset="0"/>
                <a:cs typeface="Arial" panose="020B0604020202020204" pitchFamily="34" charset="0"/>
              </a:rPr>
              <a:t>OSP has established an email where you can forward requests from prime sponsors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for our Single Audit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hlinkClick r:id="rId2"/>
              </a:rPr>
              <a:t>A133out@uw.edu</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Please forward any requests for our single Audit = A133 audit to this email</a:t>
            </a:r>
            <a:r>
              <a:rPr lang="en-US"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a:solidFill>
                  <a:srgbClr val="4B2E83"/>
                </a:solidFill>
                <a:latin typeface="Arial" panose="020B0604020202020204" pitchFamily="34" charset="0"/>
                <a:cs typeface="Arial" panose="020B0604020202020204" pitchFamily="34" charset="0"/>
              </a:rPr>
              <a:t>August MRAM – Ted Mordhorst – Research Accounting and Analysis</a:t>
            </a:r>
          </a:p>
        </p:txBody>
      </p:sp>
    </p:spTree>
    <p:extLst>
      <p:ext uri="{BB962C8B-B14F-4D97-AF65-F5344CB8AC3E}">
        <p14:creationId xmlns:p14="http://schemas.microsoft.com/office/powerpoint/2010/main" val="2569896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Financial Fraud and Ethics Hot Line</a:t>
            </a:r>
            <a:endParaRPr lang="en-US" b="1" dirty="0"/>
          </a:p>
        </p:txBody>
      </p:sp>
      <p:sp>
        <p:nvSpPr>
          <p:cNvPr id="3" name="Text Placeholder 2"/>
          <p:cNvSpPr>
            <a:spLocks noGrp="1"/>
          </p:cNvSpPr>
          <p:nvPr>
            <p:ph type="body" sz="quarter" idx="11"/>
          </p:nvPr>
        </p:nvSpPr>
        <p:spPr>
          <a:xfrm>
            <a:off x="659305" y="1736725"/>
            <a:ext cx="8196210" cy="2016669"/>
          </a:xfrm>
        </p:spPr>
        <p:txBody>
          <a:bodyPr/>
          <a:lstStyle/>
          <a:p>
            <a:pPr marL="0" indent="0">
              <a:buNone/>
            </a:pPr>
            <a:r>
              <a:rPr lang="en-US" dirty="0"/>
              <a:t>Report a </a:t>
            </a:r>
            <a:r>
              <a:rPr lang="en-US" dirty="0" smtClean="0"/>
              <a:t>Violation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 24-hour, anonymous resource for reporting violations of financial fraud, theft, embezzlement, ethics and waste of university resources</a:t>
            </a:r>
            <a:r>
              <a:rPr lang="en-US" dirty="0" smtClean="0"/>
              <a:t>.</a:t>
            </a:r>
          </a:p>
          <a:p>
            <a:pPr marL="0" indent="0">
              <a:buNone/>
            </a:pPr>
            <a:endParaRPr lang="en-US" dirty="0" smtClean="0"/>
          </a:p>
          <a:p>
            <a:pPr marL="0" indent="0">
              <a:buNone/>
            </a:pPr>
            <a:r>
              <a:rPr lang="en-US" sz="1600" dirty="0">
                <a:hlinkClick r:id="rId2"/>
              </a:rPr>
              <a:t>http://</a:t>
            </a:r>
            <a:r>
              <a:rPr lang="en-US" sz="1600" dirty="0" smtClean="0">
                <a:hlinkClick r:id="rId2"/>
              </a:rPr>
              <a:t>fa.uw.edu/audit/financial-fraud-and-ethics-violation-reporting-process</a:t>
            </a:r>
            <a:endParaRPr lang="en-US" sz="1600" dirty="0" smtClean="0"/>
          </a:p>
          <a:p>
            <a:pPr marL="0" indent="0">
              <a:buNone/>
            </a:pPr>
            <a:endParaRPr lang="en-US" dirty="0"/>
          </a:p>
        </p:txBody>
      </p:sp>
      <p:pic>
        <p:nvPicPr>
          <p:cNvPr id="1027" name="Picture 3" descr="http://fa.uw.edu/audit/sites/default/files/Hotline%20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009" y="1846216"/>
            <a:ext cx="2000385" cy="19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49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NCURA Region VI</a:t>
            </a:r>
            <a:endParaRPr lang="en-US" dirty="0"/>
          </a:p>
        </p:txBody>
      </p:sp>
      <p:sp>
        <p:nvSpPr>
          <p:cNvPr id="3" name="Text Placeholder 2"/>
          <p:cNvSpPr>
            <a:spLocks noGrp="1"/>
          </p:cNvSpPr>
          <p:nvPr>
            <p:ph type="body" sz="quarter" idx="11"/>
          </p:nvPr>
        </p:nvSpPr>
        <p:spPr/>
        <p:txBody>
          <a:bodyPr/>
          <a:lstStyle/>
          <a:p>
            <a:pPr marL="0" indent="0">
              <a:buNone/>
            </a:pPr>
            <a:r>
              <a:rPr lang="en-US" sz="3600" dirty="0" smtClean="0"/>
              <a:t>Congratulations to Amanda Snyder </a:t>
            </a:r>
            <a:r>
              <a:rPr lang="en-US" dirty="0" smtClean="0"/>
              <a:t>elected as the National Council of University Research Administrators (NCURA) Region VI Chair-elect position!</a:t>
            </a:r>
          </a:p>
          <a:p>
            <a:pPr marL="0" indent="0">
              <a:buNone/>
            </a:pPr>
            <a:endParaRPr lang="en-US" dirty="0" smtClean="0"/>
          </a:p>
          <a:p>
            <a:pPr marL="0" indent="0">
              <a:buNone/>
            </a:pPr>
            <a:r>
              <a:rPr lang="en-US" dirty="0">
                <a:hlinkClick r:id="rId2"/>
              </a:rPr>
              <a:t>https://</a:t>
            </a:r>
            <a:r>
              <a:rPr lang="en-US" dirty="0" smtClean="0">
                <a:hlinkClick r:id="rId2"/>
              </a:rPr>
              <a:t>orso.or.wsu.edu/r6ncura/default.aspx</a:t>
            </a:r>
            <a:r>
              <a:rPr lang="en-US" dirty="0" smtClean="0"/>
              <a:t> </a:t>
            </a:r>
            <a:endParaRPr lang="en-US" dirty="0"/>
          </a:p>
          <a:p>
            <a:pPr marL="0" indent="0">
              <a:buNone/>
            </a:pPr>
            <a:endParaRPr lang="en-US" dirty="0" smtClean="0"/>
          </a:p>
          <a:p>
            <a:pPr marL="0" indent="0">
              <a:buNone/>
            </a:pPr>
            <a:endParaRPr lang="en-US" dirty="0"/>
          </a:p>
          <a:p>
            <a:pPr marL="0" indent="0">
              <a:buNone/>
            </a:pPr>
            <a:r>
              <a:rPr lang="en-US" sz="1400" dirty="0" smtClean="0"/>
              <a:t>Serve 1 year as Chair-Elect beginning Jan 1 </a:t>
            </a:r>
          </a:p>
          <a:p>
            <a:pPr marL="0" indent="0">
              <a:buNone/>
            </a:pPr>
            <a:r>
              <a:rPr lang="en-US" sz="1400" dirty="0" smtClean="0"/>
              <a:t>Serve the next year as the Chair for the Region</a:t>
            </a:r>
          </a:p>
          <a:p>
            <a:pPr marL="0" indent="0">
              <a:buNone/>
            </a:pPr>
            <a:endParaRPr lang="en-US" dirty="0"/>
          </a:p>
        </p:txBody>
      </p:sp>
    </p:spTree>
    <p:extLst>
      <p:ext uri="{BB962C8B-B14F-4D97-AF65-F5344CB8AC3E}">
        <p14:creationId xmlns:p14="http://schemas.microsoft.com/office/powerpoint/2010/main" val="655776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53525" cy="10836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548963" y="345013"/>
            <a:ext cx="5470972" cy="615553"/>
          </a:xfrm>
          <a:prstGeom prst="rect">
            <a:avLst/>
          </a:prstGeom>
          <a:noFill/>
        </p:spPr>
        <p:txBody>
          <a:bodyPr wrap="square" lIns="0" tIns="0" rIns="0" bIns="0" rtlCol="0">
            <a:spAutoFit/>
          </a:bodyPr>
          <a:lstStyle/>
          <a:p>
            <a:r>
              <a:rPr lang="en-US" sz="2000" b="1" dirty="0">
                <a:solidFill>
                  <a:prstClr val="white"/>
                </a:solidFill>
                <a:latin typeface="Encode Sans Normal" panose="02000000000000000000" pitchFamily="2" charset="0"/>
              </a:rPr>
              <a:t>UPCOMING COURSES IN </a:t>
            </a:r>
          </a:p>
          <a:p>
            <a:r>
              <a:rPr lang="en-US" sz="2000" b="1" dirty="0">
                <a:solidFill>
                  <a:prstClr val="white"/>
                </a:solidFill>
                <a:latin typeface="Encode Sans Normal" panose="02000000000000000000" pitchFamily="2" charset="0"/>
              </a:rPr>
              <a:t>RESEARCH ADMINISTRATION</a:t>
            </a:r>
            <a:endParaRPr lang="en-US" sz="2000" b="1" dirty="0">
              <a:solidFill>
                <a:prstClr val="white"/>
              </a:solidFill>
              <a:latin typeface="Encode Sans Normal"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980" y="5943601"/>
            <a:ext cx="1358020" cy="914400"/>
          </a:xfrm>
          <a:prstGeom prst="rect">
            <a:avLst/>
          </a:prstGeom>
        </p:spPr>
      </p:pic>
      <p:grpSp>
        <p:nvGrpSpPr>
          <p:cNvPr id="24" name="Group 23"/>
          <p:cNvGrpSpPr/>
          <p:nvPr/>
        </p:nvGrpSpPr>
        <p:grpSpPr>
          <a:xfrm>
            <a:off x="1137225" y="2882443"/>
            <a:ext cx="6454140" cy="307777"/>
            <a:chOff x="0" y="1401986"/>
            <a:chExt cx="5334000" cy="307777"/>
          </a:xfrm>
        </p:grpSpPr>
        <p:sp>
          <p:nvSpPr>
            <p:cNvPr id="40" name="TextBox 39"/>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prstClr val="black">
                    <a:lumMod val="65000"/>
                    <a:lumOff val="35000"/>
                  </a:prstClr>
                </a:solidFill>
              </a:endParaRPr>
            </a:p>
          </p:txBody>
        </p:sp>
        <p:sp>
          <p:nvSpPr>
            <p:cNvPr id="41" name="TextBox 40"/>
            <p:cNvSpPr txBox="1"/>
            <p:nvPr/>
          </p:nvSpPr>
          <p:spPr>
            <a:xfrm>
              <a:off x="838200" y="1401986"/>
              <a:ext cx="4495800" cy="307777"/>
            </a:xfrm>
            <a:prstGeom prst="rect">
              <a:avLst/>
            </a:prstGeom>
            <a:noFill/>
          </p:spPr>
          <p:txBody>
            <a:bodyPr wrap="square" lIns="0" rIns="0" rtlCol="0">
              <a:spAutoFit/>
            </a:bodyPr>
            <a:lstStyle/>
            <a:p>
              <a:endParaRPr lang="en-US" sz="1400" dirty="0">
                <a:solidFill>
                  <a:srgbClr val="8064A2">
                    <a:lumMod val="75000"/>
                  </a:srgbClr>
                </a:solidFill>
              </a:endParaRPr>
            </a:p>
          </p:txBody>
        </p:sp>
      </p:grpSp>
      <p:sp>
        <p:nvSpPr>
          <p:cNvPr id="3" name="TextBox 2"/>
          <p:cNvSpPr txBox="1"/>
          <p:nvPr/>
        </p:nvSpPr>
        <p:spPr>
          <a:xfrm>
            <a:off x="914400" y="4724400"/>
            <a:ext cx="3886200" cy="954107"/>
          </a:xfrm>
          <a:prstGeom prst="rect">
            <a:avLst/>
          </a:prstGeom>
          <a:noFill/>
        </p:spPr>
        <p:txBody>
          <a:bodyPr wrap="square" lIns="0" rtlCol="0">
            <a:spAutoFit/>
          </a:bodyPr>
          <a:lstStyle/>
          <a:p>
            <a:r>
              <a:rPr lang="en-US" sz="1400" b="1" dirty="0">
                <a:solidFill>
                  <a:prstClr val="white">
                    <a:lumMod val="50000"/>
                  </a:prstClr>
                </a:solidFill>
              </a:rPr>
              <a:t>Register: </a:t>
            </a:r>
            <a:r>
              <a:rPr lang="en-US" sz="1400" b="1" dirty="0">
                <a:solidFill>
                  <a:prstClr val="black">
                    <a:lumMod val="65000"/>
                    <a:lumOff val="35000"/>
                  </a:prstClr>
                </a:solidFill>
                <a:hlinkClick r:id="rId5"/>
              </a:rPr>
              <a:t>https://</a:t>
            </a:r>
            <a:r>
              <a:rPr lang="en-US" sz="1400" b="1" dirty="0">
                <a:solidFill>
                  <a:prstClr val="black">
                    <a:lumMod val="50000"/>
                    <a:lumOff val="50000"/>
                  </a:prstClr>
                </a:solidFill>
                <a:hlinkClick r:id="rId5"/>
              </a:rPr>
              <a:t>uwresearch.gosignmeup.com/public/course/browse</a:t>
            </a:r>
            <a:r>
              <a:rPr lang="en-US" sz="1400" b="1" dirty="0">
                <a:solidFill>
                  <a:prstClr val="black">
                    <a:lumMod val="65000"/>
                    <a:lumOff val="35000"/>
                  </a:prstClr>
                </a:solidFill>
              </a:rPr>
              <a:t> </a:t>
            </a:r>
          </a:p>
          <a:p>
            <a:endParaRPr lang="en-US" sz="1400" dirty="0">
              <a:solidFill>
                <a:prstClr val="black"/>
              </a:solidFill>
            </a:endParaRPr>
          </a:p>
        </p:txBody>
      </p:sp>
      <p:grpSp>
        <p:nvGrpSpPr>
          <p:cNvPr id="54" name="Group 53"/>
          <p:cNvGrpSpPr/>
          <p:nvPr/>
        </p:nvGrpSpPr>
        <p:grpSpPr>
          <a:xfrm>
            <a:off x="1386952" y="3339643"/>
            <a:ext cx="6454140" cy="307777"/>
            <a:chOff x="0" y="1401986"/>
            <a:chExt cx="5334000" cy="307777"/>
          </a:xfrm>
        </p:grpSpPr>
        <p:sp>
          <p:nvSpPr>
            <p:cNvPr id="55" name="TextBox 54"/>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prstClr val="black">
                    <a:lumMod val="65000"/>
                    <a:lumOff val="35000"/>
                  </a:prstClr>
                </a:solidFill>
              </a:endParaRPr>
            </a:p>
          </p:txBody>
        </p:sp>
        <p:sp>
          <p:nvSpPr>
            <p:cNvPr id="56" name="TextBox 55"/>
            <p:cNvSpPr txBox="1"/>
            <p:nvPr/>
          </p:nvSpPr>
          <p:spPr>
            <a:xfrm>
              <a:off x="838200" y="1401986"/>
              <a:ext cx="4495800" cy="307777"/>
            </a:xfrm>
            <a:prstGeom prst="rect">
              <a:avLst/>
            </a:prstGeom>
            <a:noFill/>
          </p:spPr>
          <p:txBody>
            <a:bodyPr wrap="square" lIns="0" rIns="0" rtlCol="0">
              <a:spAutoFit/>
            </a:bodyPr>
            <a:lstStyle/>
            <a:p>
              <a:endParaRPr lang="en-US" sz="1400" dirty="0">
                <a:solidFill>
                  <a:srgbClr val="8064A2">
                    <a:lumMod val="75000"/>
                  </a:srgbClr>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2648713316"/>
              </p:ext>
            </p:extLst>
          </p:nvPr>
        </p:nvGraphicFramePr>
        <p:xfrm>
          <a:off x="548963" y="1442263"/>
          <a:ext cx="7988000" cy="3032760"/>
        </p:xfrm>
        <a:graphic>
          <a:graphicData uri="http://schemas.openxmlformats.org/drawingml/2006/table">
            <a:tbl>
              <a:tblPr>
                <a:tableStyleId>{5C22544A-7EE6-4342-B048-85BDC9FD1C3A}</a:tableStyleId>
              </a:tblPr>
              <a:tblGrid>
                <a:gridCol w="566900"/>
                <a:gridCol w="804700"/>
                <a:gridCol w="914400"/>
                <a:gridCol w="5702000"/>
              </a:tblGrid>
              <a:tr h="297122">
                <a:tc>
                  <a:txBody>
                    <a:bodyPr/>
                    <a:lstStyle/>
                    <a:p>
                      <a:pPr algn="r"/>
                      <a:endParaRPr lang="en-US" sz="1400" b="1" dirty="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16</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Faculty Effort Certification</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30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Electronic Faculty Effort Certification (eFECS) for FEC Coordinators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3141">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a:t>
                      </a:r>
                      <a:r>
                        <a:rPr lang="en-US" sz="1400" b="1" u="none" kern="1200" baseline="0" dirty="0" smtClean="0">
                          <a:solidFill>
                            <a:schemeClr val="tx1">
                              <a:lumMod val="50000"/>
                              <a:lumOff val="50000"/>
                            </a:schemeClr>
                          </a:solidFill>
                          <a:latin typeface="+mn-lt"/>
                          <a:ea typeface="+mn-ea"/>
                          <a:cs typeface="+mn-cs"/>
                        </a:rPr>
                        <a:t> 13</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205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Modifying an FEC Using Comments and Adjusting Cost Sharing</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 14</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OSP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Research Administration</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 19</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ORIS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SAGE</a:t>
                      </a:r>
                      <a:r>
                        <a:rPr lang="en-US" sz="1400" b="1" u="none" kern="1200" dirty="0" smtClean="0">
                          <a:solidFill>
                            <a:schemeClr val="tx1">
                              <a:lumMod val="50000"/>
                              <a:lumOff val="50000"/>
                            </a:schemeClr>
                          </a:solidFill>
                          <a:latin typeface="+mn-lt"/>
                          <a:ea typeface="+mn-ea"/>
                          <a:cs typeface="+mn-cs"/>
                        </a:rPr>
                        <a:t>: Creating </a:t>
                      </a:r>
                      <a:r>
                        <a:rPr lang="en-US" sz="1400" b="1" u="none" kern="1200" dirty="0" smtClean="0">
                          <a:solidFill>
                            <a:schemeClr val="tx1">
                              <a:lumMod val="50000"/>
                              <a:lumOff val="50000"/>
                            </a:schemeClr>
                          </a:solidFill>
                          <a:latin typeface="+mn-lt"/>
                          <a:ea typeface="+mn-ea"/>
                          <a:cs typeface="+mn-cs"/>
                        </a:rPr>
                        <a:t>and Submitting</a:t>
                      </a:r>
                      <a:r>
                        <a:rPr lang="en-US" sz="1400" b="1" u="none" kern="1200" baseline="0" dirty="0" smtClean="0">
                          <a:solidFill>
                            <a:schemeClr val="tx1">
                              <a:lumMod val="50000"/>
                              <a:lumOff val="50000"/>
                            </a:schemeClr>
                          </a:solidFill>
                          <a:latin typeface="+mn-lt"/>
                          <a:ea typeface="+mn-ea"/>
                          <a:cs typeface="+mn-cs"/>
                        </a:rPr>
                        <a:t> eGC1s </a:t>
                      </a:r>
                      <a:r>
                        <a:rPr lang="en-US" sz="1400" b="1" u="none" kern="1200" baseline="0" dirty="0" smtClean="0">
                          <a:solidFill>
                            <a:srgbClr val="CC9900"/>
                          </a:solidFill>
                          <a:latin typeface="+mn-lt"/>
                          <a:ea typeface="+mn-ea"/>
                          <a:cs typeface="+mn-cs"/>
                        </a:rPr>
                        <a:t>Workday in SAGE Updates</a:t>
                      </a:r>
                      <a:endParaRPr lang="en-US" sz="1400" b="1" u="none" kern="1200" dirty="0">
                        <a:solidFill>
                          <a:srgbClr val="CC99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65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Sep 26</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ORIS 103</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SAGE Budget</a:t>
                      </a:r>
                      <a:r>
                        <a:rPr lang="en-US" sz="1400" b="1" baseline="0" dirty="0" smtClean="0">
                          <a:solidFill>
                            <a:schemeClr val="bg1">
                              <a:lumMod val="50000"/>
                            </a:schemeClr>
                          </a:solidFill>
                        </a:rPr>
                        <a:t> </a:t>
                      </a:r>
                      <a:r>
                        <a:rPr lang="en-US" sz="1400" b="1" dirty="0" smtClean="0">
                          <a:solidFill>
                            <a:srgbClr val="CC9900"/>
                          </a:solidFill>
                        </a:rPr>
                        <a:t>Workday in SAGE Updates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Sep 27</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MAA 210</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bg1">
                              <a:lumMod val="50000"/>
                            </a:schemeClr>
                          </a:solidFill>
                        </a:rPr>
                        <a:t>Modifying an FEC, Change Outside eFECS and Recertifications</a:t>
                      </a:r>
                      <a:endParaRPr lang="en-US" sz="1400" b="1"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Oct</a:t>
                      </a:r>
                      <a:r>
                        <a:rPr lang="en-US" sz="1400" b="1" u="none" kern="1200" baseline="0" dirty="0" smtClean="0">
                          <a:solidFill>
                            <a:schemeClr val="tx1">
                              <a:lumMod val="50000"/>
                              <a:lumOff val="50000"/>
                            </a:schemeClr>
                          </a:solidFill>
                          <a:latin typeface="+mn-lt"/>
                          <a:ea typeface="+mn-ea"/>
                          <a:cs typeface="+mn-cs"/>
                        </a:rPr>
                        <a:t> 3</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ORIS 102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SAGE</a:t>
                      </a:r>
                      <a:r>
                        <a:rPr lang="en-US" sz="1400" b="1" u="none" kern="1200" dirty="0" smtClean="0">
                          <a:solidFill>
                            <a:schemeClr val="tx1">
                              <a:lumMod val="50000"/>
                              <a:lumOff val="50000"/>
                            </a:schemeClr>
                          </a:solidFill>
                          <a:latin typeface="+mn-lt"/>
                          <a:ea typeface="+mn-ea"/>
                          <a:cs typeface="+mn-cs"/>
                        </a:rPr>
                        <a:t>: Creating </a:t>
                      </a:r>
                      <a:r>
                        <a:rPr lang="en-US" sz="1400" b="1" u="none" kern="1200" dirty="0" smtClean="0">
                          <a:solidFill>
                            <a:schemeClr val="tx1">
                              <a:lumMod val="50000"/>
                              <a:lumOff val="50000"/>
                            </a:schemeClr>
                          </a:solidFill>
                          <a:latin typeface="+mn-lt"/>
                          <a:ea typeface="+mn-ea"/>
                          <a:cs typeface="+mn-cs"/>
                        </a:rPr>
                        <a:t>NIH Proposals in Grant Runner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22">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400" b="1" u="none" kern="1200" dirty="0" smtClean="0">
                          <a:solidFill>
                            <a:srgbClr val="CC9900"/>
                          </a:solidFill>
                          <a:latin typeface="+mn-lt"/>
                          <a:ea typeface="+mn-ea"/>
                          <a:cs typeface="+mn-cs"/>
                        </a:rPr>
                        <a:t>COMING</a:t>
                      </a:r>
                      <a:r>
                        <a:rPr lang="en-US" sz="1400" b="1" u="none" kern="1200" baseline="0" dirty="0" smtClean="0">
                          <a:solidFill>
                            <a:srgbClr val="CC9900"/>
                          </a:solidFill>
                          <a:latin typeface="+mn-lt"/>
                          <a:ea typeface="+mn-ea"/>
                          <a:cs typeface="+mn-cs"/>
                        </a:rPr>
                        <a:t> SOON</a:t>
                      </a:r>
                      <a:endParaRPr lang="en-US" sz="1400" b="1" u="none" kern="1200" dirty="0">
                        <a:solidFill>
                          <a:srgbClr val="CC99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Significant</a:t>
                      </a:r>
                      <a:r>
                        <a:rPr lang="en-US" sz="1400" b="1" u="none" kern="1200" baseline="0" dirty="0" smtClean="0">
                          <a:solidFill>
                            <a:schemeClr val="tx1">
                              <a:lumMod val="50000"/>
                              <a:lumOff val="50000"/>
                            </a:schemeClr>
                          </a:solidFill>
                          <a:latin typeface="+mn-lt"/>
                          <a:ea typeface="+mn-ea"/>
                          <a:cs typeface="+mn-cs"/>
                        </a:rPr>
                        <a:t> updates to SAGE Grant Runner. November class TBA.</a:t>
                      </a:r>
                      <a:endParaRPr lang="en-US" sz="1400" b="1" u="none" kern="1200" dirty="0" smtClean="0">
                        <a:solidFill>
                          <a:schemeClr val="tx1">
                            <a:lumMod val="50000"/>
                            <a:lumOff val="50000"/>
                          </a:schemeClr>
                        </a:solidFill>
                        <a:latin typeface="+mn-lt"/>
                        <a:ea typeface="+mn-ea"/>
                        <a:cs typeface="+mn-cs"/>
                      </a:endParaRPr>
                    </a:p>
                    <a:p>
                      <a:endParaRPr lang="en-US" sz="1400" b="1" u="none" kern="1200" dirty="0" smtClean="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4724400"/>
            <a:ext cx="3581400" cy="954107"/>
          </a:xfrm>
          <a:prstGeom prst="rect">
            <a:avLst/>
          </a:prstGeom>
          <a:noFill/>
        </p:spPr>
        <p:txBody>
          <a:bodyPr wrap="square" rtlCol="0">
            <a:spAutoFit/>
          </a:bodyPr>
          <a:lstStyle/>
          <a:p>
            <a:r>
              <a:rPr lang="en-US" sz="1400" b="1" dirty="0">
                <a:solidFill>
                  <a:prstClr val="white">
                    <a:lumMod val="50000"/>
                  </a:prstClr>
                </a:solidFill>
              </a:rPr>
              <a:t>About CORE :</a:t>
            </a:r>
          </a:p>
          <a:p>
            <a:r>
              <a:rPr lang="en-US" sz="1400" b="1" dirty="0">
                <a:solidFill>
                  <a:prstClr val="black">
                    <a:lumMod val="65000"/>
                    <a:lumOff val="35000"/>
                  </a:prstClr>
                </a:solidFill>
                <a:hlinkClick r:id="rId7"/>
              </a:rPr>
              <a:t>https://www.washington.edu/research/training/about-core</a:t>
            </a:r>
            <a:r>
              <a:rPr lang="en-US" sz="1400" b="1" dirty="0">
                <a:solidFill>
                  <a:prstClr val="black">
                    <a:lumMod val="65000"/>
                    <a:lumOff val="35000"/>
                  </a:prstClr>
                </a:solidFill>
                <a:hlinkClick r:id="rId7"/>
              </a:rPr>
              <a:t>/</a:t>
            </a:r>
            <a:endParaRPr lang="en-US" sz="1400" b="1" dirty="0">
              <a:solidFill>
                <a:prstClr val="black">
                  <a:lumMod val="65000"/>
                  <a:lumOff val="35000"/>
                </a:prstClr>
              </a:solidFill>
            </a:endParaRPr>
          </a:p>
          <a:p>
            <a:endParaRPr lang="en-US" sz="1400" dirty="0">
              <a:solidFill>
                <a:prstClr val="black">
                  <a:lumMod val="65000"/>
                  <a:lumOff val="35000"/>
                </a:prstClr>
              </a:solidFill>
            </a:endParaRPr>
          </a:p>
        </p:txBody>
      </p:sp>
      <p:pic>
        <p:nvPicPr>
          <p:cNvPr id="17" name="Picture 2" descr="Students in the Quad. Photo by Dennis Wise."/>
          <p:cNvPicPr>
            <a:picLocks noChangeAspect="1" noChangeArrowheads="1"/>
          </p:cNvPicPr>
          <p:nvPr/>
        </p:nvPicPr>
        <p:blipFill rotWithShape="1">
          <a:blip r:embed="rId8">
            <a:extLst>
              <a:ext uri="{28A0092B-C50C-407E-A947-70E740481C1C}">
                <a14:useLocalDpi xmlns:a14="http://schemas.microsoft.com/office/drawing/2010/main" val="0"/>
              </a:ext>
            </a:extLst>
          </a:blip>
          <a:srcRect t="69239" b="21494"/>
          <a:stretch/>
        </p:blipFill>
        <p:spPr bwMode="auto">
          <a:xfrm>
            <a:off x="0" y="5587013"/>
            <a:ext cx="9144000" cy="12709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943600"/>
            <a:ext cx="1358020" cy="914400"/>
          </a:xfrm>
          <a:prstGeom prst="rect">
            <a:avLst/>
          </a:prstGeom>
        </p:spPr>
      </p:pic>
      <p:sp>
        <p:nvSpPr>
          <p:cNvPr id="19" name="6-Point Star 18"/>
          <p:cNvSpPr/>
          <p:nvPr/>
        </p:nvSpPr>
        <p:spPr>
          <a:xfrm>
            <a:off x="993970" y="2743200"/>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17B4C"/>
              </a:solidFill>
            </a:endParaRPr>
          </a:p>
        </p:txBody>
      </p:sp>
      <p:sp>
        <p:nvSpPr>
          <p:cNvPr id="20" name="6-Point Star 19"/>
          <p:cNvSpPr/>
          <p:nvPr/>
        </p:nvSpPr>
        <p:spPr>
          <a:xfrm>
            <a:off x="990600" y="3048000"/>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6-Point Star 21"/>
          <p:cNvSpPr/>
          <p:nvPr/>
        </p:nvSpPr>
        <p:spPr>
          <a:xfrm>
            <a:off x="993970" y="4038600"/>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2222561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1600" y="274323"/>
            <a:ext cx="5486400" cy="584775"/>
          </a:xfrm>
          <a:prstGeom prst="rect">
            <a:avLst/>
          </a:prstGeom>
          <a:solidFill>
            <a:srgbClr val="E8D3A2"/>
          </a:solidFill>
        </p:spPr>
        <p:txBody>
          <a:bodyPr wrap="square" rtlCol="0">
            <a:spAutoFit/>
          </a:bodyPr>
          <a:lstStyle/>
          <a:p>
            <a:pPr algn="ctr"/>
            <a:r>
              <a:rPr lang="en-US" sz="3200" dirty="0">
                <a:solidFill>
                  <a:srgbClr val="8064A2">
                    <a:lumMod val="50000"/>
                  </a:srgbClr>
                </a:solidFill>
              </a:rPr>
              <a:t>OAW Review going forward</a:t>
            </a:r>
            <a:endParaRPr lang="en-US" sz="3200" dirty="0">
              <a:solidFill>
                <a:srgbClr val="8064A2">
                  <a:lumMod val="50000"/>
                </a:srgbClr>
              </a:solidFill>
            </a:endParaRPr>
          </a:p>
        </p:txBody>
      </p:sp>
      <p:sp>
        <p:nvSpPr>
          <p:cNvPr id="2" name="TextBox 1"/>
          <p:cNvSpPr txBox="1"/>
          <p:nvPr/>
        </p:nvSpPr>
        <p:spPr>
          <a:xfrm>
            <a:off x="841248" y="1267969"/>
            <a:ext cx="7616952" cy="2862322"/>
          </a:xfrm>
          <a:prstGeom prst="rect">
            <a:avLst/>
          </a:prstGeom>
          <a:noFill/>
          <a:ln>
            <a:solidFill>
              <a:srgbClr val="CCFFCC"/>
            </a:solidFill>
          </a:ln>
        </p:spPr>
        <p:txBody>
          <a:bodyPr wrap="square" rtlCol="0">
            <a:spAutoFit/>
          </a:bodyPr>
          <a:lstStyle/>
          <a:p>
            <a:r>
              <a:rPr lang="en-US" sz="3000" dirty="0">
                <a:solidFill>
                  <a:prstClr val="black"/>
                </a:solidFill>
              </a:rPr>
              <a:t>OAW will continue to:</a:t>
            </a:r>
          </a:p>
          <a:p>
            <a:endParaRPr lang="en-US" sz="3000" dirty="0">
              <a:solidFill>
                <a:prstClr val="black"/>
              </a:solidFill>
            </a:endParaRPr>
          </a:p>
          <a:p>
            <a:pPr marL="457200" indent="-457200">
              <a:buFont typeface="Arial" panose="020B0604020202020204" pitchFamily="34" charset="0"/>
              <a:buChar char="•"/>
            </a:pPr>
            <a:r>
              <a:rPr lang="en-US" sz="3000" dirty="0">
                <a:solidFill>
                  <a:prstClr val="black"/>
                </a:solidFill>
              </a:rPr>
              <a:t>Review all new grants (new, resubmissions, competing renewals, transfers, etc.) </a:t>
            </a:r>
          </a:p>
          <a:p>
            <a:pPr marL="457200" indent="-457200">
              <a:buFont typeface="Arial" panose="020B0604020202020204" pitchFamily="34" charset="0"/>
              <a:buChar char="•"/>
            </a:pPr>
            <a:r>
              <a:rPr lang="en-US" sz="3000" dirty="0">
                <a:solidFill>
                  <a:prstClr val="black"/>
                </a:solidFill>
              </a:rPr>
              <a:t>Issue our standard grant/protocol congruence letter. </a:t>
            </a:r>
          </a:p>
        </p:txBody>
      </p:sp>
      <p:sp>
        <p:nvSpPr>
          <p:cNvPr id="3" name="TextBox 2"/>
          <p:cNvSpPr txBox="1"/>
          <p:nvPr/>
        </p:nvSpPr>
        <p:spPr>
          <a:xfrm>
            <a:off x="985284" y="4175393"/>
            <a:ext cx="7320515"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1"/>
            <a:r>
              <a:rPr lang="en-US" sz="3000" dirty="0">
                <a:solidFill>
                  <a:prstClr val="black"/>
                </a:solidFill>
              </a:rPr>
              <a:t>If you need a grant/protocol congruence letter for an item that OAW no longer reviews, add ‘Animal Subjects’ as a watcher to the eGC1 and note that a letter is required.</a:t>
            </a:r>
          </a:p>
          <a:p>
            <a:endParaRPr lang="en-US" dirty="0">
              <a:solidFill>
                <a:prstClr val="black"/>
              </a:solidFill>
            </a:endParaRPr>
          </a:p>
        </p:txBody>
      </p:sp>
    </p:spTree>
    <p:extLst>
      <p:ext uri="{BB962C8B-B14F-4D97-AF65-F5344CB8AC3E}">
        <p14:creationId xmlns:p14="http://schemas.microsoft.com/office/powerpoint/2010/main" val="213780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tudents in the Quad. Photo by Dennis Wise."/>
          <p:cNvPicPr>
            <a:picLocks noChangeAspect="1" noChangeArrowheads="1"/>
          </p:cNvPicPr>
          <p:nvPr/>
        </p:nvPicPr>
        <p:blipFill rotWithShape="1">
          <a:blip r:embed="rId4">
            <a:extLst>
              <a:ext uri="{28A0092B-C50C-407E-A947-70E740481C1C}">
                <a14:useLocalDpi xmlns:a14="http://schemas.microsoft.com/office/drawing/2010/main" val="0"/>
              </a:ext>
            </a:extLst>
          </a:blip>
          <a:srcRect t="69239" b="21494"/>
          <a:stretch/>
        </p:blipFill>
        <p:spPr bwMode="auto">
          <a:xfrm>
            <a:off x="0" y="5587013"/>
            <a:ext cx="9144000" cy="12709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53525" cy="10836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548963" y="345013"/>
            <a:ext cx="5470972" cy="615553"/>
          </a:xfrm>
          <a:prstGeom prst="rect">
            <a:avLst/>
          </a:prstGeom>
          <a:noFill/>
        </p:spPr>
        <p:txBody>
          <a:bodyPr wrap="square" lIns="0" tIns="0" rIns="0" bIns="0" rtlCol="0">
            <a:spAutoFit/>
          </a:bodyPr>
          <a:lstStyle/>
          <a:p>
            <a:r>
              <a:rPr lang="en-US" sz="2000" b="1" dirty="0">
                <a:solidFill>
                  <a:prstClr val="white"/>
                </a:solidFill>
                <a:latin typeface="Encode Sans Normal" panose="02000000000000000000" pitchFamily="2" charset="0"/>
              </a:rPr>
              <a:t>ON </a:t>
            </a:r>
            <a:r>
              <a:rPr lang="en-US" sz="2000" b="1" dirty="0" smtClean="0">
                <a:solidFill>
                  <a:prstClr val="white"/>
                </a:solidFill>
                <a:latin typeface="Encode Sans Normal" panose="02000000000000000000" pitchFamily="2" charset="0"/>
              </a:rPr>
              <a:t>DEMAND </a:t>
            </a:r>
            <a:endParaRPr lang="en-US" sz="2000" b="1" dirty="0">
              <a:solidFill>
                <a:prstClr val="white"/>
              </a:solidFill>
              <a:latin typeface="Encode Sans Normal" panose="02000000000000000000" pitchFamily="2" charset="0"/>
            </a:endParaRPr>
          </a:p>
          <a:p>
            <a:r>
              <a:rPr lang="en-US" sz="2000" b="1" dirty="0">
                <a:solidFill>
                  <a:prstClr val="white"/>
                </a:solidFill>
                <a:latin typeface="Encode Sans Normal" panose="02000000000000000000" pitchFamily="2" charset="0"/>
              </a:rPr>
              <a:t>LEARNING RESOURCES</a:t>
            </a:r>
            <a:endParaRPr lang="en-US" sz="2000" b="1" dirty="0">
              <a:solidFill>
                <a:prstClr val="white"/>
              </a:solidFill>
              <a:latin typeface="Encode Sans Normal" panose="02000000000000000000" pitchFamily="2"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5980" y="5943601"/>
            <a:ext cx="1358020" cy="914400"/>
          </a:xfrm>
          <a:prstGeom prst="rect">
            <a:avLst/>
          </a:prstGeom>
        </p:spPr>
      </p:pic>
      <p:grpSp>
        <p:nvGrpSpPr>
          <p:cNvPr id="24" name="Group 23"/>
          <p:cNvGrpSpPr/>
          <p:nvPr/>
        </p:nvGrpSpPr>
        <p:grpSpPr>
          <a:xfrm>
            <a:off x="1137225" y="2882443"/>
            <a:ext cx="6454140" cy="307777"/>
            <a:chOff x="0" y="1401986"/>
            <a:chExt cx="5334000" cy="307777"/>
          </a:xfrm>
        </p:grpSpPr>
        <p:sp>
          <p:nvSpPr>
            <p:cNvPr id="40" name="TextBox 39"/>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prstClr val="black">
                    <a:lumMod val="65000"/>
                    <a:lumOff val="35000"/>
                  </a:prstClr>
                </a:solidFill>
              </a:endParaRPr>
            </a:p>
          </p:txBody>
        </p:sp>
        <p:sp>
          <p:nvSpPr>
            <p:cNvPr id="41" name="TextBox 40"/>
            <p:cNvSpPr txBox="1"/>
            <p:nvPr/>
          </p:nvSpPr>
          <p:spPr>
            <a:xfrm>
              <a:off x="838200" y="1401986"/>
              <a:ext cx="4495800" cy="307777"/>
            </a:xfrm>
            <a:prstGeom prst="rect">
              <a:avLst/>
            </a:prstGeom>
            <a:noFill/>
          </p:spPr>
          <p:txBody>
            <a:bodyPr wrap="square" lIns="0" rIns="0" rtlCol="0">
              <a:spAutoFit/>
            </a:bodyPr>
            <a:lstStyle/>
            <a:p>
              <a:endParaRPr lang="en-US" sz="1400" dirty="0">
                <a:solidFill>
                  <a:srgbClr val="8064A2">
                    <a:lumMod val="75000"/>
                  </a:srgbClr>
                </a:solidFill>
              </a:endParaRPr>
            </a:p>
          </p:txBody>
        </p:sp>
      </p:grpSp>
      <p:grpSp>
        <p:nvGrpSpPr>
          <p:cNvPr id="54" name="Group 53"/>
          <p:cNvGrpSpPr/>
          <p:nvPr/>
        </p:nvGrpSpPr>
        <p:grpSpPr>
          <a:xfrm>
            <a:off x="1386952" y="3339643"/>
            <a:ext cx="6454140" cy="307777"/>
            <a:chOff x="0" y="1401986"/>
            <a:chExt cx="5334000" cy="307777"/>
          </a:xfrm>
        </p:grpSpPr>
        <p:sp>
          <p:nvSpPr>
            <p:cNvPr id="55" name="TextBox 54"/>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prstClr val="black">
                    <a:lumMod val="65000"/>
                    <a:lumOff val="35000"/>
                  </a:prstClr>
                </a:solidFill>
              </a:endParaRPr>
            </a:p>
          </p:txBody>
        </p:sp>
        <p:sp>
          <p:nvSpPr>
            <p:cNvPr id="56" name="TextBox 55"/>
            <p:cNvSpPr txBox="1"/>
            <p:nvPr/>
          </p:nvSpPr>
          <p:spPr>
            <a:xfrm>
              <a:off x="838200" y="1401986"/>
              <a:ext cx="4495800" cy="307777"/>
            </a:xfrm>
            <a:prstGeom prst="rect">
              <a:avLst/>
            </a:prstGeom>
            <a:noFill/>
          </p:spPr>
          <p:txBody>
            <a:bodyPr wrap="square" lIns="0" rIns="0" rtlCol="0">
              <a:spAutoFit/>
            </a:bodyPr>
            <a:lstStyle/>
            <a:p>
              <a:endParaRPr lang="en-US" sz="1400" dirty="0">
                <a:solidFill>
                  <a:srgbClr val="8064A2">
                    <a:lumMod val="75000"/>
                  </a:srgbClr>
                </a:solidFill>
              </a:endParaRPr>
            </a:p>
          </p:txBody>
        </p:sp>
      </p:grpSp>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1" y="4953000"/>
            <a:ext cx="4800600" cy="738664"/>
          </a:xfrm>
          <a:prstGeom prst="rect">
            <a:avLst/>
          </a:prstGeom>
          <a:noFill/>
        </p:spPr>
        <p:txBody>
          <a:bodyPr wrap="square" rtlCol="0">
            <a:spAutoFit/>
          </a:bodyPr>
          <a:lstStyle/>
          <a:p>
            <a:r>
              <a:rPr lang="en-US" sz="1400" b="1" dirty="0">
                <a:solidFill>
                  <a:prstClr val="white">
                    <a:lumMod val="50000"/>
                  </a:prstClr>
                </a:solidFill>
              </a:rPr>
              <a:t>About CORE :</a:t>
            </a:r>
          </a:p>
          <a:p>
            <a:r>
              <a:rPr lang="en-US" sz="1400" b="1" dirty="0">
                <a:solidFill>
                  <a:prstClr val="black">
                    <a:lumMod val="65000"/>
                    <a:lumOff val="35000"/>
                  </a:prstClr>
                </a:solidFill>
                <a:hlinkClick r:id="rId7"/>
              </a:rPr>
              <a:t>https://www.washington.edu/research/training/about-core</a:t>
            </a:r>
            <a:r>
              <a:rPr lang="en-US" sz="1400" b="1" dirty="0">
                <a:solidFill>
                  <a:prstClr val="black">
                    <a:lumMod val="65000"/>
                    <a:lumOff val="35000"/>
                  </a:prstClr>
                </a:solidFill>
                <a:hlinkClick r:id="rId7"/>
              </a:rPr>
              <a:t>/</a:t>
            </a:r>
            <a:endParaRPr lang="en-US" sz="1400" b="1" dirty="0">
              <a:solidFill>
                <a:prstClr val="black">
                  <a:lumMod val="65000"/>
                  <a:lumOff val="35000"/>
                </a:prstClr>
              </a:solidFill>
            </a:endParaRPr>
          </a:p>
          <a:p>
            <a:endParaRPr lang="en-US" sz="1400" dirty="0">
              <a:solidFill>
                <a:prstClr val="black">
                  <a:lumMod val="65000"/>
                  <a:lumOff val="3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37189331"/>
              </p:ext>
            </p:extLst>
          </p:nvPr>
        </p:nvGraphicFramePr>
        <p:xfrm>
          <a:off x="381000" y="1583796"/>
          <a:ext cx="8458200" cy="2682240"/>
        </p:xfrm>
        <a:graphic>
          <a:graphicData uri="http://schemas.openxmlformats.org/drawingml/2006/table">
            <a:tbl>
              <a:tblPr>
                <a:tableStyleId>{5C22544A-7EE6-4342-B048-85BDC9FD1C3A}</a:tableStyleId>
              </a:tblPr>
              <a:tblGrid>
                <a:gridCol w="304800"/>
                <a:gridCol w="1447800"/>
                <a:gridCol w="1232759"/>
                <a:gridCol w="5472841"/>
              </a:tblGrid>
              <a:tr h="241664">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rgbClr val="CC9900"/>
                          </a:solidFill>
                        </a:rPr>
                        <a:t>COMING SOON </a:t>
                      </a:r>
                      <a:endParaRPr lang="en-US" sz="1400" b="1" u="none" kern="1200" dirty="0">
                        <a:solidFill>
                          <a:srgbClr val="CC99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tx1">
                              <a:lumMod val="50000"/>
                              <a:lumOff val="50000"/>
                            </a:schemeClr>
                          </a:solidFill>
                        </a:rPr>
                        <a:t>RAA 203 </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sng" kern="1200" dirty="0" smtClean="0">
                          <a:solidFill>
                            <a:schemeClr val="tx2">
                              <a:lumMod val="60000"/>
                              <a:lumOff val="40000"/>
                            </a:schemeClr>
                          </a:solidFill>
                          <a:latin typeface="+mn-lt"/>
                          <a:ea typeface="+mn-ea"/>
                          <a:cs typeface="+mn-cs"/>
                        </a:rPr>
                        <a:t>Basic Concepts in Internal Controls for Purchasing</a:t>
                      </a:r>
                      <a:endParaRPr lang="en-US" sz="1400" b="1" u="sng" kern="1200" dirty="0">
                        <a:solidFill>
                          <a:schemeClr val="tx2">
                            <a:lumMod val="60000"/>
                            <a:lumOff val="4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a:t>
                      </a:r>
                      <a:r>
                        <a:rPr lang="en-US" sz="1400" b="1" u="none" kern="1200" baseline="0" dirty="0" smtClean="0">
                          <a:solidFill>
                            <a:schemeClr val="tx1">
                              <a:lumMod val="50000"/>
                              <a:lumOff val="50000"/>
                            </a:schemeClr>
                          </a:solidFill>
                          <a:latin typeface="+mn-lt"/>
                          <a:ea typeface="+mn-ea"/>
                          <a:cs typeface="+mn-cs"/>
                        </a:rPr>
                        <a:t>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hlinkClick r:id="rId8"/>
                        </a:rPr>
                        <a:t>Salary and Cost Transfers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hlinkClick r:id="rId9"/>
                        </a:rPr>
                        <a:t>Post Award Food Purchases and Compliance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 Class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GCA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hlinkClick r:id="rId10"/>
                        </a:rPr>
                        <a:t>Direct Billing of F&amp;A Type Costs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 Class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hlinkClick r:id="rId11"/>
                        </a:rPr>
                        <a:t>Timing of Expenditures &amp; Benefit to Award</a:t>
                      </a:r>
                      <a:endParaRPr lang="en-US" sz="1400" b="1" u="none" kern="1200" dirty="0" smtClean="0">
                        <a:solidFill>
                          <a:schemeClr val="tx1">
                            <a:lumMod val="50000"/>
                            <a:lumOff val="50000"/>
                          </a:schemeClr>
                        </a:solidFill>
                        <a:latin typeface="+mn-lt"/>
                        <a:ea typeface="+mn-ea"/>
                        <a:cs typeface="+mn-cs"/>
                      </a:endParaRPr>
                    </a:p>
                    <a:p>
                      <a:pPr marL="0" algn="l" defTabSz="914400" rtl="0" eaLnBrk="1" latinLnBrk="0" hangingPunct="1"/>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1773">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SAGE/Workday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C9900"/>
                          </a:solidFill>
                        </a:rPr>
                        <a:t>Includes Workday in SAGE</a:t>
                      </a:r>
                      <a:r>
                        <a:rPr lang="en-US" sz="1400" b="1" baseline="0" dirty="0" smtClean="0">
                          <a:solidFill>
                            <a:srgbClr val="CC9900"/>
                          </a:solidFill>
                        </a:rPr>
                        <a:t> updates</a:t>
                      </a:r>
                      <a:endParaRPr lang="en-US" sz="1400" b="1" u="none" kern="1200" dirty="0" smtClean="0">
                        <a:solidFill>
                          <a:srgbClr val="CC99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kern="1200" dirty="0" smtClean="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marL="0" algn="l" defTabSz="914400" rtl="0" eaLnBrk="1" latinLnBrk="0" hangingPunct="1"/>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hlinkClick r:id="rId12"/>
                        </a:rPr>
                        <a:t>SAGE Online Learning</a:t>
                      </a:r>
                      <a:endParaRPr lang="en-US" sz="1400" b="1" dirty="0" smtClean="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55">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kern="1200" dirty="0" smtClean="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hlinkClick r:id="rId13"/>
                        </a:rPr>
                        <a:t>SAGE help documentation</a:t>
                      </a:r>
                      <a:r>
                        <a:rPr lang="en-US" sz="1400" b="1" baseline="0" dirty="0" smtClean="0"/>
                        <a:t> </a:t>
                      </a:r>
                      <a:r>
                        <a:rPr lang="en-US" sz="1400" b="1" dirty="0" smtClean="0">
                          <a:hlinkClick r:id="rId12"/>
                        </a:rPr>
                        <a:t>Learning</a:t>
                      </a:r>
                      <a:endParaRPr lang="en-US" sz="1400" b="1" u="none" kern="1200" dirty="0" smtClean="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TextBox 16"/>
          <p:cNvSpPr txBox="1"/>
          <p:nvPr/>
        </p:nvSpPr>
        <p:spPr>
          <a:xfrm>
            <a:off x="914400" y="4343400"/>
            <a:ext cx="4572000" cy="738664"/>
          </a:xfrm>
          <a:prstGeom prst="rect">
            <a:avLst/>
          </a:prstGeom>
          <a:noFill/>
        </p:spPr>
        <p:txBody>
          <a:bodyPr wrap="square" lIns="0" rtlCol="0">
            <a:spAutoFit/>
          </a:bodyPr>
          <a:lstStyle/>
          <a:p>
            <a:r>
              <a:rPr lang="en-US" sz="1400" b="1" dirty="0">
                <a:solidFill>
                  <a:prstClr val="white">
                    <a:lumMod val="50000"/>
                  </a:prstClr>
                </a:solidFill>
              </a:rPr>
              <a:t>Register: </a:t>
            </a:r>
            <a:r>
              <a:rPr lang="en-US" sz="1400" b="1" dirty="0">
                <a:solidFill>
                  <a:prstClr val="black">
                    <a:lumMod val="65000"/>
                    <a:lumOff val="35000"/>
                  </a:prstClr>
                </a:solidFill>
                <a:hlinkClick r:id="rId14"/>
              </a:rPr>
              <a:t>https://</a:t>
            </a:r>
            <a:r>
              <a:rPr lang="en-US" sz="1400" b="1" dirty="0">
                <a:solidFill>
                  <a:prstClr val="black">
                    <a:lumMod val="50000"/>
                    <a:lumOff val="50000"/>
                  </a:prstClr>
                </a:solidFill>
                <a:hlinkClick r:id="rId14"/>
              </a:rPr>
              <a:t>uwresearch.gosignmeup.com/public/course/browse</a:t>
            </a:r>
            <a:r>
              <a:rPr lang="en-US" sz="1400" b="1" dirty="0">
                <a:solidFill>
                  <a:prstClr val="black">
                    <a:lumMod val="65000"/>
                    <a:lumOff val="35000"/>
                  </a:prstClr>
                </a:solidFill>
              </a:rPr>
              <a:t> </a:t>
            </a:r>
          </a:p>
          <a:p>
            <a:endParaRPr lang="en-US" sz="1400" dirty="0">
              <a:solidFill>
                <a:prstClr val="black"/>
              </a:solidFill>
            </a:endParaRPr>
          </a:p>
        </p:txBody>
      </p:sp>
      <p:sp>
        <p:nvSpPr>
          <p:cNvPr id="15" name="6-Point Star 14"/>
          <p:cNvSpPr/>
          <p:nvPr/>
        </p:nvSpPr>
        <p:spPr>
          <a:xfrm>
            <a:off x="548963" y="1675598"/>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6-Point Star 27"/>
          <p:cNvSpPr/>
          <p:nvPr/>
        </p:nvSpPr>
        <p:spPr>
          <a:xfrm>
            <a:off x="541581" y="3417331"/>
            <a:ext cx="152401" cy="152400"/>
          </a:xfrm>
          <a:prstGeom prst="star6">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18649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1600" y="274323"/>
            <a:ext cx="5486400" cy="584775"/>
          </a:xfrm>
          <a:prstGeom prst="rect">
            <a:avLst/>
          </a:prstGeom>
          <a:solidFill>
            <a:srgbClr val="E8D3A2"/>
          </a:solidFill>
        </p:spPr>
        <p:txBody>
          <a:bodyPr wrap="square" rtlCol="0">
            <a:spAutoFit/>
          </a:bodyPr>
          <a:lstStyle/>
          <a:p>
            <a:pPr algn="ctr"/>
            <a:r>
              <a:rPr lang="en-US" sz="3200" dirty="0">
                <a:solidFill>
                  <a:srgbClr val="8064A2">
                    <a:lumMod val="50000"/>
                  </a:srgbClr>
                </a:solidFill>
              </a:rPr>
              <a:t>Questions?</a:t>
            </a:r>
            <a:endParaRPr lang="en-US" sz="3200" dirty="0">
              <a:solidFill>
                <a:srgbClr val="8064A2">
                  <a:lumMod val="50000"/>
                </a:srgbClr>
              </a:solidFill>
            </a:endParaRPr>
          </a:p>
        </p:txBody>
      </p:sp>
      <p:sp>
        <p:nvSpPr>
          <p:cNvPr id="2" name="TextBox 1"/>
          <p:cNvSpPr txBox="1"/>
          <p:nvPr/>
        </p:nvSpPr>
        <p:spPr>
          <a:xfrm>
            <a:off x="841248" y="1267969"/>
            <a:ext cx="6492240" cy="4324261"/>
          </a:xfrm>
          <a:prstGeom prst="rect">
            <a:avLst/>
          </a:prstGeom>
          <a:noFill/>
        </p:spPr>
        <p:txBody>
          <a:bodyPr wrap="square" rtlCol="0">
            <a:spAutoFit/>
          </a:bodyPr>
          <a:lstStyle/>
          <a:p>
            <a:r>
              <a:rPr lang="en-US" sz="2500" dirty="0">
                <a:solidFill>
                  <a:prstClr val="black"/>
                </a:solidFill>
              </a:rPr>
              <a:t>If you have any questions or concerns, please do not hesitate to reach out to us, and/or our Director, Sally Thompson-Iritani.</a:t>
            </a:r>
          </a:p>
          <a:p>
            <a:endParaRPr lang="en-US" sz="2500" dirty="0">
              <a:solidFill>
                <a:prstClr val="black"/>
              </a:solidFill>
            </a:endParaRPr>
          </a:p>
          <a:p>
            <a:r>
              <a:rPr lang="en-US" sz="2500" dirty="0">
                <a:solidFill>
                  <a:prstClr val="black"/>
                </a:solidFill>
              </a:rPr>
              <a:t>Michelle Brot </a:t>
            </a:r>
            <a:r>
              <a:rPr lang="en-US" sz="2500" dirty="0">
                <a:solidFill>
                  <a:prstClr val="black"/>
                </a:solidFill>
                <a:hlinkClick r:id="rId3"/>
              </a:rPr>
              <a:t>mbrot@uw.edu</a:t>
            </a:r>
            <a:endParaRPr lang="en-US" sz="2500" dirty="0">
              <a:solidFill>
                <a:prstClr val="black"/>
              </a:solidFill>
            </a:endParaRPr>
          </a:p>
          <a:p>
            <a:endParaRPr lang="en-US" sz="2500" dirty="0">
              <a:solidFill>
                <a:prstClr val="black"/>
              </a:solidFill>
            </a:endParaRPr>
          </a:p>
          <a:p>
            <a:r>
              <a:rPr lang="en-US" sz="2500" dirty="0">
                <a:solidFill>
                  <a:prstClr val="black"/>
                </a:solidFill>
              </a:rPr>
              <a:t>Grant Lyon </a:t>
            </a:r>
            <a:r>
              <a:rPr lang="en-US" sz="2500" dirty="0">
                <a:solidFill>
                  <a:prstClr val="black"/>
                </a:solidFill>
                <a:hlinkClick r:id="rId4"/>
              </a:rPr>
              <a:t>glyon@uw.edu</a:t>
            </a:r>
            <a:endParaRPr lang="en-US" sz="2500" dirty="0">
              <a:solidFill>
                <a:prstClr val="black"/>
              </a:solidFill>
            </a:endParaRPr>
          </a:p>
          <a:p>
            <a:endParaRPr lang="en-US" sz="2500" dirty="0">
              <a:solidFill>
                <a:prstClr val="black"/>
              </a:solidFill>
            </a:endParaRPr>
          </a:p>
          <a:p>
            <a:r>
              <a:rPr lang="en-US" sz="2500" dirty="0">
                <a:solidFill>
                  <a:prstClr val="black"/>
                </a:solidFill>
              </a:rPr>
              <a:t>Sally Thompson-Iritani </a:t>
            </a:r>
            <a:r>
              <a:rPr lang="en-US" sz="2500" dirty="0">
                <a:solidFill>
                  <a:prstClr val="black"/>
                </a:solidFill>
                <a:hlinkClick r:id="rId5"/>
              </a:rPr>
              <a:t>sti2@uw.edu</a:t>
            </a:r>
            <a:endParaRPr lang="en-US" sz="2500" dirty="0">
              <a:solidFill>
                <a:prstClr val="black"/>
              </a:solidFill>
            </a:endParaRPr>
          </a:p>
          <a:p>
            <a:endParaRPr lang="en-US" sz="2500" dirty="0">
              <a:solidFill>
                <a:prstClr val="black"/>
              </a:solidFill>
            </a:endParaRPr>
          </a:p>
          <a:p>
            <a:endParaRPr lang="en-US" sz="2500" dirty="0">
              <a:solidFill>
                <a:prstClr val="black"/>
              </a:solidFill>
            </a:endParaRPr>
          </a:p>
        </p:txBody>
      </p:sp>
    </p:spTree>
    <p:extLst>
      <p:ext uri="{BB962C8B-B14F-4D97-AF65-F5344CB8AC3E}">
        <p14:creationId xmlns:p14="http://schemas.microsoft.com/office/powerpoint/2010/main" val="2429869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8" y="1759670"/>
            <a:ext cx="7461371" cy="1593130"/>
          </a:xfrm>
          <a:prstGeom prst="rect">
            <a:avLst/>
          </a:prstGeom>
          <a:noFill/>
          <a:ln>
            <a:noFill/>
          </a:ln>
        </p:spPr>
        <p:txBody>
          <a:bodyPr lIns="91425" tIns="45700" rIns="91425" bIns="45700" anchor="b" anchorCtr="0">
            <a:noAutofit/>
          </a:bodyPr>
          <a:lstStyle/>
          <a:p>
            <a:pPr lvl="0">
              <a:lnSpc>
                <a:spcPct val="90000"/>
              </a:lnSpc>
              <a:spcBef>
                <a:spcPts val="0"/>
              </a:spcBef>
              <a:buClr>
                <a:srgbClr val="FFFFFF"/>
              </a:buClr>
              <a:buSzPct val="25000"/>
            </a:pPr>
            <a:r>
              <a:rPr lang="en-US" sz="4250" kern="0" dirty="0">
                <a:solidFill>
                  <a:srgbClr val="FFFFFF"/>
                </a:solidFill>
                <a:latin typeface="Open Sans"/>
                <a:ea typeface="Open Sans"/>
                <a:cs typeface="Open Sans"/>
                <a:sym typeface="Open Sans"/>
              </a:rPr>
              <a:t>Animal Use Verification</a:t>
            </a:r>
          </a:p>
          <a:p>
            <a:pPr lvl="0">
              <a:lnSpc>
                <a:spcPct val="90000"/>
              </a:lnSpc>
              <a:spcBef>
                <a:spcPts val="0"/>
              </a:spcBef>
              <a:buClr>
                <a:srgbClr val="FFFFFF"/>
              </a:buClr>
              <a:buSzPct val="25000"/>
            </a:pPr>
            <a:r>
              <a:rPr lang="en-US" sz="4250" kern="0" dirty="0">
                <a:solidFill>
                  <a:srgbClr val="FFFFFF"/>
                </a:solidFill>
                <a:latin typeface="Open Sans"/>
                <a:ea typeface="Open Sans"/>
                <a:cs typeface="Open Sans"/>
                <a:sym typeface="Open Sans"/>
              </a:rPr>
              <a:t>&amp; eGC1</a:t>
            </a:r>
            <a:endParaRPr lang="en-US" sz="4250" kern="0" dirty="0">
              <a:solidFill>
                <a:srgbClr val="FFFFFF"/>
              </a:solidFill>
              <a:latin typeface="Open Sans"/>
              <a:ea typeface="Open Sans"/>
              <a:cs typeface="Open Sans"/>
              <a:sym typeface="Open Sans"/>
            </a:endParaRP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a:buClr>
                <a:srgbClr val="EEECE1"/>
              </a:buClr>
              <a:buSzPct val="25000"/>
              <a:buFont typeface="Arial"/>
              <a:buNone/>
            </a:pPr>
            <a:r>
              <a:rPr lang="en-US" sz="2000" dirty="0">
                <a:solidFill>
                  <a:srgbClr val="EEECE1"/>
                </a:solidFill>
                <a:latin typeface="Open Sans"/>
                <a:ea typeface="Open Sans"/>
                <a:cs typeface="Open Sans"/>
                <a:sym typeface="Open Sans"/>
              </a:rPr>
              <a:t>MRAM</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August </a:t>
            </a:r>
            <a:r>
              <a:rPr lang="en-US" sz="1600" dirty="0">
                <a:solidFill>
                  <a:srgbClr val="EEECE1"/>
                </a:solidFill>
                <a:latin typeface="Open Sans"/>
                <a:ea typeface="Open Sans"/>
                <a:cs typeface="Open Sans"/>
                <a:sym typeface="Open Sans"/>
              </a:rPr>
              <a:t>2017</a:t>
            </a:r>
          </a:p>
          <a:p>
            <a:pPr>
              <a:spcBef>
                <a:spcPts val="320"/>
              </a:spcBef>
              <a:buClr>
                <a:srgbClr val="EEECE1"/>
              </a:buClr>
              <a:buSzPct val="25000"/>
              <a:buFont typeface="Arial"/>
              <a:buNone/>
            </a:pPr>
            <a:r>
              <a:rPr lang="en-US" sz="1600" dirty="0" smtClean="0">
                <a:solidFill>
                  <a:srgbClr val="EEECE1"/>
                </a:solidFill>
                <a:latin typeface="Open Sans"/>
                <a:ea typeface="Open Sans"/>
                <a:cs typeface="Open Sans"/>
                <a:sym typeface="Open Sans"/>
              </a:rPr>
              <a:t>Carol Rhodes, Director</a:t>
            </a:r>
            <a:endParaRPr lang="en-US" sz="1600" dirty="0">
              <a:solidFill>
                <a:srgbClr val="EEECE1"/>
              </a:solidFill>
              <a:latin typeface="Open Sans"/>
              <a:ea typeface="Open Sans"/>
              <a:cs typeface="Open Sans"/>
              <a:sym typeface="Open Sans"/>
            </a:endParaRPr>
          </a:p>
          <a:p>
            <a:pPr>
              <a:spcBef>
                <a:spcPts val="320"/>
              </a:spcBef>
              <a:buClr>
                <a:srgbClr val="EEECE1"/>
              </a:buClr>
              <a:buSzPct val="25000"/>
              <a:buFont typeface="Arial"/>
              <a:buNone/>
            </a:pPr>
            <a:r>
              <a:rPr lang="en-US" sz="1600" dirty="0">
                <a:solidFill>
                  <a:srgbClr val="EEECE1"/>
                </a:solidFill>
                <a:latin typeface="Open Sans"/>
                <a:ea typeface="Open Sans"/>
                <a:cs typeface="Open Sans"/>
                <a:sym typeface="Open Sans"/>
              </a:rPr>
              <a:t>Office of </a:t>
            </a:r>
            <a:r>
              <a:rPr lang="en-US" sz="1600" dirty="0" smtClean="0">
                <a:solidFill>
                  <a:srgbClr val="EEECE1"/>
                </a:solidFill>
                <a:latin typeface="Open Sans"/>
                <a:ea typeface="Open Sans"/>
                <a:cs typeface="Open Sans"/>
                <a:sym typeface="Open Sans"/>
              </a:rPr>
              <a:t>Sponsored Programs</a:t>
            </a:r>
            <a:endParaRPr lang="en-US" sz="1600" dirty="0">
              <a:solidFill>
                <a:srgbClr val="EEECE1"/>
              </a:solidFill>
              <a:latin typeface="Open Sans"/>
              <a:ea typeface="Open Sans"/>
              <a:cs typeface="Open Sans"/>
              <a:sym typeface="Open Sans"/>
            </a:endParaRPr>
          </a:p>
        </p:txBody>
      </p:sp>
    </p:spTree>
    <p:extLst>
      <p:ext uri="{BB962C8B-B14F-4D97-AF65-F5344CB8AC3E}">
        <p14:creationId xmlns:p14="http://schemas.microsoft.com/office/powerpoint/2010/main" val="316102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71756" y="836802"/>
            <a:ext cx="8184662" cy="991998"/>
          </a:xfrm>
          <a:prstGeom prst="rect">
            <a:avLst/>
          </a:prstGeom>
          <a:noFill/>
          <a:ln>
            <a:noFill/>
          </a:ln>
        </p:spPr>
        <p:txBody>
          <a:bodyPr lIns="91425" tIns="45700" rIns="91425" bIns="45700" anchor="b" anchorCtr="0">
            <a:noAutofit/>
          </a:bodyPr>
          <a:lstStyle/>
          <a:p>
            <a:pPr lvl="0">
              <a:spcBef>
                <a:spcPts val="0"/>
              </a:spcBef>
              <a:spcAft>
                <a:spcPts val="600"/>
              </a:spcAft>
              <a:buSzPct val="25000"/>
            </a:pPr>
            <a:r>
              <a:rPr lang="en-US" sz="2800" dirty="0" smtClean="0">
                <a:latin typeface="Open Sans" panose="020B0606030504020204" pitchFamily="34" charset="0"/>
                <a:ea typeface="Open Sans" panose="020B0606030504020204" pitchFamily="34" charset="0"/>
                <a:cs typeface="Open Sans" panose="020B0606030504020204" pitchFamily="34" charset="0"/>
              </a:rPr>
              <a:t>eGC1 Types</a:t>
            </a:r>
          </a:p>
          <a:p>
            <a:pPr>
              <a:spcBef>
                <a:spcPts val="0"/>
              </a:spcBef>
              <a:spcAft>
                <a:spcPts val="600"/>
              </a:spcAft>
              <a:buSzPct val="25000"/>
            </a:pPr>
            <a:r>
              <a:rPr lang="en-US" sz="2800" dirty="0">
                <a:latin typeface="Open Sans"/>
                <a:ea typeface="Open Sans"/>
                <a:cs typeface="Open Sans"/>
              </a:rPr>
              <a:t>OAW not automatically added as </a:t>
            </a:r>
            <a:r>
              <a:rPr lang="en-US" sz="2800" dirty="0">
                <a:latin typeface="Open Sans"/>
                <a:ea typeface="Open Sans"/>
                <a:cs typeface="Open Sans"/>
                <a:sym typeface="Open Sans"/>
              </a:rPr>
              <a:t>Approver</a:t>
            </a:r>
          </a:p>
          <a:p>
            <a:pPr lvl="0">
              <a:spcBef>
                <a:spcPts val="0"/>
              </a:spcBef>
              <a:buSzPct val="25000"/>
            </a:pPr>
            <a:r>
              <a:rPr lang="en-US" sz="2800" dirty="0" smtClean="0">
                <a:latin typeface="Open Sans" panose="020B0606030504020204" pitchFamily="34" charset="0"/>
                <a:ea typeface="Open Sans" panose="020B0606030504020204" pitchFamily="34" charset="0"/>
                <a:cs typeface="Open Sans" panose="020B0606030504020204" pitchFamily="34" charset="0"/>
              </a:rPr>
              <a:t> </a:t>
            </a:r>
          </a:p>
        </p:txBody>
      </p:sp>
      <p:sp>
        <p:nvSpPr>
          <p:cNvPr id="55" name="Shape 55"/>
          <p:cNvSpPr txBox="1">
            <a:spLocks noGrp="1"/>
          </p:cNvSpPr>
          <p:nvPr>
            <p:ph type="body" idx="2"/>
          </p:nvPr>
        </p:nvSpPr>
        <p:spPr>
          <a:xfrm>
            <a:off x="566791" y="1828801"/>
            <a:ext cx="8196209" cy="838200"/>
          </a:xfrm>
          <a:prstGeom prst="rect">
            <a:avLst/>
          </a:prstGeom>
          <a:noFill/>
          <a:ln>
            <a:noFill/>
          </a:ln>
        </p:spPr>
        <p:txBody>
          <a:bodyPr lIns="91425" tIns="45700" rIns="91425" bIns="45700" anchor="t" anchorCtr="0">
            <a:noAutofit/>
          </a:bodyPr>
          <a:lstStyle/>
          <a:p>
            <a:pPr marL="0" indent="0">
              <a:spcBef>
                <a:spcPts val="0"/>
              </a:spcBef>
              <a:buNone/>
            </a:pPr>
            <a:r>
              <a:rPr lang="en-US" sz="2000" dirty="0"/>
              <a:t>Competing: </a:t>
            </a:r>
            <a:r>
              <a:rPr lang="en-US" sz="2000" b="0" dirty="0"/>
              <a:t>Pre-app, New, Competing Renewal, Competing Supplement, Resubmission</a:t>
            </a:r>
          </a:p>
          <a:p>
            <a:pPr marL="0" indent="0">
              <a:spcBef>
                <a:spcPts val="0"/>
              </a:spcBef>
              <a:buNone/>
            </a:pPr>
            <a:endParaRPr lang="en-US" sz="2000" b="0" dirty="0"/>
          </a:p>
          <a:p>
            <a:pPr marL="0" indent="0" algn="ctr">
              <a:spcBef>
                <a:spcPts val="0"/>
              </a:spcBef>
              <a:spcAft>
                <a:spcPts val="600"/>
              </a:spcAft>
              <a:buNone/>
            </a:pPr>
            <a:r>
              <a:rPr lang="en-US" sz="2600" b="0" dirty="0"/>
              <a:t>As of August 2017 </a:t>
            </a:r>
          </a:p>
          <a:p>
            <a:pPr marL="0" lvl="1" indent="0">
              <a:spcBef>
                <a:spcPts val="0"/>
              </a:spcBef>
              <a:spcAft>
                <a:spcPts val="600"/>
              </a:spcAft>
              <a:buNone/>
            </a:pPr>
            <a:r>
              <a:rPr lang="en-US" dirty="0"/>
              <a:t>Noncompeting Renewal</a:t>
            </a:r>
            <a:r>
              <a:rPr lang="en-US" dirty="0" smtClean="0"/>
              <a:t>: </a:t>
            </a:r>
            <a:r>
              <a:rPr lang="en-US" b="0" dirty="0" smtClean="0"/>
              <a:t>Research </a:t>
            </a:r>
            <a:r>
              <a:rPr lang="en-US" b="0" dirty="0"/>
              <a:t>Performance Progress Reports (RPPRS</a:t>
            </a:r>
            <a:r>
              <a:rPr lang="en-US" b="0" dirty="0" smtClean="0"/>
              <a:t>), progress </a:t>
            </a:r>
            <a:r>
              <a:rPr lang="en-US" b="0" dirty="0"/>
              <a:t>report requiring SO sign-off or submission</a:t>
            </a:r>
          </a:p>
          <a:p>
            <a:pPr marL="0" lvl="1" indent="0">
              <a:spcBef>
                <a:spcPts val="0"/>
              </a:spcBef>
              <a:buNone/>
            </a:pPr>
            <a:endParaRPr lang="en-US" b="0" dirty="0"/>
          </a:p>
          <a:p>
            <a:pPr marL="0" lvl="1" indent="0">
              <a:spcBef>
                <a:spcPts val="0"/>
              </a:spcBef>
              <a:buNone/>
            </a:pPr>
            <a:r>
              <a:rPr lang="en-US" dirty="0"/>
              <a:t>Noncompeting Supplement</a:t>
            </a:r>
            <a:r>
              <a:rPr lang="en-US" dirty="0" smtClean="0"/>
              <a:t>: </a:t>
            </a:r>
            <a:r>
              <a:rPr lang="en-US" b="0" dirty="0" smtClean="0"/>
              <a:t>Additional </a:t>
            </a:r>
            <a:r>
              <a:rPr lang="en-US" b="0" dirty="0"/>
              <a:t>funding being requested or awarded for ongoing project e.g. administrative supplement</a:t>
            </a:r>
          </a:p>
          <a:p>
            <a:pPr marL="0" lvl="1" indent="0">
              <a:spcBef>
                <a:spcPts val="0"/>
              </a:spcBef>
              <a:buNone/>
            </a:pPr>
            <a:endParaRPr lang="en-US" b="0" dirty="0"/>
          </a:p>
          <a:p>
            <a:pPr marL="0" lvl="1" indent="0">
              <a:spcBef>
                <a:spcPts val="0"/>
              </a:spcBef>
              <a:buNone/>
            </a:pPr>
            <a:r>
              <a:rPr lang="en-US" dirty="0"/>
              <a:t>Noncompeting Revision</a:t>
            </a:r>
          </a:p>
          <a:p>
            <a:pPr marL="0" marR="0" lvl="0" indent="0" algn="l" rtl="0">
              <a:lnSpc>
                <a:spcPct val="90000"/>
              </a:lnSpc>
              <a:spcBef>
                <a:spcPts val="0"/>
              </a:spcBef>
              <a:spcAft>
                <a:spcPts val="0"/>
              </a:spcAft>
              <a:buClr>
                <a:srgbClr val="4B2E83"/>
              </a:buClr>
              <a:buSzPct val="25000"/>
              <a:buFont typeface="Merriweather Sans"/>
              <a:buNone/>
            </a:pPr>
            <a:endParaRPr lang="en-US" sz="2000" b="0" dirty="0"/>
          </a:p>
          <a:p>
            <a:pPr marL="0" marR="0" lvl="0" indent="0" algn="l" rtl="0">
              <a:lnSpc>
                <a:spcPct val="90000"/>
              </a:lnSpc>
              <a:spcBef>
                <a:spcPts val="0"/>
              </a:spcBef>
              <a:spcAft>
                <a:spcPts val="0"/>
              </a:spcAft>
              <a:buClr>
                <a:srgbClr val="4B2E83"/>
              </a:buClr>
              <a:buSzPct val="25000"/>
              <a:buFont typeface="Merriweather Sans"/>
              <a:buNone/>
            </a:pPr>
            <a:endParaRPr lang="en-US" sz="2000" b="0" dirty="0"/>
          </a:p>
          <a:p>
            <a:pPr marL="0" marR="0" lvl="0" indent="0" algn="l" rtl="0">
              <a:lnSpc>
                <a:spcPct val="90000"/>
              </a:lnSpc>
              <a:spcBef>
                <a:spcPts val="0"/>
              </a:spcBef>
              <a:spcAft>
                <a:spcPts val="0"/>
              </a:spcAft>
              <a:buClr>
                <a:srgbClr val="4B2E83"/>
              </a:buClr>
              <a:buSzPct val="25000"/>
              <a:buFont typeface="Merriweather Sans"/>
              <a:buNone/>
            </a:pPr>
            <a:r>
              <a:rPr lang="en-US" sz="2000" b="0" dirty="0" smtClean="0"/>
              <a:t/>
            </a:r>
            <a:br>
              <a:rPr lang="en-US" sz="2000" b="0" dirty="0" smtClean="0"/>
            </a:br>
            <a:endParaRPr lang="en-US" sz="2000" b="0" dirty="0"/>
          </a:p>
        </p:txBody>
      </p:sp>
      <p:cxnSp>
        <p:nvCxnSpPr>
          <p:cNvPr id="4" name="Straight Connector 3"/>
          <p:cNvCxnSpPr/>
          <p:nvPr/>
        </p:nvCxnSpPr>
        <p:spPr>
          <a:xfrm>
            <a:off x="2026329" y="3025066"/>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00800" y="2971800"/>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72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66781" y="371510"/>
            <a:ext cx="8184599" cy="992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600"/>
              </a:spcAft>
              <a:buClr>
                <a:srgbClr val="4B2E83"/>
              </a:buClr>
              <a:buSzPct val="25000"/>
              <a:buFont typeface="Arial"/>
              <a:buNone/>
            </a:pPr>
            <a:r>
              <a:rPr lang="en-US" sz="2800" dirty="0" smtClean="0">
                <a:latin typeface="Open Sans"/>
                <a:ea typeface="Open Sans"/>
                <a:cs typeface="Open Sans"/>
                <a:sym typeface="Open Sans"/>
              </a:rPr>
              <a:t>When Animal Use Answered Yes</a:t>
            </a:r>
          </a:p>
          <a:p>
            <a:pPr marL="0" marR="0" lvl="0" indent="0" algn="l" rtl="0">
              <a:lnSpc>
                <a:spcPct val="90000"/>
              </a:lnSpc>
              <a:spcBef>
                <a:spcPts val="0"/>
              </a:spcBef>
              <a:spcAft>
                <a:spcPts val="600"/>
              </a:spcAft>
              <a:buClr>
                <a:srgbClr val="4B2E83"/>
              </a:buClr>
              <a:buSzPct val="25000"/>
              <a:buFont typeface="Arial"/>
              <a:buNone/>
            </a:pPr>
            <a:r>
              <a:rPr lang="en-US" sz="2800" dirty="0" smtClean="0">
                <a:latin typeface="Open Sans"/>
                <a:ea typeface="Open Sans"/>
                <a:cs typeface="Open Sans"/>
                <a:sym typeface="Open Sans"/>
              </a:rPr>
              <a:t>OAW Automatically added as Approver</a:t>
            </a:r>
            <a:endParaRPr lang="en-US" sz="2800" b="0" i="0" u="none" strike="noStrike" cap="none" dirty="0">
              <a:solidFill>
                <a:srgbClr val="4B2E83"/>
              </a:solidFill>
              <a:latin typeface="Open Sans"/>
              <a:ea typeface="Open Sans"/>
              <a:cs typeface="Open Sans"/>
              <a:sym typeface="Open Sans"/>
            </a:endParaRPr>
          </a:p>
        </p:txBody>
      </p:sp>
      <p:sp>
        <p:nvSpPr>
          <p:cNvPr id="157" name="Shape 157"/>
          <p:cNvSpPr txBox="1">
            <a:spLocks noGrp="1"/>
          </p:cNvSpPr>
          <p:nvPr>
            <p:ph type="body" idx="2"/>
          </p:nvPr>
        </p:nvSpPr>
        <p:spPr>
          <a:xfrm>
            <a:off x="609600" y="2438400"/>
            <a:ext cx="8093513" cy="2856621"/>
          </a:xfrm>
          <a:prstGeom prst="rect">
            <a:avLst/>
          </a:prstGeom>
          <a:noFill/>
          <a:ln>
            <a:noFill/>
          </a:ln>
        </p:spPr>
        <p:txBody>
          <a:bodyPr lIns="91425" tIns="45700" rIns="91425" bIns="45700" anchor="t" anchorCtr="0">
            <a:noAutofit/>
          </a:bodyPr>
          <a:lstStyle/>
          <a:p>
            <a:pPr indent="-342900">
              <a:lnSpc>
                <a:spcPct val="90000"/>
              </a:lnSpc>
              <a:spcBef>
                <a:spcPts val="1000"/>
              </a:spcBef>
              <a:buSzPct val="64000"/>
            </a:pPr>
            <a:r>
              <a:rPr lang="en-US" b="0" dirty="0"/>
              <a:t>Transfer to UW</a:t>
            </a:r>
          </a:p>
          <a:p>
            <a:pPr indent="-342900">
              <a:lnSpc>
                <a:spcPct val="90000"/>
              </a:lnSpc>
              <a:spcBef>
                <a:spcPts val="1000"/>
              </a:spcBef>
              <a:buSzPct val="64000"/>
            </a:pPr>
            <a:r>
              <a:rPr lang="en-US" b="0" dirty="0"/>
              <a:t>After-the-Fact Award (no proposal stage)</a:t>
            </a:r>
          </a:p>
          <a:p>
            <a:pPr indent="-342900">
              <a:lnSpc>
                <a:spcPct val="90000"/>
              </a:lnSpc>
              <a:spcBef>
                <a:spcPts val="1000"/>
              </a:spcBef>
              <a:buSzPct val="64000"/>
            </a:pPr>
            <a:r>
              <a:rPr lang="en-US" b="0" dirty="0"/>
              <a:t>Supplement/extension</a:t>
            </a:r>
          </a:p>
          <a:p>
            <a:pPr marL="0" indent="0">
              <a:lnSpc>
                <a:spcPct val="90000"/>
              </a:lnSpc>
              <a:spcBef>
                <a:spcPts val="1000"/>
              </a:spcBef>
              <a:buSzPct val="44000"/>
              <a:buNone/>
            </a:pPr>
            <a:endParaRPr b="0" i="0" u="none" strike="noStrike" cap="none" dirty="0">
              <a:solidFill>
                <a:srgbClr val="4B2E83"/>
              </a:solidFill>
              <a:sym typeface="Open Sans"/>
            </a:endParaRPr>
          </a:p>
        </p:txBody>
      </p:sp>
      <p:sp>
        <p:nvSpPr>
          <p:cNvPr id="4" name="Shape 156"/>
          <p:cNvSpPr txBox="1">
            <a:spLocks/>
          </p:cNvSpPr>
          <p:nvPr/>
        </p:nvSpPr>
        <p:spPr>
          <a:xfrm>
            <a:off x="762000" y="1600200"/>
            <a:ext cx="8184599" cy="457200"/>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90000"/>
              </a:lnSpc>
              <a:spcBef>
                <a:spcPts val="600"/>
              </a:spcBef>
              <a:spcAft>
                <a:spcPts val="0"/>
              </a:spcAft>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lnSpc>
                <a:spcPct val="100000"/>
              </a:lnSpc>
              <a:spcBef>
                <a:spcPts val="560"/>
              </a:spcBef>
              <a:spcAft>
                <a:spcPts val="0"/>
              </a:spcAft>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lnSpc>
                <a:spcPct val="100000"/>
              </a:lnSpc>
              <a:spcBef>
                <a:spcPts val="480"/>
              </a:spcBef>
              <a:spcAft>
                <a:spcPts val="0"/>
              </a:spcAft>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lnSpc>
                <a:spcPct val="100000"/>
              </a:lnSpc>
              <a:spcBef>
                <a:spcPts val="400"/>
              </a:spcBef>
              <a:spcAft>
                <a:spcPts val="0"/>
              </a:spcAft>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Bef>
                <a:spcPts val="0"/>
              </a:spcBef>
              <a:buSzPct val="25000"/>
            </a:pPr>
            <a:r>
              <a:rPr lang="en-US" sz="2400" kern="0" dirty="0" smtClean="0">
                <a:latin typeface="Open Sans"/>
                <a:ea typeface="Open Sans"/>
                <a:cs typeface="Open Sans"/>
                <a:sym typeface="Open Sans"/>
              </a:rPr>
              <a:t>To these eGC1 Types</a:t>
            </a:r>
          </a:p>
        </p:txBody>
      </p:sp>
    </p:spTree>
    <p:extLst>
      <p:ext uri="{BB962C8B-B14F-4D97-AF65-F5344CB8AC3E}">
        <p14:creationId xmlns:p14="http://schemas.microsoft.com/office/powerpoint/2010/main" val="3656523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7.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GO AWAY BLUE L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larity">
  <a:themeElements>
    <a:clrScheme name="Custom 8">
      <a:dk1>
        <a:sysClr val="windowText" lastClr="000000"/>
      </a:dk1>
      <a:lt1>
        <a:sysClr val="window" lastClr="FFFFFF"/>
      </a:lt1>
      <a:dk2>
        <a:srgbClr val="5B6973"/>
      </a:dk2>
      <a:lt2>
        <a:srgbClr val="E7ECED"/>
      </a:lt2>
      <a:accent1>
        <a:srgbClr val="BACF6B"/>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66</TotalTime>
  <Words>2349</Words>
  <Application>Microsoft Office PowerPoint</Application>
  <PresentationFormat>On-screen Show (4:3)</PresentationFormat>
  <Paragraphs>558</Paragraphs>
  <Slides>50</Slides>
  <Notes>25</Notes>
  <HiddenSlides>0</HiddenSlides>
  <MMClips>0</MMClips>
  <ScaleCrop>false</ScaleCrop>
  <HeadingPairs>
    <vt:vector size="4" baseType="variant">
      <vt:variant>
        <vt:lpstr>Theme</vt:lpstr>
      </vt:variant>
      <vt:variant>
        <vt:i4>10</vt:i4>
      </vt:variant>
      <vt:variant>
        <vt:lpstr>Slide Titles</vt:lpstr>
      </vt:variant>
      <vt:variant>
        <vt:i4>50</vt:i4>
      </vt:variant>
    </vt:vector>
  </HeadingPairs>
  <TitlesOfParts>
    <vt:vector size="60" baseType="lpstr">
      <vt:lpstr>Office Theme</vt:lpstr>
      <vt:lpstr>1_Office Theme</vt:lpstr>
      <vt:lpstr>2_Office Theme</vt:lpstr>
      <vt:lpstr>1_Custom Design</vt:lpstr>
      <vt:lpstr>3_Office Theme</vt:lpstr>
      <vt:lpstr>2_Custom Design</vt:lpstr>
      <vt:lpstr>Clarity</vt:lpstr>
      <vt:lpstr>Custom Design</vt:lpstr>
      <vt:lpstr>3_Custom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Zipline timeline</vt:lpstr>
      <vt:lpstr>PowerPoint Presentation</vt:lpstr>
      <vt:lpstr>Zipline timeline</vt:lpstr>
      <vt:lpstr>   The numbers</vt:lpstr>
      <vt:lpstr>   The numbers</vt:lpstr>
      <vt:lpstr>PowerPoint Presentation</vt:lpstr>
      <vt:lpstr>System crashes: none (to date)</vt:lpstr>
      <vt:lpstr>Software bugs</vt:lpstr>
      <vt:lpstr>Conversions</vt:lpstr>
      <vt:lpstr>What happens to your existing application when we make a change to Zipline?</vt:lpstr>
      <vt:lpstr>What are we hearing from you and the rest of campus?</vt:lpstr>
      <vt:lpstr>TAP Survey Comment</vt:lpstr>
      <vt:lpstr>The top 3 questions</vt:lpstr>
      <vt:lpstr>We are listening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Sallows</dc:creator>
  <cp:lastModifiedBy>Jon Sallows</cp:lastModifiedBy>
  <cp:revision>10</cp:revision>
  <dcterms:created xsi:type="dcterms:W3CDTF">2017-08-09T22:03:22Z</dcterms:created>
  <dcterms:modified xsi:type="dcterms:W3CDTF">2017-08-09T23:09:30Z</dcterms:modified>
</cp:coreProperties>
</file>