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5" r:id="rId5"/>
    <p:sldId id="264" r:id="rId6"/>
    <p:sldId id="278" r:id="rId7"/>
    <p:sldId id="279" r:id="rId8"/>
    <p:sldId id="267" r:id="rId9"/>
    <p:sldId id="268" r:id="rId10"/>
    <p:sldId id="270" r:id="rId11"/>
    <p:sldId id="272" r:id="rId12"/>
    <p:sldId id="263" r:id="rId13"/>
    <p:sldId id="273" r:id="rId14"/>
    <p:sldId id="275" r:id="rId15"/>
    <p:sldId id="274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29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F10A-1F1D-416D-B03D-0C220A1BB584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6BE4-2615-4590-859F-3756986B09D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F10A-1F1D-416D-B03D-0C220A1BB584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6BE4-2615-4590-859F-3756986B09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F10A-1F1D-416D-B03D-0C220A1BB584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6BE4-2615-4590-859F-3756986B09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F10A-1F1D-416D-B03D-0C220A1BB584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6BE4-2615-4590-859F-3756986B09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F10A-1F1D-416D-B03D-0C220A1BB584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6BE4-2615-4590-859F-3756986B09D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F10A-1F1D-416D-B03D-0C220A1BB584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6BE4-2615-4590-859F-3756986B09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F10A-1F1D-416D-B03D-0C220A1BB584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6BE4-2615-4590-859F-3756986B09D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F10A-1F1D-416D-B03D-0C220A1BB584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6BE4-2615-4590-859F-3756986B09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F10A-1F1D-416D-B03D-0C220A1BB584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6BE4-2615-4590-859F-3756986B09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F10A-1F1D-416D-B03D-0C220A1BB584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6BE4-2615-4590-859F-3756986B09D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F10A-1F1D-416D-B03D-0C220A1BB584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6BE4-2615-4590-859F-3756986B09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D69F10A-1F1D-416D-B03D-0C220A1BB584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B986BE4-2615-4590-859F-3756986B09D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Karen Moe, Director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Human Subjects Division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MRAM Meeting   Aug 1, 2017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371600"/>
            <a:ext cx="4552283" cy="166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877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Software bugs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200" dirty="0" smtClean="0"/>
              <a:t>     Several minor bugs</a:t>
            </a:r>
          </a:p>
          <a:p>
            <a:pPr marL="0" indent="0" algn="r">
              <a:buClr>
                <a:schemeClr val="tx1"/>
              </a:buClr>
              <a:buNone/>
            </a:pPr>
            <a:endParaRPr lang="en-US" sz="3200" dirty="0"/>
          </a:p>
          <a:p>
            <a:pPr marL="0" indent="0" algn="r">
              <a:buClr>
                <a:schemeClr val="tx1"/>
              </a:buClr>
              <a:buNone/>
            </a:pPr>
            <a:endParaRPr lang="en-US" sz="3200" dirty="0" smtClean="0"/>
          </a:p>
          <a:p>
            <a:pPr marL="0" indent="0" algn="r">
              <a:buClr>
                <a:schemeClr val="tx1"/>
              </a:buClr>
              <a:buNone/>
            </a:pPr>
            <a:endParaRPr lang="en-US" sz="3200" dirty="0"/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200" dirty="0" smtClean="0"/>
              <a:t>The big one:  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3200" dirty="0" smtClean="0"/>
              <a:t>		Status Report Reminders</a:t>
            </a:r>
          </a:p>
          <a:p>
            <a:pPr marL="0" indent="0">
              <a:buClr>
                <a:schemeClr val="tx1"/>
              </a:buClr>
              <a:buNone/>
            </a:pPr>
            <a:endParaRPr lang="en-US" sz="3200" dirty="0"/>
          </a:p>
          <a:p>
            <a:pPr marL="0" indent="0">
              <a:buClr>
                <a:schemeClr val="tx1"/>
              </a:buClr>
              <a:buNone/>
            </a:pP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19600"/>
            <a:ext cx="2286000" cy="1874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79" y="1599299"/>
            <a:ext cx="2667000" cy="240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12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66FF"/>
                </a:solidFill>
              </a:rPr>
              <a:t>Conversions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en-US" sz="3200" dirty="0"/>
              <a:t>R</a:t>
            </a:r>
            <a:r>
              <a:rPr lang="en-US" sz="3200" dirty="0" smtClean="0"/>
              <a:t>evised policy helped (fewer conversions) </a:t>
            </a:r>
          </a:p>
          <a:p>
            <a:pPr>
              <a:buClrTx/>
            </a:pPr>
            <a:r>
              <a:rPr lang="en-US" sz="3200" dirty="0" smtClean="0"/>
              <a:t>The struggle continues, but the end is near</a:t>
            </a:r>
            <a:endParaRPr lang="en-US" sz="3200" dirty="0"/>
          </a:p>
        </p:txBody>
      </p:sp>
      <p:pic>
        <p:nvPicPr>
          <p:cNvPr id="4" name="Picture 2" descr="C:\Users\kemoe\Pictures\conversion 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0"/>
            <a:ext cx="4267200" cy="350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880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66FF"/>
                </a:solidFill>
              </a:rPr>
              <a:t>What happens to your existing application when we make a change to Zipline?</a:t>
            </a:r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We do ou</a:t>
            </a:r>
            <a:r>
              <a:rPr lang="en-US" sz="3200" dirty="0" smtClean="0"/>
              <a:t>r best to supply the missing data. 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But occasionally….</a:t>
            </a:r>
          </a:p>
          <a:p>
            <a:pPr marL="0" indent="0" algn="ctr">
              <a:buNone/>
            </a:pPr>
            <a:r>
              <a:rPr lang="en-US" sz="3200" dirty="0" smtClean="0"/>
              <a:t>When you create a Modification or Status Report, Zipline will ask you to answer any new questions that have been added. </a:t>
            </a:r>
          </a:p>
        </p:txBody>
      </p:sp>
    </p:spTree>
    <p:extLst>
      <p:ext uri="{BB962C8B-B14F-4D97-AF65-F5344CB8AC3E}">
        <p14:creationId xmlns:p14="http://schemas.microsoft.com/office/powerpoint/2010/main" val="3487257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66FF"/>
                </a:solidFill>
              </a:rPr>
              <a:t>What are we hearing from you and the rest of campus?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dirty="0" smtClean="0"/>
              <a:t>Phone calls </a:t>
            </a:r>
          </a:p>
          <a:p>
            <a:pPr marL="0" indent="0" algn="ctr">
              <a:buNone/>
            </a:pPr>
            <a:r>
              <a:rPr lang="en-US" sz="3600" dirty="0" smtClean="0"/>
              <a:t>Hsdinfo@uw.edu</a:t>
            </a:r>
          </a:p>
          <a:p>
            <a:pPr marL="0" indent="0" algn="ctr">
              <a:buNone/>
            </a:pPr>
            <a:r>
              <a:rPr lang="en-US" sz="3600" dirty="0" smtClean="0"/>
              <a:t>TAP survey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Lots of very specific questions</a:t>
            </a:r>
          </a:p>
          <a:p>
            <a:pPr marL="0" indent="0" algn="ctr">
              <a:buNone/>
            </a:pPr>
            <a:r>
              <a:rPr lang="en-US" sz="3600" dirty="0" smtClean="0"/>
              <a:t>Mostly positive</a:t>
            </a:r>
          </a:p>
          <a:p>
            <a:pPr marL="0" indent="0" algn="ctr">
              <a:buNone/>
            </a:pPr>
            <a:r>
              <a:rPr lang="en-US" sz="3600" dirty="0" smtClean="0"/>
              <a:t>A few very negative</a:t>
            </a:r>
          </a:p>
        </p:txBody>
      </p:sp>
    </p:spTree>
    <p:extLst>
      <p:ext uri="{BB962C8B-B14F-4D97-AF65-F5344CB8AC3E}">
        <p14:creationId xmlns:p14="http://schemas.microsoft.com/office/powerpoint/2010/main" val="3431289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TAP Survey Comment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3200" dirty="0" smtClean="0"/>
              <a:t>“</a:t>
            </a:r>
            <a:r>
              <a:rPr lang="en-US" sz="3200" b="1" dirty="0" smtClean="0">
                <a:solidFill>
                  <a:srgbClr val="C00000"/>
                </a:solidFill>
              </a:rPr>
              <a:t>So zipline was a pain…but I’m extremely thankful now for it</a:t>
            </a:r>
            <a:r>
              <a:rPr lang="en-US" sz="3200" dirty="0" smtClean="0"/>
              <a:t>. I use to think the IRB was a huge headache…but in the past 2 years I feel they have improved immensely, especially with explaining and defining things…they are always picking up the phone and/or emailing me responses timely</a:t>
            </a:r>
            <a:r>
              <a:rPr lang="en-US" sz="3200" dirty="0" smtClean="0"/>
              <a:t>.”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E6E9-F9B6-4D42-8FE0-4E6EF15EB0E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94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2980FF"/>
                </a:solidFill>
              </a:rPr>
              <a:t>The top 3 questions</a:t>
            </a:r>
            <a:endParaRPr lang="en-US" b="1" dirty="0">
              <a:solidFill>
                <a:srgbClr val="298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7100"/>
            <a:ext cx="8229600" cy="42799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b="1" dirty="0" smtClean="0"/>
              <a:t>Why is my application still in Pre-Submission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even though I clicked on the FINISH button?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Why can’t I find my PI’s name </a:t>
            </a:r>
            <a:r>
              <a:rPr lang="en-US" sz="2800" dirty="0" smtClean="0"/>
              <a:t>on the drop-down list?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How do I add the name of my funder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pic>
        <p:nvPicPr>
          <p:cNvPr id="4098" name="Picture 2" descr="C:\Users\kemoe\Pictures\Question 1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1806882" cy="18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156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81200"/>
            <a:ext cx="6858000" cy="428625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 are listening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hsdinfo@uw.edu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0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971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66FF"/>
                </a:solidFill>
              </a:rPr>
              <a:t>Update</a:t>
            </a:r>
            <a:endParaRPr lang="en-US" sz="3600" b="1" dirty="0" smtClean="0">
              <a:solidFill>
                <a:srgbClr val="0066FF"/>
              </a:solidFill>
            </a:endParaRPr>
          </a:p>
          <a:p>
            <a:pPr marL="0" indent="0" algn="ctr">
              <a:buClrTx/>
              <a:buNone/>
            </a:pPr>
            <a:r>
              <a:rPr lang="en-US" sz="3600" dirty="0" smtClean="0"/>
              <a:t>What’s </a:t>
            </a:r>
            <a:r>
              <a:rPr lang="en-US" sz="3600" dirty="0" smtClean="0"/>
              <a:t>happened, what’s next</a:t>
            </a:r>
            <a:endParaRPr lang="en-US" sz="3600" dirty="0" smtClean="0"/>
          </a:p>
          <a:p>
            <a:pPr marL="0" indent="0" algn="ctr">
              <a:buClrTx/>
              <a:buNone/>
            </a:pPr>
            <a:r>
              <a:rPr lang="en-US" sz="3600" dirty="0" smtClean="0"/>
              <a:t>The numbers</a:t>
            </a:r>
          </a:p>
          <a:p>
            <a:pPr marL="0" indent="0" algn="ctr">
              <a:buClrTx/>
              <a:buNone/>
            </a:pPr>
            <a:r>
              <a:rPr lang="en-US" sz="3600" dirty="0" smtClean="0"/>
              <a:t>User experience</a:t>
            </a:r>
            <a:endParaRPr lang="en-US" sz="3600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99" y="457200"/>
            <a:ext cx="309562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8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Zipline timeline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429897"/>
              </p:ext>
            </p:extLst>
          </p:nvPr>
        </p:nvGraphicFramePr>
        <p:xfrm>
          <a:off x="533400" y="1295400"/>
          <a:ext cx="6934200" cy="5205046"/>
        </p:xfrm>
        <a:graphic>
          <a:graphicData uri="http://schemas.openxmlformats.org/drawingml/2006/table">
            <a:tbl>
              <a:tblPr firstRow="1" firstCol="1" bandRow="1"/>
              <a:tblGrid>
                <a:gridCol w="2163864"/>
                <a:gridCol w="4770336"/>
              </a:tblGrid>
              <a:tr h="392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Date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Event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92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May 31,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Implementation for 20% of depts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</a:tr>
              <a:tr h="4337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Aug 12,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Change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1: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Remove 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dept sign-off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Nov 1, 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Implementation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complete:  all depts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6FF"/>
                    </a:solidFill>
                  </a:tcPr>
                </a:tc>
              </a:tr>
              <a:tr h="11781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Jan 6, 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Change 2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Large number of small changes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Length of approval period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1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April 14, 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Change 3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Big policy change re conversions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Shared Regulatory Documents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June 23, 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Change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4: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  FDA question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June 2017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Status Reports start arriving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C:\Users\kemoe\Pictures\website welcom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5353">
            <a:off x="6758460" y="3164667"/>
            <a:ext cx="2071688" cy="137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72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71600"/>
            <a:ext cx="7071226" cy="344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21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Zipline timeline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109750"/>
              </p:ext>
            </p:extLst>
          </p:nvPr>
        </p:nvGraphicFramePr>
        <p:xfrm>
          <a:off x="685800" y="1295400"/>
          <a:ext cx="7818120" cy="5401733"/>
        </p:xfrm>
        <a:graphic>
          <a:graphicData uri="http://schemas.openxmlformats.org/drawingml/2006/table">
            <a:tbl>
              <a:tblPr firstRow="1" firstCol="1" bandRow="1"/>
              <a:tblGrid>
                <a:gridCol w="1981200"/>
                <a:gridCol w="5836920"/>
              </a:tblGrid>
              <a:tr h="491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Event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82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Jan 2018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Change 4: 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External IRB:  A major </a:t>
                      </a:r>
                      <a:r>
                        <a:rPr lang="en-US" sz="2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change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May 2018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Software upgrades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Visual appearance (font, colors)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External IRB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Revised Common Rule?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1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Oct 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Change 5</a:t>
                      </a: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?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28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Integration with SAGE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03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			</a:t>
            </a:r>
            <a:r>
              <a:rPr lang="en-US" b="1" dirty="0" smtClean="0">
                <a:solidFill>
                  <a:srgbClr val="0066FF"/>
                </a:solidFill>
              </a:rPr>
              <a:t>The numbers</a:t>
            </a:r>
            <a:endParaRPr lang="en-US" b="1" dirty="0">
              <a:solidFill>
                <a:srgbClr val="0066FF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362350"/>
              </p:ext>
            </p:extLst>
          </p:nvPr>
        </p:nvGraphicFramePr>
        <p:xfrm>
          <a:off x="457200" y="2819400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03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Application Type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Approx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# submitted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Initial applications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2300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Modifications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600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Status Reports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WIRB, CC-IRB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220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C:\Users\kemoe\Pictures\metrics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96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42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			</a:t>
            </a:r>
            <a:r>
              <a:rPr lang="en-US" b="1" dirty="0" smtClean="0">
                <a:solidFill>
                  <a:srgbClr val="0066FF"/>
                </a:solidFill>
              </a:rPr>
              <a:t>The numbers</a:t>
            </a:r>
            <a:endParaRPr lang="en-US" b="1" dirty="0">
              <a:solidFill>
                <a:srgbClr val="0066FF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626031"/>
              </p:ext>
            </p:extLst>
          </p:nvPr>
        </p:nvGraphicFramePr>
        <p:xfrm>
          <a:off x="457200" y="2359937"/>
          <a:ext cx="8229600" cy="3421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4572000"/>
              </a:tblGrid>
              <a:tr h="6045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Initial Applications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turnaround time</a:t>
                      </a:r>
                    </a:p>
                    <a:p>
                      <a:r>
                        <a:rPr lang="en-US" sz="2800" b="0" i="1" baseline="0" dirty="0" smtClean="0">
                          <a:solidFill>
                            <a:schemeClr val="tx1"/>
                          </a:solidFill>
                        </a:rPr>
                        <a:t>Calendar days</a:t>
                      </a:r>
                    </a:p>
                    <a:p>
                      <a:r>
                        <a:rPr lang="en-US" sz="2800" b="0" i="1" baseline="0" dirty="0" smtClean="0">
                          <a:solidFill>
                            <a:schemeClr val="tx1"/>
                          </a:solidFill>
                        </a:rPr>
                        <a:t>On your desk &amp; ours</a:t>
                      </a:r>
                      <a:endParaRPr lang="en-US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56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Full</a:t>
                      </a:r>
                      <a:r>
                        <a:rPr lang="en-US" sz="3200" baseline="0" dirty="0" smtClean="0"/>
                        <a:t> committee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49 days</a:t>
                      </a:r>
                      <a:endParaRPr lang="en-US" sz="3200" dirty="0"/>
                    </a:p>
                  </a:txBody>
                  <a:tcPr/>
                </a:tc>
              </a:tr>
              <a:tr h="698223">
                <a:tc>
                  <a:txBody>
                    <a:bodyPr/>
                    <a:lstStyle/>
                    <a:p>
                      <a:r>
                        <a:rPr lang="en-US" sz="3200" baseline="0" dirty="0" smtClean="0"/>
                        <a:t>Minimal risk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24 days</a:t>
                      </a:r>
                      <a:endParaRPr lang="en-US" sz="3200" dirty="0"/>
                    </a:p>
                  </a:txBody>
                  <a:tcPr/>
                </a:tc>
              </a:tr>
              <a:tr h="6756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Exempt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 days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C:\Users\kemoe\Pictures\metrics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816" y="304800"/>
            <a:ext cx="2055137" cy="205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91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200400"/>
            <a:ext cx="3733800" cy="23709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91284"/>
            <a:ext cx="6286500" cy="397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86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System crashes:  none (to date)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05000"/>
            <a:ext cx="6327317" cy="395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80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8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BACF6B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581</TotalTime>
  <Words>397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PowerPoint Presentation</vt:lpstr>
      <vt:lpstr>PowerPoint Presentation</vt:lpstr>
      <vt:lpstr>Zipline timeline</vt:lpstr>
      <vt:lpstr>PowerPoint Presentation</vt:lpstr>
      <vt:lpstr>Zipline timeline</vt:lpstr>
      <vt:lpstr>   The numbers</vt:lpstr>
      <vt:lpstr>   The numbers</vt:lpstr>
      <vt:lpstr>PowerPoint Presentation</vt:lpstr>
      <vt:lpstr>System crashes:  none (to date)</vt:lpstr>
      <vt:lpstr>Software bugs</vt:lpstr>
      <vt:lpstr>Conversions</vt:lpstr>
      <vt:lpstr>What happens to your existing application when we make a change to Zipline?</vt:lpstr>
      <vt:lpstr>What are we hearing from you and the rest of campus?</vt:lpstr>
      <vt:lpstr>TAP Survey Comment</vt:lpstr>
      <vt:lpstr>The top 3 questions</vt:lpstr>
      <vt:lpstr>We are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kemoe</dc:creator>
  <cp:lastModifiedBy>kemoe</cp:lastModifiedBy>
  <cp:revision>24</cp:revision>
  <dcterms:created xsi:type="dcterms:W3CDTF">2017-08-08T15:29:18Z</dcterms:created>
  <dcterms:modified xsi:type="dcterms:W3CDTF">2017-08-09T19:30:16Z</dcterms:modified>
</cp:coreProperties>
</file>