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14"/>
  </p:notesMasterIdLst>
  <p:handoutMasterIdLst>
    <p:handoutMasterId r:id="rId15"/>
  </p:handoutMasterIdLst>
  <p:sldIdLst>
    <p:sldId id="259" r:id="rId3"/>
    <p:sldId id="260" r:id="rId4"/>
    <p:sldId id="284" r:id="rId5"/>
    <p:sldId id="285" r:id="rId6"/>
    <p:sldId id="286" r:id="rId7"/>
    <p:sldId id="261" r:id="rId8"/>
    <p:sldId id="281" r:id="rId9"/>
    <p:sldId id="273" r:id="rId10"/>
    <p:sldId id="287" r:id="rId11"/>
    <p:sldId id="282" r:id="rId12"/>
    <p:sldId id="28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4660"/>
  </p:normalViewPr>
  <p:slideViewPr>
    <p:cSldViewPr snapToGrid="0" snapToObjects="1" showGuides="1">
      <p:cViewPr varScale="1">
        <p:scale>
          <a:sx n="110" d="100"/>
          <a:sy n="110" d="100"/>
        </p:scale>
        <p:origin x="2082" y="108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2717FE-E29A-407A-9E80-F1A23B96800D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D922DA-E696-4CF9-8254-48E3189B8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37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5D02D3-3755-443F-A23B-B28CBC8C9035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E8F163-0BC6-46DB-8875-3567FEEA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8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REGULAR	, 24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2.washington.edu/audit/financial-fraud-and-ethics-violation-reporting-process" TargetMode="External"/><Relationship Id="rId2" Type="http://schemas.openxmlformats.org/officeDocument/2006/relationships/hyperlink" Target="http://fa.uw.edu/audit/financial-fraud-and-ethics-violation-reporting-proces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rso.or.wsu.edu/r6ncura/default.asp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133out@uw.ed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8" y="1640263"/>
            <a:ext cx="7929457" cy="159313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Corner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2029" y="4308049"/>
            <a:ext cx="6656731" cy="181260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August, 2017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 Mordhorst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Accounting and Analysis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/>
              <a:t>Financial Fraud and Ethics Hot Line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20166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Report a </a:t>
            </a:r>
            <a:r>
              <a:rPr lang="en-US" dirty="0" smtClean="0"/>
              <a:t>Violation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24-hour, anonymous resource for reporting violations of financial fraud, theft, embezzlement, ethics and waste of university resources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fa.uw.edu/audit/financial-fraud-and-ethics-violation-reporting-process</a:t>
            </a:r>
            <a:endParaRPr lang="en-US" sz="16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 descr="http://fa.uw.edu/audit/sites/default/files/Hotline%20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009" y="1846216"/>
            <a:ext cx="2000385" cy="197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336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NCURA Region VI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Congratulations to Amanda Snyder </a:t>
            </a:r>
            <a:r>
              <a:rPr lang="en-US" dirty="0" smtClean="0"/>
              <a:t>elected as the National Council of University Research Administrators (NCURA) Region VI Chair-elect position!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orso.or.wsu.edu/r6ncura/default.aspx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 smtClean="0"/>
              <a:t>Serve 1 year as Chair-Elect beginning Jan 1 </a:t>
            </a:r>
          </a:p>
          <a:p>
            <a:pPr marL="0" indent="0">
              <a:buNone/>
            </a:pPr>
            <a:r>
              <a:rPr lang="en-US" sz="1400" dirty="0" smtClean="0"/>
              <a:t>Serve the next year as the Chair for the Region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68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Visa Costs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Uniform Guidance (2 CFR 200.463)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Found under “Recruitment Costs”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Short-term, travel visa costs </a:t>
            </a:r>
            <a:r>
              <a:rPr lang="en-US" dirty="0" smtClean="0"/>
              <a:t>are generally allowable when: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critical and necessary for the conduct of the project</a:t>
            </a:r>
            <a:r>
              <a:rPr lang="en-US" dirty="0" smtClean="0"/>
              <a:t>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allowable under the applicable cost principles</a:t>
            </a:r>
            <a:r>
              <a:rPr lang="en-US" dirty="0" smtClean="0"/>
              <a:t>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 consistent with the non-Federal entity's cost accounting practices and non-Federal entity policy; </a:t>
            </a:r>
            <a:r>
              <a:rPr lang="en-US" dirty="0" smtClean="0"/>
              <a:t>and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Meet the definition of “direct cost” as described in the applicable cost principles</a:t>
            </a:r>
            <a:r>
              <a:rPr lang="en-US" dirty="0" smtClean="0"/>
              <a:t>.</a:t>
            </a:r>
          </a:p>
          <a:p>
            <a:pPr marL="1371600" lvl="3" indent="0">
              <a:buNone/>
            </a:pP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Visa Costs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Uniform Guidance (2 CFR 200.463)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Short-term</a:t>
            </a:r>
            <a:r>
              <a:rPr lang="en-US" dirty="0"/>
              <a:t>, travel visa costs are generally </a:t>
            </a:r>
            <a:r>
              <a:rPr lang="en-US" dirty="0" smtClean="0"/>
              <a:t>issued </a:t>
            </a:r>
            <a:r>
              <a:rPr lang="en-US" dirty="0"/>
              <a:t>for a specific period and purpose</a:t>
            </a:r>
            <a:r>
              <a:rPr lang="en-US" dirty="0" smtClean="0"/>
              <a:t>,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Costs need to be allocated to all sources of funding for the individuals’ salary thru the life of the Visa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7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Visa Costs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NIH GPS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Allowable </a:t>
            </a:r>
            <a:r>
              <a:rPr lang="en-US" dirty="0"/>
              <a:t>direct cost as part of recruiting costs </a:t>
            </a:r>
            <a:r>
              <a:rPr lang="en-US" dirty="0" smtClean="0"/>
              <a:t>for the individual being hired.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Also allowable </a:t>
            </a:r>
            <a:r>
              <a:rPr lang="en-US" dirty="0"/>
              <a:t>when identified in specific FOAs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or </a:t>
            </a:r>
            <a:r>
              <a:rPr lang="en-US" dirty="0"/>
              <a:t>when within the scope of an approved research project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If </a:t>
            </a:r>
            <a:r>
              <a:rPr lang="en-US" dirty="0"/>
              <a:t>the person is already an employee and the cost in question is a visa renewal then this isn't a recruiting cost so the cost would not be an allowable charge to a grant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Visa Costs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15897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NIH GPS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Various VISA related fees when the cost of the visa is determined to be allowable: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Expedited processing fees are generally </a:t>
            </a:r>
            <a:r>
              <a:rPr lang="en-US" u="sng" dirty="0" smtClean="0"/>
              <a:t>unallowable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Fraud prevention and detection fees are </a:t>
            </a:r>
            <a:r>
              <a:rPr lang="en-US" i="1" dirty="0"/>
              <a:t>allowable</a:t>
            </a:r>
            <a:r>
              <a:rPr lang="en-US" dirty="0"/>
              <a:t> if </a:t>
            </a:r>
            <a:r>
              <a:rPr lang="en-US" dirty="0" smtClean="0"/>
              <a:t>required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Department of Homeland Security SEVIS Form I-901 is a required fee and is </a:t>
            </a:r>
            <a:r>
              <a:rPr lang="en-US" i="1" dirty="0"/>
              <a:t>allowable</a:t>
            </a:r>
            <a:r>
              <a:rPr lang="en-US" dirty="0"/>
              <a:t>. 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914400" lvl="2" indent="0">
              <a:buNone/>
            </a:pPr>
            <a:r>
              <a:rPr lang="en-US" sz="1200" dirty="0"/>
              <a:t>It should be noted that some countries that normally do not require visas for tourists do require special visas for scientists and engineers engaged in research or studies.</a:t>
            </a:r>
            <a:endParaRPr lang="en-US" sz="12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NRSA Fellowships and Traineeships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Fellows and Trainees are provided a STIPEND.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Stipend is an allowance to cover living costs while the individual is engaged in independent study and/or research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stipend is not “Compensation” for work as an employee with the institution or the NIH.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STIPEND is intended to allow the individual to devote full time effort to their study or research training project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</p:spTree>
    <p:extLst>
      <p:ext uri="{BB962C8B-B14F-4D97-AF65-F5344CB8AC3E}">
        <p14:creationId xmlns:p14="http://schemas.microsoft.com/office/powerpoint/2010/main" val="20352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NRSA Fellowships and Traineeships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 Support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Two forms of additional support</a:t>
            </a:r>
          </a:p>
          <a:p>
            <a:pPr lvl="2"/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Stipend supplementation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(Full Time Training/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hrs.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per week)</a:t>
            </a:r>
          </a:p>
          <a:p>
            <a:pPr lvl="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from non-federal funds</a:t>
            </a:r>
          </a:p>
          <a:p>
            <a:pPr lvl="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additional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duties</a:t>
            </a:r>
          </a:p>
          <a:p>
            <a:pPr lvl="2"/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Compensation</a:t>
            </a:r>
          </a:p>
          <a:p>
            <a:pPr lvl="3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 time employment not related to training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4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FTE (or in other words)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hrs. per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  <a:p>
            <a:pPr lvl="3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Paid from federal or non-federal sources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</p:spTree>
    <p:extLst>
      <p:ext uri="{BB962C8B-B14F-4D97-AF65-F5344CB8AC3E}">
        <p14:creationId xmlns:p14="http://schemas.microsoft.com/office/powerpoint/2010/main" val="27043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NIH Career Awards = “K” awards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497874"/>
            <a:ext cx="8196210" cy="44413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Salary Supplementation on NIH &amp; AHRQ “K” awards: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For effort directly committed to the "K"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award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Must be from non-Federal sources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Must not require extra duties or responsibilities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May not interfere with the goals of the "K"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compensation: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For effort not directly committed to the "K"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effort 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Federal or non-Federal sources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Aims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differ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those of the "K" award.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5720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</p:spTree>
    <p:extLst>
      <p:ext uri="{BB962C8B-B14F-4D97-AF65-F5344CB8AC3E}">
        <p14:creationId xmlns:p14="http://schemas.microsoft.com/office/powerpoint/2010/main" val="3100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Responding to requests for Single Audit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497874"/>
            <a:ext cx="8196210" cy="44413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OSP has established an email where you can forward requests from prime sponsors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our Single Audit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A133out@uw.edu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Please forward any requests for our single Audit = A133 audit to this email.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</p:spTree>
    <p:extLst>
      <p:ext uri="{BB962C8B-B14F-4D97-AF65-F5344CB8AC3E}">
        <p14:creationId xmlns:p14="http://schemas.microsoft.com/office/powerpoint/2010/main" val="32548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3525</TotalTime>
  <Words>570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Wingdings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PAFC</dc:creator>
  <cp:lastModifiedBy>TED MORDHORST</cp:lastModifiedBy>
  <cp:revision>108</cp:revision>
  <cp:lastPrinted>2017-03-09T15:08:35Z</cp:lastPrinted>
  <dcterms:created xsi:type="dcterms:W3CDTF">2014-10-14T00:51:43Z</dcterms:created>
  <dcterms:modified xsi:type="dcterms:W3CDTF">2017-08-09T16:46:43Z</dcterms:modified>
</cp:coreProperties>
</file>