
<file path=[Content_Types].xml><?xml version="1.0" encoding="utf-8"?>
<Types xmlns="http://schemas.openxmlformats.org/package/2006/content-types">
  <Default Extension="png" ContentType="image/png"/>
  <Default Extension="tmp" ContentType="image/png"/>
  <Default Extension="emf" ContentType="image/x-emf"/>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4.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5.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6.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tags/tag1.xml" ContentType="application/vnd.openxmlformats-officedocument.presentationml.tags+xml"/>
  <Override PartName="/ppt/notesSlides/notesSlide62.xml" ContentType="application/vnd.openxmlformats-officedocument.presentationml.notesSlide+xml"/>
  <Override PartName="/ppt/tags/tag2.xml" ContentType="application/vnd.openxmlformats-officedocument.presentationml.tags+xml"/>
  <Override PartName="/ppt/notesSlides/notesSlide6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54" r:id="rId1"/>
    <p:sldMasterId id="2147483655" r:id="rId2"/>
    <p:sldMasterId id="2147483656" r:id="rId3"/>
    <p:sldMasterId id="2147483668" r:id="rId4"/>
    <p:sldMasterId id="2147483677" r:id="rId5"/>
    <p:sldMasterId id="2147483682" r:id="rId6"/>
    <p:sldMasterId id="2147483687" r:id="rId7"/>
  </p:sldMasterIdLst>
  <p:notesMasterIdLst>
    <p:notesMasterId r:id="rId82"/>
  </p:notesMasterIdLst>
  <p:sldIdLst>
    <p:sldId id="293" r:id="rId8"/>
    <p:sldId id="256" r:id="rId9"/>
    <p:sldId id="257" r:id="rId10"/>
    <p:sldId id="258" r:id="rId11"/>
    <p:sldId id="259" r:id="rId12"/>
    <p:sldId id="260" r:id="rId13"/>
    <p:sldId id="261" r:id="rId14"/>
    <p:sldId id="262" r:id="rId15"/>
    <p:sldId id="263" r:id="rId16"/>
    <p:sldId id="264" r:id="rId17"/>
    <p:sldId id="339" r:id="rId18"/>
    <p:sldId id="340" r:id="rId19"/>
    <p:sldId id="341" r:id="rId20"/>
    <p:sldId id="342" r:id="rId21"/>
    <p:sldId id="343" r:id="rId22"/>
    <p:sldId id="344" r:id="rId23"/>
    <p:sldId id="345" r:id="rId24"/>
    <p:sldId id="272" r:id="rId25"/>
    <p:sldId id="273" r:id="rId26"/>
    <p:sldId id="274" r:id="rId27"/>
    <p:sldId id="275" r:id="rId28"/>
    <p:sldId id="276" r:id="rId29"/>
    <p:sldId id="277" r:id="rId30"/>
    <p:sldId id="278" r:id="rId31"/>
    <p:sldId id="279" r:id="rId32"/>
    <p:sldId id="280" r:id="rId33"/>
    <p:sldId id="281" r:id="rId34"/>
    <p:sldId id="282" r:id="rId35"/>
    <p:sldId id="283" r:id="rId36"/>
    <p:sldId id="284" r:id="rId37"/>
    <p:sldId id="285" r:id="rId38"/>
    <p:sldId id="286" r:id="rId39"/>
    <p:sldId id="331" r:id="rId40"/>
    <p:sldId id="332" r:id="rId41"/>
    <p:sldId id="333" r:id="rId42"/>
    <p:sldId id="334" r:id="rId43"/>
    <p:sldId id="335" r:id="rId44"/>
    <p:sldId id="336" r:id="rId45"/>
    <p:sldId id="328" r:id="rId46"/>
    <p:sldId id="295" r:id="rId47"/>
    <p:sldId id="296" r:id="rId48"/>
    <p:sldId id="297" r:id="rId49"/>
    <p:sldId id="298" r:id="rId50"/>
    <p:sldId id="299" r:id="rId51"/>
    <p:sldId id="300" r:id="rId52"/>
    <p:sldId id="301" r:id="rId53"/>
    <p:sldId id="302" r:id="rId54"/>
    <p:sldId id="303" r:id="rId55"/>
    <p:sldId id="304" r:id="rId56"/>
    <p:sldId id="305" r:id="rId57"/>
    <p:sldId id="306" r:id="rId58"/>
    <p:sldId id="307" r:id="rId59"/>
    <p:sldId id="308" r:id="rId60"/>
    <p:sldId id="309" r:id="rId61"/>
    <p:sldId id="310" r:id="rId62"/>
    <p:sldId id="311" r:id="rId63"/>
    <p:sldId id="312" r:id="rId64"/>
    <p:sldId id="313" r:id="rId65"/>
    <p:sldId id="314" r:id="rId66"/>
    <p:sldId id="315" r:id="rId67"/>
    <p:sldId id="316" r:id="rId68"/>
    <p:sldId id="317" r:id="rId69"/>
    <p:sldId id="318" r:id="rId70"/>
    <p:sldId id="319" r:id="rId71"/>
    <p:sldId id="320" r:id="rId72"/>
    <p:sldId id="321" r:id="rId73"/>
    <p:sldId id="322" r:id="rId74"/>
    <p:sldId id="323" r:id="rId75"/>
    <p:sldId id="324" r:id="rId76"/>
    <p:sldId id="325" r:id="rId77"/>
    <p:sldId id="326" r:id="rId78"/>
    <p:sldId id="327" r:id="rId79"/>
    <p:sldId id="337" r:id="rId80"/>
    <p:sldId id="338" r:id="rId81"/>
  </p:sldIdLst>
  <p:sldSz cx="9144000" cy="6858000" type="screen4x3"/>
  <p:notesSz cx="6858000" cy="9144000"/>
  <p:embeddedFontLst>
    <p:embeddedFont>
      <p:font typeface="Verdana" panose="020B0604030504040204" pitchFamily="34" charset="0"/>
      <p:regular r:id="rId83"/>
      <p:bold r:id="rId84"/>
      <p:italic r:id="rId85"/>
      <p:boldItalic r:id="rId86"/>
    </p:embeddedFont>
    <p:embeddedFont>
      <p:font typeface="Open Sans" panose="020B0606030504020204" pitchFamily="34" charset="0"/>
      <p:regular r:id="rId87"/>
      <p:bold r:id="rId88"/>
      <p:italic r:id="rId89"/>
      <p:boldItalic r:id="rId90"/>
    </p:embeddedFont>
    <p:embeddedFont>
      <p:font typeface="Palatino Linotype" panose="02040502050505030304" pitchFamily="18" charset="0"/>
      <p:regular r:id="rId91"/>
      <p:bold r:id="rId92"/>
      <p:italic r:id="rId93"/>
      <p:boldItalic r:id="rId94"/>
    </p:embeddedFont>
    <p:embeddedFont>
      <p:font typeface="Open Sans Light" panose="020B0306030504020204" pitchFamily="34" charset="0"/>
      <p:regular r:id="rId95"/>
      <p:italic r:id="rId96"/>
    </p:embeddedFont>
    <p:embeddedFont>
      <p:font typeface="Encode Sans Normal Black" panose="02000000000000000000" pitchFamily="2" charset="0"/>
      <p:bold r:id="rId97"/>
    </p:embeddedFont>
    <p:embeddedFont>
      <p:font typeface="Encode Sans Normal" panose="02000000000000000000" pitchFamily="2" charset="0"/>
      <p:regular r:id="rId98"/>
      <p:bold r:id="rId99"/>
    </p:embeddedFont>
    <p:embeddedFont>
      <p:font typeface="Calibri" panose="020F0502020204030204" pitchFamily="34" charset="0"/>
      <p:regular r:id="rId100"/>
      <p:bold r:id="rId101"/>
      <p:italic r:id="rId102"/>
      <p:boldItalic r:id="rId10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8E6BE560-0E52-4CE6-9201-C392A39046FE}">
  <a:tblStyle styleId="{8E6BE560-0E52-4CE6-9201-C392A39046FE}" styleName="Table_0">
    <a:wholeTbl>
      <a:tcStyle>
        <a:tcBdr>
          <a:left>
            <a:ln w="9525" cap="flat" cmpd="sng">
              <a:solidFill>
                <a:srgbClr val="9E9E9E"/>
              </a:solidFill>
              <a:prstDash val="solid"/>
              <a:round/>
              <a:headEnd type="none" w="med" len="med"/>
              <a:tailEnd type="none" w="med" len="med"/>
            </a:ln>
          </a:left>
          <a:right>
            <a:ln w="9525" cap="flat" cmpd="sng">
              <a:solidFill>
                <a:srgbClr val="9E9E9E"/>
              </a:solidFill>
              <a:prstDash val="solid"/>
              <a:round/>
              <a:headEnd type="none" w="med" len="med"/>
              <a:tailEnd type="none" w="med" len="med"/>
            </a:ln>
          </a:right>
          <a:top>
            <a:ln w="9525" cap="flat" cmpd="sng">
              <a:solidFill>
                <a:srgbClr val="9E9E9E"/>
              </a:solidFill>
              <a:prstDash val="solid"/>
              <a:round/>
              <a:headEnd type="none" w="med" len="med"/>
              <a:tailEnd type="none" w="med" len="med"/>
            </a:ln>
          </a:top>
          <a:bottom>
            <a:ln w="9525" cap="flat" cmpd="sng">
              <a:solidFill>
                <a:srgbClr val="9E9E9E"/>
              </a:solidFill>
              <a:prstDash val="solid"/>
              <a:round/>
              <a:headEnd type="none" w="med" len="med"/>
              <a:tailEnd type="none" w="med" len="med"/>
            </a:ln>
          </a:bottom>
          <a:insideH>
            <a:ln w="9525" cap="flat" cmpd="sng">
              <a:solidFill>
                <a:srgbClr val="9E9E9E"/>
              </a:solidFill>
              <a:prstDash val="solid"/>
              <a:round/>
              <a:headEnd type="none" w="med" len="med"/>
              <a:tailEnd type="none" w="med" len="med"/>
            </a:ln>
          </a:insideH>
          <a:insideV>
            <a:ln w="9525" cap="flat" cmpd="sng">
              <a:solidFill>
                <a:srgbClr val="9E9E9E"/>
              </a:solidFill>
              <a:prstDash val="solid"/>
              <a:round/>
              <a:headEnd type="none" w="med" len="med"/>
              <a:tailEnd type="none" w="med" len="med"/>
            </a:ln>
          </a:insideV>
        </a:tcBdr>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3544" autoAdjust="0"/>
  </p:normalViewPr>
  <p:slideViewPr>
    <p:cSldViewPr snapToGrid="0" snapToObjects="1">
      <p:cViewPr>
        <p:scale>
          <a:sx n="70" d="100"/>
          <a:sy n="70" d="100"/>
        </p:scale>
        <p:origin x="-1248"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9.xml"/><Relationship Id="rId21" Type="http://schemas.openxmlformats.org/officeDocument/2006/relationships/slide" Target="slides/slide14.xml"/><Relationship Id="rId42" Type="http://schemas.openxmlformats.org/officeDocument/2006/relationships/slide" Target="slides/slide35.xml"/><Relationship Id="rId47" Type="http://schemas.openxmlformats.org/officeDocument/2006/relationships/slide" Target="slides/slide40.xml"/><Relationship Id="rId63" Type="http://schemas.openxmlformats.org/officeDocument/2006/relationships/slide" Target="slides/slide56.xml"/><Relationship Id="rId68" Type="http://schemas.openxmlformats.org/officeDocument/2006/relationships/slide" Target="slides/slide61.xml"/><Relationship Id="rId84" Type="http://schemas.openxmlformats.org/officeDocument/2006/relationships/font" Target="fonts/font2.fntdata"/><Relationship Id="rId89" Type="http://schemas.openxmlformats.org/officeDocument/2006/relationships/font" Target="fonts/font7.fntdata"/><Relationship Id="rId7" Type="http://schemas.openxmlformats.org/officeDocument/2006/relationships/slideMaster" Target="slideMasters/slideMaster7.xml"/><Relationship Id="rId71" Type="http://schemas.openxmlformats.org/officeDocument/2006/relationships/slide" Target="slides/slide64.xml"/><Relationship Id="rId92" Type="http://schemas.openxmlformats.org/officeDocument/2006/relationships/font" Target="fonts/font10.fntdata"/><Relationship Id="rId2" Type="http://schemas.openxmlformats.org/officeDocument/2006/relationships/slideMaster" Target="slideMasters/slideMaster2.xml"/><Relationship Id="rId16" Type="http://schemas.openxmlformats.org/officeDocument/2006/relationships/slide" Target="slides/slide9.xml"/><Relationship Id="rId29" Type="http://schemas.openxmlformats.org/officeDocument/2006/relationships/slide" Target="slides/slide22.xml"/><Relationship Id="rId107" Type="http://schemas.openxmlformats.org/officeDocument/2006/relationships/tableStyles" Target="tableStyles.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slide" Target="slides/slide51.xml"/><Relationship Id="rId66" Type="http://schemas.openxmlformats.org/officeDocument/2006/relationships/slide" Target="slides/slide59.xml"/><Relationship Id="rId74" Type="http://schemas.openxmlformats.org/officeDocument/2006/relationships/slide" Target="slides/slide67.xml"/><Relationship Id="rId79" Type="http://schemas.openxmlformats.org/officeDocument/2006/relationships/slide" Target="slides/slide72.xml"/><Relationship Id="rId87" Type="http://schemas.openxmlformats.org/officeDocument/2006/relationships/font" Target="fonts/font5.fntdata"/><Relationship Id="rId102" Type="http://schemas.openxmlformats.org/officeDocument/2006/relationships/font" Target="fonts/font20.fntdata"/><Relationship Id="rId5" Type="http://schemas.openxmlformats.org/officeDocument/2006/relationships/slideMaster" Target="slideMasters/slideMaster5.xml"/><Relationship Id="rId61" Type="http://schemas.openxmlformats.org/officeDocument/2006/relationships/slide" Target="slides/slide54.xml"/><Relationship Id="rId82" Type="http://schemas.openxmlformats.org/officeDocument/2006/relationships/notesMaster" Target="notesMasters/notesMaster1.xml"/><Relationship Id="rId90" Type="http://schemas.openxmlformats.org/officeDocument/2006/relationships/font" Target="fonts/font8.fntdata"/><Relationship Id="rId95" Type="http://schemas.openxmlformats.org/officeDocument/2006/relationships/font" Target="fonts/font13.fntdata"/><Relationship Id="rId19" Type="http://schemas.openxmlformats.org/officeDocument/2006/relationships/slide" Target="slides/slide1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slide" Target="slides/slide57.xml"/><Relationship Id="rId69" Type="http://schemas.openxmlformats.org/officeDocument/2006/relationships/slide" Target="slides/slide62.xml"/><Relationship Id="rId77" Type="http://schemas.openxmlformats.org/officeDocument/2006/relationships/slide" Target="slides/slide70.xml"/><Relationship Id="rId100" Type="http://schemas.openxmlformats.org/officeDocument/2006/relationships/font" Target="fonts/font18.fntdata"/><Relationship Id="rId105" Type="http://schemas.openxmlformats.org/officeDocument/2006/relationships/viewProps" Target="viewProps.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slide" Target="slides/slide65.xml"/><Relationship Id="rId80" Type="http://schemas.openxmlformats.org/officeDocument/2006/relationships/slide" Target="slides/slide73.xml"/><Relationship Id="rId85" Type="http://schemas.openxmlformats.org/officeDocument/2006/relationships/font" Target="fonts/font3.fntdata"/><Relationship Id="rId93" Type="http://schemas.openxmlformats.org/officeDocument/2006/relationships/font" Target="fonts/font11.fntdata"/><Relationship Id="rId98" Type="http://schemas.openxmlformats.org/officeDocument/2006/relationships/font" Target="fonts/font16.fntdata"/><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slide" Target="slides/slide60.xml"/><Relationship Id="rId103" Type="http://schemas.openxmlformats.org/officeDocument/2006/relationships/font" Target="fonts/font21.fntdata"/><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openxmlformats.org/officeDocument/2006/relationships/slide" Target="slides/slide63.xml"/><Relationship Id="rId75" Type="http://schemas.openxmlformats.org/officeDocument/2006/relationships/slide" Target="slides/slide68.xml"/><Relationship Id="rId83" Type="http://schemas.openxmlformats.org/officeDocument/2006/relationships/font" Target="fonts/font1.fntdata"/><Relationship Id="rId88" Type="http://schemas.openxmlformats.org/officeDocument/2006/relationships/font" Target="fonts/font6.fntdata"/><Relationship Id="rId91" Type="http://schemas.openxmlformats.org/officeDocument/2006/relationships/font" Target="fonts/font9.fntdata"/><Relationship Id="rId96" Type="http://schemas.openxmlformats.org/officeDocument/2006/relationships/font" Target="fonts/font14.fntdata"/><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106" Type="http://schemas.openxmlformats.org/officeDocument/2006/relationships/theme" Target="theme/theme1.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slide" Target="slides/slide58.xml"/><Relationship Id="rId73" Type="http://schemas.openxmlformats.org/officeDocument/2006/relationships/slide" Target="slides/slide66.xml"/><Relationship Id="rId78" Type="http://schemas.openxmlformats.org/officeDocument/2006/relationships/slide" Target="slides/slide71.xml"/><Relationship Id="rId81" Type="http://schemas.openxmlformats.org/officeDocument/2006/relationships/slide" Target="slides/slide74.xml"/><Relationship Id="rId86" Type="http://schemas.openxmlformats.org/officeDocument/2006/relationships/font" Target="fonts/font4.fntdata"/><Relationship Id="rId94" Type="http://schemas.openxmlformats.org/officeDocument/2006/relationships/font" Target="fonts/font12.fntdata"/><Relationship Id="rId99" Type="http://schemas.openxmlformats.org/officeDocument/2006/relationships/font" Target="fonts/font17.fntdata"/><Relationship Id="rId101" Type="http://schemas.openxmlformats.org/officeDocument/2006/relationships/font" Target="fonts/font19.fntdata"/><Relationship Id="rId4" Type="http://schemas.openxmlformats.org/officeDocument/2006/relationships/slideMaster" Target="slideMasters/slideMaster4.xml"/><Relationship Id="rId9" Type="http://schemas.openxmlformats.org/officeDocument/2006/relationships/slide" Target="slides/slide2.xml"/><Relationship Id="rId13" Type="http://schemas.openxmlformats.org/officeDocument/2006/relationships/slide" Target="slides/slide6.xml"/><Relationship Id="rId18" Type="http://schemas.openxmlformats.org/officeDocument/2006/relationships/slide" Target="slides/slide11.xml"/><Relationship Id="rId39" Type="http://schemas.openxmlformats.org/officeDocument/2006/relationships/slide" Target="slides/slide32.xml"/><Relationship Id="rId34" Type="http://schemas.openxmlformats.org/officeDocument/2006/relationships/slide" Target="slides/slide27.xml"/><Relationship Id="rId50" Type="http://schemas.openxmlformats.org/officeDocument/2006/relationships/slide" Target="slides/slide43.xml"/><Relationship Id="rId55" Type="http://schemas.openxmlformats.org/officeDocument/2006/relationships/slide" Target="slides/slide48.xml"/><Relationship Id="rId76" Type="http://schemas.openxmlformats.org/officeDocument/2006/relationships/slide" Target="slides/slide69.xml"/><Relationship Id="rId97" Type="http://schemas.openxmlformats.org/officeDocument/2006/relationships/font" Target="fonts/font15.fntdata"/><Relationship Id="rId10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wrap="square" lIns="91425" tIns="91425" rIns="91425" bIns="91425" anchor="t" anchorCtr="0"/>
          <a:lstStyle>
            <a:lvl1pPr marL="0" marR="0" lvl="0" indent="69850" algn="l" rtl="0">
              <a:spcBef>
                <a:spcPts val="0"/>
              </a:spcBef>
              <a:buClr>
                <a:schemeClr val="dk1"/>
              </a:buClr>
              <a:buSzPct val="100000"/>
              <a:buFont typeface="Arial"/>
              <a:buChar char="●"/>
              <a:defRPr sz="1100" b="0" i="0" u="none" strike="noStrike" cap="none">
                <a:solidFill>
                  <a:schemeClr val="dk1"/>
                </a:solidFill>
                <a:latin typeface="Arial"/>
                <a:ea typeface="Arial"/>
                <a:cs typeface="Arial"/>
                <a:sym typeface="Arial"/>
              </a:defRPr>
            </a:lvl1pPr>
            <a:lvl2pPr marL="457200" marR="0" lvl="1" indent="69850" algn="l" rtl="0">
              <a:spcBef>
                <a:spcPts val="0"/>
              </a:spcBef>
              <a:buClr>
                <a:schemeClr val="dk1"/>
              </a:buClr>
              <a:buSzPct val="100000"/>
              <a:buFont typeface="Arial"/>
              <a:buChar char="○"/>
              <a:defRPr sz="1100" b="0" i="0" u="none" strike="noStrike" cap="none">
                <a:solidFill>
                  <a:schemeClr val="dk1"/>
                </a:solidFill>
                <a:latin typeface="Arial"/>
                <a:ea typeface="Arial"/>
                <a:cs typeface="Arial"/>
                <a:sym typeface="Arial"/>
              </a:defRPr>
            </a:lvl2pPr>
            <a:lvl3pPr marL="914400" marR="0" lvl="2" indent="69850" algn="l" rtl="0">
              <a:spcBef>
                <a:spcPts val="0"/>
              </a:spcBef>
              <a:buClr>
                <a:schemeClr val="dk1"/>
              </a:buClr>
              <a:buSzPct val="100000"/>
              <a:buFont typeface="Arial"/>
              <a:buChar char="■"/>
              <a:defRPr sz="1100" b="0" i="0" u="none" strike="noStrike" cap="none">
                <a:solidFill>
                  <a:schemeClr val="dk1"/>
                </a:solidFill>
                <a:latin typeface="Arial"/>
                <a:ea typeface="Arial"/>
                <a:cs typeface="Arial"/>
                <a:sym typeface="Arial"/>
              </a:defRPr>
            </a:lvl3pPr>
            <a:lvl4pPr marL="1371600" marR="0" lvl="3" indent="69850" algn="l" rtl="0">
              <a:spcBef>
                <a:spcPts val="0"/>
              </a:spcBef>
              <a:buClr>
                <a:schemeClr val="dk1"/>
              </a:buClr>
              <a:buSzPct val="100000"/>
              <a:buFont typeface="Arial"/>
              <a:buChar char="●"/>
              <a:defRPr sz="1100" b="0" i="0" u="none" strike="noStrike" cap="none">
                <a:solidFill>
                  <a:schemeClr val="dk1"/>
                </a:solidFill>
                <a:latin typeface="Arial"/>
                <a:ea typeface="Arial"/>
                <a:cs typeface="Arial"/>
                <a:sym typeface="Arial"/>
              </a:defRPr>
            </a:lvl4pPr>
            <a:lvl5pPr marL="1828800" marR="0" lvl="4" indent="69850" algn="l" rtl="0">
              <a:spcBef>
                <a:spcPts val="0"/>
              </a:spcBef>
              <a:buClr>
                <a:schemeClr val="dk1"/>
              </a:buClr>
              <a:buSzPct val="100000"/>
              <a:buFont typeface="Arial"/>
              <a:buChar char="○"/>
              <a:defRPr sz="1100" b="0" i="0" u="none" strike="noStrike" cap="none">
                <a:solidFill>
                  <a:schemeClr val="dk1"/>
                </a:solidFill>
                <a:latin typeface="Arial"/>
                <a:ea typeface="Arial"/>
                <a:cs typeface="Arial"/>
                <a:sym typeface="Arial"/>
              </a:defRPr>
            </a:lvl5pPr>
            <a:lvl6pPr marL="2286000" marR="0" lvl="5" indent="69850" algn="l" rtl="0">
              <a:spcBef>
                <a:spcPts val="0"/>
              </a:spcBef>
              <a:buClr>
                <a:schemeClr val="dk1"/>
              </a:buClr>
              <a:buSzPct val="100000"/>
              <a:buFont typeface="Arial"/>
              <a:buChar char="■"/>
              <a:defRPr sz="1100" b="0" i="0" u="none" strike="noStrike" cap="none">
                <a:solidFill>
                  <a:schemeClr val="dk1"/>
                </a:solidFill>
                <a:latin typeface="Arial"/>
                <a:ea typeface="Arial"/>
                <a:cs typeface="Arial"/>
                <a:sym typeface="Arial"/>
              </a:defRPr>
            </a:lvl6pPr>
            <a:lvl7pPr marL="2743200" marR="0" lvl="6" indent="69850" algn="l" rtl="0">
              <a:spcBef>
                <a:spcPts val="0"/>
              </a:spcBef>
              <a:buClr>
                <a:schemeClr val="dk1"/>
              </a:buClr>
              <a:buSzPct val="100000"/>
              <a:buFont typeface="Arial"/>
              <a:buChar char="●"/>
              <a:defRPr sz="1100" b="0" i="0" u="none" strike="noStrike" cap="none">
                <a:solidFill>
                  <a:schemeClr val="dk1"/>
                </a:solidFill>
                <a:latin typeface="Arial"/>
                <a:ea typeface="Arial"/>
                <a:cs typeface="Arial"/>
                <a:sym typeface="Arial"/>
              </a:defRPr>
            </a:lvl7pPr>
            <a:lvl8pPr marL="3200400" marR="0" lvl="7" indent="69850" algn="l" rtl="0">
              <a:spcBef>
                <a:spcPts val="0"/>
              </a:spcBef>
              <a:buClr>
                <a:schemeClr val="dk1"/>
              </a:buClr>
              <a:buSzPct val="100000"/>
              <a:buFont typeface="Arial"/>
              <a:buChar char="○"/>
              <a:defRPr sz="1100" b="0" i="0" u="none" strike="noStrike" cap="none">
                <a:solidFill>
                  <a:schemeClr val="dk1"/>
                </a:solidFill>
                <a:latin typeface="Arial"/>
                <a:ea typeface="Arial"/>
                <a:cs typeface="Arial"/>
                <a:sym typeface="Arial"/>
              </a:defRPr>
            </a:lvl8pPr>
            <a:lvl9pPr marL="3657600" marR="0" lvl="8" indent="69850" algn="l" rtl="0">
              <a:spcBef>
                <a:spcPts val="0"/>
              </a:spcBef>
              <a:buClr>
                <a:schemeClr val="dk1"/>
              </a:buClr>
              <a:buSzPct val="100000"/>
              <a:buFont typeface="Arial"/>
              <a:buChar char="■"/>
              <a:defRPr sz="11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2245429977"/>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884027" y="8684926"/>
            <a:ext cx="2972421" cy="457513"/>
          </a:xfrm>
          <a:prstGeom prst="rect">
            <a:avLst/>
          </a:prstGeom>
        </p:spPr>
        <p:txBody>
          <a:bodyPr lIns="89730" tIns="44865" rIns="89730" bIns="44865"/>
          <a:lstStyle/>
          <a:p>
            <a:fld id="{52BC97BD-C26A-4452-A646-144B2820E035}" type="slidenum">
              <a:rPr lang="en-US" smtClean="0">
                <a:solidFill>
                  <a:prstClr val="black"/>
                </a:solidFill>
                <a:latin typeface="Calibri"/>
              </a:rPr>
              <a:pPr/>
              <a:t>1</a:t>
            </a:fld>
            <a:endParaRPr lang="en-US" dirty="0">
              <a:solidFill>
                <a:prstClr val="black"/>
              </a:solidFill>
              <a:latin typeface="Calibri"/>
            </a:endParaRPr>
          </a:p>
        </p:txBody>
      </p:sp>
    </p:spTree>
    <p:extLst>
      <p:ext uri="{BB962C8B-B14F-4D97-AF65-F5344CB8AC3E}">
        <p14:creationId xmlns:p14="http://schemas.microsoft.com/office/powerpoint/2010/main" val="10920767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Shape 89"/>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marL="0" marR="0" lvl="0" indent="0" algn="l" rtl="0">
              <a:spcBef>
                <a:spcPts val="0"/>
              </a:spcBef>
              <a:buClr>
                <a:schemeClr val="dk1"/>
              </a:buClr>
              <a:buSzPct val="25000"/>
              <a:buFont typeface="Arial"/>
              <a:buNone/>
            </a:pPr>
            <a:endParaRPr lang="en-US" dirty="0"/>
          </a:p>
        </p:txBody>
      </p:sp>
      <p:sp>
        <p:nvSpPr>
          <p:cNvPr id="90" name="Shape 9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Shape 96"/>
          <p:cNvSpPr txBox="1">
            <a:spLocks noGrp="1"/>
          </p:cNvSpPr>
          <p:nvPr>
            <p:ph type="body" idx="1"/>
          </p:nvPr>
        </p:nvSpPr>
        <p:spPr>
          <a:xfrm>
            <a:off x="685800" y="4343400"/>
            <a:ext cx="5486399" cy="4114800"/>
          </a:xfrm>
          <a:prstGeom prst="rect">
            <a:avLst/>
          </a:prstGeom>
          <a:noFill/>
          <a:ln>
            <a:noFill/>
          </a:ln>
        </p:spPr>
        <p:txBody>
          <a:bodyPr wrap="square" lIns="91425" tIns="91425" rIns="91425" bIns="91425" anchor="ctr"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
        <p:nvSpPr>
          <p:cNvPr id="97" name="Shape 9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Shape 102"/>
          <p:cNvSpPr txBox="1">
            <a:spLocks noGrp="1"/>
          </p:cNvSpPr>
          <p:nvPr>
            <p:ph type="body" idx="1"/>
          </p:nvPr>
        </p:nvSpPr>
        <p:spPr>
          <a:xfrm>
            <a:off x="685800" y="4343400"/>
            <a:ext cx="5486399" cy="4114800"/>
          </a:xfrm>
          <a:prstGeom prst="rect">
            <a:avLst/>
          </a:prstGeom>
          <a:noFill/>
          <a:ln>
            <a:noFill/>
          </a:ln>
        </p:spPr>
        <p:txBody>
          <a:bodyPr wrap="square" lIns="91425" tIns="91425" rIns="91425" bIns="91425" anchor="ctr" anchorCtr="0">
            <a:noAutofit/>
          </a:bodyPr>
          <a:lstStyle/>
          <a:p>
            <a:pPr marL="0" marR="0" lvl="0" indent="0" algn="l" rtl="0">
              <a:spcBef>
                <a:spcPts val="0"/>
              </a:spcBef>
              <a:buClr>
                <a:schemeClr val="dk1"/>
              </a:buClr>
              <a:buSzPct val="25000"/>
              <a:buFont typeface="Arial"/>
              <a:buNone/>
            </a:pPr>
            <a:endParaRPr dirty="0"/>
          </a:p>
        </p:txBody>
      </p:sp>
      <p:sp>
        <p:nvSpPr>
          <p:cNvPr id="103" name="Shape 10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txBox="1">
            <a:spLocks noGrp="1"/>
          </p:cNvSpPr>
          <p:nvPr>
            <p:ph type="body" idx="1"/>
          </p:nvPr>
        </p:nvSpPr>
        <p:spPr>
          <a:xfrm>
            <a:off x="685800" y="4343400"/>
            <a:ext cx="5486399" cy="4114800"/>
          </a:xfrm>
          <a:prstGeom prst="rect">
            <a:avLst/>
          </a:prstGeom>
          <a:noFill/>
          <a:ln>
            <a:noFill/>
          </a:ln>
        </p:spPr>
        <p:txBody>
          <a:bodyPr wrap="square" lIns="91425" tIns="91425" rIns="91425" bIns="91425" anchor="ctr" anchorCtr="0">
            <a:noAutofit/>
          </a:bodyPr>
          <a:lstStyle/>
          <a:p>
            <a:pPr marL="0" marR="0" lvl="0" indent="0" algn="l" rtl="0">
              <a:spcBef>
                <a:spcPts val="0"/>
              </a:spcBef>
              <a:buClr>
                <a:schemeClr val="dk1"/>
              </a:buClr>
              <a:buSzPct val="25000"/>
              <a:buFont typeface="Arial"/>
              <a:buNone/>
            </a:pPr>
            <a:endParaRPr lang="en-US" dirty="0"/>
          </a:p>
        </p:txBody>
      </p:sp>
      <p:sp>
        <p:nvSpPr>
          <p:cNvPr id="109" name="Shape 10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Shape 114"/>
          <p:cNvSpPr txBox="1">
            <a:spLocks noGrp="1"/>
          </p:cNvSpPr>
          <p:nvPr>
            <p:ph type="body" idx="1"/>
          </p:nvPr>
        </p:nvSpPr>
        <p:spPr>
          <a:xfrm>
            <a:off x="685800" y="4343400"/>
            <a:ext cx="5486399" cy="4114800"/>
          </a:xfrm>
          <a:prstGeom prst="rect">
            <a:avLst/>
          </a:prstGeom>
          <a:noFill/>
          <a:ln>
            <a:noFill/>
          </a:ln>
        </p:spPr>
        <p:txBody>
          <a:bodyPr wrap="square" lIns="91425" tIns="91425" rIns="91425" bIns="91425" anchor="ctr" anchorCtr="0">
            <a:noAutofit/>
          </a:bodyPr>
          <a:lstStyle/>
          <a:p>
            <a:pPr marL="0" marR="0" lvl="0" indent="0" algn="l" rtl="0">
              <a:spcBef>
                <a:spcPts val="0"/>
              </a:spcBef>
              <a:buClr>
                <a:schemeClr val="dk1"/>
              </a:buClr>
              <a:buSzPct val="25000"/>
              <a:buFont typeface="Arial"/>
              <a:buNone/>
            </a:pPr>
            <a:endParaRPr lang="en-US" dirty="0"/>
          </a:p>
        </p:txBody>
      </p:sp>
      <p:sp>
        <p:nvSpPr>
          <p:cNvPr id="115" name="Shape 11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Shape 12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1" name="Shape 12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Shape 12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7" name="Shape 127"/>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Shape 132"/>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
        <p:nvSpPr>
          <p:cNvPr id="133" name="Shape 13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Shape 138"/>
          <p:cNvSpPr txBox="1">
            <a:spLocks noGrp="1"/>
          </p:cNvSpPr>
          <p:nvPr>
            <p:ph type="body" idx="1"/>
          </p:nvPr>
        </p:nvSpPr>
        <p:spPr>
          <a:xfrm>
            <a:off x="685800" y="4343400"/>
            <a:ext cx="5486399" cy="4114800"/>
          </a:xfrm>
          <a:prstGeom prst="rect">
            <a:avLst/>
          </a:prstGeom>
          <a:noFill/>
          <a:ln>
            <a:noFill/>
          </a:ln>
        </p:spPr>
        <p:txBody>
          <a:bodyPr wrap="square" lIns="91425" tIns="91425" rIns="91425" bIns="91425" anchor="ctr" anchorCtr="0">
            <a:noAutofit/>
          </a:bodyPr>
          <a:lstStyle/>
          <a:p>
            <a:pPr marL="0" marR="0" lvl="0" indent="0" algn="l" rtl="0">
              <a:spcBef>
                <a:spcPts val="0"/>
              </a:spcBef>
              <a:buClr>
                <a:schemeClr val="dk1"/>
              </a:buClr>
              <a:buSzPct val="25000"/>
              <a:buFont typeface="Arial"/>
              <a:buNone/>
            </a:pPr>
            <a:endParaRPr sz="1100" b="0" i="0" u="none" strike="noStrike" cap="none" dirty="0">
              <a:solidFill>
                <a:schemeClr val="dk1"/>
              </a:solidFill>
              <a:latin typeface="Arial"/>
              <a:ea typeface="Arial"/>
              <a:cs typeface="Arial"/>
              <a:sym typeface="Arial"/>
            </a:endParaRPr>
          </a:p>
        </p:txBody>
      </p:sp>
      <p:sp>
        <p:nvSpPr>
          <p:cNvPr id="139" name="Shape 13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Shape 14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5" name="Shape 145"/>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
        <p:cNvGrpSpPr/>
        <p:nvPr/>
      </p:nvGrpSpPr>
      <p:grpSpPr>
        <a:xfrm>
          <a:off x="0" y="0"/>
          <a:ext cx="0" cy="0"/>
          <a:chOff x="0" y="0"/>
          <a:chExt cx="0" cy="0"/>
        </a:xfrm>
      </p:grpSpPr>
      <p:sp>
        <p:nvSpPr>
          <p:cNvPr id="39" name="Shape 39"/>
          <p:cNvSpPr txBox="1">
            <a:spLocks noGrp="1"/>
          </p:cNvSpPr>
          <p:nvPr>
            <p:ph type="body" idx="1"/>
          </p:nvPr>
        </p:nvSpPr>
        <p:spPr>
          <a:xfrm>
            <a:off x="685800" y="4343400"/>
            <a:ext cx="5486399" cy="4114800"/>
          </a:xfrm>
          <a:prstGeom prst="rect">
            <a:avLst/>
          </a:prstGeom>
          <a:noFill/>
          <a:ln>
            <a:noFill/>
          </a:ln>
        </p:spPr>
        <p:txBody>
          <a:bodyPr wrap="square" lIns="91425" tIns="91425" rIns="91425" bIns="91425" anchor="ctr" anchorCtr="0">
            <a:noAutofit/>
          </a:bodyPr>
          <a:lstStyle/>
          <a:p>
            <a:pPr marL="0" marR="0" lvl="0" indent="0" algn="l" rtl="0">
              <a:spcBef>
                <a:spcPts val="0"/>
              </a:spcBef>
              <a:buClr>
                <a:schemeClr val="dk1"/>
              </a:buClr>
              <a:buSzPct val="25000"/>
              <a:buFont typeface="Arial"/>
              <a:buNone/>
            </a:pPr>
            <a:endParaRPr sz="1100" b="0" i="0" u="none" strike="noStrike" cap="none" dirty="0">
              <a:solidFill>
                <a:schemeClr val="dk1"/>
              </a:solidFill>
              <a:latin typeface="Arial"/>
              <a:ea typeface="Arial"/>
              <a:cs typeface="Arial"/>
              <a:sym typeface="Arial"/>
            </a:endParaRPr>
          </a:p>
        </p:txBody>
      </p:sp>
      <p:sp>
        <p:nvSpPr>
          <p:cNvPr id="40" name="Shape 4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Shape 150"/>
          <p:cNvSpPr txBox="1">
            <a:spLocks noGrp="1"/>
          </p:cNvSpPr>
          <p:nvPr>
            <p:ph type="body" idx="1"/>
          </p:nvPr>
        </p:nvSpPr>
        <p:spPr>
          <a:xfrm>
            <a:off x="685800" y="4343400"/>
            <a:ext cx="5486399" cy="4114800"/>
          </a:xfrm>
          <a:prstGeom prst="rect">
            <a:avLst/>
          </a:prstGeom>
          <a:noFill/>
          <a:ln>
            <a:noFill/>
          </a:ln>
        </p:spPr>
        <p:txBody>
          <a:bodyPr wrap="square" lIns="91425" tIns="91425" rIns="91425" bIns="91425" anchor="ctr" anchorCtr="0">
            <a:noAutofit/>
          </a:bodyPr>
          <a:lstStyle/>
          <a:p>
            <a:pPr marL="0" marR="0" lvl="0" indent="0" algn="l" rtl="0">
              <a:spcBef>
                <a:spcPts val="0"/>
              </a:spcBef>
              <a:buClr>
                <a:schemeClr val="dk1"/>
              </a:buClr>
              <a:buSzPct val="25000"/>
              <a:buFont typeface="Arial"/>
              <a:buNone/>
            </a:pPr>
            <a:endParaRPr sz="1100" b="0" i="0" u="none" strike="noStrike" cap="none" dirty="0">
              <a:solidFill>
                <a:schemeClr val="dk1"/>
              </a:solidFill>
              <a:latin typeface="Arial"/>
              <a:ea typeface="Arial"/>
              <a:cs typeface="Arial"/>
              <a:sym typeface="Arial"/>
            </a:endParaRPr>
          </a:p>
        </p:txBody>
      </p:sp>
      <p:sp>
        <p:nvSpPr>
          <p:cNvPr id="151" name="Shape 15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Shape 157"/>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marL="0" marR="0" lvl="0" indent="0" algn="l" rtl="0">
              <a:spcBef>
                <a:spcPts val="0"/>
              </a:spcBef>
              <a:buClr>
                <a:schemeClr val="dk1"/>
              </a:buClr>
              <a:buSzPct val="25000"/>
              <a:buFont typeface="Arial"/>
              <a:buNone/>
            </a:pPr>
            <a:endParaRPr sz="1100" b="0" i="0" u="none" strike="noStrike" cap="none" dirty="0">
              <a:solidFill>
                <a:schemeClr val="dk1"/>
              </a:solidFill>
              <a:latin typeface="Arial"/>
              <a:ea typeface="Arial"/>
              <a:cs typeface="Arial"/>
              <a:sym typeface="Arial"/>
            </a:endParaRPr>
          </a:p>
        </p:txBody>
      </p:sp>
      <p:sp>
        <p:nvSpPr>
          <p:cNvPr id="158" name="Shape 15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Shape 163"/>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marL="0" marR="0" lvl="0" indent="0" algn="l" rtl="0">
              <a:spcBef>
                <a:spcPts val="0"/>
              </a:spcBef>
              <a:buClr>
                <a:schemeClr val="dk1"/>
              </a:buClr>
              <a:buSzPct val="25000"/>
              <a:buFont typeface="Arial"/>
              <a:buNone/>
            </a:pPr>
            <a:endParaRPr sz="1100" b="0" i="0" u="none" strike="noStrike" cap="none" dirty="0">
              <a:solidFill>
                <a:schemeClr val="dk1"/>
              </a:solidFill>
              <a:latin typeface="Arial"/>
              <a:ea typeface="Arial"/>
              <a:cs typeface="Arial"/>
              <a:sym typeface="Arial"/>
            </a:endParaRPr>
          </a:p>
        </p:txBody>
      </p:sp>
      <p:sp>
        <p:nvSpPr>
          <p:cNvPr id="164" name="Shape 16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Shape 169"/>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marL="0" marR="0" lvl="0" indent="0" algn="l" rtl="0">
              <a:spcBef>
                <a:spcPts val="0"/>
              </a:spcBef>
              <a:buClr>
                <a:schemeClr val="dk1"/>
              </a:buClr>
              <a:buSzPct val="25000"/>
              <a:buFont typeface="Arial"/>
              <a:buNone/>
            </a:pPr>
            <a:r>
              <a:rPr lang="en-US" dirty="0"/>
              <a:t>CR</a:t>
            </a:r>
          </a:p>
        </p:txBody>
      </p:sp>
      <p:sp>
        <p:nvSpPr>
          <p:cNvPr id="170" name="Shape 17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Shape 17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6" name="Shape 176"/>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r>
              <a:rPr lang="en-US" dirty="0"/>
              <a:t>JG</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Shape 18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2" name="Shape 18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r>
              <a:rPr lang="en-US" dirty="0"/>
              <a:t>CR</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Shape 18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8" name="Shape 188"/>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r>
              <a:rPr lang="en-US" dirty="0"/>
              <a:t>CR</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Shape 19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4" name="Shape 19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r>
              <a:rPr lang="en-US" dirty="0"/>
              <a:t>CR</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Shape 19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0" name="Shape 200"/>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r>
              <a:rPr lang="en-US" dirty="0"/>
              <a:t>CR</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Shape 20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6" name="Shape 206"/>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r>
              <a:rPr lang="en-US" dirty="0"/>
              <a:t>CR</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
        <p:cNvGrpSpPr/>
        <p:nvPr/>
      </p:nvGrpSpPr>
      <p:grpSpPr>
        <a:xfrm>
          <a:off x="0" y="0"/>
          <a:ext cx="0" cy="0"/>
          <a:chOff x="0" y="0"/>
          <a:chExt cx="0" cy="0"/>
        </a:xfrm>
      </p:grpSpPr>
      <p:sp>
        <p:nvSpPr>
          <p:cNvPr id="45" name="Shape 45"/>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marL="0" marR="0" lvl="0" indent="0" algn="l" rtl="0">
              <a:spcBef>
                <a:spcPts val="0"/>
              </a:spcBef>
              <a:buClr>
                <a:schemeClr val="dk1"/>
              </a:buClr>
              <a:buSzPct val="25000"/>
              <a:buFont typeface="Arial"/>
              <a:buNone/>
            </a:pPr>
            <a:endParaRPr lang="en-US" sz="1200" dirty="0">
              <a:solidFill>
                <a:srgbClr val="444444"/>
              </a:solidFill>
              <a:highlight>
                <a:srgbClr val="FFFFFF"/>
              </a:highlight>
            </a:endParaRPr>
          </a:p>
        </p:txBody>
      </p:sp>
      <p:sp>
        <p:nvSpPr>
          <p:cNvPr id="46" name="Shape 4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Shape 21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2" name="Shape 21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r>
              <a:rPr lang="en-US" dirty="0"/>
              <a:t>CR</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Shape 21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8" name="Shape 218"/>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r>
              <a:rPr lang="en-US" dirty="0"/>
              <a:t>JG</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Shape 22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4" name="Shape 22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Shape 229"/>
          <p:cNvSpPr txBox="1">
            <a:spLocks noGrp="1"/>
          </p:cNvSpPr>
          <p:nvPr>
            <p:ph type="body" idx="1"/>
          </p:nvPr>
        </p:nvSpPr>
        <p:spPr>
          <a:xfrm>
            <a:off x="685800" y="4343400"/>
            <a:ext cx="5486399" cy="4114800"/>
          </a:xfrm>
          <a:prstGeom prst="rect">
            <a:avLst/>
          </a:prstGeom>
          <a:noFill/>
          <a:ln>
            <a:noFill/>
          </a:ln>
        </p:spPr>
        <p:txBody>
          <a:bodyPr wrap="square" lIns="91425" tIns="91425" rIns="91425" bIns="91425" anchor="ctr"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
        <p:nvSpPr>
          <p:cNvPr id="230" name="Shape 23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Shape 235"/>
          <p:cNvSpPr txBox="1">
            <a:spLocks noGrp="1"/>
          </p:cNvSpPr>
          <p:nvPr>
            <p:ph type="body" idx="1"/>
          </p:nvPr>
        </p:nvSpPr>
        <p:spPr>
          <a:xfrm>
            <a:off x="685800" y="4343400"/>
            <a:ext cx="5486399" cy="4114800"/>
          </a:xfrm>
          <a:prstGeom prst="rect">
            <a:avLst/>
          </a:prstGeom>
          <a:noFill/>
          <a:ln>
            <a:noFill/>
          </a:ln>
        </p:spPr>
        <p:txBody>
          <a:bodyPr wrap="square" lIns="91425" tIns="91425" rIns="91425" bIns="91425" anchor="ctr"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
        <p:nvSpPr>
          <p:cNvPr id="236" name="Shape 23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Shape 241"/>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
        <p:nvSpPr>
          <p:cNvPr id="242" name="Shape 24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Shape 247"/>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lvl="0" indent="0" rtl="0">
              <a:lnSpc>
                <a:spcPct val="90000"/>
              </a:lnSpc>
              <a:spcBef>
                <a:spcPts val="0"/>
              </a:spcBef>
              <a:buClr>
                <a:srgbClr val="4B2E83"/>
              </a:buClr>
              <a:buSzPct val="25000"/>
              <a:buFont typeface="Merriweather Sans"/>
              <a:buNone/>
            </a:pPr>
            <a:r>
              <a:rPr lang="en-US" sz="2400" dirty="0">
                <a:solidFill>
                  <a:srgbClr val="4B2E83"/>
                </a:solidFill>
                <a:latin typeface="Open Sans"/>
                <a:ea typeface="Open Sans"/>
                <a:cs typeface="Open Sans"/>
                <a:sym typeface="Open Sans"/>
              </a:rPr>
              <a:t>Current form will redirect but only for a few months</a:t>
            </a:r>
          </a:p>
          <a:p>
            <a:pPr lvl="0" indent="0" rtl="0">
              <a:lnSpc>
                <a:spcPct val="90000"/>
              </a:lnSpc>
              <a:spcBef>
                <a:spcPts val="0"/>
              </a:spcBef>
              <a:buClr>
                <a:srgbClr val="4B2E83"/>
              </a:buClr>
              <a:buSzPct val="25000"/>
              <a:buFont typeface="Merriweather Sans"/>
              <a:buNone/>
            </a:pPr>
            <a:r>
              <a:rPr lang="en-US" sz="2400" dirty="0">
                <a:solidFill>
                  <a:srgbClr val="4B2E83"/>
                </a:solidFill>
                <a:latin typeface="Open Sans"/>
                <a:ea typeface="Open Sans"/>
                <a:cs typeface="Open Sans"/>
                <a:sym typeface="Open Sans"/>
              </a:rPr>
              <a:t>Update your bookmarks!</a:t>
            </a:r>
          </a:p>
        </p:txBody>
      </p:sp>
      <p:sp>
        <p:nvSpPr>
          <p:cNvPr id="248" name="Shape 24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Shape 256"/>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
        <p:nvSpPr>
          <p:cNvPr id="257" name="Shape 25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Shape 262"/>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
        <p:nvSpPr>
          <p:cNvPr id="263" name="Shape 26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Shape 163"/>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marL="0" marR="0" lvl="0" indent="0" algn="l" rtl="0">
              <a:spcBef>
                <a:spcPts val="0"/>
              </a:spcBef>
              <a:buClr>
                <a:schemeClr val="dk1"/>
              </a:buClr>
              <a:buSzPct val="25000"/>
              <a:buFont typeface="Arial"/>
              <a:buNone/>
            </a:pPr>
            <a:endParaRPr sz="1100" b="0" i="0" u="none" strike="noStrike" cap="none" dirty="0">
              <a:solidFill>
                <a:schemeClr val="dk1"/>
              </a:solidFill>
              <a:latin typeface="Arial"/>
              <a:ea typeface="Arial"/>
              <a:cs typeface="Arial"/>
              <a:sym typeface="Arial"/>
            </a:endParaRPr>
          </a:p>
        </p:txBody>
      </p:sp>
      <p:sp>
        <p:nvSpPr>
          <p:cNvPr id="164" name="Shape 16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
        <p:cNvGrpSpPr/>
        <p:nvPr/>
      </p:nvGrpSpPr>
      <p:grpSpPr>
        <a:xfrm>
          <a:off x="0" y="0"/>
          <a:ext cx="0" cy="0"/>
          <a:chOff x="0" y="0"/>
          <a:chExt cx="0" cy="0"/>
        </a:xfrm>
      </p:grpSpPr>
      <p:sp>
        <p:nvSpPr>
          <p:cNvPr id="52" name="Shape 5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3" name="Shape 53"/>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xfrm>
            <a:off x="1143000" y="685800"/>
            <a:ext cx="4572000" cy="3429000"/>
          </a:xfrm>
          <a:ln/>
        </p:spPr>
      </p:sp>
      <p:sp>
        <p:nvSpPr>
          <p:cNvPr id="768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latin typeface="Arial" pitchFamily="34" charset="0"/>
            </a:endParaRPr>
          </a:p>
        </p:txBody>
      </p:sp>
      <p:sp>
        <p:nvSpPr>
          <p:cNvPr id="76804" name="Footer Placeholder 3"/>
          <p:cNvSpPr>
            <a:spLocks noGrp="1"/>
          </p:cNvSpPr>
          <p:nvPr>
            <p:ph type="ftr" sz="quarter" idx="4"/>
          </p:nvPr>
        </p:nvSpPr>
        <p:spPr>
          <a:xfrm>
            <a:off x="0" y="8685213"/>
            <a:ext cx="29718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28950" indent="-280365" eaLnBrk="0" hangingPunct="0">
              <a:defRPr>
                <a:solidFill>
                  <a:schemeClr val="tx1"/>
                </a:solidFill>
                <a:latin typeface="Arial" pitchFamily="34" charset="0"/>
              </a:defRPr>
            </a:lvl2pPr>
            <a:lvl3pPr marL="1121462" indent="-224293" eaLnBrk="0" hangingPunct="0">
              <a:defRPr>
                <a:solidFill>
                  <a:schemeClr val="tx1"/>
                </a:solidFill>
                <a:latin typeface="Arial" pitchFamily="34" charset="0"/>
              </a:defRPr>
            </a:lvl3pPr>
            <a:lvl4pPr marL="1570046" indent="-224293" eaLnBrk="0" hangingPunct="0">
              <a:defRPr>
                <a:solidFill>
                  <a:schemeClr val="tx1"/>
                </a:solidFill>
                <a:latin typeface="Arial" pitchFamily="34" charset="0"/>
              </a:defRPr>
            </a:lvl4pPr>
            <a:lvl5pPr marL="2018631" indent="-224293" eaLnBrk="0" hangingPunct="0">
              <a:defRPr>
                <a:solidFill>
                  <a:schemeClr val="tx1"/>
                </a:solidFill>
                <a:latin typeface="Arial" pitchFamily="34" charset="0"/>
              </a:defRPr>
            </a:lvl5pPr>
            <a:lvl6pPr marL="2467216" indent="-224293" eaLnBrk="0" fontAlgn="base" hangingPunct="0">
              <a:spcBef>
                <a:spcPct val="0"/>
              </a:spcBef>
              <a:spcAft>
                <a:spcPct val="0"/>
              </a:spcAft>
              <a:defRPr>
                <a:solidFill>
                  <a:schemeClr val="tx1"/>
                </a:solidFill>
                <a:latin typeface="Arial" pitchFamily="34" charset="0"/>
              </a:defRPr>
            </a:lvl6pPr>
            <a:lvl7pPr marL="2915799" indent="-224293" eaLnBrk="0" fontAlgn="base" hangingPunct="0">
              <a:spcBef>
                <a:spcPct val="0"/>
              </a:spcBef>
              <a:spcAft>
                <a:spcPct val="0"/>
              </a:spcAft>
              <a:defRPr>
                <a:solidFill>
                  <a:schemeClr val="tx1"/>
                </a:solidFill>
                <a:latin typeface="Arial" pitchFamily="34" charset="0"/>
              </a:defRPr>
            </a:lvl7pPr>
            <a:lvl8pPr marL="3364385" indent="-224293" eaLnBrk="0" fontAlgn="base" hangingPunct="0">
              <a:spcBef>
                <a:spcPct val="0"/>
              </a:spcBef>
              <a:spcAft>
                <a:spcPct val="0"/>
              </a:spcAft>
              <a:defRPr>
                <a:solidFill>
                  <a:schemeClr val="tx1"/>
                </a:solidFill>
                <a:latin typeface="Arial" pitchFamily="34" charset="0"/>
              </a:defRPr>
            </a:lvl8pPr>
            <a:lvl9pPr marL="3812969" indent="-224293" eaLnBrk="0" fontAlgn="base" hangingPunct="0">
              <a:spcBef>
                <a:spcPct val="0"/>
              </a:spcBef>
              <a:spcAft>
                <a:spcPct val="0"/>
              </a:spcAft>
              <a:defRPr>
                <a:solidFill>
                  <a:schemeClr val="tx1"/>
                </a:solidFill>
                <a:latin typeface="Arial" pitchFamily="34" charset="0"/>
              </a:defRPr>
            </a:lvl9pPr>
          </a:lstStyle>
          <a:p>
            <a:pPr eaLnBrk="1" hangingPunct="1"/>
            <a:r>
              <a:rPr lang="en-US" dirty="0" smtClean="0">
                <a:solidFill>
                  <a:prstClr val="black"/>
                </a:solidFill>
              </a:rPr>
              <a:t>UW Office of Export Controls (export@UW.edu)</a:t>
            </a:r>
          </a:p>
        </p:txBody>
      </p:sp>
      <p:sp>
        <p:nvSpPr>
          <p:cNvPr id="76805" name="Slide Number Placeholder 4"/>
          <p:cNvSpPr>
            <a:spLocks noGrp="1"/>
          </p:cNvSpPr>
          <p:nvPr>
            <p:ph type="sldNum" sz="quarter" idx="5"/>
          </p:nvPr>
        </p:nvSpPr>
        <p:spPr>
          <a:xfrm>
            <a:off x="3884613" y="8685213"/>
            <a:ext cx="29718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28950" indent="-280365" eaLnBrk="0" hangingPunct="0">
              <a:defRPr>
                <a:solidFill>
                  <a:schemeClr val="tx1"/>
                </a:solidFill>
                <a:latin typeface="Arial" pitchFamily="34" charset="0"/>
              </a:defRPr>
            </a:lvl2pPr>
            <a:lvl3pPr marL="1121462" indent="-224293" eaLnBrk="0" hangingPunct="0">
              <a:defRPr>
                <a:solidFill>
                  <a:schemeClr val="tx1"/>
                </a:solidFill>
                <a:latin typeface="Arial" pitchFamily="34" charset="0"/>
              </a:defRPr>
            </a:lvl3pPr>
            <a:lvl4pPr marL="1570046" indent="-224293" eaLnBrk="0" hangingPunct="0">
              <a:defRPr>
                <a:solidFill>
                  <a:schemeClr val="tx1"/>
                </a:solidFill>
                <a:latin typeface="Arial" pitchFamily="34" charset="0"/>
              </a:defRPr>
            </a:lvl4pPr>
            <a:lvl5pPr marL="2018631" indent="-224293" eaLnBrk="0" hangingPunct="0">
              <a:defRPr>
                <a:solidFill>
                  <a:schemeClr val="tx1"/>
                </a:solidFill>
                <a:latin typeface="Arial" pitchFamily="34" charset="0"/>
              </a:defRPr>
            </a:lvl5pPr>
            <a:lvl6pPr marL="2467216" indent="-224293" eaLnBrk="0" fontAlgn="base" hangingPunct="0">
              <a:spcBef>
                <a:spcPct val="0"/>
              </a:spcBef>
              <a:spcAft>
                <a:spcPct val="0"/>
              </a:spcAft>
              <a:defRPr>
                <a:solidFill>
                  <a:schemeClr val="tx1"/>
                </a:solidFill>
                <a:latin typeface="Arial" pitchFamily="34" charset="0"/>
              </a:defRPr>
            </a:lvl6pPr>
            <a:lvl7pPr marL="2915799" indent="-224293" eaLnBrk="0" fontAlgn="base" hangingPunct="0">
              <a:spcBef>
                <a:spcPct val="0"/>
              </a:spcBef>
              <a:spcAft>
                <a:spcPct val="0"/>
              </a:spcAft>
              <a:defRPr>
                <a:solidFill>
                  <a:schemeClr val="tx1"/>
                </a:solidFill>
                <a:latin typeface="Arial" pitchFamily="34" charset="0"/>
              </a:defRPr>
            </a:lvl7pPr>
            <a:lvl8pPr marL="3364385" indent="-224293" eaLnBrk="0" fontAlgn="base" hangingPunct="0">
              <a:spcBef>
                <a:spcPct val="0"/>
              </a:spcBef>
              <a:spcAft>
                <a:spcPct val="0"/>
              </a:spcAft>
              <a:defRPr>
                <a:solidFill>
                  <a:schemeClr val="tx1"/>
                </a:solidFill>
                <a:latin typeface="Arial" pitchFamily="34" charset="0"/>
              </a:defRPr>
            </a:lvl8pPr>
            <a:lvl9pPr marL="3812969" indent="-224293" eaLnBrk="0" fontAlgn="base" hangingPunct="0">
              <a:spcBef>
                <a:spcPct val="0"/>
              </a:spcBef>
              <a:spcAft>
                <a:spcPct val="0"/>
              </a:spcAft>
              <a:defRPr>
                <a:solidFill>
                  <a:schemeClr val="tx1"/>
                </a:solidFill>
                <a:latin typeface="Arial" pitchFamily="34" charset="0"/>
              </a:defRPr>
            </a:lvl9pPr>
          </a:lstStyle>
          <a:p>
            <a:pPr eaLnBrk="1" hangingPunct="1"/>
            <a:fld id="{157733EE-64A3-48A0-A63B-5921133376EC}" type="slidenum">
              <a:rPr lang="en-US" smtClean="0">
                <a:solidFill>
                  <a:prstClr val="black"/>
                </a:solidFill>
              </a:rPr>
              <a:pPr eaLnBrk="1" hangingPunct="1"/>
              <a:t>40</a:t>
            </a:fld>
            <a:endParaRPr lang="en-US" dirty="0" smtClean="0">
              <a:solidFill>
                <a:prstClr val="black"/>
              </a:solidFill>
            </a:endParaRPr>
          </a:p>
        </p:txBody>
      </p:sp>
    </p:spTree>
    <p:extLst>
      <p:ext uri="{BB962C8B-B14F-4D97-AF65-F5344CB8AC3E}">
        <p14:creationId xmlns:p14="http://schemas.microsoft.com/office/powerpoint/2010/main" val="54202919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a:xfrm>
            <a:off x="1143000" y="685800"/>
            <a:ext cx="4572000" cy="3429000"/>
          </a:xfrm>
          <a:ln/>
        </p:spPr>
      </p:sp>
      <p:sp>
        <p:nvSpPr>
          <p:cNvPr id="829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latin typeface="Arial" pitchFamily="34" charset="0"/>
            </a:endParaRPr>
          </a:p>
        </p:txBody>
      </p:sp>
      <p:sp>
        <p:nvSpPr>
          <p:cNvPr id="82948" name="Footer Placeholder 3"/>
          <p:cNvSpPr>
            <a:spLocks noGrp="1"/>
          </p:cNvSpPr>
          <p:nvPr>
            <p:ph type="ftr" sz="quarter" idx="4"/>
          </p:nvPr>
        </p:nvSpPr>
        <p:spPr>
          <a:xfrm>
            <a:off x="0" y="8685213"/>
            <a:ext cx="29718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28950" indent="-280365" eaLnBrk="0" hangingPunct="0">
              <a:defRPr>
                <a:solidFill>
                  <a:schemeClr val="tx1"/>
                </a:solidFill>
                <a:latin typeface="Arial" pitchFamily="34" charset="0"/>
              </a:defRPr>
            </a:lvl2pPr>
            <a:lvl3pPr marL="1121462" indent="-224293" eaLnBrk="0" hangingPunct="0">
              <a:defRPr>
                <a:solidFill>
                  <a:schemeClr val="tx1"/>
                </a:solidFill>
                <a:latin typeface="Arial" pitchFamily="34" charset="0"/>
              </a:defRPr>
            </a:lvl3pPr>
            <a:lvl4pPr marL="1570046" indent="-224293" eaLnBrk="0" hangingPunct="0">
              <a:defRPr>
                <a:solidFill>
                  <a:schemeClr val="tx1"/>
                </a:solidFill>
                <a:latin typeface="Arial" pitchFamily="34" charset="0"/>
              </a:defRPr>
            </a:lvl4pPr>
            <a:lvl5pPr marL="2018631" indent="-224293" eaLnBrk="0" hangingPunct="0">
              <a:defRPr>
                <a:solidFill>
                  <a:schemeClr val="tx1"/>
                </a:solidFill>
                <a:latin typeface="Arial" pitchFamily="34" charset="0"/>
              </a:defRPr>
            </a:lvl5pPr>
            <a:lvl6pPr marL="2467216" indent="-224293" eaLnBrk="0" fontAlgn="base" hangingPunct="0">
              <a:spcBef>
                <a:spcPct val="0"/>
              </a:spcBef>
              <a:spcAft>
                <a:spcPct val="0"/>
              </a:spcAft>
              <a:defRPr>
                <a:solidFill>
                  <a:schemeClr val="tx1"/>
                </a:solidFill>
                <a:latin typeface="Arial" pitchFamily="34" charset="0"/>
              </a:defRPr>
            </a:lvl6pPr>
            <a:lvl7pPr marL="2915799" indent="-224293" eaLnBrk="0" fontAlgn="base" hangingPunct="0">
              <a:spcBef>
                <a:spcPct val="0"/>
              </a:spcBef>
              <a:spcAft>
                <a:spcPct val="0"/>
              </a:spcAft>
              <a:defRPr>
                <a:solidFill>
                  <a:schemeClr val="tx1"/>
                </a:solidFill>
                <a:latin typeface="Arial" pitchFamily="34" charset="0"/>
              </a:defRPr>
            </a:lvl7pPr>
            <a:lvl8pPr marL="3364385" indent="-224293" eaLnBrk="0" fontAlgn="base" hangingPunct="0">
              <a:spcBef>
                <a:spcPct val="0"/>
              </a:spcBef>
              <a:spcAft>
                <a:spcPct val="0"/>
              </a:spcAft>
              <a:defRPr>
                <a:solidFill>
                  <a:schemeClr val="tx1"/>
                </a:solidFill>
                <a:latin typeface="Arial" pitchFamily="34" charset="0"/>
              </a:defRPr>
            </a:lvl8pPr>
            <a:lvl9pPr marL="3812969" indent="-224293" eaLnBrk="0" fontAlgn="base" hangingPunct="0">
              <a:spcBef>
                <a:spcPct val="0"/>
              </a:spcBef>
              <a:spcAft>
                <a:spcPct val="0"/>
              </a:spcAft>
              <a:defRPr>
                <a:solidFill>
                  <a:schemeClr val="tx1"/>
                </a:solidFill>
                <a:latin typeface="Arial" pitchFamily="34" charset="0"/>
              </a:defRPr>
            </a:lvl9pPr>
          </a:lstStyle>
          <a:p>
            <a:pPr eaLnBrk="1" hangingPunct="1"/>
            <a:r>
              <a:rPr lang="en-US" dirty="0" smtClean="0">
                <a:solidFill>
                  <a:prstClr val="black"/>
                </a:solidFill>
              </a:rPr>
              <a:t>UW Office of Export Controls (export@UW.edu)</a:t>
            </a:r>
          </a:p>
        </p:txBody>
      </p:sp>
      <p:sp>
        <p:nvSpPr>
          <p:cNvPr id="82949" name="Slide Number Placeholder 4"/>
          <p:cNvSpPr>
            <a:spLocks noGrp="1"/>
          </p:cNvSpPr>
          <p:nvPr>
            <p:ph type="sldNum" sz="quarter" idx="5"/>
          </p:nvPr>
        </p:nvSpPr>
        <p:spPr>
          <a:xfrm>
            <a:off x="3884613" y="8685213"/>
            <a:ext cx="29718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28950" indent="-280365" eaLnBrk="0" hangingPunct="0">
              <a:defRPr>
                <a:solidFill>
                  <a:schemeClr val="tx1"/>
                </a:solidFill>
                <a:latin typeface="Arial" pitchFamily="34" charset="0"/>
              </a:defRPr>
            </a:lvl2pPr>
            <a:lvl3pPr marL="1121462" indent="-224293" eaLnBrk="0" hangingPunct="0">
              <a:defRPr>
                <a:solidFill>
                  <a:schemeClr val="tx1"/>
                </a:solidFill>
                <a:latin typeface="Arial" pitchFamily="34" charset="0"/>
              </a:defRPr>
            </a:lvl3pPr>
            <a:lvl4pPr marL="1570046" indent="-224293" eaLnBrk="0" hangingPunct="0">
              <a:defRPr>
                <a:solidFill>
                  <a:schemeClr val="tx1"/>
                </a:solidFill>
                <a:latin typeface="Arial" pitchFamily="34" charset="0"/>
              </a:defRPr>
            </a:lvl4pPr>
            <a:lvl5pPr marL="2018631" indent="-224293" eaLnBrk="0" hangingPunct="0">
              <a:defRPr>
                <a:solidFill>
                  <a:schemeClr val="tx1"/>
                </a:solidFill>
                <a:latin typeface="Arial" pitchFamily="34" charset="0"/>
              </a:defRPr>
            </a:lvl5pPr>
            <a:lvl6pPr marL="2467216" indent="-224293" eaLnBrk="0" fontAlgn="base" hangingPunct="0">
              <a:spcBef>
                <a:spcPct val="0"/>
              </a:spcBef>
              <a:spcAft>
                <a:spcPct val="0"/>
              </a:spcAft>
              <a:defRPr>
                <a:solidFill>
                  <a:schemeClr val="tx1"/>
                </a:solidFill>
                <a:latin typeface="Arial" pitchFamily="34" charset="0"/>
              </a:defRPr>
            </a:lvl6pPr>
            <a:lvl7pPr marL="2915799" indent="-224293" eaLnBrk="0" fontAlgn="base" hangingPunct="0">
              <a:spcBef>
                <a:spcPct val="0"/>
              </a:spcBef>
              <a:spcAft>
                <a:spcPct val="0"/>
              </a:spcAft>
              <a:defRPr>
                <a:solidFill>
                  <a:schemeClr val="tx1"/>
                </a:solidFill>
                <a:latin typeface="Arial" pitchFamily="34" charset="0"/>
              </a:defRPr>
            </a:lvl7pPr>
            <a:lvl8pPr marL="3364385" indent="-224293" eaLnBrk="0" fontAlgn="base" hangingPunct="0">
              <a:spcBef>
                <a:spcPct val="0"/>
              </a:spcBef>
              <a:spcAft>
                <a:spcPct val="0"/>
              </a:spcAft>
              <a:defRPr>
                <a:solidFill>
                  <a:schemeClr val="tx1"/>
                </a:solidFill>
                <a:latin typeface="Arial" pitchFamily="34" charset="0"/>
              </a:defRPr>
            </a:lvl8pPr>
            <a:lvl9pPr marL="3812969" indent="-224293" eaLnBrk="0" fontAlgn="base" hangingPunct="0">
              <a:spcBef>
                <a:spcPct val="0"/>
              </a:spcBef>
              <a:spcAft>
                <a:spcPct val="0"/>
              </a:spcAft>
              <a:defRPr>
                <a:solidFill>
                  <a:schemeClr val="tx1"/>
                </a:solidFill>
                <a:latin typeface="Arial" pitchFamily="34" charset="0"/>
              </a:defRPr>
            </a:lvl9pPr>
          </a:lstStyle>
          <a:p>
            <a:pPr eaLnBrk="1" hangingPunct="1"/>
            <a:fld id="{E7D1137B-43C9-4B40-9DD5-5B9F862C35E7}" type="slidenum">
              <a:rPr lang="en-US" smtClean="0">
                <a:solidFill>
                  <a:prstClr val="black"/>
                </a:solidFill>
              </a:rPr>
              <a:pPr eaLnBrk="1" hangingPunct="1"/>
              <a:t>41</a:t>
            </a:fld>
            <a:endParaRPr lang="en-US" dirty="0" smtClean="0">
              <a:solidFill>
                <a:prstClr val="black"/>
              </a:solidFill>
            </a:endParaRPr>
          </a:p>
        </p:txBody>
      </p:sp>
    </p:spTree>
    <p:extLst>
      <p:ext uri="{BB962C8B-B14F-4D97-AF65-F5344CB8AC3E}">
        <p14:creationId xmlns:p14="http://schemas.microsoft.com/office/powerpoint/2010/main" val="127254689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xfrm>
            <a:off x="1143000" y="685800"/>
            <a:ext cx="4572000" cy="3429000"/>
          </a:xfrm>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latin typeface="Arial" pitchFamily="34" charset="0"/>
            </a:endParaRPr>
          </a:p>
        </p:txBody>
      </p:sp>
      <p:sp>
        <p:nvSpPr>
          <p:cNvPr id="77828" name="Footer Placeholder 3"/>
          <p:cNvSpPr>
            <a:spLocks noGrp="1"/>
          </p:cNvSpPr>
          <p:nvPr>
            <p:ph type="ftr" sz="quarter" idx="4"/>
          </p:nvPr>
        </p:nvSpPr>
        <p:spPr>
          <a:xfrm>
            <a:off x="0" y="8685213"/>
            <a:ext cx="29718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28950" indent="-280365" eaLnBrk="0" hangingPunct="0">
              <a:defRPr>
                <a:solidFill>
                  <a:schemeClr val="tx1"/>
                </a:solidFill>
                <a:latin typeface="Arial" pitchFamily="34" charset="0"/>
              </a:defRPr>
            </a:lvl2pPr>
            <a:lvl3pPr marL="1121462" indent="-224293" eaLnBrk="0" hangingPunct="0">
              <a:defRPr>
                <a:solidFill>
                  <a:schemeClr val="tx1"/>
                </a:solidFill>
                <a:latin typeface="Arial" pitchFamily="34" charset="0"/>
              </a:defRPr>
            </a:lvl3pPr>
            <a:lvl4pPr marL="1570046" indent="-224293" eaLnBrk="0" hangingPunct="0">
              <a:defRPr>
                <a:solidFill>
                  <a:schemeClr val="tx1"/>
                </a:solidFill>
                <a:latin typeface="Arial" pitchFamily="34" charset="0"/>
              </a:defRPr>
            </a:lvl4pPr>
            <a:lvl5pPr marL="2018631" indent="-224293" eaLnBrk="0" hangingPunct="0">
              <a:defRPr>
                <a:solidFill>
                  <a:schemeClr val="tx1"/>
                </a:solidFill>
                <a:latin typeface="Arial" pitchFamily="34" charset="0"/>
              </a:defRPr>
            </a:lvl5pPr>
            <a:lvl6pPr marL="2467216" indent="-224293" eaLnBrk="0" fontAlgn="base" hangingPunct="0">
              <a:spcBef>
                <a:spcPct val="0"/>
              </a:spcBef>
              <a:spcAft>
                <a:spcPct val="0"/>
              </a:spcAft>
              <a:defRPr>
                <a:solidFill>
                  <a:schemeClr val="tx1"/>
                </a:solidFill>
                <a:latin typeface="Arial" pitchFamily="34" charset="0"/>
              </a:defRPr>
            </a:lvl6pPr>
            <a:lvl7pPr marL="2915799" indent="-224293" eaLnBrk="0" fontAlgn="base" hangingPunct="0">
              <a:spcBef>
                <a:spcPct val="0"/>
              </a:spcBef>
              <a:spcAft>
                <a:spcPct val="0"/>
              </a:spcAft>
              <a:defRPr>
                <a:solidFill>
                  <a:schemeClr val="tx1"/>
                </a:solidFill>
                <a:latin typeface="Arial" pitchFamily="34" charset="0"/>
              </a:defRPr>
            </a:lvl7pPr>
            <a:lvl8pPr marL="3364385" indent="-224293" eaLnBrk="0" fontAlgn="base" hangingPunct="0">
              <a:spcBef>
                <a:spcPct val="0"/>
              </a:spcBef>
              <a:spcAft>
                <a:spcPct val="0"/>
              </a:spcAft>
              <a:defRPr>
                <a:solidFill>
                  <a:schemeClr val="tx1"/>
                </a:solidFill>
                <a:latin typeface="Arial" pitchFamily="34" charset="0"/>
              </a:defRPr>
            </a:lvl8pPr>
            <a:lvl9pPr marL="3812969" indent="-224293" eaLnBrk="0" fontAlgn="base" hangingPunct="0">
              <a:spcBef>
                <a:spcPct val="0"/>
              </a:spcBef>
              <a:spcAft>
                <a:spcPct val="0"/>
              </a:spcAft>
              <a:defRPr>
                <a:solidFill>
                  <a:schemeClr val="tx1"/>
                </a:solidFill>
                <a:latin typeface="Arial" pitchFamily="34" charset="0"/>
              </a:defRPr>
            </a:lvl9pPr>
          </a:lstStyle>
          <a:p>
            <a:pPr eaLnBrk="1" hangingPunct="1"/>
            <a:r>
              <a:rPr lang="en-US" dirty="0" smtClean="0">
                <a:solidFill>
                  <a:prstClr val="black"/>
                </a:solidFill>
              </a:rPr>
              <a:t>UW Office of Export Controls (export@UW.edu)</a:t>
            </a:r>
          </a:p>
        </p:txBody>
      </p:sp>
      <p:sp>
        <p:nvSpPr>
          <p:cNvPr id="77829" name="Slide Number Placeholder 4"/>
          <p:cNvSpPr>
            <a:spLocks noGrp="1"/>
          </p:cNvSpPr>
          <p:nvPr>
            <p:ph type="sldNum" sz="quarter" idx="5"/>
          </p:nvPr>
        </p:nvSpPr>
        <p:spPr>
          <a:xfrm>
            <a:off x="3884613" y="8685213"/>
            <a:ext cx="29718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28950" indent="-280365" eaLnBrk="0" hangingPunct="0">
              <a:defRPr>
                <a:solidFill>
                  <a:schemeClr val="tx1"/>
                </a:solidFill>
                <a:latin typeface="Arial" pitchFamily="34" charset="0"/>
              </a:defRPr>
            </a:lvl2pPr>
            <a:lvl3pPr marL="1121462" indent="-224293" eaLnBrk="0" hangingPunct="0">
              <a:defRPr>
                <a:solidFill>
                  <a:schemeClr val="tx1"/>
                </a:solidFill>
                <a:latin typeface="Arial" pitchFamily="34" charset="0"/>
              </a:defRPr>
            </a:lvl3pPr>
            <a:lvl4pPr marL="1570046" indent="-224293" eaLnBrk="0" hangingPunct="0">
              <a:defRPr>
                <a:solidFill>
                  <a:schemeClr val="tx1"/>
                </a:solidFill>
                <a:latin typeface="Arial" pitchFamily="34" charset="0"/>
              </a:defRPr>
            </a:lvl4pPr>
            <a:lvl5pPr marL="2018631" indent="-224293" eaLnBrk="0" hangingPunct="0">
              <a:defRPr>
                <a:solidFill>
                  <a:schemeClr val="tx1"/>
                </a:solidFill>
                <a:latin typeface="Arial" pitchFamily="34" charset="0"/>
              </a:defRPr>
            </a:lvl5pPr>
            <a:lvl6pPr marL="2467216" indent="-224293" eaLnBrk="0" fontAlgn="base" hangingPunct="0">
              <a:spcBef>
                <a:spcPct val="0"/>
              </a:spcBef>
              <a:spcAft>
                <a:spcPct val="0"/>
              </a:spcAft>
              <a:defRPr>
                <a:solidFill>
                  <a:schemeClr val="tx1"/>
                </a:solidFill>
                <a:latin typeface="Arial" pitchFamily="34" charset="0"/>
              </a:defRPr>
            </a:lvl6pPr>
            <a:lvl7pPr marL="2915799" indent="-224293" eaLnBrk="0" fontAlgn="base" hangingPunct="0">
              <a:spcBef>
                <a:spcPct val="0"/>
              </a:spcBef>
              <a:spcAft>
                <a:spcPct val="0"/>
              </a:spcAft>
              <a:defRPr>
                <a:solidFill>
                  <a:schemeClr val="tx1"/>
                </a:solidFill>
                <a:latin typeface="Arial" pitchFamily="34" charset="0"/>
              </a:defRPr>
            </a:lvl7pPr>
            <a:lvl8pPr marL="3364385" indent="-224293" eaLnBrk="0" fontAlgn="base" hangingPunct="0">
              <a:spcBef>
                <a:spcPct val="0"/>
              </a:spcBef>
              <a:spcAft>
                <a:spcPct val="0"/>
              </a:spcAft>
              <a:defRPr>
                <a:solidFill>
                  <a:schemeClr val="tx1"/>
                </a:solidFill>
                <a:latin typeface="Arial" pitchFamily="34" charset="0"/>
              </a:defRPr>
            </a:lvl8pPr>
            <a:lvl9pPr marL="3812969" indent="-224293" eaLnBrk="0" fontAlgn="base" hangingPunct="0">
              <a:spcBef>
                <a:spcPct val="0"/>
              </a:spcBef>
              <a:spcAft>
                <a:spcPct val="0"/>
              </a:spcAft>
              <a:defRPr>
                <a:solidFill>
                  <a:schemeClr val="tx1"/>
                </a:solidFill>
                <a:latin typeface="Arial" pitchFamily="34" charset="0"/>
              </a:defRPr>
            </a:lvl9pPr>
          </a:lstStyle>
          <a:p>
            <a:pPr eaLnBrk="1" hangingPunct="1"/>
            <a:fld id="{AA024328-DFE8-4998-AB67-6FA7E4DF6ED7}" type="slidenum">
              <a:rPr lang="en-US" smtClean="0">
                <a:solidFill>
                  <a:prstClr val="black"/>
                </a:solidFill>
              </a:rPr>
              <a:pPr eaLnBrk="1" hangingPunct="1"/>
              <a:t>42</a:t>
            </a:fld>
            <a:endParaRPr lang="en-US" dirty="0" smtClean="0">
              <a:solidFill>
                <a:prstClr val="black"/>
              </a:solidFill>
            </a:endParaRPr>
          </a:p>
        </p:txBody>
      </p:sp>
    </p:spTree>
    <p:extLst>
      <p:ext uri="{BB962C8B-B14F-4D97-AF65-F5344CB8AC3E}">
        <p14:creationId xmlns:p14="http://schemas.microsoft.com/office/powerpoint/2010/main" val="279346595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xfrm>
            <a:off x="1143000" y="685800"/>
            <a:ext cx="4572000" cy="3429000"/>
          </a:xfrm>
          <a:ln/>
        </p:spPr>
      </p:sp>
      <p:sp>
        <p:nvSpPr>
          <p:cNvPr id="788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latin typeface="Arial" pitchFamily="34" charset="0"/>
            </a:endParaRPr>
          </a:p>
        </p:txBody>
      </p:sp>
      <p:sp>
        <p:nvSpPr>
          <p:cNvPr id="78852" name="Footer Placeholder 3"/>
          <p:cNvSpPr>
            <a:spLocks noGrp="1"/>
          </p:cNvSpPr>
          <p:nvPr>
            <p:ph type="ftr" sz="quarter" idx="4"/>
          </p:nvPr>
        </p:nvSpPr>
        <p:spPr>
          <a:xfrm>
            <a:off x="0" y="8685213"/>
            <a:ext cx="29718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28950" indent="-280365" eaLnBrk="0" hangingPunct="0">
              <a:defRPr>
                <a:solidFill>
                  <a:schemeClr val="tx1"/>
                </a:solidFill>
                <a:latin typeface="Arial" pitchFamily="34" charset="0"/>
              </a:defRPr>
            </a:lvl2pPr>
            <a:lvl3pPr marL="1121462" indent="-224293" eaLnBrk="0" hangingPunct="0">
              <a:defRPr>
                <a:solidFill>
                  <a:schemeClr val="tx1"/>
                </a:solidFill>
                <a:latin typeface="Arial" pitchFamily="34" charset="0"/>
              </a:defRPr>
            </a:lvl3pPr>
            <a:lvl4pPr marL="1570046" indent="-224293" eaLnBrk="0" hangingPunct="0">
              <a:defRPr>
                <a:solidFill>
                  <a:schemeClr val="tx1"/>
                </a:solidFill>
                <a:latin typeface="Arial" pitchFamily="34" charset="0"/>
              </a:defRPr>
            </a:lvl4pPr>
            <a:lvl5pPr marL="2018631" indent="-224293" eaLnBrk="0" hangingPunct="0">
              <a:defRPr>
                <a:solidFill>
                  <a:schemeClr val="tx1"/>
                </a:solidFill>
                <a:latin typeface="Arial" pitchFamily="34" charset="0"/>
              </a:defRPr>
            </a:lvl5pPr>
            <a:lvl6pPr marL="2467216" indent="-224293" eaLnBrk="0" fontAlgn="base" hangingPunct="0">
              <a:spcBef>
                <a:spcPct val="0"/>
              </a:spcBef>
              <a:spcAft>
                <a:spcPct val="0"/>
              </a:spcAft>
              <a:defRPr>
                <a:solidFill>
                  <a:schemeClr val="tx1"/>
                </a:solidFill>
                <a:latin typeface="Arial" pitchFamily="34" charset="0"/>
              </a:defRPr>
            </a:lvl6pPr>
            <a:lvl7pPr marL="2915799" indent="-224293" eaLnBrk="0" fontAlgn="base" hangingPunct="0">
              <a:spcBef>
                <a:spcPct val="0"/>
              </a:spcBef>
              <a:spcAft>
                <a:spcPct val="0"/>
              </a:spcAft>
              <a:defRPr>
                <a:solidFill>
                  <a:schemeClr val="tx1"/>
                </a:solidFill>
                <a:latin typeface="Arial" pitchFamily="34" charset="0"/>
              </a:defRPr>
            </a:lvl7pPr>
            <a:lvl8pPr marL="3364385" indent="-224293" eaLnBrk="0" fontAlgn="base" hangingPunct="0">
              <a:spcBef>
                <a:spcPct val="0"/>
              </a:spcBef>
              <a:spcAft>
                <a:spcPct val="0"/>
              </a:spcAft>
              <a:defRPr>
                <a:solidFill>
                  <a:schemeClr val="tx1"/>
                </a:solidFill>
                <a:latin typeface="Arial" pitchFamily="34" charset="0"/>
              </a:defRPr>
            </a:lvl8pPr>
            <a:lvl9pPr marL="3812969" indent="-224293" eaLnBrk="0" fontAlgn="base" hangingPunct="0">
              <a:spcBef>
                <a:spcPct val="0"/>
              </a:spcBef>
              <a:spcAft>
                <a:spcPct val="0"/>
              </a:spcAft>
              <a:defRPr>
                <a:solidFill>
                  <a:schemeClr val="tx1"/>
                </a:solidFill>
                <a:latin typeface="Arial" pitchFamily="34" charset="0"/>
              </a:defRPr>
            </a:lvl9pPr>
          </a:lstStyle>
          <a:p>
            <a:pPr eaLnBrk="1" hangingPunct="1"/>
            <a:r>
              <a:rPr lang="en-US" dirty="0" smtClean="0">
                <a:solidFill>
                  <a:prstClr val="black"/>
                </a:solidFill>
              </a:rPr>
              <a:t>UW Office of Export Controls (export@UW.edu)</a:t>
            </a:r>
          </a:p>
        </p:txBody>
      </p:sp>
      <p:sp>
        <p:nvSpPr>
          <p:cNvPr id="78853" name="Slide Number Placeholder 4"/>
          <p:cNvSpPr>
            <a:spLocks noGrp="1"/>
          </p:cNvSpPr>
          <p:nvPr>
            <p:ph type="sldNum" sz="quarter" idx="5"/>
          </p:nvPr>
        </p:nvSpPr>
        <p:spPr>
          <a:xfrm>
            <a:off x="3884613" y="8685213"/>
            <a:ext cx="29718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28950" indent="-280365" eaLnBrk="0" hangingPunct="0">
              <a:defRPr>
                <a:solidFill>
                  <a:schemeClr val="tx1"/>
                </a:solidFill>
                <a:latin typeface="Arial" pitchFamily="34" charset="0"/>
              </a:defRPr>
            </a:lvl2pPr>
            <a:lvl3pPr marL="1121462" indent="-224293" eaLnBrk="0" hangingPunct="0">
              <a:defRPr>
                <a:solidFill>
                  <a:schemeClr val="tx1"/>
                </a:solidFill>
                <a:latin typeface="Arial" pitchFamily="34" charset="0"/>
              </a:defRPr>
            </a:lvl3pPr>
            <a:lvl4pPr marL="1570046" indent="-224293" eaLnBrk="0" hangingPunct="0">
              <a:defRPr>
                <a:solidFill>
                  <a:schemeClr val="tx1"/>
                </a:solidFill>
                <a:latin typeface="Arial" pitchFamily="34" charset="0"/>
              </a:defRPr>
            </a:lvl4pPr>
            <a:lvl5pPr marL="2018631" indent="-224293" eaLnBrk="0" hangingPunct="0">
              <a:defRPr>
                <a:solidFill>
                  <a:schemeClr val="tx1"/>
                </a:solidFill>
                <a:latin typeface="Arial" pitchFamily="34" charset="0"/>
              </a:defRPr>
            </a:lvl5pPr>
            <a:lvl6pPr marL="2467216" indent="-224293" eaLnBrk="0" fontAlgn="base" hangingPunct="0">
              <a:spcBef>
                <a:spcPct val="0"/>
              </a:spcBef>
              <a:spcAft>
                <a:spcPct val="0"/>
              </a:spcAft>
              <a:defRPr>
                <a:solidFill>
                  <a:schemeClr val="tx1"/>
                </a:solidFill>
                <a:latin typeface="Arial" pitchFamily="34" charset="0"/>
              </a:defRPr>
            </a:lvl6pPr>
            <a:lvl7pPr marL="2915799" indent="-224293" eaLnBrk="0" fontAlgn="base" hangingPunct="0">
              <a:spcBef>
                <a:spcPct val="0"/>
              </a:spcBef>
              <a:spcAft>
                <a:spcPct val="0"/>
              </a:spcAft>
              <a:defRPr>
                <a:solidFill>
                  <a:schemeClr val="tx1"/>
                </a:solidFill>
                <a:latin typeface="Arial" pitchFamily="34" charset="0"/>
              </a:defRPr>
            </a:lvl7pPr>
            <a:lvl8pPr marL="3364385" indent="-224293" eaLnBrk="0" fontAlgn="base" hangingPunct="0">
              <a:spcBef>
                <a:spcPct val="0"/>
              </a:spcBef>
              <a:spcAft>
                <a:spcPct val="0"/>
              </a:spcAft>
              <a:defRPr>
                <a:solidFill>
                  <a:schemeClr val="tx1"/>
                </a:solidFill>
                <a:latin typeface="Arial" pitchFamily="34" charset="0"/>
              </a:defRPr>
            </a:lvl8pPr>
            <a:lvl9pPr marL="3812969" indent="-224293" eaLnBrk="0" fontAlgn="base" hangingPunct="0">
              <a:spcBef>
                <a:spcPct val="0"/>
              </a:spcBef>
              <a:spcAft>
                <a:spcPct val="0"/>
              </a:spcAft>
              <a:defRPr>
                <a:solidFill>
                  <a:schemeClr val="tx1"/>
                </a:solidFill>
                <a:latin typeface="Arial" pitchFamily="34" charset="0"/>
              </a:defRPr>
            </a:lvl9pPr>
          </a:lstStyle>
          <a:p>
            <a:pPr eaLnBrk="1" hangingPunct="1"/>
            <a:fld id="{32A8CB33-43E8-4303-A06A-9B7AC6DA7AF6}" type="slidenum">
              <a:rPr lang="en-US" smtClean="0">
                <a:solidFill>
                  <a:prstClr val="black"/>
                </a:solidFill>
              </a:rPr>
              <a:pPr eaLnBrk="1" hangingPunct="1"/>
              <a:t>43</a:t>
            </a:fld>
            <a:endParaRPr lang="en-US" dirty="0" smtClean="0">
              <a:solidFill>
                <a:prstClr val="black"/>
              </a:solidFill>
            </a:endParaRPr>
          </a:p>
        </p:txBody>
      </p:sp>
    </p:spTree>
    <p:extLst>
      <p:ext uri="{BB962C8B-B14F-4D97-AF65-F5344CB8AC3E}">
        <p14:creationId xmlns:p14="http://schemas.microsoft.com/office/powerpoint/2010/main" val="260782985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xfrm>
            <a:off x="1143000" y="685800"/>
            <a:ext cx="4572000" cy="3429000"/>
          </a:xfrm>
          <a:ln/>
        </p:spPr>
      </p:sp>
      <p:sp>
        <p:nvSpPr>
          <p:cNvPr id="80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latin typeface="Arial" pitchFamily="34" charset="0"/>
            </a:endParaRPr>
          </a:p>
        </p:txBody>
      </p:sp>
      <p:sp>
        <p:nvSpPr>
          <p:cNvPr id="80900" name="Footer Placeholder 3"/>
          <p:cNvSpPr>
            <a:spLocks noGrp="1"/>
          </p:cNvSpPr>
          <p:nvPr>
            <p:ph type="ftr" sz="quarter" idx="4"/>
          </p:nvPr>
        </p:nvSpPr>
        <p:spPr>
          <a:xfrm>
            <a:off x="0" y="8685213"/>
            <a:ext cx="29718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28950" indent="-280365" eaLnBrk="0" hangingPunct="0">
              <a:defRPr>
                <a:solidFill>
                  <a:schemeClr val="tx1"/>
                </a:solidFill>
                <a:latin typeface="Arial" pitchFamily="34" charset="0"/>
              </a:defRPr>
            </a:lvl2pPr>
            <a:lvl3pPr marL="1121462" indent="-224293" eaLnBrk="0" hangingPunct="0">
              <a:defRPr>
                <a:solidFill>
                  <a:schemeClr val="tx1"/>
                </a:solidFill>
                <a:latin typeface="Arial" pitchFamily="34" charset="0"/>
              </a:defRPr>
            </a:lvl3pPr>
            <a:lvl4pPr marL="1570046" indent="-224293" eaLnBrk="0" hangingPunct="0">
              <a:defRPr>
                <a:solidFill>
                  <a:schemeClr val="tx1"/>
                </a:solidFill>
                <a:latin typeface="Arial" pitchFamily="34" charset="0"/>
              </a:defRPr>
            </a:lvl4pPr>
            <a:lvl5pPr marL="2018631" indent="-224293" eaLnBrk="0" hangingPunct="0">
              <a:defRPr>
                <a:solidFill>
                  <a:schemeClr val="tx1"/>
                </a:solidFill>
                <a:latin typeface="Arial" pitchFamily="34" charset="0"/>
              </a:defRPr>
            </a:lvl5pPr>
            <a:lvl6pPr marL="2467216" indent="-224293" eaLnBrk="0" fontAlgn="base" hangingPunct="0">
              <a:spcBef>
                <a:spcPct val="0"/>
              </a:spcBef>
              <a:spcAft>
                <a:spcPct val="0"/>
              </a:spcAft>
              <a:defRPr>
                <a:solidFill>
                  <a:schemeClr val="tx1"/>
                </a:solidFill>
                <a:latin typeface="Arial" pitchFamily="34" charset="0"/>
              </a:defRPr>
            </a:lvl6pPr>
            <a:lvl7pPr marL="2915799" indent="-224293" eaLnBrk="0" fontAlgn="base" hangingPunct="0">
              <a:spcBef>
                <a:spcPct val="0"/>
              </a:spcBef>
              <a:spcAft>
                <a:spcPct val="0"/>
              </a:spcAft>
              <a:defRPr>
                <a:solidFill>
                  <a:schemeClr val="tx1"/>
                </a:solidFill>
                <a:latin typeface="Arial" pitchFamily="34" charset="0"/>
              </a:defRPr>
            </a:lvl7pPr>
            <a:lvl8pPr marL="3364385" indent="-224293" eaLnBrk="0" fontAlgn="base" hangingPunct="0">
              <a:spcBef>
                <a:spcPct val="0"/>
              </a:spcBef>
              <a:spcAft>
                <a:spcPct val="0"/>
              </a:spcAft>
              <a:defRPr>
                <a:solidFill>
                  <a:schemeClr val="tx1"/>
                </a:solidFill>
                <a:latin typeface="Arial" pitchFamily="34" charset="0"/>
              </a:defRPr>
            </a:lvl8pPr>
            <a:lvl9pPr marL="3812969" indent="-224293" eaLnBrk="0" fontAlgn="base" hangingPunct="0">
              <a:spcBef>
                <a:spcPct val="0"/>
              </a:spcBef>
              <a:spcAft>
                <a:spcPct val="0"/>
              </a:spcAft>
              <a:defRPr>
                <a:solidFill>
                  <a:schemeClr val="tx1"/>
                </a:solidFill>
                <a:latin typeface="Arial" pitchFamily="34" charset="0"/>
              </a:defRPr>
            </a:lvl9pPr>
          </a:lstStyle>
          <a:p>
            <a:pPr eaLnBrk="1" hangingPunct="1"/>
            <a:r>
              <a:rPr lang="en-US" dirty="0" smtClean="0">
                <a:solidFill>
                  <a:prstClr val="black"/>
                </a:solidFill>
              </a:rPr>
              <a:t>UW Office of Export Controls (export@UW.edu)</a:t>
            </a:r>
          </a:p>
        </p:txBody>
      </p:sp>
      <p:sp>
        <p:nvSpPr>
          <p:cNvPr id="80901" name="Slide Number Placeholder 4"/>
          <p:cNvSpPr>
            <a:spLocks noGrp="1"/>
          </p:cNvSpPr>
          <p:nvPr>
            <p:ph type="sldNum" sz="quarter" idx="5"/>
          </p:nvPr>
        </p:nvSpPr>
        <p:spPr>
          <a:xfrm>
            <a:off x="3884613" y="8685213"/>
            <a:ext cx="29718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28950" indent="-280365" eaLnBrk="0" hangingPunct="0">
              <a:defRPr>
                <a:solidFill>
                  <a:schemeClr val="tx1"/>
                </a:solidFill>
                <a:latin typeface="Arial" pitchFamily="34" charset="0"/>
              </a:defRPr>
            </a:lvl2pPr>
            <a:lvl3pPr marL="1121462" indent="-224293" eaLnBrk="0" hangingPunct="0">
              <a:defRPr>
                <a:solidFill>
                  <a:schemeClr val="tx1"/>
                </a:solidFill>
                <a:latin typeface="Arial" pitchFamily="34" charset="0"/>
              </a:defRPr>
            </a:lvl3pPr>
            <a:lvl4pPr marL="1570046" indent="-224293" eaLnBrk="0" hangingPunct="0">
              <a:defRPr>
                <a:solidFill>
                  <a:schemeClr val="tx1"/>
                </a:solidFill>
                <a:latin typeface="Arial" pitchFamily="34" charset="0"/>
              </a:defRPr>
            </a:lvl4pPr>
            <a:lvl5pPr marL="2018631" indent="-224293" eaLnBrk="0" hangingPunct="0">
              <a:defRPr>
                <a:solidFill>
                  <a:schemeClr val="tx1"/>
                </a:solidFill>
                <a:latin typeface="Arial" pitchFamily="34" charset="0"/>
              </a:defRPr>
            </a:lvl5pPr>
            <a:lvl6pPr marL="2467216" indent="-224293" eaLnBrk="0" fontAlgn="base" hangingPunct="0">
              <a:spcBef>
                <a:spcPct val="0"/>
              </a:spcBef>
              <a:spcAft>
                <a:spcPct val="0"/>
              </a:spcAft>
              <a:defRPr>
                <a:solidFill>
                  <a:schemeClr val="tx1"/>
                </a:solidFill>
                <a:latin typeface="Arial" pitchFamily="34" charset="0"/>
              </a:defRPr>
            </a:lvl6pPr>
            <a:lvl7pPr marL="2915799" indent="-224293" eaLnBrk="0" fontAlgn="base" hangingPunct="0">
              <a:spcBef>
                <a:spcPct val="0"/>
              </a:spcBef>
              <a:spcAft>
                <a:spcPct val="0"/>
              </a:spcAft>
              <a:defRPr>
                <a:solidFill>
                  <a:schemeClr val="tx1"/>
                </a:solidFill>
                <a:latin typeface="Arial" pitchFamily="34" charset="0"/>
              </a:defRPr>
            </a:lvl7pPr>
            <a:lvl8pPr marL="3364385" indent="-224293" eaLnBrk="0" fontAlgn="base" hangingPunct="0">
              <a:spcBef>
                <a:spcPct val="0"/>
              </a:spcBef>
              <a:spcAft>
                <a:spcPct val="0"/>
              </a:spcAft>
              <a:defRPr>
                <a:solidFill>
                  <a:schemeClr val="tx1"/>
                </a:solidFill>
                <a:latin typeface="Arial" pitchFamily="34" charset="0"/>
              </a:defRPr>
            </a:lvl8pPr>
            <a:lvl9pPr marL="3812969" indent="-224293" eaLnBrk="0" fontAlgn="base" hangingPunct="0">
              <a:spcBef>
                <a:spcPct val="0"/>
              </a:spcBef>
              <a:spcAft>
                <a:spcPct val="0"/>
              </a:spcAft>
              <a:defRPr>
                <a:solidFill>
                  <a:schemeClr val="tx1"/>
                </a:solidFill>
                <a:latin typeface="Arial" pitchFamily="34" charset="0"/>
              </a:defRPr>
            </a:lvl9pPr>
          </a:lstStyle>
          <a:p>
            <a:pPr eaLnBrk="1" hangingPunct="1"/>
            <a:fld id="{7C5A3894-E47E-4AB8-B94F-176A492794E4}" type="slidenum">
              <a:rPr lang="en-US" smtClean="0">
                <a:solidFill>
                  <a:prstClr val="black"/>
                </a:solidFill>
              </a:rPr>
              <a:pPr eaLnBrk="1" hangingPunct="1"/>
              <a:t>44</a:t>
            </a:fld>
            <a:endParaRPr lang="en-US" dirty="0" smtClean="0">
              <a:solidFill>
                <a:prstClr val="black"/>
              </a:solidFill>
            </a:endParaRPr>
          </a:p>
        </p:txBody>
      </p:sp>
    </p:spTree>
    <p:extLst>
      <p:ext uri="{BB962C8B-B14F-4D97-AF65-F5344CB8AC3E}">
        <p14:creationId xmlns:p14="http://schemas.microsoft.com/office/powerpoint/2010/main" val="262752903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1143000" y="685800"/>
            <a:ext cx="4572000" cy="3429000"/>
          </a:xfrm>
          <a:ln/>
        </p:spPr>
      </p:sp>
      <p:sp>
        <p:nvSpPr>
          <p:cNvPr id="849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latin typeface="Arial" pitchFamily="34" charset="0"/>
            </a:endParaRPr>
          </a:p>
        </p:txBody>
      </p:sp>
      <p:sp>
        <p:nvSpPr>
          <p:cNvPr id="84996" name="Footer Placeholder 3"/>
          <p:cNvSpPr>
            <a:spLocks noGrp="1"/>
          </p:cNvSpPr>
          <p:nvPr>
            <p:ph type="ftr" sz="quarter" idx="4"/>
          </p:nvPr>
        </p:nvSpPr>
        <p:spPr>
          <a:xfrm>
            <a:off x="0" y="8685213"/>
            <a:ext cx="29718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28950" indent="-280365" eaLnBrk="0" hangingPunct="0">
              <a:defRPr>
                <a:solidFill>
                  <a:schemeClr val="tx1"/>
                </a:solidFill>
                <a:latin typeface="Arial" pitchFamily="34" charset="0"/>
              </a:defRPr>
            </a:lvl2pPr>
            <a:lvl3pPr marL="1121462" indent="-224293" eaLnBrk="0" hangingPunct="0">
              <a:defRPr>
                <a:solidFill>
                  <a:schemeClr val="tx1"/>
                </a:solidFill>
                <a:latin typeface="Arial" pitchFamily="34" charset="0"/>
              </a:defRPr>
            </a:lvl3pPr>
            <a:lvl4pPr marL="1570046" indent="-224293" eaLnBrk="0" hangingPunct="0">
              <a:defRPr>
                <a:solidFill>
                  <a:schemeClr val="tx1"/>
                </a:solidFill>
                <a:latin typeface="Arial" pitchFamily="34" charset="0"/>
              </a:defRPr>
            </a:lvl4pPr>
            <a:lvl5pPr marL="2018631" indent="-224293" eaLnBrk="0" hangingPunct="0">
              <a:defRPr>
                <a:solidFill>
                  <a:schemeClr val="tx1"/>
                </a:solidFill>
                <a:latin typeface="Arial" pitchFamily="34" charset="0"/>
              </a:defRPr>
            </a:lvl5pPr>
            <a:lvl6pPr marL="2467216" indent="-224293" eaLnBrk="0" fontAlgn="base" hangingPunct="0">
              <a:spcBef>
                <a:spcPct val="0"/>
              </a:spcBef>
              <a:spcAft>
                <a:spcPct val="0"/>
              </a:spcAft>
              <a:defRPr>
                <a:solidFill>
                  <a:schemeClr val="tx1"/>
                </a:solidFill>
                <a:latin typeface="Arial" pitchFamily="34" charset="0"/>
              </a:defRPr>
            </a:lvl6pPr>
            <a:lvl7pPr marL="2915799" indent="-224293" eaLnBrk="0" fontAlgn="base" hangingPunct="0">
              <a:spcBef>
                <a:spcPct val="0"/>
              </a:spcBef>
              <a:spcAft>
                <a:spcPct val="0"/>
              </a:spcAft>
              <a:defRPr>
                <a:solidFill>
                  <a:schemeClr val="tx1"/>
                </a:solidFill>
                <a:latin typeface="Arial" pitchFamily="34" charset="0"/>
              </a:defRPr>
            </a:lvl7pPr>
            <a:lvl8pPr marL="3364385" indent="-224293" eaLnBrk="0" fontAlgn="base" hangingPunct="0">
              <a:spcBef>
                <a:spcPct val="0"/>
              </a:spcBef>
              <a:spcAft>
                <a:spcPct val="0"/>
              </a:spcAft>
              <a:defRPr>
                <a:solidFill>
                  <a:schemeClr val="tx1"/>
                </a:solidFill>
                <a:latin typeface="Arial" pitchFamily="34" charset="0"/>
              </a:defRPr>
            </a:lvl8pPr>
            <a:lvl9pPr marL="3812969" indent="-224293" eaLnBrk="0" fontAlgn="base" hangingPunct="0">
              <a:spcBef>
                <a:spcPct val="0"/>
              </a:spcBef>
              <a:spcAft>
                <a:spcPct val="0"/>
              </a:spcAft>
              <a:defRPr>
                <a:solidFill>
                  <a:schemeClr val="tx1"/>
                </a:solidFill>
                <a:latin typeface="Arial" pitchFamily="34" charset="0"/>
              </a:defRPr>
            </a:lvl9pPr>
          </a:lstStyle>
          <a:p>
            <a:pPr eaLnBrk="1" hangingPunct="1"/>
            <a:r>
              <a:rPr lang="en-US" dirty="0" smtClean="0">
                <a:solidFill>
                  <a:prstClr val="black"/>
                </a:solidFill>
              </a:rPr>
              <a:t>UW Office of Export Controls (export@UW.edu)</a:t>
            </a:r>
          </a:p>
        </p:txBody>
      </p:sp>
      <p:sp>
        <p:nvSpPr>
          <p:cNvPr id="84997" name="Slide Number Placeholder 4"/>
          <p:cNvSpPr>
            <a:spLocks noGrp="1"/>
          </p:cNvSpPr>
          <p:nvPr>
            <p:ph type="sldNum" sz="quarter" idx="5"/>
          </p:nvPr>
        </p:nvSpPr>
        <p:spPr>
          <a:xfrm>
            <a:off x="3884613" y="8685213"/>
            <a:ext cx="29718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28950" indent="-280365" eaLnBrk="0" hangingPunct="0">
              <a:defRPr>
                <a:solidFill>
                  <a:schemeClr val="tx1"/>
                </a:solidFill>
                <a:latin typeface="Arial" pitchFamily="34" charset="0"/>
              </a:defRPr>
            </a:lvl2pPr>
            <a:lvl3pPr marL="1121462" indent="-224293" eaLnBrk="0" hangingPunct="0">
              <a:defRPr>
                <a:solidFill>
                  <a:schemeClr val="tx1"/>
                </a:solidFill>
                <a:latin typeface="Arial" pitchFamily="34" charset="0"/>
              </a:defRPr>
            </a:lvl3pPr>
            <a:lvl4pPr marL="1570046" indent="-224293" eaLnBrk="0" hangingPunct="0">
              <a:defRPr>
                <a:solidFill>
                  <a:schemeClr val="tx1"/>
                </a:solidFill>
                <a:latin typeface="Arial" pitchFamily="34" charset="0"/>
              </a:defRPr>
            </a:lvl4pPr>
            <a:lvl5pPr marL="2018631" indent="-224293" eaLnBrk="0" hangingPunct="0">
              <a:defRPr>
                <a:solidFill>
                  <a:schemeClr val="tx1"/>
                </a:solidFill>
                <a:latin typeface="Arial" pitchFamily="34" charset="0"/>
              </a:defRPr>
            </a:lvl5pPr>
            <a:lvl6pPr marL="2467216" indent="-224293" eaLnBrk="0" fontAlgn="base" hangingPunct="0">
              <a:spcBef>
                <a:spcPct val="0"/>
              </a:spcBef>
              <a:spcAft>
                <a:spcPct val="0"/>
              </a:spcAft>
              <a:defRPr>
                <a:solidFill>
                  <a:schemeClr val="tx1"/>
                </a:solidFill>
                <a:latin typeface="Arial" pitchFamily="34" charset="0"/>
              </a:defRPr>
            </a:lvl6pPr>
            <a:lvl7pPr marL="2915799" indent="-224293" eaLnBrk="0" fontAlgn="base" hangingPunct="0">
              <a:spcBef>
                <a:spcPct val="0"/>
              </a:spcBef>
              <a:spcAft>
                <a:spcPct val="0"/>
              </a:spcAft>
              <a:defRPr>
                <a:solidFill>
                  <a:schemeClr val="tx1"/>
                </a:solidFill>
                <a:latin typeface="Arial" pitchFamily="34" charset="0"/>
              </a:defRPr>
            </a:lvl7pPr>
            <a:lvl8pPr marL="3364385" indent="-224293" eaLnBrk="0" fontAlgn="base" hangingPunct="0">
              <a:spcBef>
                <a:spcPct val="0"/>
              </a:spcBef>
              <a:spcAft>
                <a:spcPct val="0"/>
              </a:spcAft>
              <a:defRPr>
                <a:solidFill>
                  <a:schemeClr val="tx1"/>
                </a:solidFill>
                <a:latin typeface="Arial" pitchFamily="34" charset="0"/>
              </a:defRPr>
            </a:lvl8pPr>
            <a:lvl9pPr marL="3812969" indent="-224293" eaLnBrk="0" fontAlgn="base" hangingPunct="0">
              <a:spcBef>
                <a:spcPct val="0"/>
              </a:spcBef>
              <a:spcAft>
                <a:spcPct val="0"/>
              </a:spcAft>
              <a:defRPr>
                <a:solidFill>
                  <a:schemeClr val="tx1"/>
                </a:solidFill>
                <a:latin typeface="Arial" pitchFamily="34" charset="0"/>
              </a:defRPr>
            </a:lvl9pPr>
          </a:lstStyle>
          <a:p>
            <a:pPr eaLnBrk="1" hangingPunct="1"/>
            <a:fld id="{4BAE4A13-0C88-4DC0-B848-AE91C47FB4E4}" type="slidenum">
              <a:rPr lang="en-US" smtClean="0">
                <a:solidFill>
                  <a:prstClr val="black"/>
                </a:solidFill>
              </a:rPr>
              <a:pPr eaLnBrk="1" hangingPunct="1"/>
              <a:t>46</a:t>
            </a:fld>
            <a:endParaRPr lang="en-US" dirty="0" smtClean="0">
              <a:solidFill>
                <a:prstClr val="black"/>
              </a:solidFill>
            </a:endParaRPr>
          </a:p>
        </p:txBody>
      </p:sp>
    </p:spTree>
    <p:extLst>
      <p:ext uri="{BB962C8B-B14F-4D97-AF65-F5344CB8AC3E}">
        <p14:creationId xmlns:p14="http://schemas.microsoft.com/office/powerpoint/2010/main" val="52714412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xfrm>
            <a:off x="1143000" y="685800"/>
            <a:ext cx="4572000" cy="3429000"/>
          </a:xfrm>
          <a:ln/>
        </p:spPr>
      </p:sp>
      <p:sp>
        <p:nvSpPr>
          <p:cNvPr id="860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latin typeface="Arial" pitchFamily="34" charset="0"/>
            </a:endParaRPr>
          </a:p>
        </p:txBody>
      </p:sp>
      <p:sp>
        <p:nvSpPr>
          <p:cNvPr id="86020" name="Footer Placeholder 3"/>
          <p:cNvSpPr>
            <a:spLocks noGrp="1"/>
          </p:cNvSpPr>
          <p:nvPr>
            <p:ph type="ftr" sz="quarter" idx="4"/>
          </p:nvPr>
        </p:nvSpPr>
        <p:spPr>
          <a:xfrm>
            <a:off x="0" y="8685213"/>
            <a:ext cx="29718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28950" indent="-280365" eaLnBrk="0" hangingPunct="0">
              <a:defRPr>
                <a:solidFill>
                  <a:schemeClr val="tx1"/>
                </a:solidFill>
                <a:latin typeface="Arial" pitchFamily="34" charset="0"/>
              </a:defRPr>
            </a:lvl2pPr>
            <a:lvl3pPr marL="1121462" indent="-224293" eaLnBrk="0" hangingPunct="0">
              <a:defRPr>
                <a:solidFill>
                  <a:schemeClr val="tx1"/>
                </a:solidFill>
                <a:latin typeface="Arial" pitchFamily="34" charset="0"/>
              </a:defRPr>
            </a:lvl3pPr>
            <a:lvl4pPr marL="1570046" indent="-224293" eaLnBrk="0" hangingPunct="0">
              <a:defRPr>
                <a:solidFill>
                  <a:schemeClr val="tx1"/>
                </a:solidFill>
                <a:latin typeface="Arial" pitchFamily="34" charset="0"/>
              </a:defRPr>
            </a:lvl4pPr>
            <a:lvl5pPr marL="2018631" indent="-224293" eaLnBrk="0" hangingPunct="0">
              <a:defRPr>
                <a:solidFill>
                  <a:schemeClr val="tx1"/>
                </a:solidFill>
                <a:latin typeface="Arial" pitchFamily="34" charset="0"/>
              </a:defRPr>
            </a:lvl5pPr>
            <a:lvl6pPr marL="2467216" indent="-224293" eaLnBrk="0" fontAlgn="base" hangingPunct="0">
              <a:spcBef>
                <a:spcPct val="0"/>
              </a:spcBef>
              <a:spcAft>
                <a:spcPct val="0"/>
              </a:spcAft>
              <a:defRPr>
                <a:solidFill>
                  <a:schemeClr val="tx1"/>
                </a:solidFill>
                <a:latin typeface="Arial" pitchFamily="34" charset="0"/>
              </a:defRPr>
            </a:lvl6pPr>
            <a:lvl7pPr marL="2915799" indent="-224293" eaLnBrk="0" fontAlgn="base" hangingPunct="0">
              <a:spcBef>
                <a:spcPct val="0"/>
              </a:spcBef>
              <a:spcAft>
                <a:spcPct val="0"/>
              </a:spcAft>
              <a:defRPr>
                <a:solidFill>
                  <a:schemeClr val="tx1"/>
                </a:solidFill>
                <a:latin typeface="Arial" pitchFamily="34" charset="0"/>
              </a:defRPr>
            </a:lvl7pPr>
            <a:lvl8pPr marL="3364385" indent="-224293" eaLnBrk="0" fontAlgn="base" hangingPunct="0">
              <a:spcBef>
                <a:spcPct val="0"/>
              </a:spcBef>
              <a:spcAft>
                <a:spcPct val="0"/>
              </a:spcAft>
              <a:defRPr>
                <a:solidFill>
                  <a:schemeClr val="tx1"/>
                </a:solidFill>
                <a:latin typeface="Arial" pitchFamily="34" charset="0"/>
              </a:defRPr>
            </a:lvl8pPr>
            <a:lvl9pPr marL="3812969" indent="-224293" eaLnBrk="0" fontAlgn="base" hangingPunct="0">
              <a:spcBef>
                <a:spcPct val="0"/>
              </a:spcBef>
              <a:spcAft>
                <a:spcPct val="0"/>
              </a:spcAft>
              <a:defRPr>
                <a:solidFill>
                  <a:schemeClr val="tx1"/>
                </a:solidFill>
                <a:latin typeface="Arial" pitchFamily="34" charset="0"/>
              </a:defRPr>
            </a:lvl9pPr>
          </a:lstStyle>
          <a:p>
            <a:pPr eaLnBrk="1" hangingPunct="1"/>
            <a:r>
              <a:rPr lang="en-US" dirty="0" smtClean="0">
                <a:solidFill>
                  <a:prstClr val="black"/>
                </a:solidFill>
              </a:rPr>
              <a:t>UW Office of Export Controls (export@UW.edu)</a:t>
            </a:r>
          </a:p>
        </p:txBody>
      </p:sp>
      <p:sp>
        <p:nvSpPr>
          <p:cNvPr id="86021" name="Slide Number Placeholder 4"/>
          <p:cNvSpPr>
            <a:spLocks noGrp="1"/>
          </p:cNvSpPr>
          <p:nvPr>
            <p:ph type="sldNum" sz="quarter" idx="5"/>
          </p:nvPr>
        </p:nvSpPr>
        <p:spPr>
          <a:xfrm>
            <a:off x="3884613" y="8685213"/>
            <a:ext cx="29718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28950" indent="-280365" eaLnBrk="0" hangingPunct="0">
              <a:defRPr>
                <a:solidFill>
                  <a:schemeClr val="tx1"/>
                </a:solidFill>
                <a:latin typeface="Arial" pitchFamily="34" charset="0"/>
              </a:defRPr>
            </a:lvl2pPr>
            <a:lvl3pPr marL="1121462" indent="-224293" eaLnBrk="0" hangingPunct="0">
              <a:defRPr>
                <a:solidFill>
                  <a:schemeClr val="tx1"/>
                </a:solidFill>
                <a:latin typeface="Arial" pitchFamily="34" charset="0"/>
              </a:defRPr>
            </a:lvl3pPr>
            <a:lvl4pPr marL="1570046" indent="-224293" eaLnBrk="0" hangingPunct="0">
              <a:defRPr>
                <a:solidFill>
                  <a:schemeClr val="tx1"/>
                </a:solidFill>
                <a:latin typeface="Arial" pitchFamily="34" charset="0"/>
              </a:defRPr>
            </a:lvl4pPr>
            <a:lvl5pPr marL="2018631" indent="-224293" eaLnBrk="0" hangingPunct="0">
              <a:defRPr>
                <a:solidFill>
                  <a:schemeClr val="tx1"/>
                </a:solidFill>
                <a:latin typeface="Arial" pitchFamily="34" charset="0"/>
              </a:defRPr>
            </a:lvl5pPr>
            <a:lvl6pPr marL="2467216" indent="-224293" eaLnBrk="0" fontAlgn="base" hangingPunct="0">
              <a:spcBef>
                <a:spcPct val="0"/>
              </a:spcBef>
              <a:spcAft>
                <a:spcPct val="0"/>
              </a:spcAft>
              <a:defRPr>
                <a:solidFill>
                  <a:schemeClr val="tx1"/>
                </a:solidFill>
                <a:latin typeface="Arial" pitchFamily="34" charset="0"/>
              </a:defRPr>
            </a:lvl6pPr>
            <a:lvl7pPr marL="2915799" indent="-224293" eaLnBrk="0" fontAlgn="base" hangingPunct="0">
              <a:spcBef>
                <a:spcPct val="0"/>
              </a:spcBef>
              <a:spcAft>
                <a:spcPct val="0"/>
              </a:spcAft>
              <a:defRPr>
                <a:solidFill>
                  <a:schemeClr val="tx1"/>
                </a:solidFill>
                <a:latin typeface="Arial" pitchFamily="34" charset="0"/>
              </a:defRPr>
            </a:lvl7pPr>
            <a:lvl8pPr marL="3364385" indent="-224293" eaLnBrk="0" fontAlgn="base" hangingPunct="0">
              <a:spcBef>
                <a:spcPct val="0"/>
              </a:spcBef>
              <a:spcAft>
                <a:spcPct val="0"/>
              </a:spcAft>
              <a:defRPr>
                <a:solidFill>
                  <a:schemeClr val="tx1"/>
                </a:solidFill>
                <a:latin typeface="Arial" pitchFamily="34" charset="0"/>
              </a:defRPr>
            </a:lvl8pPr>
            <a:lvl9pPr marL="3812969" indent="-224293" eaLnBrk="0" fontAlgn="base" hangingPunct="0">
              <a:spcBef>
                <a:spcPct val="0"/>
              </a:spcBef>
              <a:spcAft>
                <a:spcPct val="0"/>
              </a:spcAft>
              <a:defRPr>
                <a:solidFill>
                  <a:schemeClr val="tx1"/>
                </a:solidFill>
                <a:latin typeface="Arial" pitchFamily="34" charset="0"/>
              </a:defRPr>
            </a:lvl9pPr>
          </a:lstStyle>
          <a:p>
            <a:pPr eaLnBrk="1" hangingPunct="1"/>
            <a:fld id="{5923AB31-3489-493B-B922-D18FD7190EFD}" type="slidenum">
              <a:rPr lang="en-US" smtClean="0">
                <a:solidFill>
                  <a:prstClr val="black"/>
                </a:solidFill>
              </a:rPr>
              <a:pPr eaLnBrk="1" hangingPunct="1"/>
              <a:t>47</a:t>
            </a:fld>
            <a:endParaRPr lang="en-US" dirty="0" smtClean="0">
              <a:solidFill>
                <a:prstClr val="black"/>
              </a:solidFill>
            </a:endParaRPr>
          </a:p>
        </p:txBody>
      </p:sp>
    </p:spTree>
    <p:extLst>
      <p:ext uri="{BB962C8B-B14F-4D97-AF65-F5344CB8AC3E}">
        <p14:creationId xmlns:p14="http://schemas.microsoft.com/office/powerpoint/2010/main" val="236993785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a:xfrm>
            <a:off x="1143000" y="685800"/>
            <a:ext cx="4572000" cy="3429000"/>
          </a:xfrm>
          <a:ln/>
        </p:spPr>
      </p:sp>
      <p:sp>
        <p:nvSpPr>
          <p:cNvPr id="870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latin typeface="Arial" pitchFamily="34" charset="0"/>
            </a:endParaRPr>
          </a:p>
        </p:txBody>
      </p:sp>
      <p:sp>
        <p:nvSpPr>
          <p:cNvPr id="87044" name="Footer Placeholder 3"/>
          <p:cNvSpPr>
            <a:spLocks noGrp="1"/>
          </p:cNvSpPr>
          <p:nvPr>
            <p:ph type="ftr" sz="quarter" idx="4"/>
          </p:nvPr>
        </p:nvSpPr>
        <p:spPr>
          <a:xfrm>
            <a:off x="0" y="8685213"/>
            <a:ext cx="29718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28950" indent="-280365" eaLnBrk="0" hangingPunct="0">
              <a:defRPr>
                <a:solidFill>
                  <a:schemeClr val="tx1"/>
                </a:solidFill>
                <a:latin typeface="Arial" pitchFamily="34" charset="0"/>
              </a:defRPr>
            </a:lvl2pPr>
            <a:lvl3pPr marL="1121462" indent="-224293" eaLnBrk="0" hangingPunct="0">
              <a:defRPr>
                <a:solidFill>
                  <a:schemeClr val="tx1"/>
                </a:solidFill>
                <a:latin typeface="Arial" pitchFamily="34" charset="0"/>
              </a:defRPr>
            </a:lvl3pPr>
            <a:lvl4pPr marL="1570046" indent="-224293" eaLnBrk="0" hangingPunct="0">
              <a:defRPr>
                <a:solidFill>
                  <a:schemeClr val="tx1"/>
                </a:solidFill>
                <a:latin typeface="Arial" pitchFamily="34" charset="0"/>
              </a:defRPr>
            </a:lvl4pPr>
            <a:lvl5pPr marL="2018631" indent="-224293" eaLnBrk="0" hangingPunct="0">
              <a:defRPr>
                <a:solidFill>
                  <a:schemeClr val="tx1"/>
                </a:solidFill>
                <a:latin typeface="Arial" pitchFamily="34" charset="0"/>
              </a:defRPr>
            </a:lvl5pPr>
            <a:lvl6pPr marL="2467216" indent="-224293" eaLnBrk="0" fontAlgn="base" hangingPunct="0">
              <a:spcBef>
                <a:spcPct val="0"/>
              </a:spcBef>
              <a:spcAft>
                <a:spcPct val="0"/>
              </a:spcAft>
              <a:defRPr>
                <a:solidFill>
                  <a:schemeClr val="tx1"/>
                </a:solidFill>
                <a:latin typeface="Arial" pitchFamily="34" charset="0"/>
              </a:defRPr>
            </a:lvl6pPr>
            <a:lvl7pPr marL="2915799" indent="-224293" eaLnBrk="0" fontAlgn="base" hangingPunct="0">
              <a:spcBef>
                <a:spcPct val="0"/>
              </a:spcBef>
              <a:spcAft>
                <a:spcPct val="0"/>
              </a:spcAft>
              <a:defRPr>
                <a:solidFill>
                  <a:schemeClr val="tx1"/>
                </a:solidFill>
                <a:latin typeface="Arial" pitchFamily="34" charset="0"/>
              </a:defRPr>
            </a:lvl7pPr>
            <a:lvl8pPr marL="3364385" indent="-224293" eaLnBrk="0" fontAlgn="base" hangingPunct="0">
              <a:spcBef>
                <a:spcPct val="0"/>
              </a:spcBef>
              <a:spcAft>
                <a:spcPct val="0"/>
              </a:spcAft>
              <a:defRPr>
                <a:solidFill>
                  <a:schemeClr val="tx1"/>
                </a:solidFill>
                <a:latin typeface="Arial" pitchFamily="34" charset="0"/>
              </a:defRPr>
            </a:lvl8pPr>
            <a:lvl9pPr marL="3812969" indent="-224293" eaLnBrk="0" fontAlgn="base" hangingPunct="0">
              <a:spcBef>
                <a:spcPct val="0"/>
              </a:spcBef>
              <a:spcAft>
                <a:spcPct val="0"/>
              </a:spcAft>
              <a:defRPr>
                <a:solidFill>
                  <a:schemeClr val="tx1"/>
                </a:solidFill>
                <a:latin typeface="Arial" pitchFamily="34" charset="0"/>
              </a:defRPr>
            </a:lvl9pPr>
          </a:lstStyle>
          <a:p>
            <a:pPr eaLnBrk="1" hangingPunct="1"/>
            <a:r>
              <a:rPr lang="en-US" dirty="0" smtClean="0">
                <a:solidFill>
                  <a:prstClr val="black"/>
                </a:solidFill>
              </a:rPr>
              <a:t>UW Office of Export Controls (export@UW.edu)</a:t>
            </a:r>
          </a:p>
        </p:txBody>
      </p:sp>
      <p:sp>
        <p:nvSpPr>
          <p:cNvPr id="87045" name="Slide Number Placeholder 4"/>
          <p:cNvSpPr>
            <a:spLocks noGrp="1"/>
          </p:cNvSpPr>
          <p:nvPr>
            <p:ph type="sldNum" sz="quarter" idx="5"/>
          </p:nvPr>
        </p:nvSpPr>
        <p:spPr>
          <a:xfrm>
            <a:off x="3884613" y="8685213"/>
            <a:ext cx="29718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28950" indent="-280365" eaLnBrk="0" hangingPunct="0">
              <a:defRPr>
                <a:solidFill>
                  <a:schemeClr val="tx1"/>
                </a:solidFill>
                <a:latin typeface="Arial" pitchFamily="34" charset="0"/>
              </a:defRPr>
            </a:lvl2pPr>
            <a:lvl3pPr marL="1121462" indent="-224293" eaLnBrk="0" hangingPunct="0">
              <a:defRPr>
                <a:solidFill>
                  <a:schemeClr val="tx1"/>
                </a:solidFill>
                <a:latin typeface="Arial" pitchFamily="34" charset="0"/>
              </a:defRPr>
            </a:lvl3pPr>
            <a:lvl4pPr marL="1570046" indent="-224293" eaLnBrk="0" hangingPunct="0">
              <a:defRPr>
                <a:solidFill>
                  <a:schemeClr val="tx1"/>
                </a:solidFill>
                <a:latin typeface="Arial" pitchFamily="34" charset="0"/>
              </a:defRPr>
            </a:lvl4pPr>
            <a:lvl5pPr marL="2018631" indent="-224293" eaLnBrk="0" hangingPunct="0">
              <a:defRPr>
                <a:solidFill>
                  <a:schemeClr val="tx1"/>
                </a:solidFill>
                <a:latin typeface="Arial" pitchFamily="34" charset="0"/>
              </a:defRPr>
            </a:lvl5pPr>
            <a:lvl6pPr marL="2467216" indent="-224293" eaLnBrk="0" fontAlgn="base" hangingPunct="0">
              <a:spcBef>
                <a:spcPct val="0"/>
              </a:spcBef>
              <a:spcAft>
                <a:spcPct val="0"/>
              </a:spcAft>
              <a:defRPr>
                <a:solidFill>
                  <a:schemeClr val="tx1"/>
                </a:solidFill>
                <a:latin typeface="Arial" pitchFamily="34" charset="0"/>
              </a:defRPr>
            </a:lvl6pPr>
            <a:lvl7pPr marL="2915799" indent="-224293" eaLnBrk="0" fontAlgn="base" hangingPunct="0">
              <a:spcBef>
                <a:spcPct val="0"/>
              </a:spcBef>
              <a:spcAft>
                <a:spcPct val="0"/>
              </a:spcAft>
              <a:defRPr>
                <a:solidFill>
                  <a:schemeClr val="tx1"/>
                </a:solidFill>
                <a:latin typeface="Arial" pitchFamily="34" charset="0"/>
              </a:defRPr>
            </a:lvl7pPr>
            <a:lvl8pPr marL="3364385" indent="-224293" eaLnBrk="0" fontAlgn="base" hangingPunct="0">
              <a:spcBef>
                <a:spcPct val="0"/>
              </a:spcBef>
              <a:spcAft>
                <a:spcPct val="0"/>
              </a:spcAft>
              <a:defRPr>
                <a:solidFill>
                  <a:schemeClr val="tx1"/>
                </a:solidFill>
                <a:latin typeface="Arial" pitchFamily="34" charset="0"/>
              </a:defRPr>
            </a:lvl8pPr>
            <a:lvl9pPr marL="3812969" indent="-224293" eaLnBrk="0" fontAlgn="base" hangingPunct="0">
              <a:spcBef>
                <a:spcPct val="0"/>
              </a:spcBef>
              <a:spcAft>
                <a:spcPct val="0"/>
              </a:spcAft>
              <a:defRPr>
                <a:solidFill>
                  <a:schemeClr val="tx1"/>
                </a:solidFill>
                <a:latin typeface="Arial" pitchFamily="34" charset="0"/>
              </a:defRPr>
            </a:lvl9pPr>
          </a:lstStyle>
          <a:p>
            <a:pPr eaLnBrk="1" hangingPunct="1"/>
            <a:fld id="{92E0F1BA-8777-4AE5-BC55-0E32CDD70BDA}" type="slidenum">
              <a:rPr lang="en-US" smtClean="0">
                <a:solidFill>
                  <a:prstClr val="black"/>
                </a:solidFill>
              </a:rPr>
              <a:pPr eaLnBrk="1" hangingPunct="1"/>
              <a:t>48</a:t>
            </a:fld>
            <a:endParaRPr lang="en-US" dirty="0" smtClean="0">
              <a:solidFill>
                <a:prstClr val="black"/>
              </a:solidFill>
            </a:endParaRPr>
          </a:p>
        </p:txBody>
      </p:sp>
    </p:spTree>
    <p:extLst>
      <p:ext uri="{BB962C8B-B14F-4D97-AF65-F5344CB8AC3E}">
        <p14:creationId xmlns:p14="http://schemas.microsoft.com/office/powerpoint/2010/main" val="151581395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xfrm>
            <a:off x="1143000" y="685800"/>
            <a:ext cx="4572000" cy="3429000"/>
          </a:xfrm>
          <a:ln/>
        </p:spPr>
      </p:sp>
      <p:sp>
        <p:nvSpPr>
          <p:cNvPr id="890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latin typeface="Arial" pitchFamily="34" charset="0"/>
            </a:endParaRPr>
          </a:p>
        </p:txBody>
      </p:sp>
      <p:sp>
        <p:nvSpPr>
          <p:cNvPr id="89092" name="Footer Placeholder 3"/>
          <p:cNvSpPr>
            <a:spLocks noGrp="1"/>
          </p:cNvSpPr>
          <p:nvPr>
            <p:ph type="ftr" sz="quarter" idx="4"/>
          </p:nvPr>
        </p:nvSpPr>
        <p:spPr>
          <a:xfrm>
            <a:off x="0" y="8685213"/>
            <a:ext cx="29718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28950" indent="-280365" eaLnBrk="0" hangingPunct="0">
              <a:defRPr>
                <a:solidFill>
                  <a:schemeClr val="tx1"/>
                </a:solidFill>
                <a:latin typeface="Arial" pitchFamily="34" charset="0"/>
              </a:defRPr>
            </a:lvl2pPr>
            <a:lvl3pPr marL="1121462" indent="-224293" eaLnBrk="0" hangingPunct="0">
              <a:defRPr>
                <a:solidFill>
                  <a:schemeClr val="tx1"/>
                </a:solidFill>
                <a:latin typeface="Arial" pitchFamily="34" charset="0"/>
              </a:defRPr>
            </a:lvl3pPr>
            <a:lvl4pPr marL="1570046" indent="-224293" eaLnBrk="0" hangingPunct="0">
              <a:defRPr>
                <a:solidFill>
                  <a:schemeClr val="tx1"/>
                </a:solidFill>
                <a:latin typeface="Arial" pitchFamily="34" charset="0"/>
              </a:defRPr>
            </a:lvl4pPr>
            <a:lvl5pPr marL="2018631" indent="-224293" eaLnBrk="0" hangingPunct="0">
              <a:defRPr>
                <a:solidFill>
                  <a:schemeClr val="tx1"/>
                </a:solidFill>
                <a:latin typeface="Arial" pitchFamily="34" charset="0"/>
              </a:defRPr>
            </a:lvl5pPr>
            <a:lvl6pPr marL="2467216" indent="-224293" eaLnBrk="0" fontAlgn="base" hangingPunct="0">
              <a:spcBef>
                <a:spcPct val="0"/>
              </a:spcBef>
              <a:spcAft>
                <a:spcPct val="0"/>
              </a:spcAft>
              <a:defRPr>
                <a:solidFill>
                  <a:schemeClr val="tx1"/>
                </a:solidFill>
                <a:latin typeface="Arial" pitchFamily="34" charset="0"/>
              </a:defRPr>
            </a:lvl6pPr>
            <a:lvl7pPr marL="2915799" indent="-224293" eaLnBrk="0" fontAlgn="base" hangingPunct="0">
              <a:spcBef>
                <a:spcPct val="0"/>
              </a:spcBef>
              <a:spcAft>
                <a:spcPct val="0"/>
              </a:spcAft>
              <a:defRPr>
                <a:solidFill>
                  <a:schemeClr val="tx1"/>
                </a:solidFill>
                <a:latin typeface="Arial" pitchFamily="34" charset="0"/>
              </a:defRPr>
            </a:lvl7pPr>
            <a:lvl8pPr marL="3364385" indent="-224293" eaLnBrk="0" fontAlgn="base" hangingPunct="0">
              <a:spcBef>
                <a:spcPct val="0"/>
              </a:spcBef>
              <a:spcAft>
                <a:spcPct val="0"/>
              </a:spcAft>
              <a:defRPr>
                <a:solidFill>
                  <a:schemeClr val="tx1"/>
                </a:solidFill>
                <a:latin typeface="Arial" pitchFamily="34" charset="0"/>
              </a:defRPr>
            </a:lvl8pPr>
            <a:lvl9pPr marL="3812969" indent="-224293" eaLnBrk="0" fontAlgn="base" hangingPunct="0">
              <a:spcBef>
                <a:spcPct val="0"/>
              </a:spcBef>
              <a:spcAft>
                <a:spcPct val="0"/>
              </a:spcAft>
              <a:defRPr>
                <a:solidFill>
                  <a:schemeClr val="tx1"/>
                </a:solidFill>
                <a:latin typeface="Arial" pitchFamily="34" charset="0"/>
              </a:defRPr>
            </a:lvl9pPr>
          </a:lstStyle>
          <a:p>
            <a:pPr eaLnBrk="1" hangingPunct="1"/>
            <a:r>
              <a:rPr lang="en-US" dirty="0" smtClean="0">
                <a:solidFill>
                  <a:prstClr val="black"/>
                </a:solidFill>
              </a:rPr>
              <a:t>UW Office of Export Controls (export@UW.edu)</a:t>
            </a:r>
          </a:p>
        </p:txBody>
      </p:sp>
      <p:sp>
        <p:nvSpPr>
          <p:cNvPr id="89093" name="Slide Number Placeholder 4"/>
          <p:cNvSpPr>
            <a:spLocks noGrp="1"/>
          </p:cNvSpPr>
          <p:nvPr>
            <p:ph type="sldNum" sz="quarter" idx="5"/>
          </p:nvPr>
        </p:nvSpPr>
        <p:spPr>
          <a:xfrm>
            <a:off x="3884613" y="8685213"/>
            <a:ext cx="29718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28950" indent="-280365" eaLnBrk="0" hangingPunct="0">
              <a:defRPr>
                <a:solidFill>
                  <a:schemeClr val="tx1"/>
                </a:solidFill>
                <a:latin typeface="Arial" pitchFamily="34" charset="0"/>
              </a:defRPr>
            </a:lvl2pPr>
            <a:lvl3pPr marL="1121462" indent="-224293" eaLnBrk="0" hangingPunct="0">
              <a:defRPr>
                <a:solidFill>
                  <a:schemeClr val="tx1"/>
                </a:solidFill>
                <a:latin typeface="Arial" pitchFamily="34" charset="0"/>
              </a:defRPr>
            </a:lvl3pPr>
            <a:lvl4pPr marL="1570046" indent="-224293" eaLnBrk="0" hangingPunct="0">
              <a:defRPr>
                <a:solidFill>
                  <a:schemeClr val="tx1"/>
                </a:solidFill>
                <a:latin typeface="Arial" pitchFamily="34" charset="0"/>
              </a:defRPr>
            </a:lvl4pPr>
            <a:lvl5pPr marL="2018631" indent="-224293" eaLnBrk="0" hangingPunct="0">
              <a:defRPr>
                <a:solidFill>
                  <a:schemeClr val="tx1"/>
                </a:solidFill>
                <a:latin typeface="Arial" pitchFamily="34" charset="0"/>
              </a:defRPr>
            </a:lvl5pPr>
            <a:lvl6pPr marL="2467216" indent="-224293" eaLnBrk="0" fontAlgn="base" hangingPunct="0">
              <a:spcBef>
                <a:spcPct val="0"/>
              </a:spcBef>
              <a:spcAft>
                <a:spcPct val="0"/>
              </a:spcAft>
              <a:defRPr>
                <a:solidFill>
                  <a:schemeClr val="tx1"/>
                </a:solidFill>
                <a:latin typeface="Arial" pitchFamily="34" charset="0"/>
              </a:defRPr>
            </a:lvl6pPr>
            <a:lvl7pPr marL="2915799" indent="-224293" eaLnBrk="0" fontAlgn="base" hangingPunct="0">
              <a:spcBef>
                <a:spcPct val="0"/>
              </a:spcBef>
              <a:spcAft>
                <a:spcPct val="0"/>
              </a:spcAft>
              <a:defRPr>
                <a:solidFill>
                  <a:schemeClr val="tx1"/>
                </a:solidFill>
                <a:latin typeface="Arial" pitchFamily="34" charset="0"/>
              </a:defRPr>
            </a:lvl7pPr>
            <a:lvl8pPr marL="3364385" indent="-224293" eaLnBrk="0" fontAlgn="base" hangingPunct="0">
              <a:spcBef>
                <a:spcPct val="0"/>
              </a:spcBef>
              <a:spcAft>
                <a:spcPct val="0"/>
              </a:spcAft>
              <a:defRPr>
                <a:solidFill>
                  <a:schemeClr val="tx1"/>
                </a:solidFill>
                <a:latin typeface="Arial" pitchFamily="34" charset="0"/>
              </a:defRPr>
            </a:lvl8pPr>
            <a:lvl9pPr marL="3812969" indent="-224293" eaLnBrk="0" fontAlgn="base" hangingPunct="0">
              <a:spcBef>
                <a:spcPct val="0"/>
              </a:spcBef>
              <a:spcAft>
                <a:spcPct val="0"/>
              </a:spcAft>
              <a:defRPr>
                <a:solidFill>
                  <a:schemeClr val="tx1"/>
                </a:solidFill>
                <a:latin typeface="Arial" pitchFamily="34" charset="0"/>
              </a:defRPr>
            </a:lvl9pPr>
          </a:lstStyle>
          <a:p>
            <a:pPr eaLnBrk="1" hangingPunct="1"/>
            <a:fld id="{6918576C-739D-4C89-8BD1-AA08E072FF5D}" type="slidenum">
              <a:rPr lang="en-US" smtClean="0">
                <a:solidFill>
                  <a:prstClr val="black"/>
                </a:solidFill>
              </a:rPr>
              <a:pPr eaLnBrk="1" hangingPunct="1"/>
              <a:t>49</a:t>
            </a:fld>
            <a:endParaRPr lang="en-US" dirty="0" smtClean="0">
              <a:solidFill>
                <a:prstClr val="black"/>
              </a:solidFill>
            </a:endParaRPr>
          </a:p>
        </p:txBody>
      </p:sp>
    </p:spTree>
    <p:extLst>
      <p:ext uri="{BB962C8B-B14F-4D97-AF65-F5344CB8AC3E}">
        <p14:creationId xmlns:p14="http://schemas.microsoft.com/office/powerpoint/2010/main" val="378257568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a:xfrm>
            <a:off x="1143000" y="685800"/>
            <a:ext cx="4572000" cy="3429000"/>
          </a:xfrm>
          <a:ln/>
        </p:spPr>
      </p:sp>
      <p:sp>
        <p:nvSpPr>
          <p:cNvPr id="921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latin typeface="Arial" pitchFamily="34" charset="0"/>
            </a:endParaRPr>
          </a:p>
        </p:txBody>
      </p:sp>
      <p:sp>
        <p:nvSpPr>
          <p:cNvPr id="92164" name="Footer Placeholder 3"/>
          <p:cNvSpPr>
            <a:spLocks noGrp="1"/>
          </p:cNvSpPr>
          <p:nvPr>
            <p:ph type="ftr" sz="quarter" idx="4"/>
          </p:nvPr>
        </p:nvSpPr>
        <p:spPr>
          <a:xfrm>
            <a:off x="0" y="8685213"/>
            <a:ext cx="29718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28950" indent="-280365" eaLnBrk="0" hangingPunct="0">
              <a:defRPr>
                <a:solidFill>
                  <a:schemeClr val="tx1"/>
                </a:solidFill>
                <a:latin typeface="Arial" pitchFamily="34" charset="0"/>
              </a:defRPr>
            </a:lvl2pPr>
            <a:lvl3pPr marL="1121462" indent="-224293" eaLnBrk="0" hangingPunct="0">
              <a:defRPr>
                <a:solidFill>
                  <a:schemeClr val="tx1"/>
                </a:solidFill>
                <a:latin typeface="Arial" pitchFamily="34" charset="0"/>
              </a:defRPr>
            </a:lvl3pPr>
            <a:lvl4pPr marL="1570046" indent="-224293" eaLnBrk="0" hangingPunct="0">
              <a:defRPr>
                <a:solidFill>
                  <a:schemeClr val="tx1"/>
                </a:solidFill>
                <a:latin typeface="Arial" pitchFamily="34" charset="0"/>
              </a:defRPr>
            </a:lvl4pPr>
            <a:lvl5pPr marL="2018631" indent="-224293" eaLnBrk="0" hangingPunct="0">
              <a:defRPr>
                <a:solidFill>
                  <a:schemeClr val="tx1"/>
                </a:solidFill>
                <a:latin typeface="Arial" pitchFamily="34" charset="0"/>
              </a:defRPr>
            </a:lvl5pPr>
            <a:lvl6pPr marL="2467216" indent="-224293" eaLnBrk="0" fontAlgn="base" hangingPunct="0">
              <a:spcBef>
                <a:spcPct val="0"/>
              </a:spcBef>
              <a:spcAft>
                <a:spcPct val="0"/>
              </a:spcAft>
              <a:defRPr>
                <a:solidFill>
                  <a:schemeClr val="tx1"/>
                </a:solidFill>
                <a:latin typeface="Arial" pitchFamily="34" charset="0"/>
              </a:defRPr>
            </a:lvl6pPr>
            <a:lvl7pPr marL="2915799" indent="-224293" eaLnBrk="0" fontAlgn="base" hangingPunct="0">
              <a:spcBef>
                <a:spcPct val="0"/>
              </a:spcBef>
              <a:spcAft>
                <a:spcPct val="0"/>
              </a:spcAft>
              <a:defRPr>
                <a:solidFill>
                  <a:schemeClr val="tx1"/>
                </a:solidFill>
                <a:latin typeface="Arial" pitchFamily="34" charset="0"/>
              </a:defRPr>
            </a:lvl7pPr>
            <a:lvl8pPr marL="3364385" indent="-224293" eaLnBrk="0" fontAlgn="base" hangingPunct="0">
              <a:spcBef>
                <a:spcPct val="0"/>
              </a:spcBef>
              <a:spcAft>
                <a:spcPct val="0"/>
              </a:spcAft>
              <a:defRPr>
                <a:solidFill>
                  <a:schemeClr val="tx1"/>
                </a:solidFill>
                <a:latin typeface="Arial" pitchFamily="34" charset="0"/>
              </a:defRPr>
            </a:lvl8pPr>
            <a:lvl9pPr marL="3812969" indent="-224293" eaLnBrk="0" fontAlgn="base" hangingPunct="0">
              <a:spcBef>
                <a:spcPct val="0"/>
              </a:spcBef>
              <a:spcAft>
                <a:spcPct val="0"/>
              </a:spcAft>
              <a:defRPr>
                <a:solidFill>
                  <a:schemeClr val="tx1"/>
                </a:solidFill>
                <a:latin typeface="Arial" pitchFamily="34" charset="0"/>
              </a:defRPr>
            </a:lvl9pPr>
          </a:lstStyle>
          <a:p>
            <a:pPr eaLnBrk="1" hangingPunct="1"/>
            <a:r>
              <a:rPr lang="en-US" dirty="0" smtClean="0">
                <a:solidFill>
                  <a:prstClr val="black"/>
                </a:solidFill>
              </a:rPr>
              <a:t>UW Office of Export Controls (export@UW.edu)</a:t>
            </a:r>
          </a:p>
        </p:txBody>
      </p:sp>
      <p:sp>
        <p:nvSpPr>
          <p:cNvPr id="92165" name="Slide Number Placeholder 4"/>
          <p:cNvSpPr>
            <a:spLocks noGrp="1"/>
          </p:cNvSpPr>
          <p:nvPr>
            <p:ph type="sldNum" sz="quarter" idx="5"/>
          </p:nvPr>
        </p:nvSpPr>
        <p:spPr>
          <a:xfrm>
            <a:off x="3884613" y="8685213"/>
            <a:ext cx="29718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28950" indent="-280365" eaLnBrk="0" hangingPunct="0">
              <a:defRPr>
                <a:solidFill>
                  <a:schemeClr val="tx1"/>
                </a:solidFill>
                <a:latin typeface="Arial" pitchFamily="34" charset="0"/>
              </a:defRPr>
            </a:lvl2pPr>
            <a:lvl3pPr marL="1121462" indent="-224293" eaLnBrk="0" hangingPunct="0">
              <a:defRPr>
                <a:solidFill>
                  <a:schemeClr val="tx1"/>
                </a:solidFill>
                <a:latin typeface="Arial" pitchFamily="34" charset="0"/>
              </a:defRPr>
            </a:lvl3pPr>
            <a:lvl4pPr marL="1570046" indent="-224293" eaLnBrk="0" hangingPunct="0">
              <a:defRPr>
                <a:solidFill>
                  <a:schemeClr val="tx1"/>
                </a:solidFill>
                <a:latin typeface="Arial" pitchFamily="34" charset="0"/>
              </a:defRPr>
            </a:lvl4pPr>
            <a:lvl5pPr marL="2018631" indent="-224293" eaLnBrk="0" hangingPunct="0">
              <a:defRPr>
                <a:solidFill>
                  <a:schemeClr val="tx1"/>
                </a:solidFill>
                <a:latin typeface="Arial" pitchFamily="34" charset="0"/>
              </a:defRPr>
            </a:lvl5pPr>
            <a:lvl6pPr marL="2467216" indent="-224293" eaLnBrk="0" fontAlgn="base" hangingPunct="0">
              <a:spcBef>
                <a:spcPct val="0"/>
              </a:spcBef>
              <a:spcAft>
                <a:spcPct val="0"/>
              </a:spcAft>
              <a:defRPr>
                <a:solidFill>
                  <a:schemeClr val="tx1"/>
                </a:solidFill>
                <a:latin typeface="Arial" pitchFamily="34" charset="0"/>
              </a:defRPr>
            </a:lvl6pPr>
            <a:lvl7pPr marL="2915799" indent="-224293" eaLnBrk="0" fontAlgn="base" hangingPunct="0">
              <a:spcBef>
                <a:spcPct val="0"/>
              </a:spcBef>
              <a:spcAft>
                <a:spcPct val="0"/>
              </a:spcAft>
              <a:defRPr>
                <a:solidFill>
                  <a:schemeClr val="tx1"/>
                </a:solidFill>
                <a:latin typeface="Arial" pitchFamily="34" charset="0"/>
              </a:defRPr>
            </a:lvl7pPr>
            <a:lvl8pPr marL="3364385" indent="-224293" eaLnBrk="0" fontAlgn="base" hangingPunct="0">
              <a:spcBef>
                <a:spcPct val="0"/>
              </a:spcBef>
              <a:spcAft>
                <a:spcPct val="0"/>
              </a:spcAft>
              <a:defRPr>
                <a:solidFill>
                  <a:schemeClr val="tx1"/>
                </a:solidFill>
                <a:latin typeface="Arial" pitchFamily="34" charset="0"/>
              </a:defRPr>
            </a:lvl8pPr>
            <a:lvl9pPr marL="3812969" indent="-224293" eaLnBrk="0" fontAlgn="base" hangingPunct="0">
              <a:spcBef>
                <a:spcPct val="0"/>
              </a:spcBef>
              <a:spcAft>
                <a:spcPct val="0"/>
              </a:spcAft>
              <a:defRPr>
                <a:solidFill>
                  <a:schemeClr val="tx1"/>
                </a:solidFill>
                <a:latin typeface="Arial" pitchFamily="34" charset="0"/>
              </a:defRPr>
            </a:lvl9pPr>
          </a:lstStyle>
          <a:p>
            <a:pPr eaLnBrk="1" hangingPunct="1"/>
            <a:fld id="{4FE82716-67B2-478C-A59D-7E98EA9F4971}" type="slidenum">
              <a:rPr lang="en-US" smtClean="0">
                <a:solidFill>
                  <a:prstClr val="black"/>
                </a:solidFill>
              </a:rPr>
              <a:pPr eaLnBrk="1" hangingPunct="1"/>
              <a:t>50</a:t>
            </a:fld>
            <a:endParaRPr lang="en-US" dirty="0" smtClean="0">
              <a:solidFill>
                <a:prstClr val="black"/>
              </a:solidFill>
            </a:endParaRPr>
          </a:p>
        </p:txBody>
      </p:sp>
    </p:spTree>
    <p:extLst>
      <p:ext uri="{BB962C8B-B14F-4D97-AF65-F5344CB8AC3E}">
        <p14:creationId xmlns:p14="http://schemas.microsoft.com/office/powerpoint/2010/main" val="17313896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Shape 5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9" name="Shape 5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a:xfrm>
            <a:off x="1143000" y="685800"/>
            <a:ext cx="4572000" cy="3429000"/>
          </a:xfrm>
          <a:ln/>
        </p:spPr>
      </p:sp>
      <p:sp>
        <p:nvSpPr>
          <p:cNvPr id="983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eaLnBrk="1" hangingPunct="1"/>
            <a:r>
              <a:rPr lang="en-US" dirty="0" smtClean="0">
                <a:latin typeface="Arial" pitchFamily="34" charset="0"/>
              </a:rPr>
              <a:t>Guns, Arms, and Ammunition (story about Australian DoD)</a:t>
            </a:r>
          </a:p>
          <a:p>
            <a:pPr lvl="1" eaLnBrk="1" hangingPunct="1"/>
            <a:r>
              <a:rPr lang="en-US" dirty="0" smtClean="0">
                <a:latin typeface="Arial" pitchFamily="34" charset="0"/>
              </a:rPr>
              <a:t>Rockets (microrocket)</a:t>
            </a:r>
          </a:p>
          <a:p>
            <a:pPr lvl="1" eaLnBrk="1" hangingPunct="1"/>
            <a:r>
              <a:rPr lang="en-US" dirty="0" smtClean="0">
                <a:latin typeface="Arial" pitchFamily="34" charset="0"/>
              </a:rPr>
              <a:t>Explosives (Hallinga)</a:t>
            </a:r>
          </a:p>
          <a:p>
            <a:pPr lvl="1" eaLnBrk="1" hangingPunct="1"/>
            <a:r>
              <a:rPr lang="en-US" dirty="0" smtClean="0">
                <a:latin typeface="Arial" pitchFamily="34" charset="0"/>
              </a:rPr>
              <a:t>List of Propellants, Oxidizers, Additives, and Precursors (provide lists)</a:t>
            </a:r>
          </a:p>
          <a:p>
            <a:pPr lvl="1" eaLnBrk="1" hangingPunct="1"/>
            <a:r>
              <a:rPr lang="en-US" dirty="0" smtClean="0">
                <a:latin typeface="Arial" pitchFamily="34" charset="0"/>
              </a:rPr>
              <a:t>Military equipment (Bass’ Helmet story)</a:t>
            </a:r>
          </a:p>
          <a:p>
            <a:pPr lvl="1" eaLnBrk="1" hangingPunct="1"/>
            <a:r>
              <a:rPr lang="en-US" dirty="0" smtClean="0">
                <a:latin typeface="Arial" pitchFamily="34" charset="0"/>
              </a:rPr>
              <a:t>2</a:t>
            </a:r>
            <a:r>
              <a:rPr lang="en-US" baseline="30000" dirty="0" smtClean="0">
                <a:latin typeface="Arial" pitchFamily="34" charset="0"/>
              </a:rPr>
              <a:t>nd</a:t>
            </a:r>
            <a:r>
              <a:rPr lang="en-US" dirty="0" smtClean="0">
                <a:latin typeface="Arial" pitchFamily="34" charset="0"/>
              </a:rPr>
              <a:t> &amp; 3</a:t>
            </a:r>
            <a:r>
              <a:rPr lang="en-US" baseline="30000" dirty="0" smtClean="0">
                <a:latin typeface="Arial" pitchFamily="34" charset="0"/>
              </a:rPr>
              <a:t>rd</a:t>
            </a:r>
            <a:r>
              <a:rPr lang="en-US" dirty="0" smtClean="0">
                <a:latin typeface="Arial" pitchFamily="34" charset="0"/>
              </a:rPr>
              <a:t> generation night vision equipment (Cummer)</a:t>
            </a:r>
          </a:p>
          <a:p>
            <a:pPr lvl="1" eaLnBrk="1" hangingPunct="1"/>
            <a:r>
              <a:rPr lang="en-US" dirty="0" smtClean="0">
                <a:latin typeface="Arial" pitchFamily="34" charset="0"/>
              </a:rPr>
              <a:t>List of Toxilogical Agents (provide list)</a:t>
            </a:r>
          </a:p>
        </p:txBody>
      </p:sp>
      <p:sp>
        <p:nvSpPr>
          <p:cNvPr id="98308" name="Slide Number Placeholder 3"/>
          <p:cNvSpPr>
            <a:spLocks noGrp="1"/>
          </p:cNvSpPr>
          <p:nvPr>
            <p:ph type="sldNum" sz="quarter" idx="5"/>
          </p:nvPr>
        </p:nvSpPr>
        <p:spPr>
          <a:xfrm>
            <a:off x="3884613" y="8685213"/>
            <a:ext cx="29718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28950" indent="-280365" eaLnBrk="0" hangingPunct="0">
              <a:defRPr>
                <a:solidFill>
                  <a:schemeClr val="tx1"/>
                </a:solidFill>
                <a:latin typeface="Arial" pitchFamily="34" charset="0"/>
              </a:defRPr>
            </a:lvl2pPr>
            <a:lvl3pPr marL="1121462" indent="-224293" eaLnBrk="0" hangingPunct="0">
              <a:defRPr>
                <a:solidFill>
                  <a:schemeClr val="tx1"/>
                </a:solidFill>
                <a:latin typeface="Arial" pitchFamily="34" charset="0"/>
              </a:defRPr>
            </a:lvl3pPr>
            <a:lvl4pPr marL="1570046" indent="-224293" eaLnBrk="0" hangingPunct="0">
              <a:defRPr>
                <a:solidFill>
                  <a:schemeClr val="tx1"/>
                </a:solidFill>
                <a:latin typeface="Arial" pitchFamily="34" charset="0"/>
              </a:defRPr>
            </a:lvl4pPr>
            <a:lvl5pPr marL="2018631" indent="-224293" eaLnBrk="0" hangingPunct="0">
              <a:defRPr>
                <a:solidFill>
                  <a:schemeClr val="tx1"/>
                </a:solidFill>
                <a:latin typeface="Arial" pitchFamily="34" charset="0"/>
              </a:defRPr>
            </a:lvl5pPr>
            <a:lvl6pPr marL="2467216" indent="-224293" eaLnBrk="0" fontAlgn="base" hangingPunct="0">
              <a:spcBef>
                <a:spcPct val="0"/>
              </a:spcBef>
              <a:spcAft>
                <a:spcPct val="0"/>
              </a:spcAft>
              <a:defRPr>
                <a:solidFill>
                  <a:schemeClr val="tx1"/>
                </a:solidFill>
                <a:latin typeface="Arial" pitchFamily="34" charset="0"/>
              </a:defRPr>
            </a:lvl6pPr>
            <a:lvl7pPr marL="2915799" indent="-224293" eaLnBrk="0" fontAlgn="base" hangingPunct="0">
              <a:spcBef>
                <a:spcPct val="0"/>
              </a:spcBef>
              <a:spcAft>
                <a:spcPct val="0"/>
              </a:spcAft>
              <a:defRPr>
                <a:solidFill>
                  <a:schemeClr val="tx1"/>
                </a:solidFill>
                <a:latin typeface="Arial" pitchFamily="34" charset="0"/>
              </a:defRPr>
            </a:lvl7pPr>
            <a:lvl8pPr marL="3364385" indent="-224293" eaLnBrk="0" fontAlgn="base" hangingPunct="0">
              <a:spcBef>
                <a:spcPct val="0"/>
              </a:spcBef>
              <a:spcAft>
                <a:spcPct val="0"/>
              </a:spcAft>
              <a:defRPr>
                <a:solidFill>
                  <a:schemeClr val="tx1"/>
                </a:solidFill>
                <a:latin typeface="Arial" pitchFamily="34" charset="0"/>
              </a:defRPr>
            </a:lvl8pPr>
            <a:lvl9pPr marL="3812969" indent="-224293" eaLnBrk="0" fontAlgn="base" hangingPunct="0">
              <a:spcBef>
                <a:spcPct val="0"/>
              </a:spcBef>
              <a:spcAft>
                <a:spcPct val="0"/>
              </a:spcAft>
              <a:defRPr>
                <a:solidFill>
                  <a:schemeClr val="tx1"/>
                </a:solidFill>
                <a:latin typeface="Arial" pitchFamily="34" charset="0"/>
              </a:defRPr>
            </a:lvl9pPr>
          </a:lstStyle>
          <a:p>
            <a:pPr eaLnBrk="1" hangingPunct="1"/>
            <a:fld id="{DCE09192-BA24-4273-9C65-2F479CFBE93B}" type="slidenum">
              <a:rPr lang="en-US" smtClean="0">
                <a:solidFill>
                  <a:prstClr val="black"/>
                </a:solidFill>
              </a:rPr>
              <a:pPr eaLnBrk="1" hangingPunct="1"/>
              <a:t>51</a:t>
            </a:fld>
            <a:endParaRPr lang="en-US" dirty="0" smtClean="0">
              <a:solidFill>
                <a:prstClr val="black"/>
              </a:solidFill>
            </a:endParaRPr>
          </a:p>
        </p:txBody>
      </p:sp>
      <p:sp>
        <p:nvSpPr>
          <p:cNvPr id="98309" name="Footer Placeholder 1"/>
          <p:cNvSpPr>
            <a:spLocks noGrp="1"/>
          </p:cNvSpPr>
          <p:nvPr>
            <p:ph type="ftr" sz="quarter" idx="4"/>
          </p:nvPr>
        </p:nvSpPr>
        <p:spPr>
          <a:xfrm>
            <a:off x="0" y="8685213"/>
            <a:ext cx="29718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28950" indent="-280365" eaLnBrk="0" hangingPunct="0">
              <a:defRPr>
                <a:solidFill>
                  <a:schemeClr val="tx1"/>
                </a:solidFill>
                <a:latin typeface="Arial" pitchFamily="34" charset="0"/>
              </a:defRPr>
            </a:lvl2pPr>
            <a:lvl3pPr marL="1121462" indent="-224293" eaLnBrk="0" hangingPunct="0">
              <a:defRPr>
                <a:solidFill>
                  <a:schemeClr val="tx1"/>
                </a:solidFill>
                <a:latin typeface="Arial" pitchFamily="34" charset="0"/>
              </a:defRPr>
            </a:lvl3pPr>
            <a:lvl4pPr marL="1570046" indent="-224293" eaLnBrk="0" hangingPunct="0">
              <a:defRPr>
                <a:solidFill>
                  <a:schemeClr val="tx1"/>
                </a:solidFill>
                <a:latin typeface="Arial" pitchFamily="34" charset="0"/>
              </a:defRPr>
            </a:lvl4pPr>
            <a:lvl5pPr marL="2018631" indent="-224293" eaLnBrk="0" hangingPunct="0">
              <a:defRPr>
                <a:solidFill>
                  <a:schemeClr val="tx1"/>
                </a:solidFill>
                <a:latin typeface="Arial" pitchFamily="34" charset="0"/>
              </a:defRPr>
            </a:lvl5pPr>
            <a:lvl6pPr marL="2467216" indent="-224293" eaLnBrk="0" fontAlgn="base" hangingPunct="0">
              <a:spcBef>
                <a:spcPct val="0"/>
              </a:spcBef>
              <a:spcAft>
                <a:spcPct val="0"/>
              </a:spcAft>
              <a:defRPr>
                <a:solidFill>
                  <a:schemeClr val="tx1"/>
                </a:solidFill>
                <a:latin typeface="Arial" pitchFamily="34" charset="0"/>
              </a:defRPr>
            </a:lvl6pPr>
            <a:lvl7pPr marL="2915799" indent="-224293" eaLnBrk="0" fontAlgn="base" hangingPunct="0">
              <a:spcBef>
                <a:spcPct val="0"/>
              </a:spcBef>
              <a:spcAft>
                <a:spcPct val="0"/>
              </a:spcAft>
              <a:defRPr>
                <a:solidFill>
                  <a:schemeClr val="tx1"/>
                </a:solidFill>
                <a:latin typeface="Arial" pitchFamily="34" charset="0"/>
              </a:defRPr>
            </a:lvl7pPr>
            <a:lvl8pPr marL="3364385" indent="-224293" eaLnBrk="0" fontAlgn="base" hangingPunct="0">
              <a:spcBef>
                <a:spcPct val="0"/>
              </a:spcBef>
              <a:spcAft>
                <a:spcPct val="0"/>
              </a:spcAft>
              <a:defRPr>
                <a:solidFill>
                  <a:schemeClr val="tx1"/>
                </a:solidFill>
                <a:latin typeface="Arial" pitchFamily="34" charset="0"/>
              </a:defRPr>
            </a:lvl8pPr>
            <a:lvl9pPr marL="3812969" indent="-224293" eaLnBrk="0" fontAlgn="base" hangingPunct="0">
              <a:spcBef>
                <a:spcPct val="0"/>
              </a:spcBef>
              <a:spcAft>
                <a:spcPct val="0"/>
              </a:spcAft>
              <a:defRPr>
                <a:solidFill>
                  <a:schemeClr val="tx1"/>
                </a:solidFill>
                <a:latin typeface="Arial" pitchFamily="34" charset="0"/>
              </a:defRPr>
            </a:lvl9pPr>
          </a:lstStyle>
          <a:p>
            <a:pPr eaLnBrk="1" hangingPunct="1"/>
            <a:r>
              <a:rPr lang="en-US" dirty="0" smtClean="0">
                <a:solidFill>
                  <a:prstClr val="black"/>
                </a:solidFill>
              </a:rPr>
              <a:t>UW Office of Export Controls (export@UW.edu)</a:t>
            </a:r>
          </a:p>
        </p:txBody>
      </p:sp>
    </p:spTree>
    <p:extLst>
      <p:ext uri="{BB962C8B-B14F-4D97-AF65-F5344CB8AC3E}">
        <p14:creationId xmlns:p14="http://schemas.microsoft.com/office/powerpoint/2010/main" val="255393371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xfrm>
            <a:off x="1143000" y="685800"/>
            <a:ext cx="4572000" cy="3429000"/>
          </a:xfrm>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latin typeface="Arial" pitchFamily="34" charset="0"/>
            </a:endParaRPr>
          </a:p>
        </p:txBody>
      </p:sp>
      <p:sp>
        <p:nvSpPr>
          <p:cNvPr id="79876" name="Footer Placeholder 3"/>
          <p:cNvSpPr>
            <a:spLocks noGrp="1"/>
          </p:cNvSpPr>
          <p:nvPr>
            <p:ph type="ftr" sz="quarter" idx="4"/>
          </p:nvPr>
        </p:nvSpPr>
        <p:spPr>
          <a:xfrm>
            <a:off x="0" y="8685213"/>
            <a:ext cx="29718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28950" indent="-280365" eaLnBrk="0" hangingPunct="0">
              <a:defRPr>
                <a:solidFill>
                  <a:schemeClr val="tx1"/>
                </a:solidFill>
                <a:latin typeface="Arial" pitchFamily="34" charset="0"/>
              </a:defRPr>
            </a:lvl2pPr>
            <a:lvl3pPr marL="1121462" indent="-224293" eaLnBrk="0" hangingPunct="0">
              <a:defRPr>
                <a:solidFill>
                  <a:schemeClr val="tx1"/>
                </a:solidFill>
                <a:latin typeface="Arial" pitchFamily="34" charset="0"/>
              </a:defRPr>
            </a:lvl3pPr>
            <a:lvl4pPr marL="1570046" indent="-224293" eaLnBrk="0" hangingPunct="0">
              <a:defRPr>
                <a:solidFill>
                  <a:schemeClr val="tx1"/>
                </a:solidFill>
                <a:latin typeface="Arial" pitchFamily="34" charset="0"/>
              </a:defRPr>
            </a:lvl4pPr>
            <a:lvl5pPr marL="2018631" indent="-224293" eaLnBrk="0" hangingPunct="0">
              <a:defRPr>
                <a:solidFill>
                  <a:schemeClr val="tx1"/>
                </a:solidFill>
                <a:latin typeface="Arial" pitchFamily="34" charset="0"/>
              </a:defRPr>
            </a:lvl5pPr>
            <a:lvl6pPr marL="2467216" indent="-224293" eaLnBrk="0" fontAlgn="base" hangingPunct="0">
              <a:spcBef>
                <a:spcPct val="0"/>
              </a:spcBef>
              <a:spcAft>
                <a:spcPct val="0"/>
              </a:spcAft>
              <a:defRPr>
                <a:solidFill>
                  <a:schemeClr val="tx1"/>
                </a:solidFill>
                <a:latin typeface="Arial" pitchFamily="34" charset="0"/>
              </a:defRPr>
            </a:lvl6pPr>
            <a:lvl7pPr marL="2915799" indent="-224293" eaLnBrk="0" fontAlgn="base" hangingPunct="0">
              <a:spcBef>
                <a:spcPct val="0"/>
              </a:spcBef>
              <a:spcAft>
                <a:spcPct val="0"/>
              </a:spcAft>
              <a:defRPr>
                <a:solidFill>
                  <a:schemeClr val="tx1"/>
                </a:solidFill>
                <a:latin typeface="Arial" pitchFamily="34" charset="0"/>
              </a:defRPr>
            </a:lvl7pPr>
            <a:lvl8pPr marL="3364385" indent="-224293" eaLnBrk="0" fontAlgn="base" hangingPunct="0">
              <a:spcBef>
                <a:spcPct val="0"/>
              </a:spcBef>
              <a:spcAft>
                <a:spcPct val="0"/>
              </a:spcAft>
              <a:defRPr>
                <a:solidFill>
                  <a:schemeClr val="tx1"/>
                </a:solidFill>
                <a:latin typeface="Arial" pitchFamily="34" charset="0"/>
              </a:defRPr>
            </a:lvl8pPr>
            <a:lvl9pPr marL="3812969" indent="-224293" eaLnBrk="0" fontAlgn="base" hangingPunct="0">
              <a:spcBef>
                <a:spcPct val="0"/>
              </a:spcBef>
              <a:spcAft>
                <a:spcPct val="0"/>
              </a:spcAft>
              <a:defRPr>
                <a:solidFill>
                  <a:schemeClr val="tx1"/>
                </a:solidFill>
                <a:latin typeface="Arial" pitchFamily="34" charset="0"/>
              </a:defRPr>
            </a:lvl9pPr>
          </a:lstStyle>
          <a:p>
            <a:pPr eaLnBrk="1" hangingPunct="1"/>
            <a:r>
              <a:rPr lang="en-US" dirty="0" smtClean="0">
                <a:solidFill>
                  <a:prstClr val="black"/>
                </a:solidFill>
              </a:rPr>
              <a:t>UW Office of Export Controls (export@UW.edu)</a:t>
            </a:r>
          </a:p>
        </p:txBody>
      </p:sp>
      <p:sp>
        <p:nvSpPr>
          <p:cNvPr id="79877" name="Slide Number Placeholder 4"/>
          <p:cNvSpPr>
            <a:spLocks noGrp="1"/>
          </p:cNvSpPr>
          <p:nvPr>
            <p:ph type="sldNum" sz="quarter" idx="5"/>
          </p:nvPr>
        </p:nvSpPr>
        <p:spPr>
          <a:xfrm>
            <a:off x="3884613" y="8685213"/>
            <a:ext cx="29718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28950" indent="-280365" eaLnBrk="0" hangingPunct="0">
              <a:defRPr>
                <a:solidFill>
                  <a:schemeClr val="tx1"/>
                </a:solidFill>
                <a:latin typeface="Arial" pitchFamily="34" charset="0"/>
              </a:defRPr>
            </a:lvl2pPr>
            <a:lvl3pPr marL="1121462" indent="-224293" eaLnBrk="0" hangingPunct="0">
              <a:defRPr>
                <a:solidFill>
                  <a:schemeClr val="tx1"/>
                </a:solidFill>
                <a:latin typeface="Arial" pitchFamily="34" charset="0"/>
              </a:defRPr>
            </a:lvl3pPr>
            <a:lvl4pPr marL="1570046" indent="-224293" eaLnBrk="0" hangingPunct="0">
              <a:defRPr>
                <a:solidFill>
                  <a:schemeClr val="tx1"/>
                </a:solidFill>
                <a:latin typeface="Arial" pitchFamily="34" charset="0"/>
              </a:defRPr>
            </a:lvl4pPr>
            <a:lvl5pPr marL="2018631" indent="-224293" eaLnBrk="0" hangingPunct="0">
              <a:defRPr>
                <a:solidFill>
                  <a:schemeClr val="tx1"/>
                </a:solidFill>
                <a:latin typeface="Arial" pitchFamily="34" charset="0"/>
              </a:defRPr>
            </a:lvl5pPr>
            <a:lvl6pPr marL="2467216" indent="-224293" eaLnBrk="0" fontAlgn="base" hangingPunct="0">
              <a:spcBef>
                <a:spcPct val="0"/>
              </a:spcBef>
              <a:spcAft>
                <a:spcPct val="0"/>
              </a:spcAft>
              <a:defRPr>
                <a:solidFill>
                  <a:schemeClr val="tx1"/>
                </a:solidFill>
                <a:latin typeface="Arial" pitchFamily="34" charset="0"/>
              </a:defRPr>
            </a:lvl6pPr>
            <a:lvl7pPr marL="2915799" indent="-224293" eaLnBrk="0" fontAlgn="base" hangingPunct="0">
              <a:spcBef>
                <a:spcPct val="0"/>
              </a:spcBef>
              <a:spcAft>
                <a:spcPct val="0"/>
              </a:spcAft>
              <a:defRPr>
                <a:solidFill>
                  <a:schemeClr val="tx1"/>
                </a:solidFill>
                <a:latin typeface="Arial" pitchFamily="34" charset="0"/>
              </a:defRPr>
            </a:lvl7pPr>
            <a:lvl8pPr marL="3364385" indent="-224293" eaLnBrk="0" fontAlgn="base" hangingPunct="0">
              <a:spcBef>
                <a:spcPct val="0"/>
              </a:spcBef>
              <a:spcAft>
                <a:spcPct val="0"/>
              </a:spcAft>
              <a:defRPr>
                <a:solidFill>
                  <a:schemeClr val="tx1"/>
                </a:solidFill>
                <a:latin typeface="Arial" pitchFamily="34" charset="0"/>
              </a:defRPr>
            </a:lvl8pPr>
            <a:lvl9pPr marL="3812969" indent="-224293" eaLnBrk="0" fontAlgn="base" hangingPunct="0">
              <a:spcBef>
                <a:spcPct val="0"/>
              </a:spcBef>
              <a:spcAft>
                <a:spcPct val="0"/>
              </a:spcAft>
              <a:defRPr>
                <a:solidFill>
                  <a:schemeClr val="tx1"/>
                </a:solidFill>
                <a:latin typeface="Arial" pitchFamily="34" charset="0"/>
              </a:defRPr>
            </a:lvl9pPr>
          </a:lstStyle>
          <a:p>
            <a:pPr eaLnBrk="1" hangingPunct="1"/>
            <a:fld id="{311D650D-41FD-4607-BAEA-58FFC276CD3D}" type="slidenum">
              <a:rPr lang="en-US" smtClean="0">
                <a:solidFill>
                  <a:prstClr val="black"/>
                </a:solidFill>
              </a:rPr>
              <a:pPr eaLnBrk="1" hangingPunct="1"/>
              <a:t>52</a:t>
            </a:fld>
            <a:endParaRPr lang="en-US" dirty="0" smtClean="0">
              <a:solidFill>
                <a:prstClr val="black"/>
              </a:solidFill>
            </a:endParaRPr>
          </a:p>
        </p:txBody>
      </p:sp>
    </p:spTree>
    <p:extLst>
      <p:ext uri="{BB962C8B-B14F-4D97-AF65-F5344CB8AC3E}">
        <p14:creationId xmlns:p14="http://schemas.microsoft.com/office/powerpoint/2010/main" val="181074723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a:xfrm>
            <a:off x="1143000" y="685800"/>
            <a:ext cx="4572000" cy="3429000"/>
          </a:xfrm>
          <a:ln/>
        </p:spPr>
      </p:sp>
      <p:sp>
        <p:nvSpPr>
          <p:cNvPr id="1013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latin typeface="Arial" pitchFamily="34" charset="0"/>
            </a:endParaRPr>
          </a:p>
        </p:txBody>
      </p:sp>
      <p:sp>
        <p:nvSpPr>
          <p:cNvPr id="101380" name="Footer Placeholder 3"/>
          <p:cNvSpPr>
            <a:spLocks noGrp="1"/>
          </p:cNvSpPr>
          <p:nvPr>
            <p:ph type="ftr" sz="quarter" idx="4"/>
          </p:nvPr>
        </p:nvSpPr>
        <p:spPr>
          <a:xfrm>
            <a:off x="0" y="8685213"/>
            <a:ext cx="29718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28950" indent="-280365" eaLnBrk="0" hangingPunct="0">
              <a:defRPr>
                <a:solidFill>
                  <a:schemeClr val="tx1"/>
                </a:solidFill>
                <a:latin typeface="Arial" pitchFamily="34" charset="0"/>
              </a:defRPr>
            </a:lvl2pPr>
            <a:lvl3pPr marL="1121462" indent="-224293" eaLnBrk="0" hangingPunct="0">
              <a:defRPr>
                <a:solidFill>
                  <a:schemeClr val="tx1"/>
                </a:solidFill>
                <a:latin typeface="Arial" pitchFamily="34" charset="0"/>
              </a:defRPr>
            </a:lvl3pPr>
            <a:lvl4pPr marL="1570046" indent="-224293" eaLnBrk="0" hangingPunct="0">
              <a:defRPr>
                <a:solidFill>
                  <a:schemeClr val="tx1"/>
                </a:solidFill>
                <a:latin typeface="Arial" pitchFamily="34" charset="0"/>
              </a:defRPr>
            </a:lvl4pPr>
            <a:lvl5pPr marL="2018631" indent="-224293" eaLnBrk="0" hangingPunct="0">
              <a:defRPr>
                <a:solidFill>
                  <a:schemeClr val="tx1"/>
                </a:solidFill>
                <a:latin typeface="Arial" pitchFamily="34" charset="0"/>
              </a:defRPr>
            </a:lvl5pPr>
            <a:lvl6pPr marL="2467216" indent="-224293" eaLnBrk="0" fontAlgn="base" hangingPunct="0">
              <a:spcBef>
                <a:spcPct val="0"/>
              </a:spcBef>
              <a:spcAft>
                <a:spcPct val="0"/>
              </a:spcAft>
              <a:defRPr>
                <a:solidFill>
                  <a:schemeClr val="tx1"/>
                </a:solidFill>
                <a:latin typeface="Arial" pitchFamily="34" charset="0"/>
              </a:defRPr>
            </a:lvl6pPr>
            <a:lvl7pPr marL="2915799" indent="-224293" eaLnBrk="0" fontAlgn="base" hangingPunct="0">
              <a:spcBef>
                <a:spcPct val="0"/>
              </a:spcBef>
              <a:spcAft>
                <a:spcPct val="0"/>
              </a:spcAft>
              <a:defRPr>
                <a:solidFill>
                  <a:schemeClr val="tx1"/>
                </a:solidFill>
                <a:latin typeface="Arial" pitchFamily="34" charset="0"/>
              </a:defRPr>
            </a:lvl7pPr>
            <a:lvl8pPr marL="3364385" indent="-224293" eaLnBrk="0" fontAlgn="base" hangingPunct="0">
              <a:spcBef>
                <a:spcPct val="0"/>
              </a:spcBef>
              <a:spcAft>
                <a:spcPct val="0"/>
              </a:spcAft>
              <a:defRPr>
                <a:solidFill>
                  <a:schemeClr val="tx1"/>
                </a:solidFill>
                <a:latin typeface="Arial" pitchFamily="34" charset="0"/>
              </a:defRPr>
            </a:lvl8pPr>
            <a:lvl9pPr marL="3812969" indent="-224293" eaLnBrk="0" fontAlgn="base" hangingPunct="0">
              <a:spcBef>
                <a:spcPct val="0"/>
              </a:spcBef>
              <a:spcAft>
                <a:spcPct val="0"/>
              </a:spcAft>
              <a:defRPr>
                <a:solidFill>
                  <a:schemeClr val="tx1"/>
                </a:solidFill>
                <a:latin typeface="Arial" pitchFamily="34" charset="0"/>
              </a:defRPr>
            </a:lvl9pPr>
          </a:lstStyle>
          <a:p>
            <a:pPr eaLnBrk="1" hangingPunct="1"/>
            <a:r>
              <a:rPr lang="en-US" dirty="0" smtClean="0">
                <a:solidFill>
                  <a:prstClr val="black"/>
                </a:solidFill>
              </a:rPr>
              <a:t>UW Office of Export Controls (export@UW.edu)</a:t>
            </a:r>
          </a:p>
        </p:txBody>
      </p:sp>
      <p:sp>
        <p:nvSpPr>
          <p:cNvPr id="101381" name="Slide Number Placeholder 4"/>
          <p:cNvSpPr>
            <a:spLocks noGrp="1"/>
          </p:cNvSpPr>
          <p:nvPr>
            <p:ph type="sldNum" sz="quarter" idx="5"/>
          </p:nvPr>
        </p:nvSpPr>
        <p:spPr>
          <a:xfrm>
            <a:off x="3884613" y="8685213"/>
            <a:ext cx="29718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28950" indent="-280365" eaLnBrk="0" hangingPunct="0">
              <a:defRPr>
                <a:solidFill>
                  <a:schemeClr val="tx1"/>
                </a:solidFill>
                <a:latin typeface="Arial" pitchFamily="34" charset="0"/>
              </a:defRPr>
            </a:lvl2pPr>
            <a:lvl3pPr marL="1121462" indent="-224293" eaLnBrk="0" hangingPunct="0">
              <a:defRPr>
                <a:solidFill>
                  <a:schemeClr val="tx1"/>
                </a:solidFill>
                <a:latin typeface="Arial" pitchFamily="34" charset="0"/>
              </a:defRPr>
            </a:lvl3pPr>
            <a:lvl4pPr marL="1570046" indent="-224293" eaLnBrk="0" hangingPunct="0">
              <a:defRPr>
                <a:solidFill>
                  <a:schemeClr val="tx1"/>
                </a:solidFill>
                <a:latin typeface="Arial" pitchFamily="34" charset="0"/>
              </a:defRPr>
            </a:lvl4pPr>
            <a:lvl5pPr marL="2018631" indent="-224293" eaLnBrk="0" hangingPunct="0">
              <a:defRPr>
                <a:solidFill>
                  <a:schemeClr val="tx1"/>
                </a:solidFill>
                <a:latin typeface="Arial" pitchFamily="34" charset="0"/>
              </a:defRPr>
            </a:lvl5pPr>
            <a:lvl6pPr marL="2467216" indent="-224293" eaLnBrk="0" fontAlgn="base" hangingPunct="0">
              <a:spcBef>
                <a:spcPct val="0"/>
              </a:spcBef>
              <a:spcAft>
                <a:spcPct val="0"/>
              </a:spcAft>
              <a:defRPr>
                <a:solidFill>
                  <a:schemeClr val="tx1"/>
                </a:solidFill>
                <a:latin typeface="Arial" pitchFamily="34" charset="0"/>
              </a:defRPr>
            </a:lvl6pPr>
            <a:lvl7pPr marL="2915799" indent="-224293" eaLnBrk="0" fontAlgn="base" hangingPunct="0">
              <a:spcBef>
                <a:spcPct val="0"/>
              </a:spcBef>
              <a:spcAft>
                <a:spcPct val="0"/>
              </a:spcAft>
              <a:defRPr>
                <a:solidFill>
                  <a:schemeClr val="tx1"/>
                </a:solidFill>
                <a:latin typeface="Arial" pitchFamily="34" charset="0"/>
              </a:defRPr>
            </a:lvl7pPr>
            <a:lvl8pPr marL="3364385" indent="-224293" eaLnBrk="0" fontAlgn="base" hangingPunct="0">
              <a:spcBef>
                <a:spcPct val="0"/>
              </a:spcBef>
              <a:spcAft>
                <a:spcPct val="0"/>
              </a:spcAft>
              <a:defRPr>
                <a:solidFill>
                  <a:schemeClr val="tx1"/>
                </a:solidFill>
                <a:latin typeface="Arial" pitchFamily="34" charset="0"/>
              </a:defRPr>
            </a:lvl8pPr>
            <a:lvl9pPr marL="3812969" indent="-224293" eaLnBrk="0" fontAlgn="base" hangingPunct="0">
              <a:spcBef>
                <a:spcPct val="0"/>
              </a:spcBef>
              <a:spcAft>
                <a:spcPct val="0"/>
              </a:spcAft>
              <a:defRPr>
                <a:solidFill>
                  <a:schemeClr val="tx1"/>
                </a:solidFill>
                <a:latin typeface="Arial" pitchFamily="34" charset="0"/>
              </a:defRPr>
            </a:lvl9pPr>
          </a:lstStyle>
          <a:p>
            <a:pPr eaLnBrk="1" hangingPunct="1"/>
            <a:fld id="{98E86857-29AE-4602-858A-D0DDB9149C76}" type="slidenum">
              <a:rPr lang="en-US" smtClean="0">
                <a:solidFill>
                  <a:prstClr val="black"/>
                </a:solidFill>
              </a:rPr>
              <a:pPr eaLnBrk="1" hangingPunct="1"/>
              <a:t>53</a:t>
            </a:fld>
            <a:endParaRPr lang="en-US" dirty="0" smtClean="0">
              <a:solidFill>
                <a:prstClr val="black"/>
              </a:solidFill>
            </a:endParaRPr>
          </a:p>
        </p:txBody>
      </p:sp>
    </p:spTree>
    <p:extLst>
      <p:ext uri="{BB962C8B-B14F-4D97-AF65-F5344CB8AC3E}">
        <p14:creationId xmlns:p14="http://schemas.microsoft.com/office/powerpoint/2010/main" val="151075890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a:xfrm>
            <a:off x="1143000" y="685800"/>
            <a:ext cx="4572000" cy="3429000"/>
          </a:xfrm>
          <a:ln/>
        </p:spPr>
      </p:sp>
      <p:sp>
        <p:nvSpPr>
          <p:cNvPr id="1024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latin typeface="Arial" pitchFamily="34" charset="0"/>
            </a:endParaRPr>
          </a:p>
        </p:txBody>
      </p:sp>
      <p:sp>
        <p:nvSpPr>
          <p:cNvPr id="102404" name="Footer Placeholder 3"/>
          <p:cNvSpPr>
            <a:spLocks noGrp="1"/>
          </p:cNvSpPr>
          <p:nvPr>
            <p:ph type="ftr" sz="quarter" idx="4"/>
          </p:nvPr>
        </p:nvSpPr>
        <p:spPr>
          <a:xfrm>
            <a:off x="0" y="8685213"/>
            <a:ext cx="29718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28950" indent="-280365" eaLnBrk="0" hangingPunct="0">
              <a:defRPr>
                <a:solidFill>
                  <a:schemeClr val="tx1"/>
                </a:solidFill>
                <a:latin typeface="Arial" pitchFamily="34" charset="0"/>
              </a:defRPr>
            </a:lvl2pPr>
            <a:lvl3pPr marL="1121462" indent="-224293" eaLnBrk="0" hangingPunct="0">
              <a:defRPr>
                <a:solidFill>
                  <a:schemeClr val="tx1"/>
                </a:solidFill>
                <a:latin typeface="Arial" pitchFamily="34" charset="0"/>
              </a:defRPr>
            </a:lvl3pPr>
            <a:lvl4pPr marL="1570046" indent="-224293" eaLnBrk="0" hangingPunct="0">
              <a:defRPr>
                <a:solidFill>
                  <a:schemeClr val="tx1"/>
                </a:solidFill>
                <a:latin typeface="Arial" pitchFamily="34" charset="0"/>
              </a:defRPr>
            </a:lvl4pPr>
            <a:lvl5pPr marL="2018631" indent="-224293" eaLnBrk="0" hangingPunct="0">
              <a:defRPr>
                <a:solidFill>
                  <a:schemeClr val="tx1"/>
                </a:solidFill>
                <a:latin typeface="Arial" pitchFamily="34" charset="0"/>
              </a:defRPr>
            </a:lvl5pPr>
            <a:lvl6pPr marL="2467216" indent="-224293" eaLnBrk="0" fontAlgn="base" hangingPunct="0">
              <a:spcBef>
                <a:spcPct val="0"/>
              </a:spcBef>
              <a:spcAft>
                <a:spcPct val="0"/>
              </a:spcAft>
              <a:defRPr>
                <a:solidFill>
                  <a:schemeClr val="tx1"/>
                </a:solidFill>
                <a:latin typeface="Arial" pitchFamily="34" charset="0"/>
              </a:defRPr>
            </a:lvl6pPr>
            <a:lvl7pPr marL="2915799" indent="-224293" eaLnBrk="0" fontAlgn="base" hangingPunct="0">
              <a:spcBef>
                <a:spcPct val="0"/>
              </a:spcBef>
              <a:spcAft>
                <a:spcPct val="0"/>
              </a:spcAft>
              <a:defRPr>
                <a:solidFill>
                  <a:schemeClr val="tx1"/>
                </a:solidFill>
                <a:latin typeface="Arial" pitchFamily="34" charset="0"/>
              </a:defRPr>
            </a:lvl7pPr>
            <a:lvl8pPr marL="3364385" indent="-224293" eaLnBrk="0" fontAlgn="base" hangingPunct="0">
              <a:spcBef>
                <a:spcPct val="0"/>
              </a:spcBef>
              <a:spcAft>
                <a:spcPct val="0"/>
              </a:spcAft>
              <a:defRPr>
                <a:solidFill>
                  <a:schemeClr val="tx1"/>
                </a:solidFill>
                <a:latin typeface="Arial" pitchFamily="34" charset="0"/>
              </a:defRPr>
            </a:lvl8pPr>
            <a:lvl9pPr marL="3812969" indent="-224293" eaLnBrk="0" fontAlgn="base" hangingPunct="0">
              <a:spcBef>
                <a:spcPct val="0"/>
              </a:spcBef>
              <a:spcAft>
                <a:spcPct val="0"/>
              </a:spcAft>
              <a:defRPr>
                <a:solidFill>
                  <a:schemeClr val="tx1"/>
                </a:solidFill>
                <a:latin typeface="Arial" pitchFamily="34" charset="0"/>
              </a:defRPr>
            </a:lvl9pPr>
          </a:lstStyle>
          <a:p>
            <a:pPr eaLnBrk="1" hangingPunct="1"/>
            <a:r>
              <a:rPr lang="en-US" dirty="0" smtClean="0">
                <a:solidFill>
                  <a:prstClr val="black"/>
                </a:solidFill>
              </a:rPr>
              <a:t>UW Office of Export Controls (export@UW.edu)</a:t>
            </a:r>
          </a:p>
        </p:txBody>
      </p:sp>
      <p:sp>
        <p:nvSpPr>
          <p:cNvPr id="102405" name="Slide Number Placeholder 4"/>
          <p:cNvSpPr>
            <a:spLocks noGrp="1"/>
          </p:cNvSpPr>
          <p:nvPr>
            <p:ph type="sldNum" sz="quarter" idx="5"/>
          </p:nvPr>
        </p:nvSpPr>
        <p:spPr>
          <a:xfrm>
            <a:off x="3884613" y="8685213"/>
            <a:ext cx="29718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28950" indent="-280365" eaLnBrk="0" hangingPunct="0">
              <a:defRPr>
                <a:solidFill>
                  <a:schemeClr val="tx1"/>
                </a:solidFill>
                <a:latin typeface="Arial" pitchFamily="34" charset="0"/>
              </a:defRPr>
            </a:lvl2pPr>
            <a:lvl3pPr marL="1121462" indent="-224293" eaLnBrk="0" hangingPunct="0">
              <a:defRPr>
                <a:solidFill>
                  <a:schemeClr val="tx1"/>
                </a:solidFill>
                <a:latin typeface="Arial" pitchFamily="34" charset="0"/>
              </a:defRPr>
            </a:lvl3pPr>
            <a:lvl4pPr marL="1570046" indent="-224293" eaLnBrk="0" hangingPunct="0">
              <a:defRPr>
                <a:solidFill>
                  <a:schemeClr val="tx1"/>
                </a:solidFill>
                <a:latin typeface="Arial" pitchFamily="34" charset="0"/>
              </a:defRPr>
            </a:lvl4pPr>
            <a:lvl5pPr marL="2018631" indent="-224293" eaLnBrk="0" hangingPunct="0">
              <a:defRPr>
                <a:solidFill>
                  <a:schemeClr val="tx1"/>
                </a:solidFill>
                <a:latin typeface="Arial" pitchFamily="34" charset="0"/>
              </a:defRPr>
            </a:lvl5pPr>
            <a:lvl6pPr marL="2467216" indent="-224293" eaLnBrk="0" fontAlgn="base" hangingPunct="0">
              <a:spcBef>
                <a:spcPct val="0"/>
              </a:spcBef>
              <a:spcAft>
                <a:spcPct val="0"/>
              </a:spcAft>
              <a:defRPr>
                <a:solidFill>
                  <a:schemeClr val="tx1"/>
                </a:solidFill>
                <a:latin typeface="Arial" pitchFamily="34" charset="0"/>
              </a:defRPr>
            </a:lvl6pPr>
            <a:lvl7pPr marL="2915799" indent="-224293" eaLnBrk="0" fontAlgn="base" hangingPunct="0">
              <a:spcBef>
                <a:spcPct val="0"/>
              </a:spcBef>
              <a:spcAft>
                <a:spcPct val="0"/>
              </a:spcAft>
              <a:defRPr>
                <a:solidFill>
                  <a:schemeClr val="tx1"/>
                </a:solidFill>
                <a:latin typeface="Arial" pitchFamily="34" charset="0"/>
              </a:defRPr>
            </a:lvl7pPr>
            <a:lvl8pPr marL="3364385" indent="-224293" eaLnBrk="0" fontAlgn="base" hangingPunct="0">
              <a:spcBef>
                <a:spcPct val="0"/>
              </a:spcBef>
              <a:spcAft>
                <a:spcPct val="0"/>
              </a:spcAft>
              <a:defRPr>
                <a:solidFill>
                  <a:schemeClr val="tx1"/>
                </a:solidFill>
                <a:latin typeface="Arial" pitchFamily="34" charset="0"/>
              </a:defRPr>
            </a:lvl8pPr>
            <a:lvl9pPr marL="3812969" indent="-224293" eaLnBrk="0" fontAlgn="base" hangingPunct="0">
              <a:spcBef>
                <a:spcPct val="0"/>
              </a:spcBef>
              <a:spcAft>
                <a:spcPct val="0"/>
              </a:spcAft>
              <a:defRPr>
                <a:solidFill>
                  <a:schemeClr val="tx1"/>
                </a:solidFill>
                <a:latin typeface="Arial" pitchFamily="34" charset="0"/>
              </a:defRPr>
            </a:lvl9pPr>
          </a:lstStyle>
          <a:p>
            <a:pPr eaLnBrk="1" hangingPunct="1"/>
            <a:fld id="{66B871C5-A9D0-4EA6-B8EB-8DCA18AF8C9E}" type="slidenum">
              <a:rPr lang="en-US" smtClean="0">
                <a:solidFill>
                  <a:prstClr val="black"/>
                </a:solidFill>
              </a:rPr>
              <a:pPr eaLnBrk="1" hangingPunct="1"/>
              <a:t>54</a:t>
            </a:fld>
            <a:endParaRPr lang="en-US" dirty="0" smtClean="0">
              <a:solidFill>
                <a:prstClr val="black"/>
              </a:solidFill>
            </a:endParaRPr>
          </a:p>
        </p:txBody>
      </p:sp>
    </p:spTree>
    <p:extLst>
      <p:ext uri="{BB962C8B-B14F-4D97-AF65-F5344CB8AC3E}">
        <p14:creationId xmlns:p14="http://schemas.microsoft.com/office/powerpoint/2010/main" val="407964540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a:xfrm>
            <a:off x="1143000" y="685800"/>
            <a:ext cx="4572000" cy="3429000"/>
          </a:xfrm>
          <a:ln/>
        </p:spPr>
      </p:sp>
      <p:sp>
        <p:nvSpPr>
          <p:cNvPr id="942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latin typeface="Arial" pitchFamily="34" charset="0"/>
            </a:endParaRPr>
          </a:p>
        </p:txBody>
      </p:sp>
      <p:sp>
        <p:nvSpPr>
          <p:cNvPr id="94212" name="Footer Placeholder 3"/>
          <p:cNvSpPr>
            <a:spLocks noGrp="1"/>
          </p:cNvSpPr>
          <p:nvPr>
            <p:ph type="ftr" sz="quarter" idx="4"/>
          </p:nvPr>
        </p:nvSpPr>
        <p:spPr>
          <a:xfrm>
            <a:off x="0" y="8685213"/>
            <a:ext cx="29718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28950" indent="-280365" eaLnBrk="0" hangingPunct="0">
              <a:defRPr>
                <a:solidFill>
                  <a:schemeClr val="tx1"/>
                </a:solidFill>
                <a:latin typeface="Arial" pitchFamily="34" charset="0"/>
              </a:defRPr>
            </a:lvl2pPr>
            <a:lvl3pPr marL="1121462" indent="-224293" eaLnBrk="0" hangingPunct="0">
              <a:defRPr>
                <a:solidFill>
                  <a:schemeClr val="tx1"/>
                </a:solidFill>
                <a:latin typeface="Arial" pitchFamily="34" charset="0"/>
              </a:defRPr>
            </a:lvl3pPr>
            <a:lvl4pPr marL="1570046" indent="-224293" eaLnBrk="0" hangingPunct="0">
              <a:defRPr>
                <a:solidFill>
                  <a:schemeClr val="tx1"/>
                </a:solidFill>
                <a:latin typeface="Arial" pitchFamily="34" charset="0"/>
              </a:defRPr>
            </a:lvl4pPr>
            <a:lvl5pPr marL="2018631" indent="-224293" eaLnBrk="0" hangingPunct="0">
              <a:defRPr>
                <a:solidFill>
                  <a:schemeClr val="tx1"/>
                </a:solidFill>
                <a:latin typeface="Arial" pitchFamily="34" charset="0"/>
              </a:defRPr>
            </a:lvl5pPr>
            <a:lvl6pPr marL="2467216" indent="-224293" eaLnBrk="0" fontAlgn="base" hangingPunct="0">
              <a:spcBef>
                <a:spcPct val="0"/>
              </a:spcBef>
              <a:spcAft>
                <a:spcPct val="0"/>
              </a:spcAft>
              <a:defRPr>
                <a:solidFill>
                  <a:schemeClr val="tx1"/>
                </a:solidFill>
                <a:latin typeface="Arial" pitchFamily="34" charset="0"/>
              </a:defRPr>
            </a:lvl6pPr>
            <a:lvl7pPr marL="2915799" indent="-224293" eaLnBrk="0" fontAlgn="base" hangingPunct="0">
              <a:spcBef>
                <a:spcPct val="0"/>
              </a:spcBef>
              <a:spcAft>
                <a:spcPct val="0"/>
              </a:spcAft>
              <a:defRPr>
                <a:solidFill>
                  <a:schemeClr val="tx1"/>
                </a:solidFill>
                <a:latin typeface="Arial" pitchFamily="34" charset="0"/>
              </a:defRPr>
            </a:lvl7pPr>
            <a:lvl8pPr marL="3364385" indent="-224293" eaLnBrk="0" fontAlgn="base" hangingPunct="0">
              <a:spcBef>
                <a:spcPct val="0"/>
              </a:spcBef>
              <a:spcAft>
                <a:spcPct val="0"/>
              </a:spcAft>
              <a:defRPr>
                <a:solidFill>
                  <a:schemeClr val="tx1"/>
                </a:solidFill>
                <a:latin typeface="Arial" pitchFamily="34" charset="0"/>
              </a:defRPr>
            </a:lvl8pPr>
            <a:lvl9pPr marL="3812969" indent="-224293" eaLnBrk="0" fontAlgn="base" hangingPunct="0">
              <a:spcBef>
                <a:spcPct val="0"/>
              </a:spcBef>
              <a:spcAft>
                <a:spcPct val="0"/>
              </a:spcAft>
              <a:defRPr>
                <a:solidFill>
                  <a:schemeClr val="tx1"/>
                </a:solidFill>
                <a:latin typeface="Arial" pitchFamily="34" charset="0"/>
              </a:defRPr>
            </a:lvl9pPr>
          </a:lstStyle>
          <a:p>
            <a:pPr eaLnBrk="1" hangingPunct="1"/>
            <a:r>
              <a:rPr lang="en-US" dirty="0" smtClean="0">
                <a:solidFill>
                  <a:prstClr val="black"/>
                </a:solidFill>
              </a:rPr>
              <a:t>UW Office of Export Controls (export@UW.edu)</a:t>
            </a:r>
          </a:p>
        </p:txBody>
      </p:sp>
      <p:sp>
        <p:nvSpPr>
          <p:cNvPr id="94213" name="Slide Number Placeholder 4"/>
          <p:cNvSpPr>
            <a:spLocks noGrp="1"/>
          </p:cNvSpPr>
          <p:nvPr>
            <p:ph type="sldNum" sz="quarter" idx="5"/>
          </p:nvPr>
        </p:nvSpPr>
        <p:spPr>
          <a:xfrm>
            <a:off x="3884613" y="8685213"/>
            <a:ext cx="29718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28950" indent="-280365" eaLnBrk="0" hangingPunct="0">
              <a:defRPr>
                <a:solidFill>
                  <a:schemeClr val="tx1"/>
                </a:solidFill>
                <a:latin typeface="Arial" pitchFamily="34" charset="0"/>
              </a:defRPr>
            </a:lvl2pPr>
            <a:lvl3pPr marL="1121462" indent="-224293" eaLnBrk="0" hangingPunct="0">
              <a:defRPr>
                <a:solidFill>
                  <a:schemeClr val="tx1"/>
                </a:solidFill>
                <a:latin typeface="Arial" pitchFamily="34" charset="0"/>
              </a:defRPr>
            </a:lvl3pPr>
            <a:lvl4pPr marL="1570046" indent="-224293" eaLnBrk="0" hangingPunct="0">
              <a:defRPr>
                <a:solidFill>
                  <a:schemeClr val="tx1"/>
                </a:solidFill>
                <a:latin typeface="Arial" pitchFamily="34" charset="0"/>
              </a:defRPr>
            </a:lvl4pPr>
            <a:lvl5pPr marL="2018631" indent="-224293" eaLnBrk="0" hangingPunct="0">
              <a:defRPr>
                <a:solidFill>
                  <a:schemeClr val="tx1"/>
                </a:solidFill>
                <a:latin typeface="Arial" pitchFamily="34" charset="0"/>
              </a:defRPr>
            </a:lvl5pPr>
            <a:lvl6pPr marL="2467216" indent="-224293" eaLnBrk="0" fontAlgn="base" hangingPunct="0">
              <a:spcBef>
                <a:spcPct val="0"/>
              </a:spcBef>
              <a:spcAft>
                <a:spcPct val="0"/>
              </a:spcAft>
              <a:defRPr>
                <a:solidFill>
                  <a:schemeClr val="tx1"/>
                </a:solidFill>
                <a:latin typeface="Arial" pitchFamily="34" charset="0"/>
              </a:defRPr>
            </a:lvl6pPr>
            <a:lvl7pPr marL="2915799" indent="-224293" eaLnBrk="0" fontAlgn="base" hangingPunct="0">
              <a:spcBef>
                <a:spcPct val="0"/>
              </a:spcBef>
              <a:spcAft>
                <a:spcPct val="0"/>
              </a:spcAft>
              <a:defRPr>
                <a:solidFill>
                  <a:schemeClr val="tx1"/>
                </a:solidFill>
                <a:latin typeface="Arial" pitchFamily="34" charset="0"/>
              </a:defRPr>
            </a:lvl7pPr>
            <a:lvl8pPr marL="3364385" indent="-224293" eaLnBrk="0" fontAlgn="base" hangingPunct="0">
              <a:spcBef>
                <a:spcPct val="0"/>
              </a:spcBef>
              <a:spcAft>
                <a:spcPct val="0"/>
              </a:spcAft>
              <a:defRPr>
                <a:solidFill>
                  <a:schemeClr val="tx1"/>
                </a:solidFill>
                <a:latin typeface="Arial" pitchFamily="34" charset="0"/>
              </a:defRPr>
            </a:lvl8pPr>
            <a:lvl9pPr marL="3812969" indent="-224293" eaLnBrk="0" fontAlgn="base" hangingPunct="0">
              <a:spcBef>
                <a:spcPct val="0"/>
              </a:spcBef>
              <a:spcAft>
                <a:spcPct val="0"/>
              </a:spcAft>
              <a:defRPr>
                <a:solidFill>
                  <a:schemeClr val="tx1"/>
                </a:solidFill>
                <a:latin typeface="Arial" pitchFamily="34" charset="0"/>
              </a:defRPr>
            </a:lvl9pPr>
          </a:lstStyle>
          <a:p>
            <a:pPr eaLnBrk="1" hangingPunct="1"/>
            <a:fld id="{15168B77-1D7B-4847-9125-D49E30146572}" type="slidenum">
              <a:rPr lang="en-US" smtClean="0">
                <a:solidFill>
                  <a:prstClr val="black"/>
                </a:solidFill>
              </a:rPr>
              <a:pPr eaLnBrk="1" hangingPunct="1"/>
              <a:t>55</a:t>
            </a:fld>
            <a:endParaRPr lang="en-US" dirty="0" smtClean="0">
              <a:solidFill>
                <a:prstClr val="black"/>
              </a:solidFill>
            </a:endParaRPr>
          </a:p>
        </p:txBody>
      </p:sp>
    </p:spTree>
    <p:extLst>
      <p:ext uri="{BB962C8B-B14F-4D97-AF65-F5344CB8AC3E}">
        <p14:creationId xmlns:p14="http://schemas.microsoft.com/office/powerpoint/2010/main" val="192876460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a:xfrm>
            <a:off x="1143000" y="685800"/>
            <a:ext cx="4572000" cy="3429000"/>
          </a:xfrm>
          <a:ln/>
        </p:spPr>
      </p:sp>
      <p:sp>
        <p:nvSpPr>
          <p:cNvPr id="952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latin typeface="Arial" pitchFamily="34" charset="0"/>
            </a:endParaRPr>
          </a:p>
        </p:txBody>
      </p:sp>
      <p:sp>
        <p:nvSpPr>
          <p:cNvPr id="95236" name="Slide Number Placeholder 3"/>
          <p:cNvSpPr>
            <a:spLocks noGrp="1"/>
          </p:cNvSpPr>
          <p:nvPr>
            <p:ph type="sldNum" sz="quarter" idx="5"/>
          </p:nvPr>
        </p:nvSpPr>
        <p:spPr>
          <a:xfrm>
            <a:off x="3884613" y="8685213"/>
            <a:ext cx="29718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28950" indent="-280365" eaLnBrk="0" hangingPunct="0">
              <a:defRPr>
                <a:solidFill>
                  <a:schemeClr val="tx1"/>
                </a:solidFill>
                <a:latin typeface="Arial" pitchFamily="34" charset="0"/>
              </a:defRPr>
            </a:lvl2pPr>
            <a:lvl3pPr marL="1121462" indent="-224293" eaLnBrk="0" hangingPunct="0">
              <a:defRPr>
                <a:solidFill>
                  <a:schemeClr val="tx1"/>
                </a:solidFill>
                <a:latin typeface="Arial" pitchFamily="34" charset="0"/>
              </a:defRPr>
            </a:lvl3pPr>
            <a:lvl4pPr marL="1570046" indent="-224293" eaLnBrk="0" hangingPunct="0">
              <a:defRPr>
                <a:solidFill>
                  <a:schemeClr val="tx1"/>
                </a:solidFill>
                <a:latin typeface="Arial" pitchFamily="34" charset="0"/>
              </a:defRPr>
            </a:lvl4pPr>
            <a:lvl5pPr marL="2018631" indent="-224293" eaLnBrk="0" hangingPunct="0">
              <a:defRPr>
                <a:solidFill>
                  <a:schemeClr val="tx1"/>
                </a:solidFill>
                <a:latin typeface="Arial" pitchFamily="34" charset="0"/>
              </a:defRPr>
            </a:lvl5pPr>
            <a:lvl6pPr marL="2467216" indent="-224293" eaLnBrk="0" fontAlgn="base" hangingPunct="0">
              <a:spcBef>
                <a:spcPct val="0"/>
              </a:spcBef>
              <a:spcAft>
                <a:spcPct val="0"/>
              </a:spcAft>
              <a:defRPr>
                <a:solidFill>
                  <a:schemeClr val="tx1"/>
                </a:solidFill>
                <a:latin typeface="Arial" pitchFamily="34" charset="0"/>
              </a:defRPr>
            </a:lvl6pPr>
            <a:lvl7pPr marL="2915799" indent="-224293" eaLnBrk="0" fontAlgn="base" hangingPunct="0">
              <a:spcBef>
                <a:spcPct val="0"/>
              </a:spcBef>
              <a:spcAft>
                <a:spcPct val="0"/>
              </a:spcAft>
              <a:defRPr>
                <a:solidFill>
                  <a:schemeClr val="tx1"/>
                </a:solidFill>
                <a:latin typeface="Arial" pitchFamily="34" charset="0"/>
              </a:defRPr>
            </a:lvl7pPr>
            <a:lvl8pPr marL="3364385" indent="-224293" eaLnBrk="0" fontAlgn="base" hangingPunct="0">
              <a:spcBef>
                <a:spcPct val="0"/>
              </a:spcBef>
              <a:spcAft>
                <a:spcPct val="0"/>
              </a:spcAft>
              <a:defRPr>
                <a:solidFill>
                  <a:schemeClr val="tx1"/>
                </a:solidFill>
                <a:latin typeface="Arial" pitchFamily="34" charset="0"/>
              </a:defRPr>
            </a:lvl8pPr>
            <a:lvl9pPr marL="3812969" indent="-224293" eaLnBrk="0" fontAlgn="base" hangingPunct="0">
              <a:spcBef>
                <a:spcPct val="0"/>
              </a:spcBef>
              <a:spcAft>
                <a:spcPct val="0"/>
              </a:spcAft>
              <a:defRPr>
                <a:solidFill>
                  <a:schemeClr val="tx1"/>
                </a:solidFill>
                <a:latin typeface="Arial" pitchFamily="34" charset="0"/>
              </a:defRPr>
            </a:lvl9pPr>
          </a:lstStyle>
          <a:p>
            <a:pPr eaLnBrk="1" hangingPunct="1"/>
            <a:fld id="{C37FFC7B-AA92-41D7-8E98-12A7E60A37A0}" type="slidenum">
              <a:rPr lang="en-US" smtClean="0">
                <a:solidFill>
                  <a:prstClr val="black"/>
                </a:solidFill>
              </a:rPr>
              <a:pPr eaLnBrk="1" hangingPunct="1"/>
              <a:t>56</a:t>
            </a:fld>
            <a:endParaRPr lang="en-US" dirty="0" smtClean="0">
              <a:solidFill>
                <a:prstClr val="black"/>
              </a:solidFill>
            </a:endParaRPr>
          </a:p>
        </p:txBody>
      </p:sp>
      <p:sp>
        <p:nvSpPr>
          <p:cNvPr id="95237" name="Footer Placeholder 1"/>
          <p:cNvSpPr>
            <a:spLocks noGrp="1"/>
          </p:cNvSpPr>
          <p:nvPr>
            <p:ph type="ftr" sz="quarter" idx="4"/>
          </p:nvPr>
        </p:nvSpPr>
        <p:spPr>
          <a:xfrm>
            <a:off x="0" y="8685213"/>
            <a:ext cx="29718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28950" indent="-280365" eaLnBrk="0" hangingPunct="0">
              <a:defRPr>
                <a:solidFill>
                  <a:schemeClr val="tx1"/>
                </a:solidFill>
                <a:latin typeface="Arial" pitchFamily="34" charset="0"/>
              </a:defRPr>
            </a:lvl2pPr>
            <a:lvl3pPr marL="1121462" indent="-224293" eaLnBrk="0" hangingPunct="0">
              <a:defRPr>
                <a:solidFill>
                  <a:schemeClr val="tx1"/>
                </a:solidFill>
                <a:latin typeface="Arial" pitchFamily="34" charset="0"/>
              </a:defRPr>
            </a:lvl3pPr>
            <a:lvl4pPr marL="1570046" indent="-224293" eaLnBrk="0" hangingPunct="0">
              <a:defRPr>
                <a:solidFill>
                  <a:schemeClr val="tx1"/>
                </a:solidFill>
                <a:latin typeface="Arial" pitchFamily="34" charset="0"/>
              </a:defRPr>
            </a:lvl4pPr>
            <a:lvl5pPr marL="2018631" indent="-224293" eaLnBrk="0" hangingPunct="0">
              <a:defRPr>
                <a:solidFill>
                  <a:schemeClr val="tx1"/>
                </a:solidFill>
                <a:latin typeface="Arial" pitchFamily="34" charset="0"/>
              </a:defRPr>
            </a:lvl5pPr>
            <a:lvl6pPr marL="2467216" indent="-224293" eaLnBrk="0" fontAlgn="base" hangingPunct="0">
              <a:spcBef>
                <a:spcPct val="0"/>
              </a:spcBef>
              <a:spcAft>
                <a:spcPct val="0"/>
              </a:spcAft>
              <a:defRPr>
                <a:solidFill>
                  <a:schemeClr val="tx1"/>
                </a:solidFill>
                <a:latin typeface="Arial" pitchFamily="34" charset="0"/>
              </a:defRPr>
            </a:lvl6pPr>
            <a:lvl7pPr marL="2915799" indent="-224293" eaLnBrk="0" fontAlgn="base" hangingPunct="0">
              <a:spcBef>
                <a:spcPct val="0"/>
              </a:spcBef>
              <a:spcAft>
                <a:spcPct val="0"/>
              </a:spcAft>
              <a:defRPr>
                <a:solidFill>
                  <a:schemeClr val="tx1"/>
                </a:solidFill>
                <a:latin typeface="Arial" pitchFamily="34" charset="0"/>
              </a:defRPr>
            </a:lvl7pPr>
            <a:lvl8pPr marL="3364385" indent="-224293" eaLnBrk="0" fontAlgn="base" hangingPunct="0">
              <a:spcBef>
                <a:spcPct val="0"/>
              </a:spcBef>
              <a:spcAft>
                <a:spcPct val="0"/>
              </a:spcAft>
              <a:defRPr>
                <a:solidFill>
                  <a:schemeClr val="tx1"/>
                </a:solidFill>
                <a:latin typeface="Arial" pitchFamily="34" charset="0"/>
              </a:defRPr>
            </a:lvl8pPr>
            <a:lvl9pPr marL="3812969" indent="-224293" eaLnBrk="0" fontAlgn="base" hangingPunct="0">
              <a:spcBef>
                <a:spcPct val="0"/>
              </a:spcBef>
              <a:spcAft>
                <a:spcPct val="0"/>
              </a:spcAft>
              <a:defRPr>
                <a:solidFill>
                  <a:schemeClr val="tx1"/>
                </a:solidFill>
                <a:latin typeface="Arial" pitchFamily="34" charset="0"/>
              </a:defRPr>
            </a:lvl9pPr>
          </a:lstStyle>
          <a:p>
            <a:pPr eaLnBrk="1" hangingPunct="1"/>
            <a:r>
              <a:rPr lang="en-US" dirty="0" smtClean="0">
                <a:solidFill>
                  <a:prstClr val="black"/>
                </a:solidFill>
              </a:rPr>
              <a:t>UW Office of Export Controls (export@UW.edu)</a:t>
            </a:r>
          </a:p>
        </p:txBody>
      </p:sp>
    </p:spTree>
    <p:extLst>
      <p:ext uri="{BB962C8B-B14F-4D97-AF65-F5344CB8AC3E}">
        <p14:creationId xmlns:p14="http://schemas.microsoft.com/office/powerpoint/2010/main" val="220031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a:xfrm>
            <a:off x="1143000" y="685800"/>
            <a:ext cx="4572000" cy="3429000"/>
          </a:xfrm>
          <a:ln/>
        </p:spPr>
      </p:sp>
      <p:sp>
        <p:nvSpPr>
          <p:cNvPr id="1116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latin typeface="Arial" pitchFamily="34" charset="0"/>
            </a:endParaRPr>
          </a:p>
        </p:txBody>
      </p:sp>
      <p:sp>
        <p:nvSpPr>
          <p:cNvPr id="111620" name="Footer Placeholder 3"/>
          <p:cNvSpPr>
            <a:spLocks noGrp="1"/>
          </p:cNvSpPr>
          <p:nvPr>
            <p:ph type="ftr" sz="quarter" idx="4"/>
          </p:nvPr>
        </p:nvSpPr>
        <p:spPr>
          <a:xfrm>
            <a:off x="0" y="8685213"/>
            <a:ext cx="29718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28950" indent="-280365" eaLnBrk="0" hangingPunct="0">
              <a:defRPr>
                <a:solidFill>
                  <a:schemeClr val="tx1"/>
                </a:solidFill>
                <a:latin typeface="Arial" pitchFamily="34" charset="0"/>
              </a:defRPr>
            </a:lvl2pPr>
            <a:lvl3pPr marL="1121462" indent="-224293" eaLnBrk="0" hangingPunct="0">
              <a:defRPr>
                <a:solidFill>
                  <a:schemeClr val="tx1"/>
                </a:solidFill>
                <a:latin typeface="Arial" pitchFamily="34" charset="0"/>
              </a:defRPr>
            </a:lvl3pPr>
            <a:lvl4pPr marL="1570046" indent="-224293" eaLnBrk="0" hangingPunct="0">
              <a:defRPr>
                <a:solidFill>
                  <a:schemeClr val="tx1"/>
                </a:solidFill>
                <a:latin typeface="Arial" pitchFamily="34" charset="0"/>
              </a:defRPr>
            </a:lvl4pPr>
            <a:lvl5pPr marL="2018631" indent="-224293" eaLnBrk="0" hangingPunct="0">
              <a:defRPr>
                <a:solidFill>
                  <a:schemeClr val="tx1"/>
                </a:solidFill>
                <a:latin typeface="Arial" pitchFamily="34" charset="0"/>
              </a:defRPr>
            </a:lvl5pPr>
            <a:lvl6pPr marL="2467216" indent="-224293" eaLnBrk="0" fontAlgn="base" hangingPunct="0">
              <a:spcBef>
                <a:spcPct val="0"/>
              </a:spcBef>
              <a:spcAft>
                <a:spcPct val="0"/>
              </a:spcAft>
              <a:defRPr>
                <a:solidFill>
                  <a:schemeClr val="tx1"/>
                </a:solidFill>
                <a:latin typeface="Arial" pitchFamily="34" charset="0"/>
              </a:defRPr>
            </a:lvl6pPr>
            <a:lvl7pPr marL="2915799" indent="-224293" eaLnBrk="0" fontAlgn="base" hangingPunct="0">
              <a:spcBef>
                <a:spcPct val="0"/>
              </a:spcBef>
              <a:spcAft>
                <a:spcPct val="0"/>
              </a:spcAft>
              <a:defRPr>
                <a:solidFill>
                  <a:schemeClr val="tx1"/>
                </a:solidFill>
                <a:latin typeface="Arial" pitchFamily="34" charset="0"/>
              </a:defRPr>
            </a:lvl7pPr>
            <a:lvl8pPr marL="3364385" indent="-224293" eaLnBrk="0" fontAlgn="base" hangingPunct="0">
              <a:spcBef>
                <a:spcPct val="0"/>
              </a:spcBef>
              <a:spcAft>
                <a:spcPct val="0"/>
              </a:spcAft>
              <a:defRPr>
                <a:solidFill>
                  <a:schemeClr val="tx1"/>
                </a:solidFill>
                <a:latin typeface="Arial" pitchFamily="34" charset="0"/>
              </a:defRPr>
            </a:lvl8pPr>
            <a:lvl9pPr marL="3812969" indent="-224293" eaLnBrk="0" fontAlgn="base" hangingPunct="0">
              <a:spcBef>
                <a:spcPct val="0"/>
              </a:spcBef>
              <a:spcAft>
                <a:spcPct val="0"/>
              </a:spcAft>
              <a:defRPr>
                <a:solidFill>
                  <a:schemeClr val="tx1"/>
                </a:solidFill>
                <a:latin typeface="Arial" pitchFamily="34" charset="0"/>
              </a:defRPr>
            </a:lvl9pPr>
          </a:lstStyle>
          <a:p>
            <a:pPr eaLnBrk="1" hangingPunct="1"/>
            <a:r>
              <a:rPr lang="en-US" dirty="0" smtClean="0">
                <a:solidFill>
                  <a:prstClr val="black"/>
                </a:solidFill>
              </a:rPr>
              <a:t>UW Office of Export Controls (export@UW.edu)</a:t>
            </a:r>
          </a:p>
        </p:txBody>
      </p:sp>
      <p:sp>
        <p:nvSpPr>
          <p:cNvPr id="111621" name="Slide Number Placeholder 4"/>
          <p:cNvSpPr>
            <a:spLocks noGrp="1"/>
          </p:cNvSpPr>
          <p:nvPr>
            <p:ph type="sldNum" sz="quarter" idx="5"/>
          </p:nvPr>
        </p:nvSpPr>
        <p:spPr>
          <a:xfrm>
            <a:off x="3884613" y="8685213"/>
            <a:ext cx="29718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28950" indent="-280365" eaLnBrk="0" hangingPunct="0">
              <a:defRPr>
                <a:solidFill>
                  <a:schemeClr val="tx1"/>
                </a:solidFill>
                <a:latin typeface="Arial" pitchFamily="34" charset="0"/>
              </a:defRPr>
            </a:lvl2pPr>
            <a:lvl3pPr marL="1121462" indent="-224293" eaLnBrk="0" hangingPunct="0">
              <a:defRPr>
                <a:solidFill>
                  <a:schemeClr val="tx1"/>
                </a:solidFill>
                <a:latin typeface="Arial" pitchFamily="34" charset="0"/>
              </a:defRPr>
            </a:lvl3pPr>
            <a:lvl4pPr marL="1570046" indent="-224293" eaLnBrk="0" hangingPunct="0">
              <a:defRPr>
                <a:solidFill>
                  <a:schemeClr val="tx1"/>
                </a:solidFill>
                <a:latin typeface="Arial" pitchFamily="34" charset="0"/>
              </a:defRPr>
            </a:lvl4pPr>
            <a:lvl5pPr marL="2018631" indent="-224293" eaLnBrk="0" hangingPunct="0">
              <a:defRPr>
                <a:solidFill>
                  <a:schemeClr val="tx1"/>
                </a:solidFill>
                <a:latin typeface="Arial" pitchFamily="34" charset="0"/>
              </a:defRPr>
            </a:lvl5pPr>
            <a:lvl6pPr marL="2467216" indent="-224293" eaLnBrk="0" fontAlgn="base" hangingPunct="0">
              <a:spcBef>
                <a:spcPct val="0"/>
              </a:spcBef>
              <a:spcAft>
                <a:spcPct val="0"/>
              </a:spcAft>
              <a:defRPr>
                <a:solidFill>
                  <a:schemeClr val="tx1"/>
                </a:solidFill>
                <a:latin typeface="Arial" pitchFamily="34" charset="0"/>
              </a:defRPr>
            </a:lvl6pPr>
            <a:lvl7pPr marL="2915799" indent="-224293" eaLnBrk="0" fontAlgn="base" hangingPunct="0">
              <a:spcBef>
                <a:spcPct val="0"/>
              </a:spcBef>
              <a:spcAft>
                <a:spcPct val="0"/>
              </a:spcAft>
              <a:defRPr>
                <a:solidFill>
                  <a:schemeClr val="tx1"/>
                </a:solidFill>
                <a:latin typeface="Arial" pitchFamily="34" charset="0"/>
              </a:defRPr>
            </a:lvl7pPr>
            <a:lvl8pPr marL="3364385" indent="-224293" eaLnBrk="0" fontAlgn="base" hangingPunct="0">
              <a:spcBef>
                <a:spcPct val="0"/>
              </a:spcBef>
              <a:spcAft>
                <a:spcPct val="0"/>
              </a:spcAft>
              <a:defRPr>
                <a:solidFill>
                  <a:schemeClr val="tx1"/>
                </a:solidFill>
                <a:latin typeface="Arial" pitchFamily="34" charset="0"/>
              </a:defRPr>
            </a:lvl8pPr>
            <a:lvl9pPr marL="3812969" indent="-224293" eaLnBrk="0" fontAlgn="base" hangingPunct="0">
              <a:spcBef>
                <a:spcPct val="0"/>
              </a:spcBef>
              <a:spcAft>
                <a:spcPct val="0"/>
              </a:spcAft>
              <a:defRPr>
                <a:solidFill>
                  <a:schemeClr val="tx1"/>
                </a:solidFill>
                <a:latin typeface="Arial" pitchFamily="34" charset="0"/>
              </a:defRPr>
            </a:lvl9pPr>
          </a:lstStyle>
          <a:p>
            <a:pPr eaLnBrk="1" hangingPunct="1"/>
            <a:fld id="{9F4946A1-4C6B-480D-BF96-834D71F3093E}" type="slidenum">
              <a:rPr lang="en-US" smtClean="0">
                <a:solidFill>
                  <a:prstClr val="black"/>
                </a:solidFill>
              </a:rPr>
              <a:pPr eaLnBrk="1" hangingPunct="1"/>
              <a:t>58</a:t>
            </a:fld>
            <a:endParaRPr lang="en-US" dirty="0" smtClean="0">
              <a:solidFill>
                <a:prstClr val="black"/>
              </a:solidFill>
            </a:endParaRPr>
          </a:p>
        </p:txBody>
      </p:sp>
    </p:spTree>
    <p:extLst>
      <p:ext uri="{BB962C8B-B14F-4D97-AF65-F5344CB8AC3E}">
        <p14:creationId xmlns:p14="http://schemas.microsoft.com/office/powerpoint/2010/main" val="257122495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a:xfrm>
            <a:off x="1143000" y="685800"/>
            <a:ext cx="4572000" cy="3429000"/>
          </a:xfrm>
          <a:ln/>
        </p:spPr>
      </p:sp>
      <p:sp>
        <p:nvSpPr>
          <p:cNvPr id="1126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latin typeface="Arial" pitchFamily="34" charset="0"/>
            </a:endParaRPr>
          </a:p>
        </p:txBody>
      </p:sp>
      <p:sp>
        <p:nvSpPr>
          <p:cNvPr id="112644" name="Footer Placeholder 3"/>
          <p:cNvSpPr>
            <a:spLocks noGrp="1"/>
          </p:cNvSpPr>
          <p:nvPr>
            <p:ph type="ftr" sz="quarter" idx="4"/>
          </p:nvPr>
        </p:nvSpPr>
        <p:spPr>
          <a:xfrm>
            <a:off x="0" y="8685213"/>
            <a:ext cx="29718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28950" indent="-280365" eaLnBrk="0" hangingPunct="0">
              <a:defRPr>
                <a:solidFill>
                  <a:schemeClr val="tx1"/>
                </a:solidFill>
                <a:latin typeface="Arial" pitchFamily="34" charset="0"/>
              </a:defRPr>
            </a:lvl2pPr>
            <a:lvl3pPr marL="1121462" indent="-224293" eaLnBrk="0" hangingPunct="0">
              <a:defRPr>
                <a:solidFill>
                  <a:schemeClr val="tx1"/>
                </a:solidFill>
                <a:latin typeface="Arial" pitchFamily="34" charset="0"/>
              </a:defRPr>
            </a:lvl3pPr>
            <a:lvl4pPr marL="1570046" indent="-224293" eaLnBrk="0" hangingPunct="0">
              <a:defRPr>
                <a:solidFill>
                  <a:schemeClr val="tx1"/>
                </a:solidFill>
                <a:latin typeface="Arial" pitchFamily="34" charset="0"/>
              </a:defRPr>
            </a:lvl4pPr>
            <a:lvl5pPr marL="2018631" indent="-224293" eaLnBrk="0" hangingPunct="0">
              <a:defRPr>
                <a:solidFill>
                  <a:schemeClr val="tx1"/>
                </a:solidFill>
                <a:latin typeface="Arial" pitchFamily="34" charset="0"/>
              </a:defRPr>
            </a:lvl5pPr>
            <a:lvl6pPr marL="2467216" indent="-224293" eaLnBrk="0" fontAlgn="base" hangingPunct="0">
              <a:spcBef>
                <a:spcPct val="0"/>
              </a:spcBef>
              <a:spcAft>
                <a:spcPct val="0"/>
              </a:spcAft>
              <a:defRPr>
                <a:solidFill>
                  <a:schemeClr val="tx1"/>
                </a:solidFill>
                <a:latin typeface="Arial" pitchFamily="34" charset="0"/>
              </a:defRPr>
            </a:lvl6pPr>
            <a:lvl7pPr marL="2915799" indent="-224293" eaLnBrk="0" fontAlgn="base" hangingPunct="0">
              <a:spcBef>
                <a:spcPct val="0"/>
              </a:spcBef>
              <a:spcAft>
                <a:spcPct val="0"/>
              </a:spcAft>
              <a:defRPr>
                <a:solidFill>
                  <a:schemeClr val="tx1"/>
                </a:solidFill>
                <a:latin typeface="Arial" pitchFamily="34" charset="0"/>
              </a:defRPr>
            </a:lvl7pPr>
            <a:lvl8pPr marL="3364385" indent="-224293" eaLnBrk="0" fontAlgn="base" hangingPunct="0">
              <a:spcBef>
                <a:spcPct val="0"/>
              </a:spcBef>
              <a:spcAft>
                <a:spcPct val="0"/>
              </a:spcAft>
              <a:defRPr>
                <a:solidFill>
                  <a:schemeClr val="tx1"/>
                </a:solidFill>
                <a:latin typeface="Arial" pitchFamily="34" charset="0"/>
              </a:defRPr>
            </a:lvl8pPr>
            <a:lvl9pPr marL="3812969" indent="-224293" eaLnBrk="0" fontAlgn="base" hangingPunct="0">
              <a:spcBef>
                <a:spcPct val="0"/>
              </a:spcBef>
              <a:spcAft>
                <a:spcPct val="0"/>
              </a:spcAft>
              <a:defRPr>
                <a:solidFill>
                  <a:schemeClr val="tx1"/>
                </a:solidFill>
                <a:latin typeface="Arial" pitchFamily="34" charset="0"/>
              </a:defRPr>
            </a:lvl9pPr>
          </a:lstStyle>
          <a:p>
            <a:pPr eaLnBrk="1" hangingPunct="1"/>
            <a:r>
              <a:rPr lang="en-US" dirty="0" smtClean="0">
                <a:solidFill>
                  <a:prstClr val="black"/>
                </a:solidFill>
              </a:rPr>
              <a:t>UW Office of Export Controls (export@UW.edu)</a:t>
            </a:r>
          </a:p>
        </p:txBody>
      </p:sp>
      <p:sp>
        <p:nvSpPr>
          <p:cNvPr id="112645" name="Slide Number Placeholder 4"/>
          <p:cNvSpPr>
            <a:spLocks noGrp="1"/>
          </p:cNvSpPr>
          <p:nvPr>
            <p:ph type="sldNum" sz="quarter" idx="5"/>
          </p:nvPr>
        </p:nvSpPr>
        <p:spPr>
          <a:xfrm>
            <a:off x="3884613" y="8685213"/>
            <a:ext cx="29718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28950" indent="-280365" eaLnBrk="0" hangingPunct="0">
              <a:defRPr>
                <a:solidFill>
                  <a:schemeClr val="tx1"/>
                </a:solidFill>
                <a:latin typeface="Arial" pitchFamily="34" charset="0"/>
              </a:defRPr>
            </a:lvl2pPr>
            <a:lvl3pPr marL="1121462" indent="-224293" eaLnBrk="0" hangingPunct="0">
              <a:defRPr>
                <a:solidFill>
                  <a:schemeClr val="tx1"/>
                </a:solidFill>
                <a:latin typeface="Arial" pitchFamily="34" charset="0"/>
              </a:defRPr>
            </a:lvl3pPr>
            <a:lvl4pPr marL="1570046" indent="-224293" eaLnBrk="0" hangingPunct="0">
              <a:defRPr>
                <a:solidFill>
                  <a:schemeClr val="tx1"/>
                </a:solidFill>
                <a:latin typeface="Arial" pitchFamily="34" charset="0"/>
              </a:defRPr>
            </a:lvl4pPr>
            <a:lvl5pPr marL="2018631" indent="-224293" eaLnBrk="0" hangingPunct="0">
              <a:defRPr>
                <a:solidFill>
                  <a:schemeClr val="tx1"/>
                </a:solidFill>
                <a:latin typeface="Arial" pitchFamily="34" charset="0"/>
              </a:defRPr>
            </a:lvl5pPr>
            <a:lvl6pPr marL="2467216" indent="-224293" eaLnBrk="0" fontAlgn="base" hangingPunct="0">
              <a:spcBef>
                <a:spcPct val="0"/>
              </a:spcBef>
              <a:spcAft>
                <a:spcPct val="0"/>
              </a:spcAft>
              <a:defRPr>
                <a:solidFill>
                  <a:schemeClr val="tx1"/>
                </a:solidFill>
                <a:latin typeface="Arial" pitchFamily="34" charset="0"/>
              </a:defRPr>
            </a:lvl6pPr>
            <a:lvl7pPr marL="2915799" indent="-224293" eaLnBrk="0" fontAlgn="base" hangingPunct="0">
              <a:spcBef>
                <a:spcPct val="0"/>
              </a:spcBef>
              <a:spcAft>
                <a:spcPct val="0"/>
              </a:spcAft>
              <a:defRPr>
                <a:solidFill>
                  <a:schemeClr val="tx1"/>
                </a:solidFill>
                <a:latin typeface="Arial" pitchFamily="34" charset="0"/>
              </a:defRPr>
            </a:lvl7pPr>
            <a:lvl8pPr marL="3364385" indent="-224293" eaLnBrk="0" fontAlgn="base" hangingPunct="0">
              <a:spcBef>
                <a:spcPct val="0"/>
              </a:spcBef>
              <a:spcAft>
                <a:spcPct val="0"/>
              </a:spcAft>
              <a:defRPr>
                <a:solidFill>
                  <a:schemeClr val="tx1"/>
                </a:solidFill>
                <a:latin typeface="Arial" pitchFamily="34" charset="0"/>
              </a:defRPr>
            </a:lvl8pPr>
            <a:lvl9pPr marL="3812969" indent="-224293" eaLnBrk="0" fontAlgn="base" hangingPunct="0">
              <a:spcBef>
                <a:spcPct val="0"/>
              </a:spcBef>
              <a:spcAft>
                <a:spcPct val="0"/>
              </a:spcAft>
              <a:defRPr>
                <a:solidFill>
                  <a:schemeClr val="tx1"/>
                </a:solidFill>
                <a:latin typeface="Arial" pitchFamily="34" charset="0"/>
              </a:defRPr>
            </a:lvl9pPr>
          </a:lstStyle>
          <a:p>
            <a:pPr eaLnBrk="1" hangingPunct="1"/>
            <a:fld id="{A65FA6D6-E9A2-428A-B00E-026DAE711F8F}" type="slidenum">
              <a:rPr lang="en-US" smtClean="0">
                <a:solidFill>
                  <a:prstClr val="black"/>
                </a:solidFill>
              </a:rPr>
              <a:pPr eaLnBrk="1" hangingPunct="1"/>
              <a:t>59</a:t>
            </a:fld>
            <a:endParaRPr lang="en-US" dirty="0" smtClean="0">
              <a:solidFill>
                <a:prstClr val="black"/>
              </a:solidFill>
            </a:endParaRPr>
          </a:p>
        </p:txBody>
      </p:sp>
    </p:spTree>
    <p:extLst>
      <p:ext uri="{BB962C8B-B14F-4D97-AF65-F5344CB8AC3E}">
        <p14:creationId xmlns:p14="http://schemas.microsoft.com/office/powerpoint/2010/main" val="271853721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a:xfrm>
            <a:off x="1143000" y="685800"/>
            <a:ext cx="4572000" cy="3429000"/>
          </a:xfrm>
          <a:ln/>
        </p:spPr>
      </p:sp>
      <p:sp>
        <p:nvSpPr>
          <p:cNvPr id="1187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latin typeface="Arial" pitchFamily="34" charset="0"/>
            </a:endParaRPr>
          </a:p>
        </p:txBody>
      </p:sp>
      <p:sp>
        <p:nvSpPr>
          <p:cNvPr id="118788" name="Footer Placeholder 3"/>
          <p:cNvSpPr>
            <a:spLocks noGrp="1"/>
          </p:cNvSpPr>
          <p:nvPr>
            <p:ph type="ftr" sz="quarter" idx="4"/>
          </p:nvPr>
        </p:nvSpPr>
        <p:spPr>
          <a:xfrm>
            <a:off x="0" y="8685213"/>
            <a:ext cx="29718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28950" indent="-280365" eaLnBrk="0" hangingPunct="0">
              <a:defRPr>
                <a:solidFill>
                  <a:schemeClr val="tx1"/>
                </a:solidFill>
                <a:latin typeface="Arial" pitchFamily="34" charset="0"/>
              </a:defRPr>
            </a:lvl2pPr>
            <a:lvl3pPr marL="1121462" indent="-224293" eaLnBrk="0" hangingPunct="0">
              <a:defRPr>
                <a:solidFill>
                  <a:schemeClr val="tx1"/>
                </a:solidFill>
                <a:latin typeface="Arial" pitchFamily="34" charset="0"/>
              </a:defRPr>
            </a:lvl3pPr>
            <a:lvl4pPr marL="1570046" indent="-224293" eaLnBrk="0" hangingPunct="0">
              <a:defRPr>
                <a:solidFill>
                  <a:schemeClr val="tx1"/>
                </a:solidFill>
                <a:latin typeface="Arial" pitchFamily="34" charset="0"/>
              </a:defRPr>
            </a:lvl4pPr>
            <a:lvl5pPr marL="2018631" indent="-224293" eaLnBrk="0" hangingPunct="0">
              <a:defRPr>
                <a:solidFill>
                  <a:schemeClr val="tx1"/>
                </a:solidFill>
                <a:latin typeface="Arial" pitchFamily="34" charset="0"/>
              </a:defRPr>
            </a:lvl5pPr>
            <a:lvl6pPr marL="2467216" indent="-224293" eaLnBrk="0" fontAlgn="base" hangingPunct="0">
              <a:spcBef>
                <a:spcPct val="0"/>
              </a:spcBef>
              <a:spcAft>
                <a:spcPct val="0"/>
              </a:spcAft>
              <a:defRPr>
                <a:solidFill>
                  <a:schemeClr val="tx1"/>
                </a:solidFill>
                <a:latin typeface="Arial" pitchFamily="34" charset="0"/>
              </a:defRPr>
            </a:lvl6pPr>
            <a:lvl7pPr marL="2915799" indent="-224293" eaLnBrk="0" fontAlgn="base" hangingPunct="0">
              <a:spcBef>
                <a:spcPct val="0"/>
              </a:spcBef>
              <a:spcAft>
                <a:spcPct val="0"/>
              </a:spcAft>
              <a:defRPr>
                <a:solidFill>
                  <a:schemeClr val="tx1"/>
                </a:solidFill>
                <a:latin typeface="Arial" pitchFamily="34" charset="0"/>
              </a:defRPr>
            </a:lvl7pPr>
            <a:lvl8pPr marL="3364385" indent="-224293" eaLnBrk="0" fontAlgn="base" hangingPunct="0">
              <a:spcBef>
                <a:spcPct val="0"/>
              </a:spcBef>
              <a:spcAft>
                <a:spcPct val="0"/>
              </a:spcAft>
              <a:defRPr>
                <a:solidFill>
                  <a:schemeClr val="tx1"/>
                </a:solidFill>
                <a:latin typeface="Arial" pitchFamily="34" charset="0"/>
              </a:defRPr>
            </a:lvl8pPr>
            <a:lvl9pPr marL="3812969" indent="-224293" eaLnBrk="0" fontAlgn="base" hangingPunct="0">
              <a:spcBef>
                <a:spcPct val="0"/>
              </a:spcBef>
              <a:spcAft>
                <a:spcPct val="0"/>
              </a:spcAft>
              <a:defRPr>
                <a:solidFill>
                  <a:schemeClr val="tx1"/>
                </a:solidFill>
                <a:latin typeface="Arial" pitchFamily="34" charset="0"/>
              </a:defRPr>
            </a:lvl9pPr>
          </a:lstStyle>
          <a:p>
            <a:pPr eaLnBrk="1" hangingPunct="1"/>
            <a:r>
              <a:rPr lang="en-US" dirty="0" smtClean="0">
                <a:solidFill>
                  <a:prstClr val="black"/>
                </a:solidFill>
              </a:rPr>
              <a:t>UW Office of Export Controls (export@UW.edu)</a:t>
            </a:r>
          </a:p>
        </p:txBody>
      </p:sp>
      <p:sp>
        <p:nvSpPr>
          <p:cNvPr id="118789" name="Slide Number Placeholder 4"/>
          <p:cNvSpPr>
            <a:spLocks noGrp="1"/>
          </p:cNvSpPr>
          <p:nvPr>
            <p:ph type="sldNum" sz="quarter" idx="5"/>
          </p:nvPr>
        </p:nvSpPr>
        <p:spPr>
          <a:xfrm>
            <a:off x="3884613" y="8685213"/>
            <a:ext cx="29718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28950" indent="-280365" eaLnBrk="0" hangingPunct="0">
              <a:defRPr>
                <a:solidFill>
                  <a:schemeClr val="tx1"/>
                </a:solidFill>
                <a:latin typeface="Arial" pitchFamily="34" charset="0"/>
              </a:defRPr>
            </a:lvl2pPr>
            <a:lvl3pPr marL="1121462" indent="-224293" eaLnBrk="0" hangingPunct="0">
              <a:defRPr>
                <a:solidFill>
                  <a:schemeClr val="tx1"/>
                </a:solidFill>
                <a:latin typeface="Arial" pitchFamily="34" charset="0"/>
              </a:defRPr>
            </a:lvl3pPr>
            <a:lvl4pPr marL="1570046" indent="-224293" eaLnBrk="0" hangingPunct="0">
              <a:defRPr>
                <a:solidFill>
                  <a:schemeClr val="tx1"/>
                </a:solidFill>
                <a:latin typeface="Arial" pitchFamily="34" charset="0"/>
              </a:defRPr>
            </a:lvl4pPr>
            <a:lvl5pPr marL="2018631" indent="-224293" eaLnBrk="0" hangingPunct="0">
              <a:defRPr>
                <a:solidFill>
                  <a:schemeClr val="tx1"/>
                </a:solidFill>
                <a:latin typeface="Arial" pitchFamily="34" charset="0"/>
              </a:defRPr>
            </a:lvl5pPr>
            <a:lvl6pPr marL="2467216" indent="-224293" eaLnBrk="0" fontAlgn="base" hangingPunct="0">
              <a:spcBef>
                <a:spcPct val="0"/>
              </a:spcBef>
              <a:spcAft>
                <a:spcPct val="0"/>
              </a:spcAft>
              <a:defRPr>
                <a:solidFill>
                  <a:schemeClr val="tx1"/>
                </a:solidFill>
                <a:latin typeface="Arial" pitchFamily="34" charset="0"/>
              </a:defRPr>
            </a:lvl6pPr>
            <a:lvl7pPr marL="2915799" indent="-224293" eaLnBrk="0" fontAlgn="base" hangingPunct="0">
              <a:spcBef>
                <a:spcPct val="0"/>
              </a:spcBef>
              <a:spcAft>
                <a:spcPct val="0"/>
              </a:spcAft>
              <a:defRPr>
                <a:solidFill>
                  <a:schemeClr val="tx1"/>
                </a:solidFill>
                <a:latin typeface="Arial" pitchFamily="34" charset="0"/>
              </a:defRPr>
            </a:lvl7pPr>
            <a:lvl8pPr marL="3364385" indent="-224293" eaLnBrk="0" fontAlgn="base" hangingPunct="0">
              <a:spcBef>
                <a:spcPct val="0"/>
              </a:spcBef>
              <a:spcAft>
                <a:spcPct val="0"/>
              </a:spcAft>
              <a:defRPr>
                <a:solidFill>
                  <a:schemeClr val="tx1"/>
                </a:solidFill>
                <a:latin typeface="Arial" pitchFamily="34" charset="0"/>
              </a:defRPr>
            </a:lvl8pPr>
            <a:lvl9pPr marL="3812969" indent="-224293" eaLnBrk="0" fontAlgn="base" hangingPunct="0">
              <a:spcBef>
                <a:spcPct val="0"/>
              </a:spcBef>
              <a:spcAft>
                <a:spcPct val="0"/>
              </a:spcAft>
              <a:defRPr>
                <a:solidFill>
                  <a:schemeClr val="tx1"/>
                </a:solidFill>
                <a:latin typeface="Arial" pitchFamily="34" charset="0"/>
              </a:defRPr>
            </a:lvl9pPr>
          </a:lstStyle>
          <a:p>
            <a:pPr eaLnBrk="1" hangingPunct="1"/>
            <a:fld id="{3466CF3B-5A8C-4961-A691-C1FAF57F6E4C}" type="slidenum">
              <a:rPr lang="en-US" smtClean="0">
                <a:solidFill>
                  <a:prstClr val="black"/>
                </a:solidFill>
              </a:rPr>
              <a:pPr eaLnBrk="1" hangingPunct="1"/>
              <a:t>60</a:t>
            </a:fld>
            <a:endParaRPr lang="en-US" dirty="0" smtClean="0">
              <a:solidFill>
                <a:prstClr val="black"/>
              </a:solidFill>
            </a:endParaRPr>
          </a:p>
        </p:txBody>
      </p:sp>
    </p:spTree>
    <p:extLst>
      <p:ext uri="{BB962C8B-B14F-4D97-AF65-F5344CB8AC3E}">
        <p14:creationId xmlns:p14="http://schemas.microsoft.com/office/powerpoint/2010/main" val="224785728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a:xfrm>
            <a:off x="1143000" y="685800"/>
            <a:ext cx="4572000" cy="3429000"/>
          </a:xfrm>
          <a:ln/>
        </p:spPr>
      </p:sp>
      <p:sp>
        <p:nvSpPr>
          <p:cNvPr id="1198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latin typeface="Arial" pitchFamily="34" charset="0"/>
            </a:endParaRPr>
          </a:p>
        </p:txBody>
      </p:sp>
      <p:sp>
        <p:nvSpPr>
          <p:cNvPr id="119812" name="Footer Placeholder 3"/>
          <p:cNvSpPr>
            <a:spLocks noGrp="1"/>
          </p:cNvSpPr>
          <p:nvPr>
            <p:ph type="ftr" sz="quarter" idx="4"/>
          </p:nvPr>
        </p:nvSpPr>
        <p:spPr>
          <a:xfrm>
            <a:off x="0" y="8685213"/>
            <a:ext cx="29718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28950" indent="-280365" eaLnBrk="0" hangingPunct="0">
              <a:defRPr>
                <a:solidFill>
                  <a:schemeClr val="tx1"/>
                </a:solidFill>
                <a:latin typeface="Arial" pitchFamily="34" charset="0"/>
              </a:defRPr>
            </a:lvl2pPr>
            <a:lvl3pPr marL="1121462" indent="-224293" eaLnBrk="0" hangingPunct="0">
              <a:defRPr>
                <a:solidFill>
                  <a:schemeClr val="tx1"/>
                </a:solidFill>
                <a:latin typeface="Arial" pitchFamily="34" charset="0"/>
              </a:defRPr>
            </a:lvl3pPr>
            <a:lvl4pPr marL="1570046" indent="-224293" eaLnBrk="0" hangingPunct="0">
              <a:defRPr>
                <a:solidFill>
                  <a:schemeClr val="tx1"/>
                </a:solidFill>
                <a:latin typeface="Arial" pitchFamily="34" charset="0"/>
              </a:defRPr>
            </a:lvl4pPr>
            <a:lvl5pPr marL="2018631" indent="-224293" eaLnBrk="0" hangingPunct="0">
              <a:defRPr>
                <a:solidFill>
                  <a:schemeClr val="tx1"/>
                </a:solidFill>
                <a:latin typeface="Arial" pitchFamily="34" charset="0"/>
              </a:defRPr>
            </a:lvl5pPr>
            <a:lvl6pPr marL="2467216" indent="-224293" eaLnBrk="0" fontAlgn="base" hangingPunct="0">
              <a:spcBef>
                <a:spcPct val="0"/>
              </a:spcBef>
              <a:spcAft>
                <a:spcPct val="0"/>
              </a:spcAft>
              <a:defRPr>
                <a:solidFill>
                  <a:schemeClr val="tx1"/>
                </a:solidFill>
                <a:latin typeface="Arial" pitchFamily="34" charset="0"/>
              </a:defRPr>
            </a:lvl6pPr>
            <a:lvl7pPr marL="2915799" indent="-224293" eaLnBrk="0" fontAlgn="base" hangingPunct="0">
              <a:spcBef>
                <a:spcPct val="0"/>
              </a:spcBef>
              <a:spcAft>
                <a:spcPct val="0"/>
              </a:spcAft>
              <a:defRPr>
                <a:solidFill>
                  <a:schemeClr val="tx1"/>
                </a:solidFill>
                <a:latin typeface="Arial" pitchFamily="34" charset="0"/>
              </a:defRPr>
            </a:lvl7pPr>
            <a:lvl8pPr marL="3364385" indent="-224293" eaLnBrk="0" fontAlgn="base" hangingPunct="0">
              <a:spcBef>
                <a:spcPct val="0"/>
              </a:spcBef>
              <a:spcAft>
                <a:spcPct val="0"/>
              </a:spcAft>
              <a:defRPr>
                <a:solidFill>
                  <a:schemeClr val="tx1"/>
                </a:solidFill>
                <a:latin typeface="Arial" pitchFamily="34" charset="0"/>
              </a:defRPr>
            </a:lvl8pPr>
            <a:lvl9pPr marL="3812969" indent="-224293" eaLnBrk="0" fontAlgn="base" hangingPunct="0">
              <a:spcBef>
                <a:spcPct val="0"/>
              </a:spcBef>
              <a:spcAft>
                <a:spcPct val="0"/>
              </a:spcAft>
              <a:defRPr>
                <a:solidFill>
                  <a:schemeClr val="tx1"/>
                </a:solidFill>
                <a:latin typeface="Arial" pitchFamily="34" charset="0"/>
              </a:defRPr>
            </a:lvl9pPr>
          </a:lstStyle>
          <a:p>
            <a:pPr eaLnBrk="1" hangingPunct="1"/>
            <a:r>
              <a:rPr lang="en-US" dirty="0" smtClean="0">
                <a:solidFill>
                  <a:prstClr val="black"/>
                </a:solidFill>
              </a:rPr>
              <a:t>UW Office of Export Controls (export@UW.edu)</a:t>
            </a:r>
          </a:p>
        </p:txBody>
      </p:sp>
      <p:sp>
        <p:nvSpPr>
          <p:cNvPr id="119813" name="Slide Number Placeholder 4"/>
          <p:cNvSpPr>
            <a:spLocks noGrp="1"/>
          </p:cNvSpPr>
          <p:nvPr>
            <p:ph type="sldNum" sz="quarter" idx="5"/>
          </p:nvPr>
        </p:nvSpPr>
        <p:spPr>
          <a:xfrm>
            <a:off x="3884613" y="8685213"/>
            <a:ext cx="29718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28950" indent="-280365" eaLnBrk="0" hangingPunct="0">
              <a:defRPr>
                <a:solidFill>
                  <a:schemeClr val="tx1"/>
                </a:solidFill>
                <a:latin typeface="Arial" pitchFamily="34" charset="0"/>
              </a:defRPr>
            </a:lvl2pPr>
            <a:lvl3pPr marL="1121462" indent="-224293" eaLnBrk="0" hangingPunct="0">
              <a:defRPr>
                <a:solidFill>
                  <a:schemeClr val="tx1"/>
                </a:solidFill>
                <a:latin typeface="Arial" pitchFamily="34" charset="0"/>
              </a:defRPr>
            </a:lvl3pPr>
            <a:lvl4pPr marL="1570046" indent="-224293" eaLnBrk="0" hangingPunct="0">
              <a:defRPr>
                <a:solidFill>
                  <a:schemeClr val="tx1"/>
                </a:solidFill>
                <a:latin typeface="Arial" pitchFamily="34" charset="0"/>
              </a:defRPr>
            </a:lvl4pPr>
            <a:lvl5pPr marL="2018631" indent="-224293" eaLnBrk="0" hangingPunct="0">
              <a:defRPr>
                <a:solidFill>
                  <a:schemeClr val="tx1"/>
                </a:solidFill>
                <a:latin typeface="Arial" pitchFamily="34" charset="0"/>
              </a:defRPr>
            </a:lvl5pPr>
            <a:lvl6pPr marL="2467216" indent="-224293" eaLnBrk="0" fontAlgn="base" hangingPunct="0">
              <a:spcBef>
                <a:spcPct val="0"/>
              </a:spcBef>
              <a:spcAft>
                <a:spcPct val="0"/>
              </a:spcAft>
              <a:defRPr>
                <a:solidFill>
                  <a:schemeClr val="tx1"/>
                </a:solidFill>
                <a:latin typeface="Arial" pitchFamily="34" charset="0"/>
              </a:defRPr>
            </a:lvl6pPr>
            <a:lvl7pPr marL="2915799" indent="-224293" eaLnBrk="0" fontAlgn="base" hangingPunct="0">
              <a:spcBef>
                <a:spcPct val="0"/>
              </a:spcBef>
              <a:spcAft>
                <a:spcPct val="0"/>
              </a:spcAft>
              <a:defRPr>
                <a:solidFill>
                  <a:schemeClr val="tx1"/>
                </a:solidFill>
                <a:latin typeface="Arial" pitchFamily="34" charset="0"/>
              </a:defRPr>
            </a:lvl7pPr>
            <a:lvl8pPr marL="3364385" indent="-224293" eaLnBrk="0" fontAlgn="base" hangingPunct="0">
              <a:spcBef>
                <a:spcPct val="0"/>
              </a:spcBef>
              <a:spcAft>
                <a:spcPct val="0"/>
              </a:spcAft>
              <a:defRPr>
                <a:solidFill>
                  <a:schemeClr val="tx1"/>
                </a:solidFill>
                <a:latin typeface="Arial" pitchFamily="34" charset="0"/>
              </a:defRPr>
            </a:lvl8pPr>
            <a:lvl9pPr marL="3812969" indent="-224293" eaLnBrk="0" fontAlgn="base" hangingPunct="0">
              <a:spcBef>
                <a:spcPct val="0"/>
              </a:spcBef>
              <a:spcAft>
                <a:spcPct val="0"/>
              </a:spcAft>
              <a:defRPr>
                <a:solidFill>
                  <a:schemeClr val="tx1"/>
                </a:solidFill>
                <a:latin typeface="Arial" pitchFamily="34" charset="0"/>
              </a:defRPr>
            </a:lvl9pPr>
          </a:lstStyle>
          <a:p>
            <a:pPr eaLnBrk="1" hangingPunct="1"/>
            <a:fld id="{91ED193E-61A7-41A8-8935-15A2BED294F0}" type="slidenum">
              <a:rPr lang="en-US" smtClean="0">
                <a:solidFill>
                  <a:prstClr val="black"/>
                </a:solidFill>
              </a:rPr>
              <a:pPr eaLnBrk="1" hangingPunct="1"/>
              <a:t>61</a:t>
            </a:fld>
            <a:endParaRPr lang="en-US" dirty="0" smtClean="0">
              <a:solidFill>
                <a:prstClr val="black"/>
              </a:solidFill>
            </a:endParaRPr>
          </a:p>
        </p:txBody>
      </p:sp>
    </p:spTree>
    <p:extLst>
      <p:ext uri="{BB962C8B-B14F-4D97-AF65-F5344CB8AC3E}">
        <p14:creationId xmlns:p14="http://schemas.microsoft.com/office/powerpoint/2010/main" val="7682236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Shape 6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5" name="Shape 65"/>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dirty="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a:xfrm>
            <a:off x="1143000" y="685800"/>
            <a:ext cx="4572000" cy="3429000"/>
          </a:xfrm>
          <a:ln/>
        </p:spPr>
      </p:sp>
      <p:sp>
        <p:nvSpPr>
          <p:cNvPr id="1218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latin typeface="Arial" pitchFamily="34" charset="0"/>
            </a:endParaRPr>
          </a:p>
        </p:txBody>
      </p:sp>
      <p:sp>
        <p:nvSpPr>
          <p:cNvPr id="121860" name="Footer Placeholder 3"/>
          <p:cNvSpPr>
            <a:spLocks noGrp="1"/>
          </p:cNvSpPr>
          <p:nvPr>
            <p:ph type="ftr" sz="quarter" idx="4"/>
          </p:nvPr>
        </p:nvSpPr>
        <p:spPr>
          <a:xfrm>
            <a:off x="0" y="8685213"/>
            <a:ext cx="29718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28950" indent="-280365" eaLnBrk="0" hangingPunct="0">
              <a:defRPr>
                <a:solidFill>
                  <a:schemeClr val="tx1"/>
                </a:solidFill>
                <a:latin typeface="Arial" pitchFamily="34" charset="0"/>
              </a:defRPr>
            </a:lvl2pPr>
            <a:lvl3pPr marL="1121462" indent="-224293" eaLnBrk="0" hangingPunct="0">
              <a:defRPr>
                <a:solidFill>
                  <a:schemeClr val="tx1"/>
                </a:solidFill>
                <a:latin typeface="Arial" pitchFamily="34" charset="0"/>
              </a:defRPr>
            </a:lvl3pPr>
            <a:lvl4pPr marL="1570046" indent="-224293" eaLnBrk="0" hangingPunct="0">
              <a:defRPr>
                <a:solidFill>
                  <a:schemeClr val="tx1"/>
                </a:solidFill>
                <a:latin typeface="Arial" pitchFamily="34" charset="0"/>
              </a:defRPr>
            </a:lvl4pPr>
            <a:lvl5pPr marL="2018631" indent="-224293" eaLnBrk="0" hangingPunct="0">
              <a:defRPr>
                <a:solidFill>
                  <a:schemeClr val="tx1"/>
                </a:solidFill>
                <a:latin typeface="Arial" pitchFamily="34" charset="0"/>
              </a:defRPr>
            </a:lvl5pPr>
            <a:lvl6pPr marL="2467216" indent="-224293" eaLnBrk="0" fontAlgn="base" hangingPunct="0">
              <a:spcBef>
                <a:spcPct val="0"/>
              </a:spcBef>
              <a:spcAft>
                <a:spcPct val="0"/>
              </a:spcAft>
              <a:defRPr>
                <a:solidFill>
                  <a:schemeClr val="tx1"/>
                </a:solidFill>
                <a:latin typeface="Arial" pitchFamily="34" charset="0"/>
              </a:defRPr>
            </a:lvl6pPr>
            <a:lvl7pPr marL="2915799" indent="-224293" eaLnBrk="0" fontAlgn="base" hangingPunct="0">
              <a:spcBef>
                <a:spcPct val="0"/>
              </a:spcBef>
              <a:spcAft>
                <a:spcPct val="0"/>
              </a:spcAft>
              <a:defRPr>
                <a:solidFill>
                  <a:schemeClr val="tx1"/>
                </a:solidFill>
                <a:latin typeface="Arial" pitchFamily="34" charset="0"/>
              </a:defRPr>
            </a:lvl7pPr>
            <a:lvl8pPr marL="3364385" indent="-224293" eaLnBrk="0" fontAlgn="base" hangingPunct="0">
              <a:spcBef>
                <a:spcPct val="0"/>
              </a:spcBef>
              <a:spcAft>
                <a:spcPct val="0"/>
              </a:spcAft>
              <a:defRPr>
                <a:solidFill>
                  <a:schemeClr val="tx1"/>
                </a:solidFill>
                <a:latin typeface="Arial" pitchFamily="34" charset="0"/>
              </a:defRPr>
            </a:lvl8pPr>
            <a:lvl9pPr marL="3812969" indent="-224293" eaLnBrk="0" fontAlgn="base" hangingPunct="0">
              <a:spcBef>
                <a:spcPct val="0"/>
              </a:spcBef>
              <a:spcAft>
                <a:spcPct val="0"/>
              </a:spcAft>
              <a:defRPr>
                <a:solidFill>
                  <a:schemeClr val="tx1"/>
                </a:solidFill>
                <a:latin typeface="Arial" pitchFamily="34" charset="0"/>
              </a:defRPr>
            </a:lvl9pPr>
          </a:lstStyle>
          <a:p>
            <a:pPr eaLnBrk="1" hangingPunct="1"/>
            <a:r>
              <a:rPr lang="en-US" dirty="0" smtClean="0">
                <a:solidFill>
                  <a:prstClr val="black"/>
                </a:solidFill>
              </a:rPr>
              <a:t>UW Office of Export Controls (export@UW.edu)</a:t>
            </a:r>
          </a:p>
        </p:txBody>
      </p:sp>
      <p:sp>
        <p:nvSpPr>
          <p:cNvPr id="121861" name="Slide Number Placeholder 4"/>
          <p:cNvSpPr>
            <a:spLocks noGrp="1"/>
          </p:cNvSpPr>
          <p:nvPr>
            <p:ph type="sldNum" sz="quarter" idx="5"/>
          </p:nvPr>
        </p:nvSpPr>
        <p:spPr>
          <a:xfrm>
            <a:off x="3884613" y="8685213"/>
            <a:ext cx="29718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28950" indent="-280365" eaLnBrk="0" hangingPunct="0">
              <a:defRPr>
                <a:solidFill>
                  <a:schemeClr val="tx1"/>
                </a:solidFill>
                <a:latin typeface="Arial" pitchFamily="34" charset="0"/>
              </a:defRPr>
            </a:lvl2pPr>
            <a:lvl3pPr marL="1121462" indent="-224293" eaLnBrk="0" hangingPunct="0">
              <a:defRPr>
                <a:solidFill>
                  <a:schemeClr val="tx1"/>
                </a:solidFill>
                <a:latin typeface="Arial" pitchFamily="34" charset="0"/>
              </a:defRPr>
            </a:lvl3pPr>
            <a:lvl4pPr marL="1570046" indent="-224293" eaLnBrk="0" hangingPunct="0">
              <a:defRPr>
                <a:solidFill>
                  <a:schemeClr val="tx1"/>
                </a:solidFill>
                <a:latin typeface="Arial" pitchFamily="34" charset="0"/>
              </a:defRPr>
            </a:lvl4pPr>
            <a:lvl5pPr marL="2018631" indent="-224293" eaLnBrk="0" hangingPunct="0">
              <a:defRPr>
                <a:solidFill>
                  <a:schemeClr val="tx1"/>
                </a:solidFill>
                <a:latin typeface="Arial" pitchFamily="34" charset="0"/>
              </a:defRPr>
            </a:lvl5pPr>
            <a:lvl6pPr marL="2467216" indent="-224293" eaLnBrk="0" fontAlgn="base" hangingPunct="0">
              <a:spcBef>
                <a:spcPct val="0"/>
              </a:spcBef>
              <a:spcAft>
                <a:spcPct val="0"/>
              </a:spcAft>
              <a:defRPr>
                <a:solidFill>
                  <a:schemeClr val="tx1"/>
                </a:solidFill>
                <a:latin typeface="Arial" pitchFamily="34" charset="0"/>
              </a:defRPr>
            </a:lvl6pPr>
            <a:lvl7pPr marL="2915799" indent="-224293" eaLnBrk="0" fontAlgn="base" hangingPunct="0">
              <a:spcBef>
                <a:spcPct val="0"/>
              </a:spcBef>
              <a:spcAft>
                <a:spcPct val="0"/>
              </a:spcAft>
              <a:defRPr>
                <a:solidFill>
                  <a:schemeClr val="tx1"/>
                </a:solidFill>
                <a:latin typeface="Arial" pitchFamily="34" charset="0"/>
              </a:defRPr>
            </a:lvl7pPr>
            <a:lvl8pPr marL="3364385" indent="-224293" eaLnBrk="0" fontAlgn="base" hangingPunct="0">
              <a:spcBef>
                <a:spcPct val="0"/>
              </a:spcBef>
              <a:spcAft>
                <a:spcPct val="0"/>
              </a:spcAft>
              <a:defRPr>
                <a:solidFill>
                  <a:schemeClr val="tx1"/>
                </a:solidFill>
                <a:latin typeface="Arial" pitchFamily="34" charset="0"/>
              </a:defRPr>
            </a:lvl8pPr>
            <a:lvl9pPr marL="3812969" indent="-224293" eaLnBrk="0" fontAlgn="base" hangingPunct="0">
              <a:spcBef>
                <a:spcPct val="0"/>
              </a:spcBef>
              <a:spcAft>
                <a:spcPct val="0"/>
              </a:spcAft>
              <a:defRPr>
                <a:solidFill>
                  <a:schemeClr val="tx1"/>
                </a:solidFill>
                <a:latin typeface="Arial" pitchFamily="34" charset="0"/>
              </a:defRPr>
            </a:lvl9pPr>
          </a:lstStyle>
          <a:p>
            <a:pPr eaLnBrk="1" hangingPunct="1"/>
            <a:fld id="{6ADF3E6E-3D6D-4159-A591-0678BEC61A4B}" type="slidenum">
              <a:rPr lang="en-US" smtClean="0">
                <a:solidFill>
                  <a:prstClr val="black"/>
                </a:solidFill>
              </a:rPr>
              <a:pPr eaLnBrk="1" hangingPunct="1"/>
              <a:t>62</a:t>
            </a:fld>
            <a:endParaRPr lang="en-US" dirty="0" smtClean="0">
              <a:solidFill>
                <a:prstClr val="black"/>
              </a:solidFill>
            </a:endParaRPr>
          </a:p>
        </p:txBody>
      </p:sp>
    </p:spTree>
    <p:extLst>
      <p:ext uri="{BB962C8B-B14F-4D97-AF65-F5344CB8AC3E}">
        <p14:creationId xmlns:p14="http://schemas.microsoft.com/office/powerpoint/2010/main" val="182332407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a:xfrm>
            <a:off x="1143000" y="685800"/>
            <a:ext cx="4572000" cy="3429000"/>
          </a:xfrm>
          <a:ln/>
        </p:spPr>
      </p:sp>
      <p:sp>
        <p:nvSpPr>
          <p:cNvPr id="1310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latin typeface="Arial" pitchFamily="34" charset="0"/>
            </a:endParaRPr>
          </a:p>
        </p:txBody>
      </p:sp>
      <p:sp>
        <p:nvSpPr>
          <p:cNvPr id="131076" name="Footer Placeholder 3"/>
          <p:cNvSpPr>
            <a:spLocks noGrp="1"/>
          </p:cNvSpPr>
          <p:nvPr>
            <p:ph type="ftr" sz="quarter" idx="4"/>
          </p:nvPr>
        </p:nvSpPr>
        <p:spPr>
          <a:xfrm>
            <a:off x="0" y="8685213"/>
            <a:ext cx="29718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28950" indent="-280365" eaLnBrk="0" hangingPunct="0">
              <a:defRPr>
                <a:solidFill>
                  <a:schemeClr val="tx1"/>
                </a:solidFill>
                <a:latin typeface="Arial" pitchFamily="34" charset="0"/>
              </a:defRPr>
            </a:lvl2pPr>
            <a:lvl3pPr marL="1121462" indent="-224293" eaLnBrk="0" hangingPunct="0">
              <a:defRPr>
                <a:solidFill>
                  <a:schemeClr val="tx1"/>
                </a:solidFill>
                <a:latin typeface="Arial" pitchFamily="34" charset="0"/>
              </a:defRPr>
            </a:lvl3pPr>
            <a:lvl4pPr marL="1570046" indent="-224293" eaLnBrk="0" hangingPunct="0">
              <a:defRPr>
                <a:solidFill>
                  <a:schemeClr val="tx1"/>
                </a:solidFill>
                <a:latin typeface="Arial" pitchFamily="34" charset="0"/>
              </a:defRPr>
            </a:lvl4pPr>
            <a:lvl5pPr marL="2018631" indent="-224293" eaLnBrk="0" hangingPunct="0">
              <a:defRPr>
                <a:solidFill>
                  <a:schemeClr val="tx1"/>
                </a:solidFill>
                <a:latin typeface="Arial" pitchFamily="34" charset="0"/>
              </a:defRPr>
            </a:lvl5pPr>
            <a:lvl6pPr marL="2467216" indent="-224293" eaLnBrk="0" fontAlgn="base" hangingPunct="0">
              <a:spcBef>
                <a:spcPct val="0"/>
              </a:spcBef>
              <a:spcAft>
                <a:spcPct val="0"/>
              </a:spcAft>
              <a:defRPr>
                <a:solidFill>
                  <a:schemeClr val="tx1"/>
                </a:solidFill>
                <a:latin typeface="Arial" pitchFamily="34" charset="0"/>
              </a:defRPr>
            </a:lvl6pPr>
            <a:lvl7pPr marL="2915799" indent="-224293" eaLnBrk="0" fontAlgn="base" hangingPunct="0">
              <a:spcBef>
                <a:spcPct val="0"/>
              </a:spcBef>
              <a:spcAft>
                <a:spcPct val="0"/>
              </a:spcAft>
              <a:defRPr>
                <a:solidFill>
                  <a:schemeClr val="tx1"/>
                </a:solidFill>
                <a:latin typeface="Arial" pitchFamily="34" charset="0"/>
              </a:defRPr>
            </a:lvl7pPr>
            <a:lvl8pPr marL="3364385" indent="-224293" eaLnBrk="0" fontAlgn="base" hangingPunct="0">
              <a:spcBef>
                <a:spcPct val="0"/>
              </a:spcBef>
              <a:spcAft>
                <a:spcPct val="0"/>
              </a:spcAft>
              <a:defRPr>
                <a:solidFill>
                  <a:schemeClr val="tx1"/>
                </a:solidFill>
                <a:latin typeface="Arial" pitchFamily="34" charset="0"/>
              </a:defRPr>
            </a:lvl8pPr>
            <a:lvl9pPr marL="3812969" indent="-224293" eaLnBrk="0" fontAlgn="base" hangingPunct="0">
              <a:spcBef>
                <a:spcPct val="0"/>
              </a:spcBef>
              <a:spcAft>
                <a:spcPct val="0"/>
              </a:spcAft>
              <a:defRPr>
                <a:solidFill>
                  <a:schemeClr val="tx1"/>
                </a:solidFill>
                <a:latin typeface="Arial" pitchFamily="34" charset="0"/>
              </a:defRPr>
            </a:lvl9pPr>
          </a:lstStyle>
          <a:p>
            <a:pPr eaLnBrk="1" hangingPunct="1"/>
            <a:r>
              <a:rPr lang="en-US" dirty="0" smtClean="0">
                <a:solidFill>
                  <a:prstClr val="black"/>
                </a:solidFill>
              </a:rPr>
              <a:t>UW Office of Export Controls (export@UW.edu)</a:t>
            </a:r>
          </a:p>
        </p:txBody>
      </p:sp>
      <p:sp>
        <p:nvSpPr>
          <p:cNvPr id="131077" name="Slide Number Placeholder 4"/>
          <p:cNvSpPr>
            <a:spLocks noGrp="1"/>
          </p:cNvSpPr>
          <p:nvPr>
            <p:ph type="sldNum" sz="quarter" idx="5"/>
          </p:nvPr>
        </p:nvSpPr>
        <p:spPr>
          <a:xfrm>
            <a:off x="3884613" y="8685213"/>
            <a:ext cx="29718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28950" indent="-280365" eaLnBrk="0" hangingPunct="0">
              <a:defRPr>
                <a:solidFill>
                  <a:schemeClr val="tx1"/>
                </a:solidFill>
                <a:latin typeface="Arial" pitchFamily="34" charset="0"/>
              </a:defRPr>
            </a:lvl2pPr>
            <a:lvl3pPr marL="1121462" indent="-224293" eaLnBrk="0" hangingPunct="0">
              <a:defRPr>
                <a:solidFill>
                  <a:schemeClr val="tx1"/>
                </a:solidFill>
                <a:latin typeface="Arial" pitchFamily="34" charset="0"/>
              </a:defRPr>
            </a:lvl3pPr>
            <a:lvl4pPr marL="1570046" indent="-224293" eaLnBrk="0" hangingPunct="0">
              <a:defRPr>
                <a:solidFill>
                  <a:schemeClr val="tx1"/>
                </a:solidFill>
                <a:latin typeface="Arial" pitchFamily="34" charset="0"/>
              </a:defRPr>
            </a:lvl4pPr>
            <a:lvl5pPr marL="2018631" indent="-224293" eaLnBrk="0" hangingPunct="0">
              <a:defRPr>
                <a:solidFill>
                  <a:schemeClr val="tx1"/>
                </a:solidFill>
                <a:latin typeface="Arial" pitchFamily="34" charset="0"/>
              </a:defRPr>
            </a:lvl5pPr>
            <a:lvl6pPr marL="2467216" indent="-224293" eaLnBrk="0" fontAlgn="base" hangingPunct="0">
              <a:spcBef>
                <a:spcPct val="0"/>
              </a:spcBef>
              <a:spcAft>
                <a:spcPct val="0"/>
              </a:spcAft>
              <a:defRPr>
                <a:solidFill>
                  <a:schemeClr val="tx1"/>
                </a:solidFill>
                <a:latin typeface="Arial" pitchFamily="34" charset="0"/>
              </a:defRPr>
            </a:lvl6pPr>
            <a:lvl7pPr marL="2915799" indent="-224293" eaLnBrk="0" fontAlgn="base" hangingPunct="0">
              <a:spcBef>
                <a:spcPct val="0"/>
              </a:spcBef>
              <a:spcAft>
                <a:spcPct val="0"/>
              </a:spcAft>
              <a:defRPr>
                <a:solidFill>
                  <a:schemeClr val="tx1"/>
                </a:solidFill>
                <a:latin typeface="Arial" pitchFamily="34" charset="0"/>
              </a:defRPr>
            </a:lvl7pPr>
            <a:lvl8pPr marL="3364385" indent="-224293" eaLnBrk="0" fontAlgn="base" hangingPunct="0">
              <a:spcBef>
                <a:spcPct val="0"/>
              </a:spcBef>
              <a:spcAft>
                <a:spcPct val="0"/>
              </a:spcAft>
              <a:defRPr>
                <a:solidFill>
                  <a:schemeClr val="tx1"/>
                </a:solidFill>
                <a:latin typeface="Arial" pitchFamily="34" charset="0"/>
              </a:defRPr>
            </a:lvl8pPr>
            <a:lvl9pPr marL="3812969" indent="-224293" eaLnBrk="0" fontAlgn="base" hangingPunct="0">
              <a:spcBef>
                <a:spcPct val="0"/>
              </a:spcBef>
              <a:spcAft>
                <a:spcPct val="0"/>
              </a:spcAft>
              <a:defRPr>
                <a:solidFill>
                  <a:schemeClr val="tx1"/>
                </a:solidFill>
                <a:latin typeface="Arial" pitchFamily="34" charset="0"/>
              </a:defRPr>
            </a:lvl9pPr>
          </a:lstStyle>
          <a:p>
            <a:pPr eaLnBrk="1" hangingPunct="1"/>
            <a:fld id="{545CC3C0-367C-455D-B170-2034ED63C27C}" type="slidenum">
              <a:rPr lang="en-US" smtClean="0">
                <a:solidFill>
                  <a:prstClr val="black"/>
                </a:solidFill>
              </a:rPr>
              <a:pPr eaLnBrk="1" hangingPunct="1"/>
              <a:t>67</a:t>
            </a:fld>
            <a:endParaRPr lang="en-US" dirty="0" smtClean="0">
              <a:solidFill>
                <a:prstClr val="black"/>
              </a:solidFill>
            </a:endParaRPr>
          </a:p>
        </p:txBody>
      </p:sp>
    </p:spTree>
    <p:extLst>
      <p:ext uri="{BB962C8B-B14F-4D97-AF65-F5344CB8AC3E}">
        <p14:creationId xmlns:p14="http://schemas.microsoft.com/office/powerpoint/2010/main" val="168345719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43DF3C13-79C5-4EAE-A8E1-D8B75F57EDEF}" type="slidenum">
              <a:rPr lang="en-US" smtClean="0">
                <a:solidFill>
                  <a:prstClr val="black"/>
                </a:solidFill>
                <a:latin typeface="Calibri"/>
              </a:rPr>
              <a:pPr/>
              <a:t>73</a:t>
            </a:fld>
            <a:endParaRPr lang="en-US">
              <a:solidFill>
                <a:prstClr val="black"/>
              </a:solidFill>
              <a:latin typeface="Calibri"/>
            </a:endParaRPr>
          </a:p>
        </p:txBody>
      </p:sp>
    </p:spTree>
    <p:extLst>
      <p:ext uri="{BB962C8B-B14F-4D97-AF65-F5344CB8AC3E}">
        <p14:creationId xmlns:p14="http://schemas.microsoft.com/office/powerpoint/2010/main" val="274230416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43DF3C13-79C5-4EAE-A8E1-D8B75F57EDEF}" type="slidenum">
              <a:rPr lang="en-US" smtClean="0">
                <a:solidFill>
                  <a:prstClr val="black"/>
                </a:solidFill>
                <a:latin typeface="Calibri"/>
              </a:rPr>
              <a:pPr/>
              <a:t>74</a:t>
            </a:fld>
            <a:endParaRPr lang="en-US">
              <a:solidFill>
                <a:prstClr val="black"/>
              </a:solidFill>
              <a:latin typeface="Calibri"/>
            </a:endParaRPr>
          </a:p>
        </p:txBody>
      </p:sp>
    </p:spTree>
    <p:extLst>
      <p:ext uri="{BB962C8B-B14F-4D97-AF65-F5344CB8AC3E}">
        <p14:creationId xmlns:p14="http://schemas.microsoft.com/office/powerpoint/2010/main" val="27423041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Shape 7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1" name="Shape 7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Shape 7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8" name="Shape 78"/>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Shape 8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4" name="Shape 8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4.xml"/><Relationship Id="rId5" Type="http://schemas.openxmlformats.org/officeDocument/2006/relationships/image" Target="../media/image9.png"/><Relationship Id="rId4" Type="http://schemas.openxmlformats.org/officeDocument/2006/relationships/image" Target="../media/image8.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png"/><Relationship Id="rId1" Type="http://schemas.openxmlformats.org/officeDocument/2006/relationships/slideMaster" Target="../slideMasters/slideMaster5.xml"/><Relationship Id="rId4" Type="http://schemas.openxmlformats.org/officeDocument/2006/relationships/image" Target="../media/image12.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emf"/><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emf"/><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6.xml"/><Relationship Id="rId4" Type="http://schemas.openxmlformats.org/officeDocument/2006/relationships/image" Target="../media/image12.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1_Title Slide">
    <p:bg>
      <p:bgPr>
        <a:solidFill>
          <a:srgbClr val="4B2E83"/>
        </a:solidFill>
        <a:effectLst/>
      </p:bgPr>
    </p:bg>
    <p:spTree>
      <p:nvGrpSpPr>
        <p:cNvPr id="1" name="Shape 6"/>
        <p:cNvGrpSpPr/>
        <p:nvPr/>
      </p:nvGrpSpPr>
      <p:grpSpPr>
        <a:xfrm>
          <a:off x="0" y="0"/>
          <a:ext cx="0" cy="0"/>
          <a:chOff x="0" y="0"/>
          <a:chExt cx="0" cy="0"/>
        </a:xfrm>
      </p:grpSpPr>
      <p:pic>
        <p:nvPicPr>
          <p:cNvPr id="7" name="Shape 7" descr="UW_W Logo_White.png"/>
          <p:cNvPicPr preferRelativeResize="0"/>
          <p:nvPr/>
        </p:nvPicPr>
        <p:blipFill rotWithShape="1">
          <a:blip r:embed="rId2">
            <a:alphaModFix/>
          </a:blip>
          <a:srcRect/>
          <a:stretch/>
        </p:blipFill>
        <p:spPr>
          <a:xfrm>
            <a:off x="7445814" y="5945853"/>
            <a:ext cx="1371598" cy="923544"/>
          </a:xfrm>
          <a:prstGeom prst="rect">
            <a:avLst/>
          </a:prstGeom>
          <a:noFill/>
          <a:ln>
            <a:noFill/>
          </a:ln>
        </p:spPr>
      </p:pic>
      <p:pic>
        <p:nvPicPr>
          <p:cNvPr id="8" name="Shape 8"/>
          <p:cNvPicPr preferRelativeResize="0"/>
          <p:nvPr/>
        </p:nvPicPr>
        <p:blipFill rotWithShape="1">
          <a:blip r:embed="rId3">
            <a:alphaModFix/>
          </a:blip>
          <a:srcRect/>
          <a:stretch/>
        </p:blipFill>
        <p:spPr>
          <a:xfrm>
            <a:off x="677333" y="6354232"/>
            <a:ext cx="2540000" cy="266698"/>
          </a:xfrm>
          <a:prstGeom prst="rect">
            <a:avLst/>
          </a:prstGeom>
          <a:noFill/>
          <a:ln>
            <a:noFill/>
          </a:ln>
        </p:spPr>
      </p:pic>
      <p:sp>
        <p:nvSpPr>
          <p:cNvPr id="9" name="Shape 9"/>
          <p:cNvSpPr txBox="1">
            <a:spLocks noGrp="1"/>
          </p:cNvSpPr>
          <p:nvPr>
            <p:ph type="body" idx="1"/>
          </p:nvPr>
        </p:nvSpPr>
        <p:spPr>
          <a:xfrm>
            <a:off x="671756" y="1179824"/>
            <a:ext cx="6972300" cy="2641755"/>
          </a:xfrm>
          <a:prstGeom prst="rect">
            <a:avLst/>
          </a:prstGeom>
          <a:noFill/>
          <a:ln>
            <a:noFill/>
          </a:ln>
        </p:spPr>
        <p:txBody>
          <a:bodyPr wrap="square" lIns="91425" tIns="91425" rIns="91425" bIns="91425" anchor="b" anchorCtr="0"/>
          <a:lstStyle>
            <a:lvl1pPr marL="0" marR="0" lvl="0" indent="317500" algn="l" rtl="0">
              <a:lnSpc>
                <a:spcPct val="100000"/>
              </a:lnSpc>
              <a:spcBef>
                <a:spcPts val="1000"/>
              </a:spcBef>
              <a:spcAft>
                <a:spcPts val="0"/>
              </a:spcAft>
              <a:buClr>
                <a:schemeClr val="accent3"/>
              </a:buClr>
              <a:buSzPct val="100000"/>
              <a:buFont typeface="Arial"/>
              <a:buChar char="●"/>
              <a:defRPr sz="5000" b="0" i="0" u="none" strike="noStrike" cap="none">
                <a:solidFill>
                  <a:schemeClr val="accent3"/>
                </a:solidFill>
                <a:latin typeface="Arial"/>
                <a:ea typeface="Arial"/>
                <a:cs typeface="Arial"/>
                <a:sym typeface="Arial"/>
              </a:defRPr>
            </a:lvl1pPr>
            <a:lvl2pPr marL="457200" marR="0" lvl="1" indent="177800" algn="l" rtl="0">
              <a:lnSpc>
                <a:spcPct val="100000"/>
              </a:lnSpc>
              <a:spcBef>
                <a:spcPts val="560"/>
              </a:spcBef>
              <a:spcAft>
                <a:spcPts val="0"/>
              </a:spcAft>
              <a:buClr>
                <a:srgbClr val="E8D3A2"/>
              </a:buClr>
              <a:buSzPct val="100000"/>
              <a:buFont typeface="Arial"/>
              <a:buChar char="○"/>
              <a:defRPr sz="2800" b="0" i="0" u="none" strike="noStrike" cap="none">
                <a:solidFill>
                  <a:srgbClr val="E8D3A2"/>
                </a:solidFill>
                <a:latin typeface="Arial"/>
                <a:ea typeface="Arial"/>
                <a:cs typeface="Arial"/>
                <a:sym typeface="Arial"/>
              </a:defRPr>
            </a:lvl2pPr>
            <a:lvl3pPr marL="914400" marR="0" lvl="2" indent="152400" algn="l" rtl="0">
              <a:lnSpc>
                <a:spcPct val="100000"/>
              </a:lnSpc>
              <a:spcBef>
                <a:spcPts val="480"/>
              </a:spcBef>
              <a:spcAft>
                <a:spcPts val="0"/>
              </a:spcAft>
              <a:buClr>
                <a:srgbClr val="E8D3A2"/>
              </a:buClr>
              <a:buSzPct val="100000"/>
              <a:buFont typeface="Arial"/>
              <a:buChar char="■"/>
              <a:defRPr sz="2400" b="0" i="0" u="none" strike="noStrike" cap="none">
                <a:solidFill>
                  <a:srgbClr val="E8D3A2"/>
                </a:solidFill>
                <a:latin typeface="Arial"/>
                <a:ea typeface="Arial"/>
                <a:cs typeface="Arial"/>
                <a:sym typeface="Arial"/>
              </a:defRPr>
            </a:lvl3pPr>
            <a:lvl4pPr marL="1371600" marR="0" lvl="3" indent="127000" algn="l" rtl="0">
              <a:lnSpc>
                <a:spcPct val="100000"/>
              </a:lnSpc>
              <a:spcBef>
                <a:spcPts val="400"/>
              </a:spcBef>
              <a:spcAft>
                <a:spcPts val="0"/>
              </a:spcAft>
              <a:buClr>
                <a:srgbClr val="E8D3A2"/>
              </a:buClr>
              <a:buSzPct val="100000"/>
              <a:buFont typeface="Arial"/>
              <a:buChar char="●"/>
              <a:defRPr sz="2000" b="0" i="0" u="none" strike="noStrike" cap="none">
                <a:solidFill>
                  <a:srgbClr val="E8D3A2"/>
                </a:solidFill>
                <a:latin typeface="Arial"/>
                <a:ea typeface="Arial"/>
                <a:cs typeface="Arial"/>
                <a:sym typeface="Arial"/>
              </a:defRPr>
            </a:lvl4pPr>
            <a:lvl5pPr marL="1828800" marR="0" lvl="4" indent="127000" algn="l" rtl="0">
              <a:lnSpc>
                <a:spcPct val="100000"/>
              </a:lnSpc>
              <a:spcBef>
                <a:spcPts val="400"/>
              </a:spcBef>
              <a:spcAft>
                <a:spcPts val="0"/>
              </a:spcAft>
              <a:buClr>
                <a:srgbClr val="E8D3A2"/>
              </a:buClr>
              <a:buSzPct val="100000"/>
              <a:buFont typeface="Arial"/>
              <a:buChar char="○"/>
              <a:defRPr sz="2000" b="0" i="0" u="none" strike="noStrike" cap="none">
                <a:solidFill>
                  <a:srgbClr val="E8D3A2"/>
                </a:solidFill>
                <a:latin typeface="Arial"/>
                <a:ea typeface="Arial"/>
                <a:cs typeface="Arial"/>
                <a:sym typeface="Arial"/>
              </a:defRPr>
            </a:lvl5pPr>
            <a:lvl6pPr marL="2641600" marR="0" lvl="5" indent="25400" algn="l" rtl="0">
              <a:lnSpc>
                <a:spcPct val="100000"/>
              </a:lnSpc>
              <a:spcBef>
                <a:spcPts val="400"/>
              </a:spcBef>
              <a:spcAft>
                <a:spcPts val="0"/>
              </a:spcAft>
              <a:buClr>
                <a:schemeClr val="lt1"/>
              </a:buClr>
              <a:buSzPct val="100000"/>
              <a:buFont typeface="Arial"/>
              <a:buChar char="•"/>
              <a:defRPr sz="2000" b="0" i="0" u="none" strike="noStrike" cap="none">
                <a:solidFill>
                  <a:schemeClr val="lt1"/>
                </a:solidFill>
                <a:latin typeface="Calibri"/>
                <a:ea typeface="Calibri"/>
                <a:cs typeface="Calibri"/>
                <a:sym typeface="Calibri"/>
              </a:defRPr>
            </a:lvl6pPr>
            <a:lvl7pPr marL="3098800" marR="0" lvl="6" indent="25400" algn="l" rtl="0">
              <a:lnSpc>
                <a:spcPct val="100000"/>
              </a:lnSpc>
              <a:spcBef>
                <a:spcPts val="400"/>
              </a:spcBef>
              <a:spcAft>
                <a:spcPts val="0"/>
              </a:spcAft>
              <a:buClr>
                <a:schemeClr val="lt1"/>
              </a:buClr>
              <a:buSzPct val="100000"/>
              <a:buFont typeface="Arial"/>
              <a:buChar char="•"/>
              <a:defRPr sz="2000" b="0" i="0" u="none" strike="noStrike" cap="none">
                <a:solidFill>
                  <a:schemeClr val="lt1"/>
                </a:solidFill>
                <a:latin typeface="Calibri"/>
                <a:ea typeface="Calibri"/>
                <a:cs typeface="Calibri"/>
                <a:sym typeface="Calibri"/>
              </a:defRPr>
            </a:lvl7pPr>
            <a:lvl8pPr marL="3556000" marR="0" lvl="7" indent="25400" algn="l" rtl="0">
              <a:lnSpc>
                <a:spcPct val="100000"/>
              </a:lnSpc>
              <a:spcBef>
                <a:spcPts val="400"/>
              </a:spcBef>
              <a:spcAft>
                <a:spcPts val="0"/>
              </a:spcAft>
              <a:buClr>
                <a:schemeClr val="lt1"/>
              </a:buClr>
              <a:buSzPct val="100000"/>
              <a:buFont typeface="Arial"/>
              <a:buChar char="•"/>
              <a:defRPr sz="2000" b="0" i="0" u="none" strike="noStrike" cap="none">
                <a:solidFill>
                  <a:schemeClr val="lt1"/>
                </a:solidFill>
                <a:latin typeface="Calibri"/>
                <a:ea typeface="Calibri"/>
                <a:cs typeface="Calibri"/>
                <a:sym typeface="Calibri"/>
              </a:defRPr>
            </a:lvl8pPr>
            <a:lvl9pPr marL="4013200" marR="0" lvl="8" indent="25400" algn="l" rtl="0">
              <a:lnSpc>
                <a:spcPct val="100000"/>
              </a:lnSpc>
              <a:spcBef>
                <a:spcPts val="400"/>
              </a:spcBef>
              <a:spcAft>
                <a:spcPts val="0"/>
              </a:spcAft>
              <a:buClr>
                <a:schemeClr val="lt1"/>
              </a:buClr>
              <a:buSzPct val="100000"/>
              <a:buFont typeface="Arial"/>
              <a:buChar char="•"/>
              <a:defRPr sz="2000" b="0" i="0" u="none" strike="noStrike" cap="none">
                <a:solidFill>
                  <a:schemeClr val="lt1"/>
                </a:solidFill>
                <a:latin typeface="Calibri"/>
                <a:ea typeface="Calibri"/>
                <a:cs typeface="Calibri"/>
                <a:sym typeface="Calibri"/>
              </a:defRPr>
            </a:lvl9pPr>
          </a:lstStyle>
          <a:p>
            <a:endParaRPr/>
          </a:p>
        </p:txBody>
      </p:sp>
      <p:pic>
        <p:nvPicPr>
          <p:cNvPr id="10" name="Shape 10" descr="Bar_RtAngle_7502_RGB.png"/>
          <p:cNvPicPr preferRelativeResize="0"/>
          <p:nvPr/>
        </p:nvPicPr>
        <p:blipFill rotWithShape="1">
          <a:blip r:embed="rId4">
            <a:alphaModFix/>
          </a:blip>
          <a:srcRect/>
          <a:stretch/>
        </p:blipFill>
        <p:spPr>
          <a:xfrm>
            <a:off x="813587" y="4006085"/>
            <a:ext cx="2284302" cy="11277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2F80F8E-49E6-4B38-81FA-4E902384169C}" type="datetimeFigureOut">
              <a:rPr lang="en-US" smtClean="0">
                <a:solidFill>
                  <a:prstClr val="black">
                    <a:tint val="75000"/>
                  </a:prstClr>
                </a:solidFill>
              </a:rPr>
              <a:pPr/>
              <a:t>9/29/2017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A85ADF3-635D-40A4-AFEF-74A39CB470A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892560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2F80F8E-49E6-4B38-81FA-4E902384169C}" type="datetimeFigureOut">
              <a:rPr lang="en-US" smtClean="0">
                <a:solidFill>
                  <a:prstClr val="black">
                    <a:tint val="75000"/>
                  </a:prstClr>
                </a:solidFill>
              </a:rPr>
              <a:pPr/>
              <a:t>9/29/2017</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BA85ADF3-635D-40A4-AFEF-74A39CB470A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809682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2F80F8E-49E6-4B38-81FA-4E902384169C}" type="datetimeFigureOut">
              <a:rPr lang="en-US" smtClean="0">
                <a:solidFill>
                  <a:prstClr val="black">
                    <a:tint val="75000"/>
                  </a:prstClr>
                </a:solidFill>
              </a:rPr>
              <a:pPr/>
              <a:t>9/29/2017</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BA85ADF3-635D-40A4-AFEF-74A39CB470A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495635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F80F8E-49E6-4B38-81FA-4E902384169C}" type="datetimeFigureOut">
              <a:rPr lang="en-US" smtClean="0">
                <a:solidFill>
                  <a:prstClr val="black">
                    <a:tint val="75000"/>
                  </a:prstClr>
                </a:solidFill>
              </a:rPr>
              <a:pPr/>
              <a:t>9/29/2017</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BA85ADF3-635D-40A4-AFEF-74A39CB470A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622538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2F80F8E-49E6-4B38-81FA-4E902384169C}" type="datetimeFigureOut">
              <a:rPr lang="en-US" smtClean="0">
                <a:solidFill>
                  <a:prstClr val="black">
                    <a:tint val="75000"/>
                  </a:prstClr>
                </a:solidFill>
              </a:rPr>
              <a:pPr/>
              <a:t>9/29/2017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A85ADF3-635D-40A4-AFEF-74A39CB470A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681818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2F80F8E-49E6-4B38-81FA-4E902384169C}" type="datetimeFigureOut">
              <a:rPr lang="en-US" smtClean="0">
                <a:solidFill>
                  <a:prstClr val="black">
                    <a:tint val="75000"/>
                  </a:prstClr>
                </a:solidFill>
              </a:rPr>
              <a:pPr/>
              <a:t>9/29/2017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A85ADF3-635D-40A4-AFEF-74A39CB470A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750034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2F80F8E-49E6-4B38-81FA-4E902384169C}" type="datetimeFigureOut">
              <a:rPr lang="en-US" smtClean="0">
                <a:solidFill>
                  <a:prstClr val="black">
                    <a:tint val="75000"/>
                  </a:prstClr>
                </a:solidFill>
              </a:rPr>
              <a:pPr/>
              <a:t>9/29/2017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A85ADF3-635D-40A4-AFEF-74A39CB470A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164272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2F80F8E-49E6-4B38-81FA-4E902384169C}" type="datetimeFigureOut">
              <a:rPr lang="en-US" smtClean="0">
                <a:solidFill>
                  <a:prstClr val="black">
                    <a:tint val="75000"/>
                  </a:prstClr>
                </a:solidFill>
              </a:rPr>
              <a:pPr/>
              <a:t>9/29/2017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A85ADF3-635D-40A4-AFEF-74A39CB470A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148211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8" name="Text Placeholder 5"/>
          <p:cNvSpPr>
            <a:spLocks noGrp="1"/>
          </p:cNvSpPr>
          <p:nvPr>
            <p:ph type="body" sz="quarter" idx="10" hasCustomPrompt="1"/>
          </p:nvPr>
        </p:nvSpPr>
        <p:spPr>
          <a:xfrm>
            <a:off x="671757" y="1842045"/>
            <a:ext cx="6972300" cy="2641756"/>
          </a:xfrm>
          <a:prstGeom prst="rect">
            <a:avLst/>
          </a:prstGeom>
          <a:ln>
            <a:noFill/>
          </a:ln>
        </p:spPr>
        <p:txBody>
          <a:bodyPr>
            <a:normAutofit/>
          </a:bodyPr>
          <a:lstStyle>
            <a:lvl1pPr marL="0" indent="0">
              <a:lnSpc>
                <a:spcPct val="100000"/>
              </a:lnSpc>
              <a:buNone/>
              <a:defRPr sz="5000" b="0" i="0" baseline="0">
                <a:solidFill>
                  <a:srgbClr val="4B2E83"/>
                </a:solidFill>
                <a:latin typeface="Encode Sans Normal Black"/>
                <a:cs typeface="Encode Sans Normal Black"/>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TITLE HERE</a:t>
            </a:r>
          </a:p>
          <a:p>
            <a:pPr lvl="0"/>
            <a:r>
              <a:rPr lang="en-US" dirty="0" smtClean="0"/>
              <a:t>ENCODE NORMAL</a:t>
            </a:r>
          </a:p>
          <a:p>
            <a:pPr lvl="0"/>
            <a:r>
              <a:rPr lang="en-US" dirty="0" smtClean="0"/>
              <a:t>BLACK, 50 PT. </a:t>
            </a:r>
            <a:endParaRPr lang="en-US" dirty="0"/>
          </a:p>
        </p:txBody>
      </p:sp>
      <p:pic>
        <p:nvPicPr>
          <p:cNvPr id="3" name="Picture 2" descr="W Logo_Purple_2685_HE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772400" y="378987"/>
            <a:ext cx="1371600" cy="923544"/>
          </a:xfrm>
          <a:prstGeom prst="rect">
            <a:avLst/>
          </a:prstGeom>
        </p:spPr>
      </p:pic>
      <p:pic>
        <p:nvPicPr>
          <p:cNvPr id="4" name="Picture 3" descr="Wordmark_center_Purple_HEX.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92039" y="759072"/>
            <a:ext cx="2425295" cy="163374"/>
          </a:xfrm>
          <a:prstGeom prst="rect">
            <a:avLst/>
          </a:prstGeom>
        </p:spPr>
      </p:pic>
      <p:pic>
        <p:nvPicPr>
          <p:cNvPr id="7" name="Picture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92039" y="6100762"/>
            <a:ext cx="2964792" cy="755427"/>
          </a:xfrm>
          <a:prstGeom prst="rect">
            <a:avLst/>
          </a:prstGeom>
        </p:spPr>
      </p:pic>
      <p:pic>
        <p:nvPicPr>
          <p:cNvPr id="11" name="Picture 10" descr="Bar_RtAngle_HEX.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92039" y="4619072"/>
            <a:ext cx="2451418" cy="124509"/>
          </a:xfrm>
          <a:prstGeom prst="rect">
            <a:avLst/>
          </a:prstGeom>
        </p:spPr>
      </p:pic>
    </p:spTree>
    <p:extLst>
      <p:ext uri="{BB962C8B-B14F-4D97-AF65-F5344CB8AC3E}">
        <p14:creationId xmlns:p14="http://schemas.microsoft.com/office/powerpoint/2010/main" val="3395289379"/>
      </p:ext>
    </p:extLst>
  </p:cSld>
  <p:clrMapOvr>
    <a:masterClrMapping/>
  </p:clrMapOvr>
  <p:extLst mod="1">
    <p:ext uri="{DCECCB84-F9BA-43D5-87BE-67443E8EF086}">
      <p15:sldGuideLst xmlns="" xmlns:p15="http://schemas.microsoft.com/office/powerpoint/2012/main">
        <p15:guide id="1" orient="horz" pos="816" userDrawn="1">
          <p15:clr>
            <a:srgbClr val="FBAE40"/>
          </p15:clr>
        </p15:guide>
        <p15:guide id="2" pos="480" userDrawn="1">
          <p15:clr>
            <a:srgbClr val="FBAE40"/>
          </p15:clr>
        </p15:guide>
        <p15:guide id="3" orient="horz" pos="2736" userDrawn="1">
          <p15:clr>
            <a:srgbClr val="FBAE40"/>
          </p15:clr>
        </p15:guide>
        <p15:guide id="4" orient="horz" pos="552" userDrawn="1">
          <p15:clr>
            <a:srgbClr val="FBAE40"/>
          </p15:clr>
        </p15:guide>
        <p15:guide id="5" orient="horz" pos="2976"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Header + SubHeader + Content">
    <p:spTree>
      <p:nvGrpSpPr>
        <p:cNvPr id="1" name=""/>
        <p:cNvGrpSpPr/>
        <p:nvPr/>
      </p:nvGrpSpPr>
      <p:grpSpPr>
        <a:xfrm>
          <a:off x="0" y="0"/>
          <a:ext cx="0" cy="0"/>
          <a:chOff x="0" y="0"/>
          <a:chExt cx="0" cy="0"/>
        </a:xfrm>
      </p:grpSpPr>
      <p:sp>
        <p:nvSpPr>
          <p:cNvPr id="3" name="Text Placeholder 5"/>
          <p:cNvSpPr>
            <a:spLocks noGrp="1"/>
          </p:cNvSpPr>
          <p:nvPr>
            <p:ph type="body" sz="quarter" idx="10" hasCustomPrompt="1"/>
          </p:nvPr>
        </p:nvSpPr>
        <p:spPr>
          <a:xfrm>
            <a:off x="671757" y="371510"/>
            <a:ext cx="8184662" cy="991998"/>
          </a:xfrm>
          <a:prstGeom prst="rect">
            <a:avLst/>
          </a:prstGeom>
        </p:spPr>
        <p:txBody>
          <a:bodyPr anchor="b">
            <a:normAutofit/>
          </a:bodyPr>
          <a:lstStyle>
            <a:lvl1pPr marL="0" indent="0">
              <a:lnSpc>
                <a:spcPct val="90000"/>
              </a:lnSpc>
              <a:buNone/>
              <a:defRPr sz="3000" b="0" i="0" baseline="0">
                <a:solidFill>
                  <a:srgbClr val="4B2E83"/>
                </a:solidFill>
                <a:latin typeface="Encode Sans Normal Black"/>
                <a:cs typeface="Encode Sans Normal Black"/>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HEADER HERE </a:t>
            </a:r>
          </a:p>
          <a:p>
            <a:pPr lvl="0"/>
            <a:r>
              <a:rPr lang="en-US" dirty="0" smtClean="0"/>
              <a:t>(ENCODE NORMAL BLACK, 30 PT.)</a:t>
            </a:r>
            <a:endParaRPr lang="en-US" dirty="0"/>
          </a:p>
        </p:txBody>
      </p:sp>
      <p:sp>
        <p:nvSpPr>
          <p:cNvPr id="4" name="Text Placeholder 9"/>
          <p:cNvSpPr>
            <a:spLocks noGrp="1"/>
          </p:cNvSpPr>
          <p:nvPr>
            <p:ph type="body" sz="quarter" idx="11" hasCustomPrompt="1"/>
          </p:nvPr>
        </p:nvSpPr>
        <p:spPr>
          <a:xfrm>
            <a:off x="659305" y="2320239"/>
            <a:ext cx="8197114" cy="3810086"/>
          </a:xfrm>
          <a:prstGeom prst="rect">
            <a:avLst/>
          </a:prstGeom>
        </p:spPr>
        <p:txBody>
          <a:bodyPr/>
          <a:lstStyle>
            <a:lvl1pPr marL="342900" indent="-342900">
              <a:buFont typeface="Lucida Grande"/>
              <a:buChar char="&gt;"/>
              <a:defRPr sz="2400" b="1" i="0" baseline="0">
                <a:solidFill>
                  <a:srgbClr val="4B2E83"/>
                </a:solidFill>
                <a:latin typeface="Open Sans"/>
                <a:cs typeface="Open Sans"/>
              </a:defRPr>
            </a:lvl1pPr>
            <a:lvl2pPr>
              <a:defRPr sz="2000" b="1" i="0" baseline="0">
                <a:solidFill>
                  <a:srgbClr val="4B2E83"/>
                </a:solidFill>
                <a:latin typeface="Open Sans"/>
                <a:cs typeface="Open Sans"/>
              </a:defRPr>
            </a:lvl2pPr>
            <a:lvl3pPr marL="1143000" indent="-228600">
              <a:buSzPct val="100000"/>
              <a:buFont typeface="Lucida Grande"/>
              <a:buChar char="&gt;"/>
              <a:defRPr sz="1800" b="1" i="0" baseline="0">
                <a:solidFill>
                  <a:srgbClr val="4B2E83"/>
                </a:solidFill>
                <a:latin typeface="Open Sans"/>
                <a:cs typeface="Open Sans"/>
              </a:defRPr>
            </a:lvl3pPr>
            <a:lvl4pPr>
              <a:defRPr sz="1600" b="1" i="0" baseline="0">
                <a:solidFill>
                  <a:srgbClr val="4B2E83"/>
                </a:solidFill>
                <a:latin typeface="Open Sans"/>
                <a:cs typeface="Open Sans"/>
              </a:defRPr>
            </a:lvl4pPr>
            <a:lvl5pPr marL="2057400" indent="-228600">
              <a:buFont typeface="Lucida Grande"/>
              <a:buChar char="&gt;"/>
              <a:defRPr sz="1400" b="1" i="0" baseline="0">
                <a:solidFill>
                  <a:srgbClr val="4B2E83"/>
                </a:solidFill>
                <a:latin typeface="Open Sans"/>
                <a:cs typeface="Open Sans"/>
              </a:defRPr>
            </a:lvl5pPr>
          </a:lstStyle>
          <a:p>
            <a:pPr lvl="0"/>
            <a:r>
              <a:rPr lang="en-US" dirty="0" smtClean="0"/>
              <a:t>Content here (Open Sans Bold, 24 pt.)</a:t>
            </a:r>
          </a:p>
          <a:p>
            <a:pPr lvl="1"/>
            <a:r>
              <a:rPr lang="en-US" dirty="0" smtClean="0"/>
              <a:t>Second level (Open Sans Bold, 20)</a:t>
            </a:r>
          </a:p>
          <a:p>
            <a:pPr lvl="2"/>
            <a:r>
              <a:rPr lang="en-US" dirty="0" smtClean="0"/>
              <a:t>Third level (Open Sans Bold, 18)</a:t>
            </a:r>
          </a:p>
          <a:p>
            <a:pPr lvl="3"/>
            <a:r>
              <a:rPr lang="en-US" dirty="0" smtClean="0"/>
              <a:t>Fourth level (Open Sans Bold, 16)</a:t>
            </a:r>
          </a:p>
          <a:p>
            <a:pPr lvl="4"/>
            <a:r>
              <a:rPr lang="en-US" dirty="0" smtClean="0"/>
              <a:t>Fifth level (Open Sans Bold, 14)</a:t>
            </a:r>
            <a:endParaRPr lang="en-US" dirty="0"/>
          </a:p>
        </p:txBody>
      </p:sp>
      <p:sp>
        <p:nvSpPr>
          <p:cNvPr id="5" name="Text Placeholder 5"/>
          <p:cNvSpPr>
            <a:spLocks noGrp="1"/>
          </p:cNvSpPr>
          <p:nvPr>
            <p:ph type="body" sz="quarter" idx="12" hasCustomPrompt="1"/>
          </p:nvPr>
        </p:nvSpPr>
        <p:spPr>
          <a:xfrm>
            <a:off x="671757" y="1730667"/>
            <a:ext cx="8184662" cy="411171"/>
          </a:xfrm>
          <a:prstGeom prst="rect">
            <a:avLst/>
          </a:prstGeom>
        </p:spPr>
        <p:txBody>
          <a:bodyPr>
            <a:noAutofit/>
          </a:bodyPr>
          <a:lstStyle>
            <a:lvl1pPr marL="0" indent="0">
              <a:lnSpc>
                <a:spcPct val="90000"/>
              </a:lnSpc>
              <a:buNone/>
              <a:defRPr sz="2400" b="0" i="0" baseline="0">
                <a:solidFill>
                  <a:srgbClr val="4B2E83"/>
                </a:solidFill>
                <a:latin typeface="Uni Sans Regular"/>
                <a:cs typeface="Uni Sans Regular"/>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SUB-HEADER HERE (UNI SANS LIGHT, 24 PT.)</a:t>
            </a:r>
            <a:endParaRPr lang="en-US" dirty="0"/>
          </a:p>
        </p:txBody>
      </p:sp>
      <p:pic>
        <p:nvPicPr>
          <p:cNvPr id="9" name="Picture 8" descr="Bar_RtAngle_HE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1050" y="1402894"/>
            <a:ext cx="1371201" cy="69644"/>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92039" y="6100762"/>
            <a:ext cx="2964792" cy="755427"/>
          </a:xfrm>
          <a:prstGeom prst="rect">
            <a:avLst/>
          </a:prstGeom>
        </p:spPr>
      </p:pic>
    </p:spTree>
    <p:extLst>
      <p:ext uri="{BB962C8B-B14F-4D97-AF65-F5344CB8AC3E}">
        <p14:creationId xmlns:p14="http://schemas.microsoft.com/office/powerpoint/2010/main" val="15627196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Header + Subheader + Content">
    <p:spTree>
      <p:nvGrpSpPr>
        <p:cNvPr id="1" name="Shape 11"/>
        <p:cNvGrpSpPr/>
        <p:nvPr/>
      </p:nvGrpSpPr>
      <p:grpSpPr>
        <a:xfrm>
          <a:off x="0" y="0"/>
          <a:ext cx="0" cy="0"/>
          <a:chOff x="0" y="0"/>
          <a:chExt cx="0" cy="0"/>
        </a:xfrm>
      </p:grpSpPr>
      <p:sp>
        <p:nvSpPr>
          <p:cNvPr id="12" name="Shape 12"/>
          <p:cNvSpPr txBox="1">
            <a:spLocks noGrp="1"/>
          </p:cNvSpPr>
          <p:nvPr>
            <p:ph type="body" idx="1"/>
          </p:nvPr>
        </p:nvSpPr>
        <p:spPr>
          <a:xfrm>
            <a:off x="671756" y="371510"/>
            <a:ext cx="8184662" cy="991998"/>
          </a:xfrm>
          <a:prstGeom prst="rect">
            <a:avLst/>
          </a:prstGeom>
          <a:noFill/>
          <a:ln>
            <a:noFill/>
          </a:ln>
        </p:spPr>
        <p:txBody>
          <a:bodyPr wrap="square" lIns="91425" tIns="91425" rIns="91425" bIns="91425" anchor="b" anchorCtr="0"/>
          <a:lstStyle>
            <a:lvl1pPr marL="0" marR="0" lvl="0" indent="190500" algn="l" rtl="0">
              <a:lnSpc>
                <a:spcPct val="90000"/>
              </a:lnSpc>
              <a:spcBef>
                <a:spcPts val="600"/>
              </a:spcBef>
              <a:spcAft>
                <a:spcPts val="0"/>
              </a:spcAft>
              <a:buClr>
                <a:srgbClr val="FFFFFF"/>
              </a:buClr>
              <a:buSzPct val="100000"/>
              <a:buFont typeface="Arial"/>
              <a:buChar char="●"/>
              <a:defRPr sz="3000" b="0" i="0" u="none" strike="noStrike" cap="none">
                <a:solidFill>
                  <a:srgbClr val="FFFFFF"/>
                </a:solidFill>
                <a:latin typeface="Arial"/>
                <a:ea typeface="Arial"/>
                <a:cs typeface="Arial"/>
                <a:sym typeface="Arial"/>
              </a:defRPr>
            </a:lvl1pPr>
            <a:lvl2pPr marL="457200" marR="0" lvl="1" indent="177800" algn="l" rtl="0">
              <a:lnSpc>
                <a:spcPct val="100000"/>
              </a:lnSpc>
              <a:spcBef>
                <a:spcPts val="560"/>
              </a:spcBef>
              <a:spcAft>
                <a:spcPts val="0"/>
              </a:spcAft>
              <a:buClr>
                <a:srgbClr val="E8D3A2"/>
              </a:buClr>
              <a:buSzPct val="100000"/>
              <a:buFont typeface="Arial"/>
              <a:buChar char="○"/>
              <a:defRPr sz="2800" b="0" i="0" u="none" strike="noStrike" cap="none">
                <a:solidFill>
                  <a:srgbClr val="E8D3A2"/>
                </a:solidFill>
                <a:latin typeface="Arial"/>
                <a:ea typeface="Arial"/>
                <a:cs typeface="Arial"/>
                <a:sym typeface="Arial"/>
              </a:defRPr>
            </a:lvl2pPr>
            <a:lvl3pPr marL="914400" marR="0" lvl="2" indent="152400" algn="l" rtl="0">
              <a:lnSpc>
                <a:spcPct val="100000"/>
              </a:lnSpc>
              <a:spcBef>
                <a:spcPts val="480"/>
              </a:spcBef>
              <a:spcAft>
                <a:spcPts val="0"/>
              </a:spcAft>
              <a:buClr>
                <a:srgbClr val="E8D3A2"/>
              </a:buClr>
              <a:buSzPct val="100000"/>
              <a:buFont typeface="Arial"/>
              <a:buChar char="■"/>
              <a:defRPr sz="2400" b="0" i="0" u="none" strike="noStrike" cap="none">
                <a:solidFill>
                  <a:srgbClr val="E8D3A2"/>
                </a:solidFill>
                <a:latin typeface="Arial"/>
                <a:ea typeface="Arial"/>
                <a:cs typeface="Arial"/>
                <a:sym typeface="Arial"/>
              </a:defRPr>
            </a:lvl3pPr>
            <a:lvl4pPr marL="1371600" marR="0" lvl="3" indent="127000" algn="l" rtl="0">
              <a:lnSpc>
                <a:spcPct val="100000"/>
              </a:lnSpc>
              <a:spcBef>
                <a:spcPts val="400"/>
              </a:spcBef>
              <a:spcAft>
                <a:spcPts val="0"/>
              </a:spcAft>
              <a:buClr>
                <a:srgbClr val="E8D3A2"/>
              </a:buClr>
              <a:buSzPct val="100000"/>
              <a:buFont typeface="Arial"/>
              <a:buChar char="●"/>
              <a:defRPr sz="2000" b="0" i="0" u="none" strike="noStrike" cap="none">
                <a:solidFill>
                  <a:srgbClr val="E8D3A2"/>
                </a:solidFill>
                <a:latin typeface="Arial"/>
                <a:ea typeface="Arial"/>
                <a:cs typeface="Arial"/>
                <a:sym typeface="Arial"/>
              </a:defRPr>
            </a:lvl4pPr>
            <a:lvl5pPr marL="1828800" marR="0" lvl="4" indent="127000" algn="l" rtl="0">
              <a:lnSpc>
                <a:spcPct val="100000"/>
              </a:lnSpc>
              <a:spcBef>
                <a:spcPts val="400"/>
              </a:spcBef>
              <a:spcAft>
                <a:spcPts val="0"/>
              </a:spcAft>
              <a:buClr>
                <a:srgbClr val="E8D3A2"/>
              </a:buClr>
              <a:buSzPct val="100000"/>
              <a:buFont typeface="Arial"/>
              <a:buChar char="○"/>
              <a:defRPr sz="2000" b="0" i="0" u="none" strike="noStrike" cap="none">
                <a:solidFill>
                  <a:srgbClr val="E8D3A2"/>
                </a:solidFill>
                <a:latin typeface="Arial"/>
                <a:ea typeface="Arial"/>
                <a:cs typeface="Arial"/>
                <a:sym typeface="Arial"/>
              </a:defRPr>
            </a:lvl5pPr>
            <a:lvl6pPr marL="2641600" marR="0" lvl="5" indent="25400" algn="l" rtl="0">
              <a:lnSpc>
                <a:spcPct val="100000"/>
              </a:lnSpc>
              <a:spcBef>
                <a:spcPts val="400"/>
              </a:spcBef>
              <a:spcAft>
                <a:spcPts val="0"/>
              </a:spcAft>
              <a:buClr>
                <a:schemeClr val="lt1"/>
              </a:buClr>
              <a:buSzPct val="100000"/>
              <a:buFont typeface="Arial"/>
              <a:buChar char="•"/>
              <a:defRPr sz="2000" b="0" i="0" u="none" strike="noStrike" cap="none">
                <a:solidFill>
                  <a:schemeClr val="lt1"/>
                </a:solidFill>
                <a:latin typeface="Calibri"/>
                <a:ea typeface="Calibri"/>
                <a:cs typeface="Calibri"/>
                <a:sym typeface="Calibri"/>
              </a:defRPr>
            </a:lvl6pPr>
            <a:lvl7pPr marL="3098800" marR="0" lvl="6" indent="25400" algn="l" rtl="0">
              <a:lnSpc>
                <a:spcPct val="100000"/>
              </a:lnSpc>
              <a:spcBef>
                <a:spcPts val="400"/>
              </a:spcBef>
              <a:spcAft>
                <a:spcPts val="0"/>
              </a:spcAft>
              <a:buClr>
                <a:schemeClr val="lt1"/>
              </a:buClr>
              <a:buSzPct val="100000"/>
              <a:buFont typeface="Arial"/>
              <a:buChar char="•"/>
              <a:defRPr sz="2000" b="0" i="0" u="none" strike="noStrike" cap="none">
                <a:solidFill>
                  <a:schemeClr val="lt1"/>
                </a:solidFill>
                <a:latin typeface="Calibri"/>
                <a:ea typeface="Calibri"/>
                <a:cs typeface="Calibri"/>
                <a:sym typeface="Calibri"/>
              </a:defRPr>
            </a:lvl7pPr>
            <a:lvl8pPr marL="3556000" marR="0" lvl="7" indent="25400" algn="l" rtl="0">
              <a:lnSpc>
                <a:spcPct val="100000"/>
              </a:lnSpc>
              <a:spcBef>
                <a:spcPts val="400"/>
              </a:spcBef>
              <a:spcAft>
                <a:spcPts val="0"/>
              </a:spcAft>
              <a:buClr>
                <a:schemeClr val="lt1"/>
              </a:buClr>
              <a:buSzPct val="100000"/>
              <a:buFont typeface="Arial"/>
              <a:buChar char="•"/>
              <a:defRPr sz="2000" b="0" i="0" u="none" strike="noStrike" cap="none">
                <a:solidFill>
                  <a:schemeClr val="lt1"/>
                </a:solidFill>
                <a:latin typeface="Calibri"/>
                <a:ea typeface="Calibri"/>
                <a:cs typeface="Calibri"/>
                <a:sym typeface="Calibri"/>
              </a:defRPr>
            </a:lvl8pPr>
            <a:lvl9pPr marL="4013200" marR="0" lvl="8" indent="25400" algn="l" rtl="0">
              <a:lnSpc>
                <a:spcPct val="100000"/>
              </a:lnSpc>
              <a:spcBef>
                <a:spcPts val="400"/>
              </a:spcBef>
              <a:spcAft>
                <a:spcPts val="0"/>
              </a:spcAft>
              <a:buClr>
                <a:schemeClr val="lt1"/>
              </a:buClr>
              <a:buSzPct val="100000"/>
              <a:buFont typeface="Arial"/>
              <a:buChar char="•"/>
              <a:defRPr sz="2000" b="0" i="0" u="none" strike="noStrike" cap="none">
                <a:solidFill>
                  <a:schemeClr val="lt1"/>
                </a:solidFill>
                <a:latin typeface="Calibri"/>
                <a:ea typeface="Calibri"/>
                <a:cs typeface="Calibri"/>
                <a:sym typeface="Calibri"/>
              </a:defRPr>
            </a:lvl9pPr>
          </a:lstStyle>
          <a:p>
            <a:endParaRPr/>
          </a:p>
        </p:txBody>
      </p:sp>
      <p:sp>
        <p:nvSpPr>
          <p:cNvPr id="13" name="Shape 13"/>
          <p:cNvSpPr txBox="1">
            <a:spLocks noGrp="1"/>
          </p:cNvSpPr>
          <p:nvPr>
            <p:ph type="body" idx="2"/>
          </p:nvPr>
        </p:nvSpPr>
        <p:spPr>
          <a:xfrm>
            <a:off x="659304" y="2320239"/>
            <a:ext cx="8197113" cy="3810086"/>
          </a:xfrm>
          <a:prstGeom prst="rect">
            <a:avLst/>
          </a:prstGeom>
          <a:noFill/>
          <a:ln>
            <a:noFill/>
          </a:ln>
        </p:spPr>
        <p:txBody>
          <a:bodyPr wrap="square" lIns="91425" tIns="91425" rIns="91425" bIns="91425" anchor="t" anchorCtr="0"/>
          <a:lstStyle>
            <a:lvl1pPr marL="457200" marR="0" lvl="0" indent="38100" algn="l" rtl="0">
              <a:lnSpc>
                <a:spcPct val="100000"/>
              </a:lnSpc>
              <a:spcBef>
                <a:spcPts val="480"/>
              </a:spcBef>
              <a:spcAft>
                <a:spcPts val="0"/>
              </a:spcAft>
              <a:buClr>
                <a:srgbClr val="FFFFFF"/>
              </a:buClr>
              <a:buSzPct val="100000"/>
              <a:buFont typeface="Merriweather Sans"/>
              <a:buChar char="&gt;"/>
              <a:defRPr sz="2400" b="1" i="0" u="none" strike="noStrike" cap="none">
                <a:solidFill>
                  <a:srgbClr val="FFFFFF"/>
                </a:solidFill>
                <a:latin typeface="Open Sans"/>
                <a:ea typeface="Open Sans"/>
                <a:cs typeface="Open Sans"/>
                <a:sym typeface="Open Sans"/>
              </a:defRPr>
            </a:lvl1pPr>
            <a:lvl2pPr marL="838200" marR="0" lvl="1" indent="25400" algn="l" rtl="0">
              <a:lnSpc>
                <a:spcPct val="100000"/>
              </a:lnSpc>
              <a:spcBef>
                <a:spcPts val="400"/>
              </a:spcBef>
              <a:spcAft>
                <a:spcPts val="0"/>
              </a:spcAft>
              <a:buClr>
                <a:srgbClr val="FFFFFF"/>
              </a:buClr>
              <a:buSzPct val="100000"/>
              <a:buFont typeface="Arial"/>
              <a:buChar char="–"/>
              <a:defRPr sz="2000" b="1" i="0" u="none" strike="noStrike" cap="none">
                <a:solidFill>
                  <a:srgbClr val="FFFFFF"/>
                </a:solidFill>
                <a:latin typeface="Open Sans"/>
                <a:ea typeface="Open Sans"/>
                <a:cs typeface="Open Sans"/>
                <a:sym typeface="Open Sans"/>
              </a:defRPr>
            </a:lvl2pPr>
            <a:lvl3pPr marL="1257300" marR="0" lvl="2" indent="0" algn="l" rtl="0">
              <a:lnSpc>
                <a:spcPct val="100000"/>
              </a:lnSpc>
              <a:spcBef>
                <a:spcPts val="360"/>
              </a:spcBef>
              <a:spcAft>
                <a:spcPts val="0"/>
              </a:spcAft>
              <a:buClr>
                <a:srgbClr val="FFFFFF"/>
              </a:buClr>
              <a:buSzPct val="100000"/>
              <a:buFont typeface="Merriweather Sans"/>
              <a:buChar char="&gt;"/>
              <a:defRPr sz="1800" b="1" i="0" u="none" strike="noStrike" cap="none">
                <a:solidFill>
                  <a:srgbClr val="FFFFFF"/>
                </a:solidFill>
                <a:latin typeface="Open Sans"/>
                <a:ea typeface="Open Sans"/>
                <a:cs typeface="Open Sans"/>
                <a:sym typeface="Open Sans"/>
              </a:defRPr>
            </a:lvl3pPr>
            <a:lvl4pPr marL="1676400" marR="0" lvl="3" indent="25400" algn="l" rtl="0">
              <a:lnSpc>
                <a:spcPct val="100000"/>
              </a:lnSpc>
              <a:spcBef>
                <a:spcPts val="320"/>
              </a:spcBef>
              <a:spcAft>
                <a:spcPts val="0"/>
              </a:spcAft>
              <a:buClr>
                <a:srgbClr val="FFFFFF"/>
              </a:buClr>
              <a:buSzPct val="100000"/>
              <a:buFont typeface="Arial"/>
              <a:buChar char="–"/>
              <a:defRPr sz="1600" b="1" i="0" u="none" strike="noStrike" cap="none">
                <a:solidFill>
                  <a:srgbClr val="FFFFFF"/>
                </a:solidFill>
                <a:latin typeface="Open Sans"/>
                <a:ea typeface="Open Sans"/>
                <a:cs typeface="Open Sans"/>
                <a:sym typeface="Open Sans"/>
              </a:defRPr>
            </a:lvl4pPr>
            <a:lvl5pPr marL="2095500" marR="0" lvl="4" indent="50800" algn="l" rtl="0">
              <a:lnSpc>
                <a:spcPct val="100000"/>
              </a:lnSpc>
              <a:spcBef>
                <a:spcPts val="280"/>
              </a:spcBef>
              <a:spcAft>
                <a:spcPts val="0"/>
              </a:spcAft>
              <a:buClr>
                <a:srgbClr val="FFFFFF"/>
              </a:buClr>
              <a:buSzPct val="100000"/>
              <a:buFont typeface="Merriweather Sans"/>
              <a:buChar char="&gt;"/>
              <a:defRPr sz="1400" b="1" i="0" u="none" strike="noStrike" cap="none">
                <a:solidFill>
                  <a:srgbClr val="FFFFFF"/>
                </a:solidFill>
                <a:latin typeface="Open Sans"/>
                <a:ea typeface="Open Sans"/>
                <a:cs typeface="Open Sans"/>
                <a:sym typeface="Open Sans"/>
              </a:defRPr>
            </a:lvl5pPr>
            <a:lvl6pPr marL="2641600" marR="0" lvl="5" indent="25400" algn="l" rtl="0">
              <a:lnSpc>
                <a:spcPct val="100000"/>
              </a:lnSpc>
              <a:spcBef>
                <a:spcPts val="400"/>
              </a:spcBef>
              <a:spcAft>
                <a:spcPts val="0"/>
              </a:spcAft>
              <a:buClr>
                <a:schemeClr val="lt1"/>
              </a:buClr>
              <a:buSzPct val="100000"/>
              <a:buFont typeface="Arial"/>
              <a:buChar char="•"/>
              <a:defRPr sz="2000" b="0" i="0" u="none" strike="noStrike" cap="none">
                <a:solidFill>
                  <a:schemeClr val="lt1"/>
                </a:solidFill>
                <a:latin typeface="Calibri"/>
                <a:ea typeface="Calibri"/>
                <a:cs typeface="Calibri"/>
                <a:sym typeface="Calibri"/>
              </a:defRPr>
            </a:lvl6pPr>
            <a:lvl7pPr marL="3098800" marR="0" lvl="6" indent="25400" algn="l" rtl="0">
              <a:lnSpc>
                <a:spcPct val="100000"/>
              </a:lnSpc>
              <a:spcBef>
                <a:spcPts val="400"/>
              </a:spcBef>
              <a:spcAft>
                <a:spcPts val="0"/>
              </a:spcAft>
              <a:buClr>
                <a:schemeClr val="lt1"/>
              </a:buClr>
              <a:buSzPct val="100000"/>
              <a:buFont typeface="Arial"/>
              <a:buChar char="•"/>
              <a:defRPr sz="2000" b="0" i="0" u="none" strike="noStrike" cap="none">
                <a:solidFill>
                  <a:schemeClr val="lt1"/>
                </a:solidFill>
                <a:latin typeface="Calibri"/>
                <a:ea typeface="Calibri"/>
                <a:cs typeface="Calibri"/>
                <a:sym typeface="Calibri"/>
              </a:defRPr>
            </a:lvl7pPr>
            <a:lvl8pPr marL="3556000" marR="0" lvl="7" indent="25400" algn="l" rtl="0">
              <a:lnSpc>
                <a:spcPct val="100000"/>
              </a:lnSpc>
              <a:spcBef>
                <a:spcPts val="400"/>
              </a:spcBef>
              <a:spcAft>
                <a:spcPts val="0"/>
              </a:spcAft>
              <a:buClr>
                <a:schemeClr val="lt1"/>
              </a:buClr>
              <a:buSzPct val="100000"/>
              <a:buFont typeface="Arial"/>
              <a:buChar char="•"/>
              <a:defRPr sz="2000" b="0" i="0" u="none" strike="noStrike" cap="none">
                <a:solidFill>
                  <a:schemeClr val="lt1"/>
                </a:solidFill>
                <a:latin typeface="Calibri"/>
                <a:ea typeface="Calibri"/>
                <a:cs typeface="Calibri"/>
                <a:sym typeface="Calibri"/>
              </a:defRPr>
            </a:lvl8pPr>
            <a:lvl9pPr marL="4013200" marR="0" lvl="8" indent="25400" algn="l" rtl="0">
              <a:lnSpc>
                <a:spcPct val="100000"/>
              </a:lnSpc>
              <a:spcBef>
                <a:spcPts val="400"/>
              </a:spcBef>
              <a:spcAft>
                <a:spcPts val="0"/>
              </a:spcAft>
              <a:buClr>
                <a:schemeClr val="lt1"/>
              </a:buClr>
              <a:buSzPct val="100000"/>
              <a:buFont typeface="Arial"/>
              <a:buChar char="•"/>
              <a:defRPr sz="2000" b="0" i="0" u="none" strike="noStrike" cap="none">
                <a:solidFill>
                  <a:schemeClr val="lt1"/>
                </a:solidFill>
                <a:latin typeface="Calibri"/>
                <a:ea typeface="Calibri"/>
                <a:cs typeface="Calibri"/>
                <a:sym typeface="Calibri"/>
              </a:defRPr>
            </a:lvl9pPr>
          </a:lstStyle>
          <a:p>
            <a:endParaRPr/>
          </a:p>
        </p:txBody>
      </p:sp>
      <p:sp>
        <p:nvSpPr>
          <p:cNvPr id="14" name="Shape 14"/>
          <p:cNvSpPr txBox="1">
            <a:spLocks noGrp="1"/>
          </p:cNvSpPr>
          <p:nvPr>
            <p:ph type="body" idx="3"/>
          </p:nvPr>
        </p:nvSpPr>
        <p:spPr>
          <a:xfrm>
            <a:off x="671756" y="1730666"/>
            <a:ext cx="8184662" cy="411171"/>
          </a:xfrm>
          <a:prstGeom prst="rect">
            <a:avLst/>
          </a:prstGeom>
          <a:noFill/>
          <a:ln>
            <a:noFill/>
          </a:ln>
        </p:spPr>
        <p:txBody>
          <a:bodyPr wrap="square" lIns="91425" tIns="91425" rIns="91425" bIns="91425" anchor="t" anchorCtr="0"/>
          <a:lstStyle>
            <a:lvl1pPr marL="0" marR="0" lvl="0" indent="152400" algn="l" rtl="0">
              <a:lnSpc>
                <a:spcPct val="90000"/>
              </a:lnSpc>
              <a:spcBef>
                <a:spcPts val="480"/>
              </a:spcBef>
              <a:spcAft>
                <a:spcPts val="0"/>
              </a:spcAft>
              <a:buClr>
                <a:srgbClr val="FFFFFF"/>
              </a:buClr>
              <a:buSzPct val="100000"/>
              <a:buFont typeface="Arial"/>
              <a:buChar char="●"/>
              <a:defRPr sz="2400" b="0" i="0" u="none" strike="noStrike" cap="none">
                <a:solidFill>
                  <a:srgbClr val="FFFFFF"/>
                </a:solidFill>
                <a:latin typeface="Open Sans"/>
                <a:ea typeface="Open Sans"/>
                <a:cs typeface="Open Sans"/>
                <a:sym typeface="Open Sans"/>
              </a:defRPr>
            </a:lvl1pPr>
            <a:lvl2pPr marL="457200" marR="0" lvl="1" indent="177800" algn="l" rtl="0">
              <a:lnSpc>
                <a:spcPct val="100000"/>
              </a:lnSpc>
              <a:spcBef>
                <a:spcPts val="560"/>
              </a:spcBef>
              <a:spcAft>
                <a:spcPts val="0"/>
              </a:spcAft>
              <a:buClr>
                <a:srgbClr val="E8D3A2"/>
              </a:buClr>
              <a:buSzPct val="100000"/>
              <a:buFont typeface="Arial"/>
              <a:buChar char="○"/>
              <a:defRPr sz="2800" b="0" i="0" u="none" strike="noStrike" cap="none">
                <a:solidFill>
                  <a:srgbClr val="E8D3A2"/>
                </a:solidFill>
                <a:latin typeface="Arial"/>
                <a:ea typeface="Arial"/>
                <a:cs typeface="Arial"/>
                <a:sym typeface="Arial"/>
              </a:defRPr>
            </a:lvl2pPr>
            <a:lvl3pPr marL="914400" marR="0" lvl="2" indent="152400" algn="l" rtl="0">
              <a:lnSpc>
                <a:spcPct val="100000"/>
              </a:lnSpc>
              <a:spcBef>
                <a:spcPts val="480"/>
              </a:spcBef>
              <a:spcAft>
                <a:spcPts val="0"/>
              </a:spcAft>
              <a:buClr>
                <a:srgbClr val="E8D3A2"/>
              </a:buClr>
              <a:buSzPct val="100000"/>
              <a:buFont typeface="Arial"/>
              <a:buChar char="■"/>
              <a:defRPr sz="2400" b="0" i="0" u="none" strike="noStrike" cap="none">
                <a:solidFill>
                  <a:srgbClr val="E8D3A2"/>
                </a:solidFill>
                <a:latin typeface="Arial"/>
                <a:ea typeface="Arial"/>
                <a:cs typeface="Arial"/>
                <a:sym typeface="Arial"/>
              </a:defRPr>
            </a:lvl3pPr>
            <a:lvl4pPr marL="1371600" marR="0" lvl="3" indent="127000" algn="l" rtl="0">
              <a:lnSpc>
                <a:spcPct val="100000"/>
              </a:lnSpc>
              <a:spcBef>
                <a:spcPts val="400"/>
              </a:spcBef>
              <a:spcAft>
                <a:spcPts val="0"/>
              </a:spcAft>
              <a:buClr>
                <a:srgbClr val="E8D3A2"/>
              </a:buClr>
              <a:buSzPct val="100000"/>
              <a:buFont typeface="Arial"/>
              <a:buChar char="●"/>
              <a:defRPr sz="2000" b="0" i="0" u="none" strike="noStrike" cap="none">
                <a:solidFill>
                  <a:srgbClr val="E8D3A2"/>
                </a:solidFill>
                <a:latin typeface="Arial"/>
                <a:ea typeface="Arial"/>
                <a:cs typeface="Arial"/>
                <a:sym typeface="Arial"/>
              </a:defRPr>
            </a:lvl4pPr>
            <a:lvl5pPr marL="1828800" marR="0" lvl="4" indent="127000" algn="l" rtl="0">
              <a:lnSpc>
                <a:spcPct val="100000"/>
              </a:lnSpc>
              <a:spcBef>
                <a:spcPts val="400"/>
              </a:spcBef>
              <a:spcAft>
                <a:spcPts val="0"/>
              </a:spcAft>
              <a:buClr>
                <a:srgbClr val="E8D3A2"/>
              </a:buClr>
              <a:buSzPct val="100000"/>
              <a:buFont typeface="Arial"/>
              <a:buChar char="○"/>
              <a:defRPr sz="2000" b="0" i="0" u="none" strike="noStrike" cap="none">
                <a:solidFill>
                  <a:srgbClr val="E8D3A2"/>
                </a:solidFill>
                <a:latin typeface="Arial"/>
                <a:ea typeface="Arial"/>
                <a:cs typeface="Arial"/>
                <a:sym typeface="Arial"/>
              </a:defRPr>
            </a:lvl5pPr>
            <a:lvl6pPr marL="2641600" marR="0" lvl="5" indent="25400" algn="l" rtl="0">
              <a:lnSpc>
                <a:spcPct val="100000"/>
              </a:lnSpc>
              <a:spcBef>
                <a:spcPts val="400"/>
              </a:spcBef>
              <a:spcAft>
                <a:spcPts val="0"/>
              </a:spcAft>
              <a:buClr>
                <a:schemeClr val="lt1"/>
              </a:buClr>
              <a:buSzPct val="100000"/>
              <a:buFont typeface="Arial"/>
              <a:buChar char="•"/>
              <a:defRPr sz="2000" b="0" i="0" u="none" strike="noStrike" cap="none">
                <a:solidFill>
                  <a:schemeClr val="lt1"/>
                </a:solidFill>
                <a:latin typeface="Calibri"/>
                <a:ea typeface="Calibri"/>
                <a:cs typeface="Calibri"/>
                <a:sym typeface="Calibri"/>
              </a:defRPr>
            </a:lvl6pPr>
            <a:lvl7pPr marL="3098800" marR="0" lvl="6" indent="25400" algn="l" rtl="0">
              <a:lnSpc>
                <a:spcPct val="100000"/>
              </a:lnSpc>
              <a:spcBef>
                <a:spcPts val="400"/>
              </a:spcBef>
              <a:spcAft>
                <a:spcPts val="0"/>
              </a:spcAft>
              <a:buClr>
                <a:schemeClr val="lt1"/>
              </a:buClr>
              <a:buSzPct val="100000"/>
              <a:buFont typeface="Arial"/>
              <a:buChar char="•"/>
              <a:defRPr sz="2000" b="0" i="0" u="none" strike="noStrike" cap="none">
                <a:solidFill>
                  <a:schemeClr val="lt1"/>
                </a:solidFill>
                <a:latin typeface="Calibri"/>
                <a:ea typeface="Calibri"/>
                <a:cs typeface="Calibri"/>
                <a:sym typeface="Calibri"/>
              </a:defRPr>
            </a:lvl7pPr>
            <a:lvl8pPr marL="3556000" marR="0" lvl="7" indent="25400" algn="l" rtl="0">
              <a:lnSpc>
                <a:spcPct val="100000"/>
              </a:lnSpc>
              <a:spcBef>
                <a:spcPts val="400"/>
              </a:spcBef>
              <a:spcAft>
                <a:spcPts val="0"/>
              </a:spcAft>
              <a:buClr>
                <a:schemeClr val="lt1"/>
              </a:buClr>
              <a:buSzPct val="100000"/>
              <a:buFont typeface="Arial"/>
              <a:buChar char="•"/>
              <a:defRPr sz="2000" b="0" i="0" u="none" strike="noStrike" cap="none">
                <a:solidFill>
                  <a:schemeClr val="lt1"/>
                </a:solidFill>
                <a:latin typeface="Calibri"/>
                <a:ea typeface="Calibri"/>
                <a:cs typeface="Calibri"/>
                <a:sym typeface="Calibri"/>
              </a:defRPr>
            </a:lvl8pPr>
            <a:lvl9pPr marL="4013200" marR="0" lvl="8" indent="25400" algn="l" rtl="0">
              <a:lnSpc>
                <a:spcPct val="100000"/>
              </a:lnSpc>
              <a:spcBef>
                <a:spcPts val="400"/>
              </a:spcBef>
              <a:spcAft>
                <a:spcPts val="0"/>
              </a:spcAft>
              <a:buClr>
                <a:schemeClr val="lt1"/>
              </a:buClr>
              <a:buSzPct val="100000"/>
              <a:buFont typeface="Arial"/>
              <a:buChar char="•"/>
              <a:defRPr sz="2000" b="0" i="0" u="none" strike="noStrike" cap="none">
                <a:solidFill>
                  <a:schemeClr val="lt1"/>
                </a:solidFill>
                <a:latin typeface="Calibri"/>
                <a:ea typeface="Calibri"/>
                <a:cs typeface="Calibri"/>
                <a:sym typeface="Calibri"/>
              </a:defRPr>
            </a:lvl9pPr>
          </a:lstStyle>
          <a:p>
            <a:endParaRPr/>
          </a:p>
        </p:txBody>
      </p:sp>
      <p:pic>
        <p:nvPicPr>
          <p:cNvPr id="15" name="Shape 15"/>
          <p:cNvPicPr preferRelativeResize="0"/>
          <p:nvPr/>
        </p:nvPicPr>
        <p:blipFill rotWithShape="1">
          <a:blip r:embed="rId2">
            <a:alphaModFix/>
          </a:blip>
          <a:srcRect/>
          <a:stretch/>
        </p:blipFill>
        <p:spPr>
          <a:xfrm>
            <a:off x="6248401" y="6354232"/>
            <a:ext cx="2540000" cy="266698"/>
          </a:xfrm>
          <a:prstGeom prst="rect">
            <a:avLst/>
          </a:prstGeom>
          <a:noFill/>
          <a:ln>
            <a:noFill/>
          </a:ln>
        </p:spPr>
      </p:pic>
      <p:pic>
        <p:nvPicPr>
          <p:cNvPr id="16" name="Shape 16" descr="Bar_RtAngle_7502_RGB.png"/>
          <p:cNvPicPr preferRelativeResize="0"/>
          <p:nvPr/>
        </p:nvPicPr>
        <p:blipFill rotWithShape="1">
          <a:blip r:embed="rId3">
            <a:alphaModFix/>
          </a:blip>
          <a:srcRect/>
          <a:stretch/>
        </p:blipFill>
        <p:spPr>
          <a:xfrm>
            <a:off x="784225" y="1437804"/>
            <a:ext cx="1358184" cy="67050"/>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Header + Content">
    <p:spTree>
      <p:nvGrpSpPr>
        <p:cNvPr id="1" name=""/>
        <p:cNvGrpSpPr/>
        <p:nvPr/>
      </p:nvGrpSpPr>
      <p:grpSpPr>
        <a:xfrm>
          <a:off x="0" y="0"/>
          <a:ext cx="0" cy="0"/>
          <a:chOff x="0" y="0"/>
          <a:chExt cx="0" cy="0"/>
        </a:xfrm>
      </p:grpSpPr>
      <p:sp>
        <p:nvSpPr>
          <p:cNvPr id="3" name="Text Placeholder 5"/>
          <p:cNvSpPr>
            <a:spLocks noGrp="1"/>
          </p:cNvSpPr>
          <p:nvPr>
            <p:ph type="body" sz="quarter" idx="10" hasCustomPrompt="1"/>
          </p:nvPr>
        </p:nvSpPr>
        <p:spPr>
          <a:xfrm>
            <a:off x="671757" y="371510"/>
            <a:ext cx="8184662" cy="991998"/>
          </a:xfrm>
          <a:prstGeom prst="rect">
            <a:avLst/>
          </a:prstGeom>
        </p:spPr>
        <p:txBody>
          <a:bodyPr anchor="b">
            <a:normAutofit/>
          </a:bodyPr>
          <a:lstStyle>
            <a:lvl1pPr marL="0" indent="0">
              <a:lnSpc>
                <a:spcPct val="90000"/>
              </a:lnSpc>
              <a:buNone/>
              <a:defRPr sz="3000" b="0" i="0" baseline="0">
                <a:solidFill>
                  <a:srgbClr val="4B2E83"/>
                </a:solidFill>
                <a:latin typeface="Encode Sans Normal Black"/>
                <a:cs typeface="Encode Sans Normal Black"/>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HEADER HERE </a:t>
            </a:r>
          </a:p>
          <a:p>
            <a:pPr lvl="0"/>
            <a:r>
              <a:rPr lang="en-US" dirty="0" smtClean="0"/>
              <a:t>(ENCODE NORMAL BLACK, 30 PT.)</a:t>
            </a:r>
            <a:endParaRPr lang="en-US" dirty="0"/>
          </a:p>
        </p:txBody>
      </p:sp>
      <p:sp>
        <p:nvSpPr>
          <p:cNvPr id="6" name="Text Placeholder 9"/>
          <p:cNvSpPr>
            <a:spLocks noGrp="1"/>
          </p:cNvSpPr>
          <p:nvPr>
            <p:ph type="body" sz="quarter" idx="11" hasCustomPrompt="1"/>
          </p:nvPr>
        </p:nvSpPr>
        <p:spPr>
          <a:xfrm>
            <a:off x="659305" y="1736725"/>
            <a:ext cx="8076956" cy="4015497"/>
          </a:xfrm>
          <a:prstGeom prst="rect">
            <a:avLst/>
          </a:prstGeom>
        </p:spPr>
        <p:txBody>
          <a:bodyPr/>
          <a:lstStyle>
            <a:lvl1pPr marL="342900" indent="-342900">
              <a:buFont typeface="Lucida Grande"/>
              <a:buChar char="&gt;"/>
              <a:defRPr sz="2400" b="1" i="0" baseline="0">
                <a:solidFill>
                  <a:srgbClr val="4B2E83"/>
                </a:solidFill>
                <a:latin typeface="Open Sans"/>
                <a:cs typeface="Open Sans"/>
              </a:defRPr>
            </a:lvl1pPr>
            <a:lvl2pPr>
              <a:defRPr sz="2000" b="1" i="0" baseline="0">
                <a:solidFill>
                  <a:srgbClr val="4B2E83"/>
                </a:solidFill>
                <a:latin typeface="Open Sans"/>
                <a:cs typeface="Open Sans"/>
              </a:defRPr>
            </a:lvl2pPr>
            <a:lvl3pPr marL="1143000" indent="-228600">
              <a:buSzPct val="100000"/>
              <a:buFont typeface="Lucida Grande"/>
              <a:buChar char="&gt;"/>
              <a:defRPr sz="1800" b="1" i="0" baseline="0">
                <a:solidFill>
                  <a:srgbClr val="4B2E83"/>
                </a:solidFill>
                <a:latin typeface="Open Sans"/>
                <a:cs typeface="Open Sans"/>
              </a:defRPr>
            </a:lvl3pPr>
            <a:lvl4pPr>
              <a:defRPr sz="1600" b="1" i="0" baseline="0">
                <a:solidFill>
                  <a:srgbClr val="4B2E83"/>
                </a:solidFill>
                <a:latin typeface="Open Sans"/>
                <a:cs typeface="Open Sans"/>
              </a:defRPr>
            </a:lvl4pPr>
            <a:lvl5pPr marL="2057400" indent="-228600">
              <a:buFont typeface="Lucida Grande"/>
              <a:buChar char="&gt;"/>
              <a:defRPr sz="1400" b="1" i="0" baseline="0">
                <a:solidFill>
                  <a:srgbClr val="4B2E83"/>
                </a:solidFill>
                <a:latin typeface="Open Sans"/>
                <a:cs typeface="Open Sans"/>
              </a:defRPr>
            </a:lvl5pPr>
          </a:lstStyle>
          <a:p>
            <a:pPr lvl="0"/>
            <a:r>
              <a:rPr lang="en-US" dirty="0" smtClean="0"/>
              <a:t>Bulleted content here (Open Sans Bold, 24 pt.)</a:t>
            </a:r>
          </a:p>
          <a:p>
            <a:pPr lvl="1"/>
            <a:r>
              <a:rPr lang="en-US" dirty="0" smtClean="0"/>
              <a:t>Second level (Open Sans Bold, 20)</a:t>
            </a:r>
          </a:p>
          <a:p>
            <a:pPr lvl="2"/>
            <a:r>
              <a:rPr lang="en-US" dirty="0" smtClean="0"/>
              <a:t>Third level (Open Sans Bold, 18)</a:t>
            </a:r>
          </a:p>
          <a:p>
            <a:pPr lvl="3"/>
            <a:r>
              <a:rPr lang="en-US" dirty="0" smtClean="0"/>
              <a:t>Fourth level (Open Sans Bold, 16)</a:t>
            </a:r>
          </a:p>
          <a:p>
            <a:pPr lvl="4"/>
            <a:r>
              <a:rPr lang="en-US" dirty="0" smtClean="0"/>
              <a:t>Fifth level (Open Sans Bold, 14)</a:t>
            </a:r>
            <a:endParaRPr lang="en-US" dirty="0"/>
          </a:p>
        </p:txBody>
      </p:sp>
      <p:pic>
        <p:nvPicPr>
          <p:cNvPr id="7" name="Picture 6" descr="Wordmark_center_Purple_HE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2039" y="6532177"/>
            <a:ext cx="2425295" cy="163374"/>
          </a:xfrm>
          <a:prstGeom prst="rect">
            <a:avLst/>
          </a:prstGeom>
        </p:spPr>
      </p:pic>
      <p:pic>
        <p:nvPicPr>
          <p:cNvPr id="8" name="Picture 7" descr="Bar_RtAngle_HEX.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1050" y="1402894"/>
            <a:ext cx="1371201" cy="69644"/>
          </a:xfrm>
          <a:prstGeom prst="rect">
            <a:avLst/>
          </a:prstGeom>
        </p:spPr>
      </p:pic>
    </p:spTree>
    <p:extLst>
      <p:ext uri="{BB962C8B-B14F-4D97-AF65-F5344CB8AC3E}">
        <p14:creationId xmlns:p14="http://schemas.microsoft.com/office/powerpoint/2010/main" val="493777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Header + Content">
    <p:spTree>
      <p:nvGrpSpPr>
        <p:cNvPr id="1" name=""/>
        <p:cNvGrpSpPr/>
        <p:nvPr/>
      </p:nvGrpSpPr>
      <p:grpSpPr>
        <a:xfrm>
          <a:off x="0" y="0"/>
          <a:ext cx="0" cy="0"/>
          <a:chOff x="0" y="0"/>
          <a:chExt cx="0" cy="0"/>
        </a:xfrm>
      </p:grpSpPr>
      <p:sp>
        <p:nvSpPr>
          <p:cNvPr id="3" name="Text Placeholder 5"/>
          <p:cNvSpPr>
            <a:spLocks noGrp="1"/>
          </p:cNvSpPr>
          <p:nvPr>
            <p:ph type="body" sz="quarter" idx="10" hasCustomPrompt="1"/>
          </p:nvPr>
        </p:nvSpPr>
        <p:spPr>
          <a:xfrm>
            <a:off x="671757" y="371510"/>
            <a:ext cx="8184662" cy="991998"/>
          </a:xfrm>
          <a:prstGeom prst="rect">
            <a:avLst/>
          </a:prstGeom>
        </p:spPr>
        <p:txBody>
          <a:bodyPr anchor="b">
            <a:normAutofit/>
          </a:bodyPr>
          <a:lstStyle>
            <a:lvl1pPr marL="0" indent="0">
              <a:lnSpc>
                <a:spcPct val="90000"/>
              </a:lnSpc>
              <a:buNone/>
              <a:defRPr sz="3000" b="0" i="0" baseline="0">
                <a:solidFill>
                  <a:srgbClr val="4B2E83"/>
                </a:solidFill>
                <a:latin typeface="Encode Sans Normal Black"/>
                <a:cs typeface="Encode Sans Normal Black"/>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HEADER HERE </a:t>
            </a:r>
          </a:p>
          <a:p>
            <a:pPr lvl="0"/>
            <a:r>
              <a:rPr lang="en-US" dirty="0" smtClean="0"/>
              <a:t>(ENCODE NORMAL BLACK, 30 PT.)</a:t>
            </a:r>
            <a:endParaRPr lang="en-US" dirty="0"/>
          </a:p>
        </p:txBody>
      </p:sp>
      <p:sp>
        <p:nvSpPr>
          <p:cNvPr id="6" name="Text Placeholder 9"/>
          <p:cNvSpPr>
            <a:spLocks noGrp="1"/>
          </p:cNvSpPr>
          <p:nvPr>
            <p:ph type="body" sz="quarter" idx="11" hasCustomPrompt="1"/>
          </p:nvPr>
        </p:nvSpPr>
        <p:spPr>
          <a:xfrm>
            <a:off x="659305" y="1736725"/>
            <a:ext cx="8076956" cy="4015497"/>
          </a:xfrm>
          <a:prstGeom prst="rect">
            <a:avLst/>
          </a:prstGeom>
        </p:spPr>
        <p:txBody>
          <a:bodyPr/>
          <a:lstStyle>
            <a:lvl1pPr marL="342900" indent="-342900">
              <a:buFont typeface="Lucida Grande"/>
              <a:buChar char="&gt;"/>
              <a:defRPr sz="2400" b="1" i="0" baseline="0">
                <a:solidFill>
                  <a:srgbClr val="4B2E83"/>
                </a:solidFill>
                <a:latin typeface="Open Sans"/>
                <a:cs typeface="Open Sans"/>
              </a:defRPr>
            </a:lvl1pPr>
            <a:lvl2pPr>
              <a:defRPr sz="2000" b="1" i="0" baseline="0">
                <a:solidFill>
                  <a:srgbClr val="4B2E83"/>
                </a:solidFill>
                <a:latin typeface="Open Sans"/>
                <a:cs typeface="Open Sans"/>
              </a:defRPr>
            </a:lvl2pPr>
            <a:lvl3pPr marL="1143000" indent="-228600">
              <a:buSzPct val="100000"/>
              <a:buFont typeface="Lucida Grande"/>
              <a:buChar char="&gt;"/>
              <a:defRPr sz="1800" b="1" i="0" baseline="0">
                <a:solidFill>
                  <a:srgbClr val="4B2E83"/>
                </a:solidFill>
                <a:latin typeface="Open Sans"/>
                <a:cs typeface="Open Sans"/>
              </a:defRPr>
            </a:lvl3pPr>
            <a:lvl4pPr>
              <a:defRPr sz="1600" b="1" i="0" baseline="0">
                <a:solidFill>
                  <a:srgbClr val="4B2E83"/>
                </a:solidFill>
                <a:latin typeface="Open Sans"/>
                <a:cs typeface="Open Sans"/>
              </a:defRPr>
            </a:lvl4pPr>
            <a:lvl5pPr marL="2057400" indent="-228600">
              <a:buFont typeface="Lucida Grande"/>
              <a:buChar char="&gt;"/>
              <a:defRPr sz="1400" b="1" i="0" baseline="0">
                <a:solidFill>
                  <a:srgbClr val="4B2E83"/>
                </a:solidFill>
                <a:latin typeface="Open Sans"/>
                <a:cs typeface="Open Sans"/>
              </a:defRPr>
            </a:lvl5pPr>
          </a:lstStyle>
          <a:p>
            <a:pPr lvl="0"/>
            <a:r>
              <a:rPr lang="en-US" dirty="0" smtClean="0"/>
              <a:t>Bulleted content here (Open Sans Bold, 24 pt.)</a:t>
            </a:r>
          </a:p>
          <a:p>
            <a:pPr lvl="1"/>
            <a:r>
              <a:rPr lang="en-US" dirty="0" smtClean="0"/>
              <a:t>Second level (Open Sans Bold, 20)</a:t>
            </a:r>
          </a:p>
          <a:p>
            <a:pPr lvl="2"/>
            <a:r>
              <a:rPr lang="en-US" dirty="0" smtClean="0"/>
              <a:t>Third level (Open Sans Bold, 18)</a:t>
            </a:r>
          </a:p>
          <a:p>
            <a:pPr lvl="3"/>
            <a:r>
              <a:rPr lang="en-US" dirty="0" smtClean="0"/>
              <a:t>Fourth level (Open Sans Bold, 16)</a:t>
            </a:r>
          </a:p>
          <a:p>
            <a:pPr lvl="4"/>
            <a:r>
              <a:rPr lang="en-US" dirty="0" smtClean="0"/>
              <a:t>Fifth level (Open Sans Bold, 14)</a:t>
            </a:r>
            <a:endParaRPr lang="en-US" dirty="0"/>
          </a:p>
        </p:txBody>
      </p:sp>
      <p:pic>
        <p:nvPicPr>
          <p:cNvPr id="8" name="Picture 7" descr="Bar_RtAngle_HE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1050" y="1402894"/>
            <a:ext cx="1371201" cy="69644"/>
          </a:xfrm>
          <a:prstGeom prst="rect">
            <a:avLst/>
          </a:prstGeom>
        </p:spPr>
      </p:pic>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92039" y="6100762"/>
            <a:ext cx="2964792" cy="755427"/>
          </a:xfrm>
          <a:prstGeom prst="rect">
            <a:avLst/>
          </a:prstGeom>
        </p:spPr>
      </p:pic>
    </p:spTree>
    <p:extLst>
      <p:ext uri="{BB962C8B-B14F-4D97-AF65-F5344CB8AC3E}">
        <p14:creationId xmlns:p14="http://schemas.microsoft.com/office/powerpoint/2010/main" val="32460350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Header + Graphic">
    <p:spTree>
      <p:nvGrpSpPr>
        <p:cNvPr id="1" name=""/>
        <p:cNvGrpSpPr/>
        <p:nvPr/>
      </p:nvGrpSpPr>
      <p:grpSpPr>
        <a:xfrm>
          <a:off x="0" y="0"/>
          <a:ext cx="0" cy="0"/>
          <a:chOff x="0" y="0"/>
          <a:chExt cx="0" cy="0"/>
        </a:xfrm>
      </p:grpSpPr>
      <p:sp>
        <p:nvSpPr>
          <p:cNvPr id="12" name="Chart Placeholder 11"/>
          <p:cNvSpPr>
            <a:spLocks noGrp="1"/>
          </p:cNvSpPr>
          <p:nvPr>
            <p:ph type="chart" sz="quarter" idx="12" hasCustomPrompt="1"/>
          </p:nvPr>
        </p:nvSpPr>
        <p:spPr>
          <a:xfrm>
            <a:off x="766763" y="1736725"/>
            <a:ext cx="8021637" cy="4432300"/>
          </a:xfrm>
          <a:prstGeom prst="rect">
            <a:avLst/>
          </a:prstGeom>
        </p:spPr>
        <p:txBody>
          <a:bodyPr>
            <a:normAutofit/>
          </a:bodyPr>
          <a:lstStyle>
            <a:lvl1pPr marL="0" indent="0">
              <a:buNone/>
              <a:defRPr sz="2400" b="0" i="1" baseline="0">
                <a:solidFill>
                  <a:srgbClr val="4B2E83"/>
                </a:solidFill>
                <a:latin typeface="Open Sans Light"/>
                <a:cs typeface="Open Sans Light"/>
              </a:defRPr>
            </a:lvl1pPr>
          </a:lstStyle>
          <a:p>
            <a:r>
              <a:rPr lang="en-US" dirty="0" smtClean="0"/>
              <a:t>Graphic Here</a:t>
            </a:r>
            <a:endParaRPr lang="en-US" dirty="0"/>
          </a:p>
        </p:txBody>
      </p:sp>
      <p:sp>
        <p:nvSpPr>
          <p:cNvPr id="13" name="Text Placeholder 5"/>
          <p:cNvSpPr>
            <a:spLocks noGrp="1"/>
          </p:cNvSpPr>
          <p:nvPr>
            <p:ph type="body" sz="quarter" idx="10" hasCustomPrompt="1"/>
          </p:nvPr>
        </p:nvSpPr>
        <p:spPr>
          <a:xfrm>
            <a:off x="671757" y="371510"/>
            <a:ext cx="8184662" cy="991998"/>
          </a:xfrm>
          <a:prstGeom prst="rect">
            <a:avLst/>
          </a:prstGeom>
        </p:spPr>
        <p:txBody>
          <a:bodyPr anchor="b">
            <a:normAutofit/>
          </a:bodyPr>
          <a:lstStyle>
            <a:lvl1pPr marL="0" indent="0">
              <a:lnSpc>
                <a:spcPct val="90000"/>
              </a:lnSpc>
              <a:buNone/>
              <a:defRPr sz="3000" b="0" i="0" baseline="0">
                <a:solidFill>
                  <a:srgbClr val="4B2E83"/>
                </a:solidFill>
                <a:latin typeface="Encode Sans Normal Black"/>
                <a:cs typeface="Encode Sans Normal Black"/>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HEADER HERE </a:t>
            </a:r>
          </a:p>
          <a:p>
            <a:pPr lvl="0"/>
            <a:r>
              <a:rPr lang="en-US" dirty="0" smtClean="0"/>
              <a:t>(ENCODE NORMAL BLACK, 30 PT.)</a:t>
            </a:r>
            <a:endParaRPr lang="en-US" dirty="0"/>
          </a:p>
        </p:txBody>
      </p:sp>
      <p:pic>
        <p:nvPicPr>
          <p:cNvPr id="8" name="Picture 7" descr="Wordmark_center_Purple_HE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2039" y="6532177"/>
            <a:ext cx="2425295" cy="163374"/>
          </a:xfrm>
          <a:prstGeom prst="rect">
            <a:avLst/>
          </a:prstGeom>
        </p:spPr>
      </p:pic>
      <p:pic>
        <p:nvPicPr>
          <p:cNvPr id="6" name="Picture 5" descr="Bar_RtAngle_HEX.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1050" y="1402894"/>
            <a:ext cx="1371201" cy="69644"/>
          </a:xfrm>
          <a:prstGeom prst="rect">
            <a:avLst/>
          </a:prstGeom>
        </p:spPr>
      </p:pic>
    </p:spTree>
    <p:extLst>
      <p:ext uri="{BB962C8B-B14F-4D97-AF65-F5344CB8AC3E}">
        <p14:creationId xmlns:p14="http://schemas.microsoft.com/office/powerpoint/2010/main" val="291154339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90600" y="2209800"/>
            <a:ext cx="7772400" cy="1470025"/>
          </a:xfrm>
          <a:prstGeom prst="rect">
            <a:avLst/>
          </a:prstGeo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76673551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90600" y="1143000"/>
            <a:ext cx="7848600" cy="990600"/>
          </a:xfrm>
          <a:prstGeom prst="rect">
            <a:avLst/>
          </a:prstGeom>
        </p:spPr>
        <p:txBody>
          <a:bodyPr/>
          <a:lstStyle>
            <a:lvl1pPr>
              <a:defRPr sz="3200"/>
            </a:lvl1pPr>
          </a:lstStyle>
          <a:p>
            <a:r>
              <a:rPr lang="en-US" dirty="0" smtClean="0"/>
              <a:t>Click to edit Master title style</a:t>
            </a:r>
            <a:endParaRPr lang="en-US" dirty="0"/>
          </a:p>
        </p:txBody>
      </p:sp>
      <p:sp>
        <p:nvSpPr>
          <p:cNvPr id="3" name="Content Placeholder 2"/>
          <p:cNvSpPr>
            <a:spLocks noGrp="1"/>
          </p:cNvSpPr>
          <p:nvPr>
            <p:ph idx="1"/>
          </p:nvPr>
        </p:nvSpPr>
        <p:spPr>
          <a:xfrm>
            <a:off x="990600" y="2209800"/>
            <a:ext cx="7848600" cy="4114800"/>
          </a:xfrm>
          <a:prstGeom prst="rect">
            <a:avLst/>
          </a:prstGeom>
        </p:spPr>
        <p:txBody>
          <a:bodyPr/>
          <a:lstStyle>
            <a:lvl1pPr>
              <a:defRPr sz="2800"/>
            </a:lvl1pPr>
            <a:lvl2pPr>
              <a:defRPr sz="2400"/>
            </a:lvl2pPr>
            <a:lvl3pPr>
              <a:defRPr sz="2000"/>
            </a:lvl3pPr>
            <a:lvl4pPr>
              <a:defRPr sz="18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80311067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90600" y="1143000"/>
            <a:ext cx="7848600" cy="9906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990600" y="2209800"/>
            <a:ext cx="3848100" cy="4114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91100" y="2209800"/>
            <a:ext cx="3848100" cy="4114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9661324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rgbClr val="4B2E83"/>
        </a:solidFill>
        <a:effectLst/>
      </p:bgPr>
    </p:bg>
    <p:spTree>
      <p:nvGrpSpPr>
        <p:cNvPr id="1" name=""/>
        <p:cNvGrpSpPr/>
        <p:nvPr/>
      </p:nvGrpSpPr>
      <p:grpSpPr>
        <a:xfrm>
          <a:off x="0" y="0"/>
          <a:ext cx="0" cy="0"/>
          <a:chOff x="0" y="0"/>
          <a:chExt cx="0" cy="0"/>
        </a:xfrm>
      </p:grpSpPr>
      <p:pic>
        <p:nvPicPr>
          <p:cNvPr id="5" name="Picture 4" descr="UW_W Logo_Whit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45815" y="5945854"/>
            <a:ext cx="1371600" cy="923544"/>
          </a:xfrm>
          <a:prstGeom prst="rect">
            <a:avLst/>
          </a:prstGeom>
        </p:spPr>
      </p:pic>
      <p:pic>
        <p:nvPicPr>
          <p:cNvPr id="9" name="Picture 8"/>
          <p:cNvPicPr>
            <a:picLocks noChangeAspect="1"/>
          </p:cNvPicPr>
          <p:nvPr userDrawn="1"/>
        </p:nvPicPr>
        <p:blipFill>
          <a:blip r:embed="rId3"/>
          <a:stretch>
            <a:fillRect/>
          </a:stretch>
        </p:blipFill>
        <p:spPr>
          <a:xfrm>
            <a:off x="677334" y="6354234"/>
            <a:ext cx="2540000" cy="266700"/>
          </a:xfrm>
          <a:prstGeom prst="rect">
            <a:avLst/>
          </a:prstGeom>
        </p:spPr>
      </p:pic>
      <p:sp>
        <p:nvSpPr>
          <p:cNvPr id="6" name="Text Placeholder 5"/>
          <p:cNvSpPr>
            <a:spLocks noGrp="1"/>
          </p:cNvSpPr>
          <p:nvPr>
            <p:ph type="body" sz="quarter" idx="10" hasCustomPrompt="1"/>
          </p:nvPr>
        </p:nvSpPr>
        <p:spPr>
          <a:xfrm>
            <a:off x="671757" y="1179824"/>
            <a:ext cx="6972300" cy="2641756"/>
          </a:xfrm>
          <a:prstGeom prst="rect">
            <a:avLst/>
          </a:prstGeom>
        </p:spPr>
        <p:txBody>
          <a:bodyPr anchor="b">
            <a:normAutofit/>
          </a:bodyPr>
          <a:lstStyle>
            <a:lvl1pPr marL="0" indent="0">
              <a:lnSpc>
                <a:spcPct val="100000"/>
              </a:lnSpc>
              <a:buNone/>
              <a:defRPr sz="5000" b="0" i="0" baseline="0">
                <a:solidFill>
                  <a:schemeClr val="accent3"/>
                </a:solidFill>
                <a:latin typeface="Encode Sans Normal Black"/>
                <a:cs typeface="Encode Sans Normal Black"/>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TITLE HERE</a:t>
            </a:r>
          </a:p>
          <a:p>
            <a:pPr lvl="0"/>
            <a:r>
              <a:rPr lang="en-US" dirty="0" smtClean="0"/>
              <a:t>ENCODE NORMAL</a:t>
            </a:r>
          </a:p>
          <a:p>
            <a:pPr lvl="0"/>
            <a:r>
              <a:rPr lang="en-US" dirty="0" smtClean="0"/>
              <a:t>BLACK, 50 PT. </a:t>
            </a:r>
            <a:endParaRPr lang="en-US" dirty="0"/>
          </a:p>
        </p:txBody>
      </p:sp>
      <p:pic>
        <p:nvPicPr>
          <p:cNvPr id="2" name="Picture 1" descr="Bar_RtAngle_7502_RGB.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13587" y="4006085"/>
            <a:ext cx="2284303" cy="112770"/>
          </a:xfrm>
          <a:prstGeom prst="rect">
            <a:avLst/>
          </a:prstGeom>
        </p:spPr>
      </p:pic>
    </p:spTree>
    <p:extLst>
      <p:ext uri="{BB962C8B-B14F-4D97-AF65-F5344CB8AC3E}">
        <p14:creationId xmlns:p14="http://schemas.microsoft.com/office/powerpoint/2010/main" val="2831246658"/>
      </p:ext>
    </p:extLst>
  </p:cSld>
  <p:clrMapOvr>
    <a:overrideClrMapping bg1="dk1" tx1="lt1" bg2="dk2" tx2="lt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Header + Subheader + Content">
    <p:spTree>
      <p:nvGrpSpPr>
        <p:cNvPr id="1" name=""/>
        <p:cNvGrpSpPr/>
        <p:nvPr/>
      </p:nvGrpSpPr>
      <p:grpSpPr>
        <a:xfrm>
          <a:off x="0" y="0"/>
          <a:ext cx="0" cy="0"/>
          <a:chOff x="0" y="0"/>
          <a:chExt cx="0" cy="0"/>
        </a:xfrm>
      </p:grpSpPr>
      <p:sp>
        <p:nvSpPr>
          <p:cNvPr id="3" name="Text Placeholder 5"/>
          <p:cNvSpPr>
            <a:spLocks noGrp="1"/>
          </p:cNvSpPr>
          <p:nvPr>
            <p:ph type="body" sz="quarter" idx="10" hasCustomPrompt="1"/>
          </p:nvPr>
        </p:nvSpPr>
        <p:spPr>
          <a:xfrm>
            <a:off x="671757" y="371510"/>
            <a:ext cx="8184662" cy="991998"/>
          </a:xfrm>
          <a:prstGeom prst="rect">
            <a:avLst/>
          </a:prstGeom>
        </p:spPr>
        <p:txBody>
          <a:bodyPr anchor="b">
            <a:normAutofit/>
          </a:bodyPr>
          <a:lstStyle>
            <a:lvl1pPr marL="0" indent="0">
              <a:lnSpc>
                <a:spcPct val="90000"/>
              </a:lnSpc>
              <a:buNone/>
              <a:defRPr sz="3000" b="0" i="0" baseline="0">
                <a:solidFill>
                  <a:srgbClr val="FFFFFF"/>
                </a:solidFill>
                <a:latin typeface="Encode Sans Normal Black"/>
                <a:cs typeface="Encode Sans Normal Black"/>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HEADER HERE </a:t>
            </a:r>
          </a:p>
          <a:p>
            <a:pPr lvl="0"/>
            <a:r>
              <a:rPr lang="en-US" dirty="0" smtClean="0"/>
              <a:t>(ENCODE NORMAL BLACK, 30 PT.)</a:t>
            </a:r>
            <a:endParaRPr lang="en-US" dirty="0"/>
          </a:p>
        </p:txBody>
      </p:sp>
      <p:sp>
        <p:nvSpPr>
          <p:cNvPr id="4" name="Text Placeholder 9"/>
          <p:cNvSpPr>
            <a:spLocks noGrp="1"/>
          </p:cNvSpPr>
          <p:nvPr>
            <p:ph type="body" sz="quarter" idx="11" hasCustomPrompt="1"/>
          </p:nvPr>
        </p:nvSpPr>
        <p:spPr>
          <a:xfrm>
            <a:off x="659305" y="2320239"/>
            <a:ext cx="8197114" cy="3810086"/>
          </a:xfrm>
          <a:prstGeom prst="rect">
            <a:avLst/>
          </a:prstGeom>
        </p:spPr>
        <p:txBody>
          <a:bodyPr/>
          <a:lstStyle>
            <a:lvl1pPr marL="342900" indent="-342900">
              <a:buFont typeface="Lucida Grande"/>
              <a:buChar char="&gt;"/>
              <a:defRPr sz="2400" b="1" i="0" baseline="0">
                <a:solidFill>
                  <a:srgbClr val="FFFFFF"/>
                </a:solidFill>
                <a:latin typeface="Open Sans"/>
                <a:cs typeface="Open Sans"/>
              </a:defRPr>
            </a:lvl1pPr>
            <a:lvl2pPr>
              <a:defRPr sz="2000" b="1" i="0" baseline="0">
                <a:solidFill>
                  <a:srgbClr val="FFFFFF"/>
                </a:solidFill>
                <a:latin typeface="Open Sans"/>
                <a:cs typeface="Open Sans"/>
              </a:defRPr>
            </a:lvl2pPr>
            <a:lvl3pPr marL="1143000" indent="-228600">
              <a:buSzPct val="100000"/>
              <a:buFont typeface="Lucida Grande"/>
              <a:buChar char="&gt;"/>
              <a:defRPr sz="1800" b="1" i="0" baseline="0">
                <a:solidFill>
                  <a:srgbClr val="FFFFFF"/>
                </a:solidFill>
                <a:latin typeface="Open Sans"/>
                <a:cs typeface="Open Sans"/>
              </a:defRPr>
            </a:lvl3pPr>
            <a:lvl4pPr>
              <a:defRPr sz="1600" b="1" i="0" baseline="0">
                <a:solidFill>
                  <a:srgbClr val="FFFFFF"/>
                </a:solidFill>
                <a:latin typeface="Open Sans"/>
                <a:cs typeface="Open Sans"/>
              </a:defRPr>
            </a:lvl4pPr>
            <a:lvl5pPr marL="2057400" indent="-228600">
              <a:buFont typeface="Lucida Grande"/>
              <a:buChar char="&gt;"/>
              <a:defRPr sz="1400" b="1" i="0" baseline="0">
                <a:solidFill>
                  <a:srgbClr val="FFFFFF"/>
                </a:solidFill>
                <a:latin typeface="Open Sans"/>
                <a:cs typeface="Open Sans"/>
              </a:defRPr>
            </a:lvl5pPr>
          </a:lstStyle>
          <a:p>
            <a:pPr lvl="0"/>
            <a:r>
              <a:rPr lang="en-US" dirty="0" smtClean="0"/>
              <a:t>Content here (Open Sans Bold, 24 pt.)</a:t>
            </a:r>
          </a:p>
          <a:p>
            <a:pPr lvl="1"/>
            <a:r>
              <a:rPr lang="en-US" dirty="0" smtClean="0"/>
              <a:t>Second level (Open Sans Bold, 20)</a:t>
            </a:r>
          </a:p>
          <a:p>
            <a:pPr lvl="2"/>
            <a:r>
              <a:rPr lang="en-US" dirty="0" smtClean="0"/>
              <a:t>Third level (Open Sans Bold, 18)</a:t>
            </a:r>
          </a:p>
          <a:p>
            <a:pPr lvl="3"/>
            <a:r>
              <a:rPr lang="en-US" dirty="0" smtClean="0"/>
              <a:t>Fourth level (Open Sans Bold, 16)</a:t>
            </a:r>
          </a:p>
          <a:p>
            <a:pPr lvl="4"/>
            <a:r>
              <a:rPr lang="en-US" dirty="0" smtClean="0"/>
              <a:t>Fifth level (Open Sans Bold, 14)</a:t>
            </a:r>
            <a:endParaRPr lang="en-US" dirty="0"/>
          </a:p>
        </p:txBody>
      </p:sp>
      <p:sp>
        <p:nvSpPr>
          <p:cNvPr id="5" name="Text Placeholder 5"/>
          <p:cNvSpPr>
            <a:spLocks noGrp="1"/>
          </p:cNvSpPr>
          <p:nvPr>
            <p:ph type="body" sz="quarter" idx="12" hasCustomPrompt="1"/>
          </p:nvPr>
        </p:nvSpPr>
        <p:spPr>
          <a:xfrm>
            <a:off x="671757" y="1730667"/>
            <a:ext cx="8184662" cy="411171"/>
          </a:xfrm>
          <a:prstGeom prst="rect">
            <a:avLst/>
          </a:prstGeom>
        </p:spPr>
        <p:txBody>
          <a:bodyPr>
            <a:noAutofit/>
          </a:bodyPr>
          <a:lstStyle>
            <a:lvl1pPr marL="0" indent="0">
              <a:lnSpc>
                <a:spcPct val="90000"/>
              </a:lnSpc>
              <a:buNone/>
              <a:defRPr sz="2400" b="0" i="0" baseline="0">
                <a:solidFill>
                  <a:srgbClr val="FFFFFF"/>
                </a:solidFill>
                <a:latin typeface="Uni Sans Regular"/>
                <a:cs typeface="Uni Sans Regular"/>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SUB-HEADER HERE (UNI SANS REGULAR	, 24 PT.)</a:t>
            </a:r>
            <a:endParaRPr lang="en-US" dirty="0"/>
          </a:p>
        </p:txBody>
      </p:sp>
      <p:pic>
        <p:nvPicPr>
          <p:cNvPr id="7" name="Picture 6"/>
          <p:cNvPicPr>
            <a:picLocks noChangeAspect="1"/>
          </p:cNvPicPr>
          <p:nvPr userDrawn="1"/>
        </p:nvPicPr>
        <p:blipFill>
          <a:blip r:embed="rId2"/>
          <a:stretch>
            <a:fillRect/>
          </a:stretch>
        </p:blipFill>
        <p:spPr>
          <a:xfrm>
            <a:off x="6248401" y="6354234"/>
            <a:ext cx="2540000" cy="266700"/>
          </a:xfrm>
          <a:prstGeom prst="rect">
            <a:avLst/>
          </a:prstGeom>
        </p:spPr>
      </p:pic>
      <p:pic>
        <p:nvPicPr>
          <p:cNvPr id="8" name="Picture 7" descr="Bar_RtAngle_7502_RGB.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4225" y="1437805"/>
            <a:ext cx="1358184" cy="67050"/>
          </a:xfrm>
          <a:prstGeom prst="rect">
            <a:avLst/>
          </a:prstGeom>
        </p:spPr>
      </p:pic>
    </p:spTree>
    <p:extLst>
      <p:ext uri="{BB962C8B-B14F-4D97-AF65-F5344CB8AC3E}">
        <p14:creationId xmlns:p14="http://schemas.microsoft.com/office/powerpoint/2010/main" val="173129872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Header + Content">
    <p:bg>
      <p:bgPr>
        <a:solidFill>
          <a:srgbClr val="4B2E83"/>
        </a:solidFill>
        <a:effectLst/>
      </p:bgPr>
    </p:bg>
    <p:spTree>
      <p:nvGrpSpPr>
        <p:cNvPr id="1" name=""/>
        <p:cNvGrpSpPr/>
        <p:nvPr/>
      </p:nvGrpSpPr>
      <p:grpSpPr>
        <a:xfrm>
          <a:off x="0" y="0"/>
          <a:ext cx="0" cy="0"/>
          <a:chOff x="0" y="0"/>
          <a:chExt cx="0" cy="0"/>
        </a:xfrm>
      </p:grpSpPr>
      <p:pic>
        <p:nvPicPr>
          <p:cNvPr id="5" name="Picture 4" descr="UW_W Logo_Whit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45815" y="5945854"/>
            <a:ext cx="1371600" cy="923544"/>
          </a:xfrm>
          <a:prstGeom prst="rect">
            <a:avLst/>
          </a:prstGeom>
        </p:spPr>
      </p:pic>
      <p:sp>
        <p:nvSpPr>
          <p:cNvPr id="3" name="Text Placeholder 5"/>
          <p:cNvSpPr>
            <a:spLocks noGrp="1"/>
          </p:cNvSpPr>
          <p:nvPr>
            <p:ph type="body" sz="quarter" idx="10" hasCustomPrompt="1"/>
          </p:nvPr>
        </p:nvSpPr>
        <p:spPr>
          <a:xfrm>
            <a:off x="671757" y="371510"/>
            <a:ext cx="8184662" cy="991998"/>
          </a:xfrm>
          <a:prstGeom prst="rect">
            <a:avLst/>
          </a:prstGeom>
        </p:spPr>
        <p:txBody>
          <a:bodyPr anchor="b">
            <a:normAutofit/>
          </a:bodyPr>
          <a:lstStyle>
            <a:lvl1pPr marL="0" indent="0">
              <a:lnSpc>
                <a:spcPct val="90000"/>
              </a:lnSpc>
              <a:buNone/>
              <a:defRPr sz="3000" b="0" i="0" baseline="0">
                <a:solidFill>
                  <a:srgbClr val="FFFFFF"/>
                </a:solidFill>
                <a:latin typeface="Encode Sans Normal Black"/>
                <a:cs typeface="Encode Sans Normal Black"/>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HEADER HERE </a:t>
            </a:r>
          </a:p>
          <a:p>
            <a:pPr lvl="0"/>
            <a:r>
              <a:rPr lang="en-US" dirty="0" smtClean="0"/>
              <a:t>(ENCODE NORMAL BLACK, 30 PT.)</a:t>
            </a:r>
            <a:endParaRPr lang="en-US" dirty="0"/>
          </a:p>
        </p:txBody>
      </p:sp>
      <p:sp>
        <p:nvSpPr>
          <p:cNvPr id="6" name="Text Placeholder 9"/>
          <p:cNvSpPr>
            <a:spLocks noGrp="1"/>
          </p:cNvSpPr>
          <p:nvPr>
            <p:ph type="body" sz="quarter" idx="11" hasCustomPrompt="1"/>
          </p:nvPr>
        </p:nvSpPr>
        <p:spPr>
          <a:xfrm>
            <a:off x="659305" y="1736725"/>
            <a:ext cx="8076956" cy="4015497"/>
          </a:xfrm>
          <a:prstGeom prst="rect">
            <a:avLst/>
          </a:prstGeom>
        </p:spPr>
        <p:txBody>
          <a:bodyPr/>
          <a:lstStyle>
            <a:lvl1pPr marL="342900" indent="-342900">
              <a:buFont typeface="Lucida Grande"/>
              <a:buChar char="&gt;"/>
              <a:defRPr sz="2400" b="1" i="0" baseline="0">
                <a:solidFill>
                  <a:srgbClr val="FFFFFF"/>
                </a:solidFill>
                <a:latin typeface="Open Sans"/>
                <a:cs typeface="Open Sans"/>
              </a:defRPr>
            </a:lvl1pPr>
            <a:lvl2pPr>
              <a:defRPr sz="2000" b="1" i="0" baseline="0">
                <a:solidFill>
                  <a:srgbClr val="FFFFFF"/>
                </a:solidFill>
                <a:latin typeface="Open Sans"/>
                <a:cs typeface="Open Sans"/>
              </a:defRPr>
            </a:lvl2pPr>
            <a:lvl3pPr marL="1143000" indent="-228600">
              <a:buSzPct val="100000"/>
              <a:buFont typeface="Lucida Grande"/>
              <a:buChar char="&gt;"/>
              <a:defRPr sz="1800" b="1" i="0" baseline="0">
                <a:solidFill>
                  <a:srgbClr val="FFFFFF"/>
                </a:solidFill>
                <a:latin typeface="Open Sans"/>
                <a:cs typeface="Open Sans"/>
              </a:defRPr>
            </a:lvl3pPr>
            <a:lvl4pPr>
              <a:defRPr sz="1600" b="1" i="0" baseline="0">
                <a:solidFill>
                  <a:srgbClr val="FFFFFF"/>
                </a:solidFill>
                <a:latin typeface="Open Sans"/>
                <a:cs typeface="Open Sans"/>
              </a:defRPr>
            </a:lvl4pPr>
            <a:lvl5pPr marL="2057400" indent="-228600">
              <a:buFont typeface="Lucida Grande"/>
              <a:buChar char="&gt;"/>
              <a:defRPr sz="1400" b="1" i="0" baseline="0">
                <a:solidFill>
                  <a:srgbClr val="FFFFFF"/>
                </a:solidFill>
                <a:latin typeface="Open Sans"/>
                <a:cs typeface="Open Sans"/>
              </a:defRPr>
            </a:lvl5pPr>
          </a:lstStyle>
          <a:p>
            <a:pPr lvl="0"/>
            <a:r>
              <a:rPr lang="en-US" dirty="0" smtClean="0"/>
              <a:t>Bulleted content here (Open Sans Light, 24 pt.)</a:t>
            </a:r>
          </a:p>
          <a:p>
            <a:pPr lvl="1"/>
            <a:r>
              <a:rPr lang="en-US" dirty="0" smtClean="0"/>
              <a:t>Second level (Open Sans Light, 20)</a:t>
            </a:r>
          </a:p>
          <a:p>
            <a:pPr lvl="2"/>
            <a:r>
              <a:rPr lang="en-US" dirty="0" smtClean="0"/>
              <a:t>Third level (Open Sans Light, 18)</a:t>
            </a:r>
          </a:p>
          <a:p>
            <a:pPr lvl="3"/>
            <a:r>
              <a:rPr lang="en-US" dirty="0" smtClean="0"/>
              <a:t>Fourth level (Open Sans Light, 16)</a:t>
            </a:r>
          </a:p>
          <a:p>
            <a:pPr lvl="4"/>
            <a:r>
              <a:rPr lang="en-US" dirty="0" smtClean="0"/>
              <a:t>Fifth level (Open Sans Light, 14)</a:t>
            </a:r>
            <a:endParaRPr lang="en-US" dirty="0"/>
          </a:p>
        </p:txBody>
      </p:sp>
      <p:pic>
        <p:nvPicPr>
          <p:cNvPr id="8" name="Picture 7" descr="Bar_RtAngle_7502_RGB.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4225" y="1437805"/>
            <a:ext cx="1358184" cy="67050"/>
          </a:xfrm>
          <a:prstGeom prst="rect">
            <a:avLst/>
          </a:prstGeom>
        </p:spPr>
      </p:pic>
    </p:spTree>
    <p:extLst>
      <p:ext uri="{BB962C8B-B14F-4D97-AF65-F5344CB8AC3E}">
        <p14:creationId xmlns:p14="http://schemas.microsoft.com/office/powerpoint/2010/main" val="3817974801"/>
      </p:ext>
    </p:extLst>
  </p:cSld>
  <p:clrMapOvr>
    <a:overrideClrMapping bg1="dk1" tx1="lt1" bg2="dk2" tx2="lt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Header + Graphic">
    <p:bg>
      <p:bgPr>
        <a:solidFill>
          <a:srgbClr val="4B2E83"/>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stretch>
            <a:fillRect/>
          </a:stretch>
        </p:blipFill>
        <p:spPr>
          <a:xfrm>
            <a:off x="6248401" y="6354234"/>
            <a:ext cx="2540000" cy="266700"/>
          </a:xfrm>
          <a:prstGeom prst="rect">
            <a:avLst/>
          </a:prstGeom>
        </p:spPr>
      </p:pic>
      <p:sp>
        <p:nvSpPr>
          <p:cNvPr id="12" name="Chart Placeholder 11"/>
          <p:cNvSpPr>
            <a:spLocks noGrp="1"/>
          </p:cNvSpPr>
          <p:nvPr>
            <p:ph type="chart" sz="quarter" idx="12" hasCustomPrompt="1"/>
          </p:nvPr>
        </p:nvSpPr>
        <p:spPr>
          <a:xfrm>
            <a:off x="766763" y="1736725"/>
            <a:ext cx="8021637" cy="4432300"/>
          </a:xfrm>
          <a:prstGeom prst="rect">
            <a:avLst/>
          </a:prstGeom>
        </p:spPr>
        <p:txBody>
          <a:bodyPr>
            <a:normAutofit/>
          </a:bodyPr>
          <a:lstStyle>
            <a:lvl1pPr marL="0" indent="0">
              <a:buNone/>
              <a:defRPr sz="2400" b="0" i="1" baseline="0">
                <a:solidFill>
                  <a:srgbClr val="FFFFFF"/>
                </a:solidFill>
                <a:latin typeface="Open Sans Light"/>
                <a:cs typeface="Open Sans Light"/>
              </a:defRPr>
            </a:lvl1pPr>
          </a:lstStyle>
          <a:p>
            <a:r>
              <a:rPr lang="en-US" dirty="0" smtClean="0"/>
              <a:t>Graphics can go here – </a:t>
            </a:r>
            <a:br>
              <a:rPr lang="en-US" dirty="0" smtClean="0"/>
            </a:br>
            <a:r>
              <a:rPr lang="en-US" dirty="0" smtClean="0"/>
              <a:t>replace this box with your image or chart</a:t>
            </a:r>
            <a:endParaRPr lang="en-US" dirty="0"/>
          </a:p>
        </p:txBody>
      </p:sp>
      <p:sp>
        <p:nvSpPr>
          <p:cNvPr id="13" name="Text Placeholder 5"/>
          <p:cNvSpPr>
            <a:spLocks noGrp="1"/>
          </p:cNvSpPr>
          <p:nvPr>
            <p:ph type="body" sz="quarter" idx="10" hasCustomPrompt="1"/>
          </p:nvPr>
        </p:nvSpPr>
        <p:spPr>
          <a:xfrm>
            <a:off x="671757" y="371510"/>
            <a:ext cx="8184662" cy="991998"/>
          </a:xfrm>
          <a:prstGeom prst="rect">
            <a:avLst/>
          </a:prstGeom>
        </p:spPr>
        <p:txBody>
          <a:bodyPr anchor="b">
            <a:normAutofit/>
          </a:bodyPr>
          <a:lstStyle>
            <a:lvl1pPr marL="0" indent="0">
              <a:lnSpc>
                <a:spcPct val="90000"/>
              </a:lnSpc>
              <a:buNone/>
              <a:defRPr sz="3000" b="0" i="0" baseline="0">
                <a:solidFill>
                  <a:srgbClr val="FFFFFF"/>
                </a:solidFill>
                <a:latin typeface="Encode Sans Normal Black"/>
                <a:cs typeface="Encode Sans Normal Black"/>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HEADER HERE </a:t>
            </a:r>
          </a:p>
          <a:p>
            <a:pPr lvl="0"/>
            <a:r>
              <a:rPr lang="en-US" dirty="0" smtClean="0"/>
              <a:t>(ENCODE NORMAL BLACK, 30 PT.)</a:t>
            </a:r>
            <a:endParaRPr lang="en-US" dirty="0"/>
          </a:p>
        </p:txBody>
      </p:sp>
      <p:pic>
        <p:nvPicPr>
          <p:cNvPr id="8" name="Picture 7" descr="Bar_RtAngle_7502_RGB.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4225" y="1437805"/>
            <a:ext cx="1358184" cy="67050"/>
          </a:xfrm>
          <a:prstGeom prst="rect">
            <a:avLst/>
          </a:prstGeom>
        </p:spPr>
      </p:pic>
    </p:spTree>
    <p:extLst>
      <p:ext uri="{BB962C8B-B14F-4D97-AF65-F5344CB8AC3E}">
        <p14:creationId xmlns:p14="http://schemas.microsoft.com/office/powerpoint/2010/main" val="23043780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Header + Graphic">
    <p:bg>
      <p:bgPr>
        <a:solidFill>
          <a:srgbClr val="4B2E83"/>
        </a:solidFill>
        <a:effectLst/>
      </p:bgPr>
    </p:bg>
    <p:spTree>
      <p:nvGrpSpPr>
        <p:cNvPr id="1" name="Shape 17"/>
        <p:cNvGrpSpPr/>
        <p:nvPr/>
      </p:nvGrpSpPr>
      <p:grpSpPr>
        <a:xfrm>
          <a:off x="0" y="0"/>
          <a:ext cx="0" cy="0"/>
          <a:chOff x="0" y="0"/>
          <a:chExt cx="0" cy="0"/>
        </a:xfrm>
      </p:grpSpPr>
      <p:pic>
        <p:nvPicPr>
          <p:cNvPr id="18" name="Shape 18"/>
          <p:cNvPicPr preferRelativeResize="0"/>
          <p:nvPr/>
        </p:nvPicPr>
        <p:blipFill rotWithShape="1">
          <a:blip r:embed="rId2">
            <a:alphaModFix/>
          </a:blip>
          <a:srcRect/>
          <a:stretch/>
        </p:blipFill>
        <p:spPr>
          <a:xfrm>
            <a:off x="6248401" y="6354232"/>
            <a:ext cx="2540000" cy="266698"/>
          </a:xfrm>
          <a:prstGeom prst="rect">
            <a:avLst/>
          </a:prstGeom>
          <a:noFill/>
          <a:ln>
            <a:noFill/>
          </a:ln>
        </p:spPr>
      </p:pic>
      <p:sp>
        <p:nvSpPr>
          <p:cNvPr id="19" name="Shape 19"/>
          <p:cNvSpPr>
            <a:spLocks noGrp="1"/>
          </p:cNvSpPr>
          <p:nvPr>
            <p:ph type="chart" idx="2"/>
          </p:nvPr>
        </p:nvSpPr>
        <p:spPr>
          <a:xfrm>
            <a:off x="766762" y="1736725"/>
            <a:ext cx="8021636" cy="4432297"/>
          </a:xfrm>
          <a:prstGeom prst="rect">
            <a:avLst/>
          </a:prstGeom>
          <a:noFill/>
          <a:ln>
            <a:noFill/>
          </a:ln>
        </p:spPr>
        <p:txBody>
          <a:bodyPr wrap="square" lIns="91425" tIns="91425" rIns="91425" bIns="91425" anchor="t" anchorCtr="0"/>
          <a:lstStyle>
            <a:lvl1pPr marL="0" marR="0" lvl="0" indent="0" algn="l" rtl="0">
              <a:lnSpc>
                <a:spcPct val="100000"/>
              </a:lnSpc>
              <a:spcBef>
                <a:spcPts val="480"/>
              </a:spcBef>
              <a:spcAft>
                <a:spcPts val="0"/>
              </a:spcAft>
              <a:buClr>
                <a:srgbClr val="FFFFFF"/>
              </a:buClr>
              <a:buFont typeface="Arial"/>
              <a:buNone/>
              <a:defRPr sz="2400" b="0" i="1" u="none" strike="noStrike" cap="none">
                <a:solidFill>
                  <a:srgbClr val="FFFFFF"/>
                </a:solidFill>
                <a:latin typeface="Open Sans Light"/>
                <a:ea typeface="Open Sans Light"/>
                <a:cs typeface="Open Sans Light"/>
                <a:sym typeface="Open Sans Light"/>
              </a:defRPr>
            </a:lvl1pPr>
            <a:lvl2pPr marL="914400" marR="0" lvl="1" indent="76200" algn="l" rtl="0">
              <a:lnSpc>
                <a:spcPct val="100000"/>
              </a:lnSpc>
              <a:spcBef>
                <a:spcPts val="560"/>
              </a:spcBef>
              <a:spcAft>
                <a:spcPts val="0"/>
              </a:spcAft>
              <a:buClr>
                <a:schemeClr val="lt1"/>
              </a:buClr>
              <a:buSzPct val="100000"/>
              <a:buFont typeface="Arial"/>
              <a:buChar char="–"/>
              <a:defRPr sz="2800" b="0" i="0" u="none" strike="noStrike" cap="none">
                <a:solidFill>
                  <a:schemeClr val="lt1"/>
                </a:solidFill>
                <a:latin typeface="Calibri"/>
                <a:ea typeface="Calibri"/>
                <a:cs typeface="Calibri"/>
                <a:sym typeface="Calibri"/>
              </a:defRPr>
            </a:lvl2pPr>
            <a:lvl3pPr marL="1295400" marR="0" lvl="2" indent="76200" algn="l" rtl="0">
              <a:lnSpc>
                <a:spcPct val="100000"/>
              </a:lnSpc>
              <a:spcBef>
                <a:spcPts val="480"/>
              </a:spcBef>
              <a:spcAft>
                <a:spcPts val="0"/>
              </a:spcAft>
              <a:buClr>
                <a:schemeClr val="lt1"/>
              </a:buClr>
              <a:buSzPct val="100000"/>
              <a:buFont typeface="Arial"/>
              <a:buChar char="•"/>
              <a:defRPr sz="2400" b="0" i="0" u="none" strike="noStrike" cap="none">
                <a:solidFill>
                  <a:schemeClr val="lt1"/>
                </a:solidFill>
                <a:latin typeface="Calibri"/>
                <a:ea typeface="Calibri"/>
                <a:cs typeface="Calibri"/>
                <a:sym typeface="Calibri"/>
              </a:defRPr>
            </a:lvl3pPr>
            <a:lvl4pPr marL="1727200" marR="0" lvl="3" indent="25400" algn="l" rtl="0">
              <a:lnSpc>
                <a:spcPct val="100000"/>
              </a:lnSpc>
              <a:spcBef>
                <a:spcPts val="400"/>
              </a:spcBef>
              <a:spcAft>
                <a:spcPts val="0"/>
              </a:spcAft>
              <a:buClr>
                <a:schemeClr val="lt1"/>
              </a:buClr>
              <a:buSzPct val="100000"/>
              <a:buFont typeface="Arial"/>
              <a:buChar char="–"/>
              <a:defRPr sz="2000" b="0" i="0" u="none" strike="noStrike" cap="none">
                <a:solidFill>
                  <a:schemeClr val="lt1"/>
                </a:solidFill>
                <a:latin typeface="Calibri"/>
                <a:ea typeface="Calibri"/>
                <a:cs typeface="Calibri"/>
                <a:sym typeface="Calibri"/>
              </a:defRPr>
            </a:lvl4pPr>
            <a:lvl5pPr marL="2184400" marR="0" lvl="4" indent="25400" algn="l" rtl="0">
              <a:lnSpc>
                <a:spcPct val="100000"/>
              </a:lnSpc>
              <a:spcBef>
                <a:spcPts val="400"/>
              </a:spcBef>
              <a:spcAft>
                <a:spcPts val="0"/>
              </a:spcAft>
              <a:buClr>
                <a:schemeClr val="lt1"/>
              </a:buClr>
              <a:buSzPct val="100000"/>
              <a:buFont typeface="Arial"/>
              <a:buChar char="»"/>
              <a:defRPr sz="2000" b="0" i="0" u="none" strike="noStrike" cap="none">
                <a:solidFill>
                  <a:schemeClr val="lt1"/>
                </a:solidFill>
                <a:latin typeface="Calibri"/>
                <a:ea typeface="Calibri"/>
                <a:cs typeface="Calibri"/>
                <a:sym typeface="Calibri"/>
              </a:defRPr>
            </a:lvl5pPr>
            <a:lvl6pPr marL="2641600" marR="0" lvl="5" indent="25400" algn="l" rtl="0">
              <a:lnSpc>
                <a:spcPct val="100000"/>
              </a:lnSpc>
              <a:spcBef>
                <a:spcPts val="400"/>
              </a:spcBef>
              <a:spcAft>
                <a:spcPts val="0"/>
              </a:spcAft>
              <a:buClr>
                <a:schemeClr val="lt1"/>
              </a:buClr>
              <a:buSzPct val="100000"/>
              <a:buFont typeface="Arial"/>
              <a:buChar char="•"/>
              <a:defRPr sz="2000" b="0" i="0" u="none" strike="noStrike" cap="none">
                <a:solidFill>
                  <a:schemeClr val="lt1"/>
                </a:solidFill>
                <a:latin typeface="Calibri"/>
                <a:ea typeface="Calibri"/>
                <a:cs typeface="Calibri"/>
                <a:sym typeface="Calibri"/>
              </a:defRPr>
            </a:lvl6pPr>
            <a:lvl7pPr marL="3098800" marR="0" lvl="6" indent="25400" algn="l" rtl="0">
              <a:lnSpc>
                <a:spcPct val="100000"/>
              </a:lnSpc>
              <a:spcBef>
                <a:spcPts val="400"/>
              </a:spcBef>
              <a:spcAft>
                <a:spcPts val="0"/>
              </a:spcAft>
              <a:buClr>
                <a:schemeClr val="lt1"/>
              </a:buClr>
              <a:buSzPct val="100000"/>
              <a:buFont typeface="Arial"/>
              <a:buChar char="•"/>
              <a:defRPr sz="2000" b="0" i="0" u="none" strike="noStrike" cap="none">
                <a:solidFill>
                  <a:schemeClr val="lt1"/>
                </a:solidFill>
                <a:latin typeface="Calibri"/>
                <a:ea typeface="Calibri"/>
                <a:cs typeface="Calibri"/>
                <a:sym typeface="Calibri"/>
              </a:defRPr>
            </a:lvl7pPr>
            <a:lvl8pPr marL="3556000" marR="0" lvl="7" indent="25400" algn="l" rtl="0">
              <a:lnSpc>
                <a:spcPct val="100000"/>
              </a:lnSpc>
              <a:spcBef>
                <a:spcPts val="400"/>
              </a:spcBef>
              <a:spcAft>
                <a:spcPts val="0"/>
              </a:spcAft>
              <a:buClr>
                <a:schemeClr val="lt1"/>
              </a:buClr>
              <a:buSzPct val="100000"/>
              <a:buFont typeface="Arial"/>
              <a:buChar char="•"/>
              <a:defRPr sz="2000" b="0" i="0" u="none" strike="noStrike" cap="none">
                <a:solidFill>
                  <a:schemeClr val="lt1"/>
                </a:solidFill>
                <a:latin typeface="Calibri"/>
                <a:ea typeface="Calibri"/>
                <a:cs typeface="Calibri"/>
                <a:sym typeface="Calibri"/>
              </a:defRPr>
            </a:lvl8pPr>
            <a:lvl9pPr marL="4013200" marR="0" lvl="8" indent="25400" algn="l" rtl="0">
              <a:lnSpc>
                <a:spcPct val="100000"/>
              </a:lnSpc>
              <a:spcBef>
                <a:spcPts val="400"/>
              </a:spcBef>
              <a:spcAft>
                <a:spcPts val="0"/>
              </a:spcAft>
              <a:buClr>
                <a:schemeClr val="lt1"/>
              </a:buClr>
              <a:buSzPct val="100000"/>
              <a:buFont typeface="Arial"/>
              <a:buChar char="•"/>
              <a:defRPr sz="2000" b="0" i="0" u="none" strike="noStrike" cap="none">
                <a:solidFill>
                  <a:schemeClr val="lt1"/>
                </a:solidFill>
                <a:latin typeface="Calibri"/>
                <a:ea typeface="Calibri"/>
                <a:cs typeface="Calibri"/>
                <a:sym typeface="Calibri"/>
              </a:defRPr>
            </a:lvl9pPr>
          </a:lstStyle>
          <a:p>
            <a:endParaRPr dirty="0"/>
          </a:p>
        </p:txBody>
      </p:sp>
      <p:sp>
        <p:nvSpPr>
          <p:cNvPr id="20" name="Shape 20"/>
          <p:cNvSpPr txBox="1">
            <a:spLocks noGrp="1"/>
          </p:cNvSpPr>
          <p:nvPr>
            <p:ph type="body" idx="1"/>
          </p:nvPr>
        </p:nvSpPr>
        <p:spPr>
          <a:xfrm>
            <a:off x="671756" y="371510"/>
            <a:ext cx="8184662" cy="991998"/>
          </a:xfrm>
          <a:prstGeom prst="rect">
            <a:avLst/>
          </a:prstGeom>
          <a:noFill/>
          <a:ln>
            <a:noFill/>
          </a:ln>
        </p:spPr>
        <p:txBody>
          <a:bodyPr wrap="square" lIns="91425" tIns="91425" rIns="91425" bIns="91425" anchor="b" anchorCtr="0"/>
          <a:lstStyle>
            <a:lvl1pPr marL="0" marR="0" lvl="0" indent="190500" algn="l" rtl="0">
              <a:lnSpc>
                <a:spcPct val="90000"/>
              </a:lnSpc>
              <a:spcBef>
                <a:spcPts val="600"/>
              </a:spcBef>
              <a:spcAft>
                <a:spcPts val="0"/>
              </a:spcAft>
              <a:buClr>
                <a:srgbClr val="FFFFFF"/>
              </a:buClr>
              <a:buSzPct val="100000"/>
              <a:buFont typeface="Arial"/>
              <a:buChar char="●"/>
              <a:defRPr sz="3000" b="0" i="0" u="none" strike="noStrike" cap="none">
                <a:solidFill>
                  <a:srgbClr val="FFFFFF"/>
                </a:solidFill>
                <a:latin typeface="Arial"/>
                <a:ea typeface="Arial"/>
                <a:cs typeface="Arial"/>
                <a:sym typeface="Arial"/>
              </a:defRPr>
            </a:lvl1pPr>
            <a:lvl2pPr marL="457200" marR="0" lvl="1" indent="177800" algn="l" rtl="0">
              <a:lnSpc>
                <a:spcPct val="100000"/>
              </a:lnSpc>
              <a:spcBef>
                <a:spcPts val="560"/>
              </a:spcBef>
              <a:spcAft>
                <a:spcPts val="0"/>
              </a:spcAft>
              <a:buClr>
                <a:srgbClr val="E8D3A2"/>
              </a:buClr>
              <a:buSzPct val="100000"/>
              <a:buFont typeface="Arial"/>
              <a:buChar char="○"/>
              <a:defRPr sz="2800" b="0" i="0" u="none" strike="noStrike" cap="none">
                <a:solidFill>
                  <a:srgbClr val="E8D3A2"/>
                </a:solidFill>
                <a:latin typeface="Arial"/>
                <a:ea typeface="Arial"/>
                <a:cs typeface="Arial"/>
                <a:sym typeface="Arial"/>
              </a:defRPr>
            </a:lvl2pPr>
            <a:lvl3pPr marL="914400" marR="0" lvl="2" indent="152400" algn="l" rtl="0">
              <a:lnSpc>
                <a:spcPct val="100000"/>
              </a:lnSpc>
              <a:spcBef>
                <a:spcPts val="480"/>
              </a:spcBef>
              <a:spcAft>
                <a:spcPts val="0"/>
              </a:spcAft>
              <a:buClr>
                <a:srgbClr val="E8D3A2"/>
              </a:buClr>
              <a:buSzPct val="100000"/>
              <a:buFont typeface="Arial"/>
              <a:buChar char="■"/>
              <a:defRPr sz="2400" b="0" i="0" u="none" strike="noStrike" cap="none">
                <a:solidFill>
                  <a:srgbClr val="E8D3A2"/>
                </a:solidFill>
                <a:latin typeface="Arial"/>
                <a:ea typeface="Arial"/>
                <a:cs typeface="Arial"/>
                <a:sym typeface="Arial"/>
              </a:defRPr>
            </a:lvl3pPr>
            <a:lvl4pPr marL="1371600" marR="0" lvl="3" indent="127000" algn="l" rtl="0">
              <a:lnSpc>
                <a:spcPct val="100000"/>
              </a:lnSpc>
              <a:spcBef>
                <a:spcPts val="400"/>
              </a:spcBef>
              <a:spcAft>
                <a:spcPts val="0"/>
              </a:spcAft>
              <a:buClr>
                <a:srgbClr val="E8D3A2"/>
              </a:buClr>
              <a:buSzPct val="100000"/>
              <a:buFont typeface="Arial"/>
              <a:buChar char="●"/>
              <a:defRPr sz="2000" b="0" i="0" u="none" strike="noStrike" cap="none">
                <a:solidFill>
                  <a:srgbClr val="E8D3A2"/>
                </a:solidFill>
                <a:latin typeface="Arial"/>
                <a:ea typeface="Arial"/>
                <a:cs typeface="Arial"/>
                <a:sym typeface="Arial"/>
              </a:defRPr>
            </a:lvl4pPr>
            <a:lvl5pPr marL="1828800" marR="0" lvl="4" indent="127000" algn="l" rtl="0">
              <a:lnSpc>
                <a:spcPct val="100000"/>
              </a:lnSpc>
              <a:spcBef>
                <a:spcPts val="400"/>
              </a:spcBef>
              <a:spcAft>
                <a:spcPts val="0"/>
              </a:spcAft>
              <a:buClr>
                <a:srgbClr val="E8D3A2"/>
              </a:buClr>
              <a:buSzPct val="100000"/>
              <a:buFont typeface="Arial"/>
              <a:buChar char="○"/>
              <a:defRPr sz="2000" b="0" i="0" u="none" strike="noStrike" cap="none">
                <a:solidFill>
                  <a:srgbClr val="E8D3A2"/>
                </a:solidFill>
                <a:latin typeface="Arial"/>
                <a:ea typeface="Arial"/>
                <a:cs typeface="Arial"/>
                <a:sym typeface="Arial"/>
              </a:defRPr>
            </a:lvl5pPr>
            <a:lvl6pPr marL="2641600" marR="0" lvl="5" indent="25400" algn="l" rtl="0">
              <a:lnSpc>
                <a:spcPct val="100000"/>
              </a:lnSpc>
              <a:spcBef>
                <a:spcPts val="400"/>
              </a:spcBef>
              <a:spcAft>
                <a:spcPts val="0"/>
              </a:spcAft>
              <a:buClr>
                <a:schemeClr val="lt1"/>
              </a:buClr>
              <a:buSzPct val="100000"/>
              <a:buFont typeface="Arial"/>
              <a:buChar char="•"/>
              <a:defRPr sz="2000" b="0" i="0" u="none" strike="noStrike" cap="none">
                <a:solidFill>
                  <a:schemeClr val="lt1"/>
                </a:solidFill>
                <a:latin typeface="Calibri"/>
                <a:ea typeface="Calibri"/>
                <a:cs typeface="Calibri"/>
                <a:sym typeface="Calibri"/>
              </a:defRPr>
            </a:lvl6pPr>
            <a:lvl7pPr marL="3098800" marR="0" lvl="6" indent="25400" algn="l" rtl="0">
              <a:lnSpc>
                <a:spcPct val="100000"/>
              </a:lnSpc>
              <a:spcBef>
                <a:spcPts val="400"/>
              </a:spcBef>
              <a:spcAft>
                <a:spcPts val="0"/>
              </a:spcAft>
              <a:buClr>
                <a:schemeClr val="lt1"/>
              </a:buClr>
              <a:buSzPct val="100000"/>
              <a:buFont typeface="Arial"/>
              <a:buChar char="•"/>
              <a:defRPr sz="2000" b="0" i="0" u="none" strike="noStrike" cap="none">
                <a:solidFill>
                  <a:schemeClr val="lt1"/>
                </a:solidFill>
                <a:latin typeface="Calibri"/>
                <a:ea typeface="Calibri"/>
                <a:cs typeface="Calibri"/>
                <a:sym typeface="Calibri"/>
              </a:defRPr>
            </a:lvl7pPr>
            <a:lvl8pPr marL="3556000" marR="0" lvl="7" indent="25400" algn="l" rtl="0">
              <a:lnSpc>
                <a:spcPct val="100000"/>
              </a:lnSpc>
              <a:spcBef>
                <a:spcPts val="400"/>
              </a:spcBef>
              <a:spcAft>
                <a:spcPts val="0"/>
              </a:spcAft>
              <a:buClr>
                <a:schemeClr val="lt1"/>
              </a:buClr>
              <a:buSzPct val="100000"/>
              <a:buFont typeface="Arial"/>
              <a:buChar char="•"/>
              <a:defRPr sz="2000" b="0" i="0" u="none" strike="noStrike" cap="none">
                <a:solidFill>
                  <a:schemeClr val="lt1"/>
                </a:solidFill>
                <a:latin typeface="Calibri"/>
                <a:ea typeface="Calibri"/>
                <a:cs typeface="Calibri"/>
                <a:sym typeface="Calibri"/>
              </a:defRPr>
            </a:lvl8pPr>
            <a:lvl9pPr marL="4013200" marR="0" lvl="8" indent="25400" algn="l" rtl="0">
              <a:lnSpc>
                <a:spcPct val="100000"/>
              </a:lnSpc>
              <a:spcBef>
                <a:spcPts val="400"/>
              </a:spcBef>
              <a:spcAft>
                <a:spcPts val="0"/>
              </a:spcAft>
              <a:buClr>
                <a:schemeClr val="lt1"/>
              </a:buClr>
              <a:buSzPct val="100000"/>
              <a:buFont typeface="Arial"/>
              <a:buChar char="•"/>
              <a:defRPr sz="2000" b="0" i="0" u="none" strike="noStrike" cap="none">
                <a:solidFill>
                  <a:schemeClr val="lt1"/>
                </a:solidFill>
                <a:latin typeface="Calibri"/>
                <a:ea typeface="Calibri"/>
                <a:cs typeface="Calibri"/>
                <a:sym typeface="Calibri"/>
              </a:defRPr>
            </a:lvl9pPr>
          </a:lstStyle>
          <a:p>
            <a:endParaRPr/>
          </a:p>
        </p:txBody>
      </p:sp>
      <p:pic>
        <p:nvPicPr>
          <p:cNvPr id="21" name="Shape 21" descr="Bar_RtAngle_7502_RGB.png"/>
          <p:cNvPicPr preferRelativeResize="0"/>
          <p:nvPr/>
        </p:nvPicPr>
        <p:blipFill rotWithShape="1">
          <a:blip r:embed="rId3">
            <a:alphaModFix/>
          </a:blip>
          <a:srcRect/>
          <a:stretch/>
        </p:blipFill>
        <p:spPr>
          <a:xfrm>
            <a:off x="784225" y="1437804"/>
            <a:ext cx="1358184" cy="67050"/>
          </a:xfrm>
          <a:prstGeom prst="rect">
            <a:avLst/>
          </a:prstGeom>
          <a:noFill/>
          <a:ln>
            <a:noFill/>
          </a:ln>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ext Placeholder 5"/>
          <p:cNvSpPr>
            <a:spLocks noGrp="1"/>
          </p:cNvSpPr>
          <p:nvPr>
            <p:ph type="body" sz="quarter" idx="10" hasCustomPrompt="1"/>
          </p:nvPr>
        </p:nvSpPr>
        <p:spPr>
          <a:xfrm>
            <a:off x="671757" y="1167124"/>
            <a:ext cx="6972300" cy="2641756"/>
          </a:xfrm>
          <a:prstGeom prst="rect">
            <a:avLst/>
          </a:prstGeom>
        </p:spPr>
        <p:txBody>
          <a:bodyPr anchor="b">
            <a:normAutofit/>
          </a:bodyPr>
          <a:lstStyle>
            <a:lvl1pPr marL="0" indent="0">
              <a:lnSpc>
                <a:spcPct val="100000"/>
              </a:lnSpc>
              <a:buNone/>
              <a:defRPr sz="5000" b="0" i="0" baseline="0">
                <a:solidFill>
                  <a:srgbClr val="4B2E83"/>
                </a:solidFill>
                <a:latin typeface="Encode Sans Normal Black"/>
                <a:cs typeface="Encode Sans Normal Black"/>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TITLE HERE</a:t>
            </a:r>
          </a:p>
          <a:p>
            <a:pPr lvl="0"/>
            <a:r>
              <a:rPr lang="en-US" dirty="0" smtClean="0"/>
              <a:t>ENCODE NORMAL</a:t>
            </a:r>
          </a:p>
          <a:p>
            <a:pPr lvl="0"/>
            <a:r>
              <a:rPr lang="en-US" dirty="0" smtClean="0"/>
              <a:t>BLACK, 50 PT. </a:t>
            </a:r>
            <a:endParaRPr lang="en-US" dirty="0"/>
          </a:p>
        </p:txBody>
      </p:sp>
      <p:pic>
        <p:nvPicPr>
          <p:cNvPr id="8" name="Picture 7" descr="W Logo_Purple_2685_HE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48139" y="5949410"/>
            <a:ext cx="1371600" cy="923544"/>
          </a:xfrm>
          <a:prstGeom prst="rect">
            <a:avLst/>
          </a:prstGeom>
        </p:spPr>
      </p:pic>
      <p:pic>
        <p:nvPicPr>
          <p:cNvPr id="9" name="Picture 8" descr="Wordmark_center_Purple_HEX.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92039" y="6487457"/>
            <a:ext cx="2425295" cy="163374"/>
          </a:xfrm>
          <a:prstGeom prst="rect">
            <a:avLst/>
          </a:prstGeom>
        </p:spPr>
      </p:pic>
      <p:pic>
        <p:nvPicPr>
          <p:cNvPr id="6" name="Picture 5" descr="Bar_RtAngle_7502_RGB.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13587" y="4006085"/>
            <a:ext cx="2284303" cy="112770"/>
          </a:xfrm>
          <a:prstGeom prst="rect">
            <a:avLst/>
          </a:prstGeom>
        </p:spPr>
      </p:pic>
    </p:spTree>
    <p:extLst>
      <p:ext uri="{BB962C8B-B14F-4D97-AF65-F5344CB8AC3E}">
        <p14:creationId xmlns:p14="http://schemas.microsoft.com/office/powerpoint/2010/main" val="418887150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Header + Subheader + Content">
    <p:spTree>
      <p:nvGrpSpPr>
        <p:cNvPr id="1" name=""/>
        <p:cNvGrpSpPr/>
        <p:nvPr/>
      </p:nvGrpSpPr>
      <p:grpSpPr>
        <a:xfrm>
          <a:off x="0" y="0"/>
          <a:ext cx="0" cy="0"/>
          <a:chOff x="0" y="0"/>
          <a:chExt cx="0" cy="0"/>
        </a:xfrm>
      </p:grpSpPr>
      <p:sp>
        <p:nvSpPr>
          <p:cNvPr id="3" name="Text Placeholder 5"/>
          <p:cNvSpPr>
            <a:spLocks noGrp="1"/>
          </p:cNvSpPr>
          <p:nvPr>
            <p:ph type="body" sz="quarter" idx="10" hasCustomPrompt="1"/>
          </p:nvPr>
        </p:nvSpPr>
        <p:spPr>
          <a:xfrm>
            <a:off x="671757" y="371510"/>
            <a:ext cx="8184662" cy="991998"/>
          </a:xfrm>
          <a:prstGeom prst="rect">
            <a:avLst/>
          </a:prstGeom>
        </p:spPr>
        <p:txBody>
          <a:bodyPr anchor="b">
            <a:normAutofit/>
          </a:bodyPr>
          <a:lstStyle>
            <a:lvl1pPr marL="0" indent="0">
              <a:lnSpc>
                <a:spcPct val="90000"/>
              </a:lnSpc>
              <a:buNone/>
              <a:defRPr sz="3000" b="0" i="0" baseline="0">
                <a:solidFill>
                  <a:srgbClr val="4B2E83"/>
                </a:solidFill>
                <a:latin typeface="Encode Sans Normal Black"/>
                <a:cs typeface="Encode Sans Normal Black"/>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HEADER HERE </a:t>
            </a:r>
          </a:p>
          <a:p>
            <a:pPr lvl="0"/>
            <a:r>
              <a:rPr lang="en-US" dirty="0" smtClean="0"/>
              <a:t>(ENCODE NORMAL BLACK, 30 PT.)</a:t>
            </a:r>
            <a:endParaRPr lang="en-US" dirty="0"/>
          </a:p>
        </p:txBody>
      </p:sp>
      <p:sp>
        <p:nvSpPr>
          <p:cNvPr id="4" name="Text Placeholder 9"/>
          <p:cNvSpPr>
            <a:spLocks noGrp="1"/>
          </p:cNvSpPr>
          <p:nvPr>
            <p:ph type="body" sz="quarter" idx="11" hasCustomPrompt="1"/>
          </p:nvPr>
        </p:nvSpPr>
        <p:spPr>
          <a:xfrm>
            <a:off x="659305" y="2320239"/>
            <a:ext cx="8197114" cy="3810086"/>
          </a:xfrm>
          <a:prstGeom prst="rect">
            <a:avLst/>
          </a:prstGeom>
        </p:spPr>
        <p:txBody>
          <a:bodyPr/>
          <a:lstStyle>
            <a:lvl1pPr marL="342900" indent="-342900">
              <a:buFont typeface="Lucida Grande"/>
              <a:buChar char="&gt;"/>
              <a:defRPr sz="2400" b="1" i="0" baseline="0">
                <a:solidFill>
                  <a:srgbClr val="4B2E83"/>
                </a:solidFill>
                <a:latin typeface="Open Sans"/>
                <a:cs typeface="Open Sans"/>
              </a:defRPr>
            </a:lvl1pPr>
            <a:lvl2pPr>
              <a:defRPr sz="2000" b="1" i="0" baseline="0">
                <a:solidFill>
                  <a:srgbClr val="4B2E83"/>
                </a:solidFill>
                <a:latin typeface="Open Sans"/>
                <a:cs typeface="Open Sans"/>
              </a:defRPr>
            </a:lvl2pPr>
            <a:lvl3pPr marL="1143000" indent="-228600">
              <a:buSzPct val="100000"/>
              <a:buFont typeface="Lucida Grande"/>
              <a:buChar char="&gt;"/>
              <a:defRPr sz="1800" b="1" i="0" baseline="0">
                <a:solidFill>
                  <a:srgbClr val="4B2E83"/>
                </a:solidFill>
                <a:latin typeface="Open Sans"/>
                <a:cs typeface="Open Sans"/>
              </a:defRPr>
            </a:lvl3pPr>
            <a:lvl4pPr>
              <a:defRPr sz="1600" b="1" i="0" baseline="0">
                <a:solidFill>
                  <a:srgbClr val="4B2E83"/>
                </a:solidFill>
                <a:latin typeface="Open Sans"/>
                <a:cs typeface="Open Sans"/>
              </a:defRPr>
            </a:lvl4pPr>
            <a:lvl5pPr marL="2057400" indent="-228600">
              <a:buFont typeface="Lucida Grande"/>
              <a:buChar char="&gt;"/>
              <a:defRPr sz="1400" b="1" i="0" baseline="0">
                <a:solidFill>
                  <a:srgbClr val="4B2E83"/>
                </a:solidFill>
                <a:latin typeface="Open Sans"/>
                <a:cs typeface="Open Sans"/>
              </a:defRPr>
            </a:lvl5pPr>
          </a:lstStyle>
          <a:p>
            <a:pPr lvl="0"/>
            <a:r>
              <a:rPr lang="en-US" dirty="0" smtClean="0"/>
              <a:t>Content here (Open Sans Bold, 24 pt.)</a:t>
            </a:r>
          </a:p>
          <a:p>
            <a:pPr lvl="1"/>
            <a:r>
              <a:rPr lang="en-US" dirty="0" smtClean="0"/>
              <a:t>Second level (Open Sans Bold, 20)</a:t>
            </a:r>
          </a:p>
          <a:p>
            <a:pPr lvl="2"/>
            <a:r>
              <a:rPr lang="en-US" dirty="0" smtClean="0"/>
              <a:t>Third level (Open Sans Bold, 18)</a:t>
            </a:r>
          </a:p>
          <a:p>
            <a:pPr lvl="3"/>
            <a:r>
              <a:rPr lang="en-US" dirty="0" smtClean="0"/>
              <a:t>Fourth level (Open Sans Bold, 16)</a:t>
            </a:r>
          </a:p>
          <a:p>
            <a:pPr lvl="4"/>
            <a:r>
              <a:rPr lang="en-US" dirty="0" smtClean="0"/>
              <a:t>Fifth level (Open Sans Bold, 14)</a:t>
            </a:r>
            <a:endParaRPr lang="en-US" dirty="0"/>
          </a:p>
        </p:txBody>
      </p:sp>
      <p:sp>
        <p:nvSpPr>
          <p:cNvPr id="6" name="Text Placeholder 5"/>
          <p:cNvSpPr>
            <a:spLocks noGrp="1"/>
          </p:cNvSpPr>
          <p:nvPr>
            <p:ph type="body" sz="quarter" idx="12" hasCustomPrompt="1"/>
          </p:nvPr>
        </p:nvSpPr>
        <p:spPr>
          <a:xfrm>
            <a:off x="671757" y="1730667"/>
            <a:ext cx="8184662" cy="411171"/>
          </a:xfrm>
          <a:prstGeom prst="rect">
            <a:avLst/>
          </a:prstGeom>
        </p:spPr>
        <p:txBody>
          <a:bodyPr>
            <a:noAutofit/>
          </a:bodyPr>
          <a:lstStyle>
            <a:lvl1pPr marL="0" indent="0">
              <a:lnSpc>
                <a:spcPct val="90000"/>
              </a:lnSpc>
              <a:buNone/>
              <a:defRPr sz="2400" b="0" i="0" baseline="0">
                <a:solidFill>
                  <a:srgbClr val="4B2E83"/>
                </a:solidFill>
                <a:latin typeface="Uni Sans Regular"/>
                <a:cs typeface="Uni Sans Regular"/>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SUB-HEADER HERE (UNI SANS LIGHT, 24 PT.)</a:t>
            </a:r>
            <a:endParaRPr lang="en-US" dirty="0"/>
          </a:p>
        </p:txBody>
      </p:sp>
      <p:pic>
        <p:nvPicPr>
          <p:cNvPr id="9" name="Picture 8" descr="Wordmark_center_Purple_HE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382155" y="6487457"/>
            <a:ext cx="2425295" cy="163374"/>
          </a:xfrm>
          <a:prstGeom prst="rect">
            <a:avLst/>
          </a:prstGeom>
        </p:spPr>
      </p:pic>
      <p:pic>
        <p:nvPicPr>
          <p:cNvPr id="8" name="Picture 7" descr="Bar_RtAngle_7502_RGB.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4225" y="1437805"/>
            <a:ext cx="1358184" cy="67050"/>
          </a:xfrm>
          <a:prstGeom prst="rect">
            <a:avLst/>
          </a:prstGeom>
        </p:spPr>
      </p:pic>
    </p:spTree>
    <p:extLst>
      <p:ext uri="{BB962C8B-B14F-4D97-AF65-F5344CB8AC3E}">
        <p14:creationId xmlns:p14="http://schemas.microsoft.com/office/powerpoint/2010/main" val="228680127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Header + Content">
    <p:spTree>
      <p:nvGrpSpPr>
        <p:cNvPr id="1" name=""/>
        <p:cNvGrpSpPr/>
        <p:nvPr/>
      </p:nvGrpSpPr>
      <p:grpSpPr>
        <a:xfrm>
          <a:off x="0" y="0"/>
          <a:ext cx="0" cy="0"/>
          <a:chOff x="0" y="0"/>
          <a:chExt cx="0" cy="0"/>
        </a:xfrm>
      </p:grpSpPr>
      <p:sp>
        <p:nvSpPr>
          <p:cNvPr id="3" name="Text Placeholder 5"/>
          <p:cNvSpPr>
            <a:spLocks noGrp="1"/>
          </p:cNvSpPr>
          <p:nvPr>
            <p:ph type="body" sz="quarter" idx="10" hasCustomPrompt="1"/>
          </p:nvPr>
        </p:nvSpPr>
        <p:spPr>
          <a:xfrm>
            <a:off x="671757" y="371510"/>
            <a:ext cx="8184662" cy="991998"/>
          </a:xfrm>
          <a:prstGeom prst="rect">
            <a:avLst/>
          </a:prstGeom>
        </p:spPr>
        <p:txBody>
          <a:bodyPr anchor="b">
            <a:normAutofit/>
          </a:bodyPr>
          <a:lstStyle>
            <a:lvl1pPr marL="0" indent="0">
              <a:lnSpc>
                <a:spcPct val="90000"/>
              </a:lnSpc>
              <a:buNone/>
              <a:defRPr sz="3000" b="0" i="0" baseline="0">
                <a:solidFill>
                  <a:srgbClr val="4B2E83"/>
                </a:solidFill>
                <a:latin typeface="Encode Sans Normal Black"/>
                <a:cs typeface="Encode Sans Normal Black"/>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HEADER HERE </a:t>
            </a:r>
          </a:p>
          <a:p>
            <a:pPr lvl="0"/>
            <a:r>
              <a:rPr lang="en-US" dirty="0" smtClean="0"/>
              <a:t>(ENCODE NORMAL BLACK, 30 PT.)</a:t>
            </a:r>
            <a:endParaRPr lang="en-US" dirty="0"/>
          </a:p>
        </p:txBody>
      </p:sp>
      <p:sp>
        <p:nvSpPr>
          <p:cNvPr id="6" name="Text Placeholder 9"/>
          <p:cNvSpPr>
            <a:spLocks noGrp="1"/>
          </p:cNvSpPr>
          <p:nvPr>
            <p:ph type="body" sz="quarter" idx="11" hasCustomPrompt="1"/>
          </p:nvPr>
        </p:nvSpPr>
        <p:spPr>
          <a:xfrm>
            <a:off x="659305" y="1736725"/>
            <a:ext cx="8196210" cy="4015497"/>
          </a:xfrm>
          <a:prstGeom prst="rect">
            <a:avLst/>
          </a:prstGeom>
        </p:spPr>
        <p:txBody>
          <a:bodyPr/>
          <a:lstStyle>
            <a:lvl1pPr marL="342900" indent="-342900">
              <a:buFont typeface="Lucida Grande"/>
              <a:buChar char="&gt;"/>
              <a:defRPr sz="2400" b="1" i="0" baseline="0">
                <a:solidFill>
                  <a:srgbClr val="4B2E83"/>
                </a:solidFill>
                <a:latin typeface="Open Sans"/>
                <a:cs typeface="Open Sans"/>
              </a:defRPr>
            </a:lvl1pPr>
            <a:lvl2pPr>
              <a:defRPr sz="2000" b="1" i="0" baseline="0">
                <a:solidFill>
                  <a:srgbClr val="4B2E83"/>
                </a:solidFill>
                <a:latin typeface="Open Sans"/>
                <a:cs typeface="Open Sans"/>
              </a:defRPr>
            </a:lvl2pPr>
            <a:lvl3pPr marL="1143000" indent="-228600">
              <a:buSzPct val="100000"/>
              <a:buFont typeface="Lucida Grande"/>
              <a:buChar char="&gt;"/>
              <a:defRPr sz="1800" b="1" i="0" baseline="0">
                <a:solidFill>
                  <a:srgbClr val="4B2E83"/>
                </a:solidFill>
                <a:latin typeface="Open Sans"/>
                <a:cs typeface="Open Sans"/>
              </a:defRPr>
            </a:lvl3pPr>
            <a:lvl4pPr>
              <a:defRPr sz="1600" b="1" i="0" baseline="0">
                <a:solidFill>
                  <a:srgbClr val="4B2E83"/>
                </a:solidFill>
                <a:latin typeface="Open Sans"/>
                <a:cs typeface="Open Sans"/>
              </a:defRPr>
            </a:lvl4pPr>
            <a:lvl5pPr marL="2057400" indent="-228600">
              <a:buFont typeface="Lucida Grande"/>
              <a:buChar char="&gt;"/>
              <a:defRPr sz="1400" b="1" i="0" baseline="0">
                <a:solidFill>
                  <a:srgbClr val="4B2E83"/>
                </a:solidFill>
                <a:latin typeface="Open Sans"/>
                <a:cs typeface="Open Sans"/>
              </a:defRPr>
            </a:lvl5pPr>
          </a:lstStyle>
          <a:p>
            <a:pPr lvl="0"/>
            <a:r>
              <a:rPr lang="en-US" dirty="0" smtClean="0"/>
              <a:t>Content here (Open Sans Bold, 24 pt.)</a:t>
            </a:r>
          </a:p>
          <a:p>
            <a:pPr lvl="1"/>
            <a:r>
              <a:rPr lang="en-US" dirty="0" smtClean="0"/>
              <a:t>Second level (Open Sans Bold, 20)</a:t>
            </a:r>
          </a:p>
          <a:p>
            <a:pPr lvl="2"/>
            <a:r>
              <a:rPr lang="en-US" dirty="0" smtClean="0"/>
              <a:t>Third level (Open Sans Bold, 18)</a:t>
            </a:r>
          </a:p>
          <a:p>
            <a:pPr lvl="3"/>
            <a:r>
              <a:rPr lang="en-US" dirty="0" smtClean="0"/>
              <a:t>Fourth level (Open Sans Bold, 16)</a:t>
            </a:r>
          </a:p>
          <a:p>
            <a:pPr lvl="4"/>
            <a:r>
              <a:rPr lang="en-US" dirty="0" smtClean="0"/>
              <a:t>Fifth level (Open Sans Bold, 14)</a:t>
            </a:r>
            <a:endParaRPr lang="en-US" dirty="0"/>
          </a:p>
        </p:txBody>
      </p:sp>
      <p:pic>
        <p:nvPicPr>
          <p:cNvPr id="9" name="Picture 8" descr="W Logo_Purple_2685_HE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48139" y="5949410"/>
            <a:ext cx="1371600" cy="923544"/>
          </a:xfrm>
          <a:prstGeom prst="rect">
            <a:avLst/>
          </a:prstGeom>
        </p:spPr>
      </p:pic>
      <p:pic>
        <p:nvPicPr>
          <p:cNvPr id="7" name="Picture 6" descr="Bar_RtAngle_7502_RGB.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4225" y="1437805"/>
            <a:ext cx="1358184" cy="67050"/>
          </a:xfrm>
          <a:prstGeom prst="rect">
            <a:avLst/>
          </a:prstGeom>
        </p:spPr>
      </p:pic>
    </p:spTree>
    <p:extLst>
      <p:ext uri="{BB962C8B-B14F-4D97-AF65-F5344CB8AC3E}">
        <p14:creationId xmlns:p14="http://schemas.microsoft.com/office/powerpoint/2010/main" val="101243740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Header + Graphic">
    <p:spTree>
      <p:nvGrpSpPr>
        <p:cNvPr id="1" name=""/>
        <p:cNvGrpSpPr/>
        <p:nvPr/>
      </p:nvGrpSpPr>
      <p:grpSpPr>
        <a:xfrm>
          <a:off x="0" y="0"/>
          <a:ext cx="0" cy="0"/>
          <a:chOff x="0" y="0"/>
          <a:chExt cx="0" cy="0"/>
        </a:xfrm>
      </p:grpSpPr>
      <p:sp>
        <p:nvSpPr>
          <p:cNvPr id="12" name="Chart Placeholder 11"/>
          <p:cNvSpPr>
            <a:spLocks noGrp="1"/>
          </p:cNvSpPr>
          <p:nvPr>
            <p:ph type="chart" sz="quarter" idx="12" hasCustomPrompt="1"/>
          </p:nvPr>
        </p:nvSpPr>
        <p:spPr>
          <a:xfrm>
            <a:off x="766763" y="1736725"/>
            <a:ext cx="8021637" cy="4432300"/>
          </a:xfrm>
          <a:prstGeom prst="rect">
            <a:avLst/>
          </a:prstGeom>
        </p:spPr>
        <p:txBody>
          <a:bodyPr>
            <a:normAutofit/>
          </a:bodyPr>
          <a:lstStyle>
            <a:lvl1pPr marL="0" indent="0">
              <a:buNone/>
              <a:defRPr sz="2400" b="0" i="1" baseline="0">
                <a:solidFill>
                  <a:srgbClr val="999999"/>
                </a:solidFill>
                <a:latin typeface="Open Sans Light"/>
                <a:cs typeface="Open Sans Light"/>
              </a:defRPr>
            </a:lvl1pPr>
          </a:lstStyle>
          <a:p>
            <a:r>
              <a:rPr lang="en-US" dirty="0" smtClean="0"/>
              <a:t>Graphics can go here – </a:t>
            </a:r>
            <a:br>
              <a:rPr lang="en-US" dirty="0" smtClean="0"/>
            </a:br>
            <a:r>
              <a:rPr lang="en-US" dirty="0" smtClean="0"/>
              <a:t>replace this box with your image or chart</a:t>
            </a:r>
            <a:endParaRPr lang="en-US" dirty="0"/>
          </a:p>
        </p:txBody>
      </p:sp>
      <p:sp>
        <p:nvSpPr>
          <p:cNvPr id="13" name="Text Placeholder 5"/>
          <p:cNvSpPr>
            <a:spLocks noGrp="1"/>
          </p:cNvSpPr>
          <p:nvPr>
            <p:ph type="body" sz="quarter" idx="10" hasCustomPrompt="1"/>
          </p:nvPr>
        </p:nvSpPr>
        <p:spPr>
          <a:xfrm>
            <a:off x="671757" y="371510"/>
            <a:ext cx="8184662" cy="991998"/>
          </a:xfrm>
          <a:prstGeom prst="rect">
            <a:avLst/>
          </a:prstGeom>
        </p:spPr>
        <p:txBody>
          <a:bodyPr anchor="b">
            <a:normAutofit/>
          </a:bodyPr>
          <a:lstStyle>
            <a:lvl1pPr marL="0" indent="0">
              <a:lnSpc>
                <a:spcPct val="90000"/>
              </a:lnSpc>
              <a:buNone/>
              <a:defRPr sz="3000" b="0" i="0" baseline="0">
                <a:solidFill>
                  <a:srgbClr val="4B2E83"/>
                </a:solidFill>
                <a:latin typeface="Encode Sans Normal Black"/>
                <a:cs typeface="Encode Sans Normal Black"/>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HEADER HERE </a:t>
            </a:r>
          </a:p>
          <a:p>
            <a:pPr lvl="0"/>
            <a:r>
              <a:rPr lang="en-US" dirty="0" smtClean="0"/>
              <a:t>(ENCODE NORMAL BLACK, 30 PT.)</a:t>
            </a:r>
            <a:endParaRPr lang="en-US" dirty="0"/>
          </a:p>
        </p:txBody>
      </p:sp>
      <p:pic>
        <p:nvPicPr>
          <p:cNvPr id="7" name="Picture 6" descr="Wordmark_center_Purple_HE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363105" y="6487457"/>
            <a:ext cx="2425295" cy="163374"/>
          </a:xfrm>
          <a:prstGeom prst="rect">
            <a:avLst/>
          </a:prstGeom>
        </p:spPr>
      </p:pic>
      <p:pic>
        <p:nvPicPr>
          <p:cNvPr id="6" name="Picture 5" descr="Bar_RtAngle_7502_RGB.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4225" y="1437805"/>
            <a:ext cx="1358184" cy="67050"/>
          </a:xfrm>
          <a:prstGeom prst="rect">
            <a:avLst/>
          </a:prstGeom>
        </p:spPr>
      </p:pic>
    </p:spTree>
    <p:extLst>
      <p:ext uri="{BB962C8B-B14F-4D97-AF65-F5344CB8AC3E}">
        <p14:creationId xmlns:p14="http://schemas.microsoft.com/office/powerpoint/2010/main" val="16222613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6814598-278E-4750-85DC-58B0D39D8658}" type="datetimeFigureOut">
              <a:rPr lang="en-US" smtClean="0">
                <a:solidFill>
                  <a:prstClr val="black">
                    <a:tint val="75000"/>
                  </a:prstClr>
                </a:solidFill>
              </a:rPr>
              <a:pPr/>
              <a:t>9/29/2017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C1EB955-44C2-45AE-8A77-3E803F6F3A9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4862607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6814598-278E-4750-85DC-58B0D39D8658}" type="datetimeFigureOut">
              <a:rPr lang="en-US" smtClean="0">
                <a:solidFill>
                  <a:prstClr val="black">
                    <a:tint val="75000"/>
                  </a:prstClr>
                </a:solidFill>
              </a:rPr>
              <a:pPr/>
              <a:t>9/29/2017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C1EB955-44C2-45AE-8A77-3E803F6F3A9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6209485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6814598-278E-4750-85DC-58B0D39D8658}" type="datetimeFigureOut">
              <a:rPr lang="en-US" smtClean="0">
                <a:solidFill>
                  <a:prstClr val="black">
                    <a:tint val="75000"/>
                  </a:prstClr>
                </a:solidFill>
              </a:rPr>
              <a:pPr/>
              <a:t>9/29/2017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C1EB955-44C2-45AE-8A77-3E803F6F3A9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7454636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6814598-278E-4750-85DC-58B0D39D8658}" type="datetimeFigureOut">
              <a:rPr lang="en-US" smtClean="0">
                <a:solidFill>
                  <a:prstClr val="black">
                    <a:tint val="75000"/>
                  </a:prstClr>
                </a:solidFill>
              </a:rPr>
              <a:pPr/>
              <a:t>9/29/2017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C1EB955-44C2-45AE-8A77-3E803F6F3A9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333697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6814598-278E-4750-85DC-58B0D39D8658}" type="datetimeFigureOut">
              <a:rPr lang="en-US" smtClean="0">
                <a:solidFill>
                  <a:prstClr val="black">
                    <a:tint val="75000"/>
                  </a:prstClr>
                </a:solidFill>
              </a:rPr>
              <a:pPr/>
              <a:t>9/29/2017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C1EB955-44C2-45AE-8A77-3E803F6F3A9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7596378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6814598-278E-4750-85DC-58B0D39D8658}" type="datetimeFigureOut">
              <a:rPr lang="en-US" smtClean="0">
                <a:solidFill>
                  <a:prstClr val="black">
                    <a:tint val="75000"/>
                  </a:prstClr>
                </a:solidFill>
              </a:rPr>
              <a:pPr/>
              <a:t>9/29/2017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C1EB955-44C2-45AE-8A77-3E803F6F3A9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91643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Header + Content">
    <p:spTree>
      <p:nvGrpSpPr>
        <p:cNvPr id="1" name="Shape 23"/>
        <p:cNvGrpSpPr/>
        <p:nvPr/>
      </p:nvGrpSpPr>
      <p:grpSpPr>
        <a:xfrm>
          <a:off x="0" y="0"/>
          <a:ext cx="0" cy="0"/>
          <a:chOff x="0" y="0"/>
          <a:chExt cx="0" cy="0"/>
        </a:xfrm>
      </p:grpSpPr>
      <p:sp>
        <p:nvSpPr>
          <p:cNvPr id="24" name="Shape 24"/>
          <p:cNvSpPr txBox="1">
            <a:spLocks noGrp="1"/>
          </p:cNvSpPr>
          <p:nvPr>
            <p:ph type="body" idx="1"/>
          </p:nvPr>
        </p:nvSpPr>
        <p:spPr>
          <a:xfrm>
            <a:off x="671756" y="371510"/>
            <a:ext cx="8184662" cy="991998"/>
          </a:xfrm>
          <a:prstGeom prst="rect">
            <a:avLst/>
          </a:prstGeom>
          <a:noFill/>
          <a:ln>
            <a:noFill/>
          </a:ln>
        </p:spPr>
        <p:txBody>
          <a:bodyPr wrap="square" lIns="91425" tIns="91425" rIns="91425" bIns="91425" anchor="b" anchorCtr="0"/>
          <a:lstStyle>
            <a:lvl1pPr marL="0" marR="0" lvl="0" indent="190500" algn="l" rtl="0">
              <a:lnSpc>
                <a:spcPct val="90000"/>
              </a:lnSpc>
              <a:spcBef>
                <a:spcPts val="600"/>
              </a:spcBef>
              <a:spcAft>
                <a:spcPts val="0"/>
              </a:spcAft>
              <a:buClr>
                <a:srgbClr val="4B2E83"/>
              </a:buClr>
              <a:buSzPct val="100000"/>
              <a:buFont typeface="Arial"/>
              <a:buChar char="●"/>
              <a:defRPr sz="3000" b="0" i="0" u="none" strike="noStrike" cap="none">
                <a:solidFill>
                  <a:srgbClr val="4B2E83"/>
                </a:solidFill>
                <a:latin typeface="Arial"/>
                <a:ea typeface="Arial"/>
                <a:cs typeface="Arial"/>
                <a:sym typeface="Arial"/>
              </a:defRPr>
            </a:lvl1pPr>
            <a:lvl2pPr marL="457200" marR="0" lvl="1" indent="177800" algn="l" rtl="0">
              <a:lnSpc>
                <a:spcPct val="100000"/>
              </a:lnSpc>
              <a:spcBef>
                <a:spcPts val="560"/>
              </a:spcBef>
              <a:spcAft>
                <a:spcPts val="0"/>
              </a:spcAft>
              <a:buClr>
                <a:srgbClr val="E8D3A2"/>
              </a:buClr>
              <a:buSzPct val="100000"/>
              <a:buFont typeface="Arial"/>
              <a:buChar char="○"/>
              <a:defRPr sz="2800" b="0" i="0" u="none" strike="noStrike" cap="none">
                <a:solidFill>
                  <a:srgbClr val="E8D3A2"/>
                </a:solidFill>
                <a:latin typeface="Arial"/>
                <a:ea typeface="Arial"/>
                <a:cs typeface="Arial"/>
                <a:sym typeface="Arial"/>
              </a:defRPr>
            </a:lvl2pPr>
            <a:lvl3pPr marL="914400" marR="0" lvl="2" indent="152400" algn="l" rtl="0">
              <a:lnSpc>
                <a:spcPct val="100000"/>
              </a:lnSpc>
              <a:spcBef>
                <a:spcPts val="480"/>
              </a:spcBef>
              <a:spcAft>
                <a:spcPts val="0"/>
              </a:spcAft>
              <a:buClr>
                <a:srgbClr val="E8D3A2"/>
              </a:buClr>
              <a:buSzPct val="100000"/>
              <a:buFont typeface="Arial"/>
              <a:buChar char="■"/>
              <a:defRPr sz="2400" b="0" i="0" u="none" strike="noStrike" cap="none">
                <a:solidFill>
                  <a:srgbClr val="E8D3A2"/>
                </a:solidFill>
                <a:latin typeface="Arial"/>
                <a:ea typeface="Arial"/>
                <a:cs typeface="Arial"/>
                <a:sym typeface="Arial"/>
              </a:defRPr>
            </a:lvl3pPr>
            <a:lvl4pPr marL="1371600" marR="0" lvl="3" indent="127000" algn="l" rtl="0">
              <a:lnSpc>
                <a:spcPct val="100000"/>
              </a:lnSpc>
              <a:spcBef>
                <a:spcPts val="400"/>
              </a:spcBef>
              <a:spcAft>
                <a:spcPts val="0"/>
              </a:spcAft>
              <a:buClr>
                <a:srgbClr val="E8D3A2"/>
              </a:buClr>
              <a:buSzPct val="100000"/>
              <a:buFont typeface="Arial"/>
              <a:buChar char="●"/>
              <a:defRPr sz="2000" b="0" i="0" u="none" strike="noStrike" cap="none">
                <a:solidFill>
                  <a:srgbClr val="E8D3A2"/>
                </a:solidFill>
                <a:latin typeface="Arial"/>
                <a:ea typeface="Arial"/>
                <a:cs typeface="Arial"/>
                <a:sym typeface="Arial"/>
              </a:defRPr>
            </a:lvl4pPr>
            <a:lvl5pPr marL="1828800" marR="0" lvl="4" indent="127000" algn="l" rtl="0">
              <a:lnSpc>
                <a:spcPct val="100000"/>
              </a:lnSpc>
              <a:spcBef>
                <a:spcPts val="400"/>
              </a:spcBef>
              <a:spcAft>
                <a:spcPts val="0"/>
              </a:spcAft>
              <a:buClr>
                <a:srgbClr val="E8D3A2"/>
              </a:buClr>
              <a:buSzPct val="100000"/>
              <a:buFont typeface="Arial"/>
              <a:buChar char="○"/>
              <a:defRPr sz="2000" b="0" i="0" u="none" strike="noStrike" cap="none">
                <a:solidFill>
                  <a:srgbClr val="E8D3A2"/>
                </a:solidFill>
                <a:latin typeface="Arial"/>
                <a:ea typeface="Arial"/>
                <a:cs typeface="Arial"/>
                <a:sym typeface="Arial"/>
              </a:defRPr>
            </a:lvl5pPr>
            <a:lvl6pPr marL="2641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3098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556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4013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5" name="Shape 25"/>
          <p:cNvSpPr txBox="1">
            <a:spLocks noGrp="1"/>
          </p:cNvSpPr>
          <p:nvPr>
            <p:ph type="body" idx="2"/>
          </p:nvPr>
        </p:nvSpPr>
        <p:spPr>
          <a:xfrm>
            <a:off x="659304" y="1736725"/>
            <a:ext cx="8196209" cy="4015496"/>
          </a:xfrm>
          <a:prstGeom prst="rect">
            <a:avLst/>
          </a:prstGeom>
          <a:noFill/>
          <a:ln>
            <a:noFill/>
          </a:ln>
        </p:spPr>
        <p:txBody>
          <a:bodyPr wrap="square" lIns="91425" tIns="91425" rIns="91425" bIns="91425" anchor="t" anchorCtr="0"/>
          <a:lstStyle>
            <a:lvl1pPr marL="457200" marR="0" lvl="0" indent="38100" algn="l" rtl="0">
              <a:lnSpc>
                <a:spcPct val="100000"/>
              </a:lnSpc>
              <a:spcBef>
                <a:spcPts val="480"/>
              </a:spcBef>
              <a:spcAft>
                <a:spcPts val="0"/>
              </a:spcAft>
              <a:buClr>
                <a:srgbClr val="4B2E83"/>
              </a:buClr>
              <a:buSzPct val="100000"/>
              <a:buFont typeface="Merriweather Sans"/>
              <a:buChar char="&gt;"/>
              <a:defRPr sz="2400" b="1" i="0" u="none" strike="noStrike" cap="none">
                <a:solidFill>
                  <a:srgbClr val="4B2E83"/>
                </a:solidFill>
                <a:latin typeface="Open Sans"/>
                <a:ea typeface="Open Sans"/>
                <a:cs typeface="Open Sans"/>
                <a:sym typeface="Open Sans"/>
              </a:defRPr>
            </a:lvl1pPr>
            <a:lvl2pPr marL="838200" marR="0" lvl="1" indent="25400" algn="l" rtl="0">
              <a:lnSpc>
                <a:spcPct val="100000"/>
              </a:lnSpc>
              <a:spcBef>
                <a:spcPts val="400"/>
              </a:spcBef>
              <a:spcAft>
                <a:spcPts val="0"/>
              </a:spcAft>
              <a:buClr>
                <a:srgbClr val="4B2E83"/>
              </a:buClr>
              <a:buSzPct val="100000"/>
              <a:buFont typeface="Arial"/>
              <a:buChar char="–"/>
              <a:defRPr sz="2000" b="1" i="0" u="none" strike="noStrike" cap="none">
                <a:solidFill>
                  <a:srgbClr val="4B2E83"/>
                </a:solidFill>
                <a:latin typeface="Open Sans"/>
                <a:ea typeface="Open Sans"/>
                <a:cs typeface="Open Sans"/>
                <a:sym typeface="Open Sans"/>
              </a:defRPr>
            </a:lvl2pPr>
            <a:lvl3pPr marL="1257300" marR="0" lvl="2" indent="0" algn="l" rtl="0">
              <a:lnSpc>
                <a:spcPct val="100000"/>
              </a:lnSpc>
              <a:spcBef>
                <a:spcPts val="360"/>
              </a:spcBef>
              <a:spcAft>
                <a:spcPts val="0"/>
              </a:spcAft>
              <a:buClr>
                <a:srgbClr val="4B2E83"/>
              </a:buClr>
              <a:buSzPct val="100000"/>
              <a:buFont typeface="Merriweather Sans"/>
              <a:buChar char="&gt;"/>
              <a:defRPr sz="1800" b="1" i="0" u="none" strike="noStrike" cap="none">
                <a:solidFill>
                  <a:srgbClr val="4B2E83"/>
                </a:solidFill>
                <a:latin typeface="Open Sans"/>
                <a:ea typeface="Open Sans"/>
                <a:cs typeface="Open Sans"/>
                <a:sym typeface="Open Sans"/>
              </a:defRPr>
            </a:lvl3pPr>
            <a:lvl4pPr marL="1676400" marR="0" lvl="3" indent="25400" algn="l" rtl="0">
              <a:lnSpc>
                <a:spcPct val="100000"/>
              </a:lnSpc>
              <a:spcBef>
                <a:spcPts val="320"/>
              </a:spcBef>
              <a:spcAft>
                <a:spcPts val="0"/>
              </a:spcAft>
              <a:buClr>
                <a:srgbClr val="4B2E83"/>
              </a:buClr>
              <a:buSzPct val="100000"/>
              <a:buFont typeface="Arial"/>
              <a:buChar char="–"/>
              <a:defRPr sz="1600" b="1" i="0" u="none" strike="noStrike" cap="none">
                <a:solidFill>
                  <a:srgbClr val="4B2E83"/>
                </a:solidFill>
                <a:latin typeface="Open Sans"/>
                <a:ea typeface="Open Sans"/>
                <a:cs typeface="Open Sans"/>
                <a:sym typeface="Open Sans"/>
              </a:defRPr>
            </a:lvl4pPr>
            <a:lvl5pPr marL="2095500" marR="0" lvl="4" indent="50800" algn="l" rtl="0">
              <a:lnSpc>
                <a:spcPct val="100000"/>
              </a:lnSpc>
              <a:spcBef>
                <a:spcPts val="280"/>
              </a:spcBef>
              <a:spcAft>
                <a:spcPts val="0"/>
              </a:spcAft>
              <a:buClr>
                <a:srgbClr val="4B2E83"/>
              </a:buClr>
              <a:buSzPct val="100000"/>
              <a:buFont typeface="Merriweather Sans"/>
              <a:buChar char="&gt;"/>
              <a:defRPr sz="1400" b="1" i="0" u="none" strike="noStrike" cap="none">
                <a:solidFill>
                  <a:srgbClr val="4B2E83"/>
                </a:solidFill>
                <a:latin typeface="Open Sans"/>
                <a:ea typeface="Open Sans"/>
                <a:cs typeface="Open Sans"/>
                <a:sym typeface="Open Sans"/>
              </a:defRPr>
            </a:lvl5pPr>
            <a:lvl6pPr marL="2641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3098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556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4013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26" name="Shape 26" descr="W Logo_Purple_2685_HEX.png"/>
          <p:cNvPicPr preferRelativeResize="0"/>
          <p:nvPr/>
        </p:nvPicPr>
        <p:blipFill rotWithShape="1">
          <a:blip r:embed="rId2">
            <a:alphaModFix/>
          </a:blip>
          <a:srcRect/>
          <a:stretch/>
        </p:blipFill>
        <p:spPr>
          <a:xfrm>
            <a:off x="7448139" y="5949410"/>
            <a:ext cx="1371598" cy="923544"/>
          </a:xfrm>
          <a:prstGeom prst="rect">
            <a:avLst/>
          </a:prstGeom>
          <a:noFill/>
          <a:ln>
            <a:noFill/>
          </a:ln>
        </p:spPr>
      </p:pic>
      <p:pic>
        <p:nvPicPr>
          <p:cNvPr id="27" name="Shape 27" descr="Bar_RtAngle_7502_RGB.png"/>
          <p:cNvPicPr preferRelativeResize="0"/>
          <p:nvPr/>
        </p:nvPicPr>
        <p:blipFill rotWithShape="1">
          <a:blip r:embed="rId3">
            <a:alphaModFix/>
          </a:blip>
          <a:srcRect/>
          <a:stretch/>
        </p:blipFill>
        <p:spPr>
          <a:xfrm>
            <a:off x="784225" y="1437804"/>
            <a:ext cx="1358184" cy="67050"/>
          </a:xfrm>
          <a:prstGeom prst="rect">
            <a:avLst/>
          </a:prstGeom>
          <a:noFill/>
          <a:ln>
            <a:noFill/>
          </a:ln>
        </p:spPr>
      </p:pic>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814598-278E-4750-85DC-58B0D39D8658}" type="datetimeFigureOut">
              <a:rPr lang="en-US" smtClean="0">
                <a:solidFill>
                  <a:prstClr val="black">
                    <a:tint val="75000"/>
                  </a:prstClr>
                </a:solidFill>
              </a:rPr>
              <a:pPr/>
              <a:t>9/29/2017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C1EB955-44C2-45AE-8A77-3E803F6F3A9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824710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6814598-278E-4750-85DC-58B0D39D8658}" type="datetimeFigureOut">
              <a:rPr lang="en-US" smtClean="0">
                <a:solidFill>
                  <a:prstClr val="black">
                    <a:tint val="75000"/>
                  </a:prstClr>
                </a:solidFill>
              </a:rPr>
              <a:pPr/>
              <a:t>9/29/2017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C1EB955-44C2-45AE-8A77-3E803F6F3A9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0773563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6814598-278E-4750-85DC-58B0D39D8658}" type="datetimeFigureOut">
              <a:rPr lang="en-US" smtClean="0">
                <a:solidFill>
                  <a:prstClr val="black">
                    <a:tint val="75000"/>
                  </a:prstClr>
                </a:solidFill>
              </a:rPr>
              <a:pPr/>
              <a:t>9/29/2017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C1EB955-44C2-45AE-8A77-3E803F6F3A9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055327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6814598-278E-4750-85DC-58B0D39D8658}" type="datetimeFigureOut">
              <a:rPr lang="en-US" smtClean="0">
                <a:solidFill>
                  <a:prstClr val="black">
                    <a:tint val="75000"/>
                  </a:prstClr>
                </a:solidFill>
              </a:rPr>
              <a:pPr/>
              <a:t>9/29/2017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C1EB955-44C2-45AE-8A77-3E803F6F3A9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622170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6814598-278E-4750-85DC-58B0D39D8658}" type="datetimeFigureOut">
              <a:rPr lang="en-US" smtClean="0">
                <a:solidFill>
                  <a:prstClr val="black">
                    <a:tint val="75000"/>
                  </a:prstClr>
                </a:solidFill>
              </a:rPr>
              <a:pPr/>
              <a:t>9/29/2017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C1EB955-44C2-45AE-8A77-3E803F6F3A9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0685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1_Title Slide">
    <p:bg>
      <p:bgPr>
        <a:solidFill>
          <a:srgbClr val="4B2E83"/>
        </a:solidFill>
        <a:effectLst/>
      </p:bgPr>
    </p:bg>
    <p:spTree>
      <p:nvGrpSpPr>
        <p:cNvPr id="1" name="Shape 28"/>
        <p:cNvGrpSpPr/>
        <p:nvPr/>
      </p:nvGrpSpPr>
      <p:grpSpPr>
        <a:xfrm>
          <a:off x="0" y="0"/>
          <a:ext cx="0" cy="0"/>
          <a:chOff x="0" y="0"/>
          <a:chExt cx="0" cy="0"/>
        </a:xfrm>
      </p:grpSpPr>
      <p:pic>
        <p:nvPicPr>
          <p:cNvPr id="29" name="Shape 29" descr="UW_W Logo_White.png"/>
          <p:cNvPicPr preferRelativeResize="0"/>
          <p:nvPr/>
        </p:nvPicPr>
        <p:blipFill rotWithShape="1">
          <a:blip r:embed="rId2">
            <a:alphaModFix/>
          </a:blip>
          <a:srcRect/>
          <a:stretch/>
        </p:blipFill>
        <p:spPr>
          <a:xfrm>
            <a:off x="7445814" y="5945853"/>
            <a:ext cx="1371598" cy="923544"/>
          </a:xfrm>
          <a:prstGeom prst="rect">
            <a:avLst/>
          </a:prstGeom>
          <a:noFill/>
          <a:ln>
            <a:noFill/>
          </a:ln>
        </p:spPr>
      </p:pic>
      <p:pic>
        <p:nvPicPr>
          <p:cNvPr id="30" name="Shape 30"/>
          <p:cNvPicPr preferRelativeResize="0"/>
          <p:nvPr/>
        </p:nvPicPr>
        <p:blipFill rotWithShape="1">
          <a:blip r:embed="rId3">
            <a:alphaModFix/>
          </a:blip>
          <a:srcRect/>
          <a:stretch/>
        </p:blipFill>
        <p:spPr>
          <a:xfrm>
            <a:off x="677333" y="6354232"/>
            <a:ext cx="2540000" cy="266698"/>
          </a:xfrm>
          <a:prstGeom prst="rect">
            <a:avLst/>
          </a:prstGeom>
          <a:noFill/>
          <a:ln>
            <a:noFill/>
          </a:ln>
        </p:spPr>
      </p:pic>
      <p:sp>
        <p:nvSpPr>
          <p:cNvPr id="31" name="Shape 31"/>
          <p:cNvSpPr txBox="1">
            <a:spLocks noGrp="1"/>
          </p:cNvSpPr>
          <p:nvPr>
            <p:ph type="body" idx="1"/>
          </p:nvPr>
        </p:nvSpPr>
        <p:spPr>
          <a:xfrm>
            <a:off x="671756" y="1179824"/>
            <a:ext cx="6972300" cy="2641755"/>
          </a:xfrm>
          <a:prstGeom prst="rect">
            <a:avLst/>
          </a:prstGeom>
          <a:noFill/>
          <a:ln>
            <a:noFill/>
          </a:ln>
        </p:spPr>
        <p:txBody>
          <a:bodyPr wrap="square" lIns="91425" tIns="91425" rIns="91425" bIns="91425" anchor="b" anchorCtr="0"/>
          <a:lstStyle>
            <a:lvl1pPr marL="0" marR="0" lvl="0" indent="317500" algn="l" rtl="0">
              <a:lnSpc>
                <a:spcPct val="100000"/>
              </a:lnSpc>
              <a:spcBef>
                <a:spcPts val="1000"/>
              </a:spcBef>
              <a:spcAft>
                <a:spcPts val="0"/>
              </a:spcAft>
              <a:buClr>
                <a:schemeClr val="accent3"/>
              </a:buClr>
              <a:buSzPct val="100000"/>
              <a:buFont typeface="Arial"/>
              <a:buChar char="●"/>
              <a:defRPr sz="5000" b="0" i="0" u="none" strike="noStrike" cap="none">
                <a:solidFill>
                  <a:schemeClr val="accent3"/>
                </a:solidFill>
                <a:latin typeface="Arial"/>
                <a:ea typeface="Arial"/>
                <a:cs typeface="Arial"/>
                <a:sym typeface="Arial"/>
              </a:defRPr>
            </a:lvl1pPr>
            <a:lvl2pPr marL="457200" marR="0" lvl="1" indent="177800" algn="l" rtl="0">
              <a:lnSpc>
                <a:spcPct val="100000"/>
              </a:lnSpc>
              <a:spcBef>
                <a:spcPts val="560"/>
              </a:spcBef>
              <a:spcAft>
                <a:spcPts val="0"/>
              </a:spcAft>
              <a:buClr>
                <a:srgbClr val="E8D3A2"/>
              </a:buClr>
              <a:buSzPct val="100000"/>
              <a:buFont typeface="Arial"/>
              <a:buChar char="○"/>
              <a:defRPr sz="2800" b="0" i="0" u="none" strike="noStrike" cap="none">
                <a:solidFill>
                  <a:srgbClr val="E8D3A2"/>
                </a:solidFill>
                <a:latin typeface="Arial"/>
                <a:ea typeface="Arial"/>
                <a:cs typeface="Arial"/>
                <a:sym typeface="Arial"/>
              </a:defRPr>
            </a:lvl2pPr>
            <a:lvl3pPr marL="914400" marR="0" lvl="2" indent="152400" algn="l" rtl="0">
              <a:lnSpc>
                <a:spcPct val="100000"/>
              </a:lnSpc>
              <a:spcBef>
                <a:spcPts val="480"/>
              </a:spcBef>
              <a:spcAft>
                <a:spcPts val="0"/>
              </a:spcAft>
              <a:buClr>
                <a:srgbClr val="E8D3A2"/>
              </a:buClr>
              <a:buSzPct val="100000"/>
              <a:buFont typeface="Arial"/>
              <a:buChar char="■"/>
              <a:defRPr sz="2400" b="0" i="0" u="none" strike="noStrike" cap="none">
                <a:solidFill>
                  <a:srgbClr val="E8D3A2"/>
                </a:solidFill>
                <a:latin typeface="Arial"/>
                <a:ea typeface="Arial"/>
                <a:cs typeface="Arial"/>
                <a:sym typeface="Arial"/>
              </a:defRPr>
            </a:lvl3pPr>
            <a:lvl4pPr marL="1371600" marR="0" lvl="3" indent="127000" algn="l" rtl="0">
              <a:lnSpc>
                <a:spcPct val="100000"/>
              </a:lnSpc>
              <a:spcBef>
                <a:spcPts val="400"/>
              </a:spcBef>
              <a:spcAft>
                <a:spcPts val="0"/>
              </a:spcAft>
              <a:buClr>
                <a:srgbClr val="E8D3A2"/>
              </a:buClr>
              <a:buSzPct val="100000"/>
              <a:buFont typeface="Arial"/>
              <a:buChar char="●"/>
              <a:defRPr sz="2000" b="0" i="0" u="none" strike="noStrike" cap="none">
                <a:solidFill>
                  <a:srgbClr val="E8D3A2"/>
                </a:solidFill>
                <a:latin typeface="Arial"/>
                <a:ea typeface="Arial"/>
                <a:cs typeface="Arial"/>
                <a:sym typeface="Arial"/>
              </a:defRPr>
            </a:lvl4pPr>
            <a:lvl5pPr marL="1828800" marR="0" lvl="4" indent="127000" algn="l" rtl="0">
              <a:lnSpc>
                <a:spcPct val="100000"/>
              </a:lnSpc>
              <a:spcBef>
                <a:spcPts val="400"/>
              </a:spcBef>
              <a:spcAft>
                <a:spcPts val="0"/>
              </a:spcAft>
              <a:buClr>
                <a:srgbClr val="E8D3A2"/>
              </a:buClr>
              <a:buSzPct val="100000"/>
              <a:buFont typeface="Arial"/>
              <a:buChar char="○"/>
              <a:defRPr sz="2000" b="0" i="0" u="none" strike="noStrike" cap="none">
                <a:solidFill>
                  <a:srgbClr val="E8D3A2"/>
                </a:solidFill>
                <a:latin typeface="Arial"/>
                <a:ea typeface="Arial"/>
                <a:cs typeface="Arial"/>
                <a:sym typeface="Arial"/>
              </a:defRPr>
            </a:lvl5pPr>
            <a:lvl6pPr marL="2641600" marR="0" lvl="5" indent="25400" algn="l" rtl="0">
              <a:lnSpc>
                <a:spcPct val="100000"/>
              </a:lnSpc>
              <a:spcBef>
                <a:spcPts val="400"/>
              </a:spcBef>
              <a:spcAft>
                <a:spcPts val="0"/>
              </a:spcAft>
              <a:buClr>
                <a:schemeClr val="lt1"/>
              </a:buClr>
              <a:buSzPct val="100000"/>
              <a:buFont typeface="Arial"/>
              <a:buChar char="•"/>
              <a:defRPr sz="2000" b="0" i="0" u="none" strike="noStrike" cap="none">
                <a:solidFill>
                  <a:schemeClr val="lt1"/>
                </a:solidFill>
                <a:latin typeface="Calibri"/>
                <a:ea typeface="Calibri"/>
                <a:cs typeface="Calibri"/>
                <a:sym typeface="Calibri"/>
              </a:defRPr>
            </a:lvl6pPr>
            <a:lvl7pPr marL="3098800" marR="0" lvl="6" indent="25400" algn="l" rtl="0">
              <a:lnSpc>
                <a:spcPct val="100000"/>
              </a:lnSpc>
              <a:spcBef>
                <a:spcPts val="400"/>
              </a:spcBef>
              <a:spcAft>
                <a:spcPts val="0"/>
              </a:spcAft>
              <a:buClr>
                <a:schemeClr val="lt1"/>
              </a:buClr>
              <a:buSzPct val="100000"/>
              <a:buFont typeface="Arial"/>
              <a:buChar char="•"/>
              <a:defRPr sz="2000" b="0" i="0" u="none" strike="noStrike" cap="none">
                <a:solidFill>
                  <a:schemeClr val="lt1"/>
                </a:solidFill>
                <a:latin typeface="Calibri"/>
                <a:ea typeface="Calibri"/>
                <a:cs typeface="Calibri"/>
                <a:sym typeface="Calibri"/>
              </a:defRPr>
            </a:lvl7pPr>
            <a:lvl8pPr marL="3556000" marR="0" lvl="7" indent="25400" algn="l" rtl="0">
              <a:lnSpc>
                <a:spcPct val="100000"/>
              </a:lnSpc>
              <a:spcBef>
                <a:spcPts val="400"/>
              </a:spcBef>
              <a:spcAft>
                <a:spcPts val="0"/>
              </a:spcAft>
              <a:buClr>
                <a:schemeClr val="lt1"/>
              </a:buClr>
              <a:buSzPct val="100000"/>
              <a:buFont typeface="Arial"/>
              <a:buChar char="•"/>
              <a:defRPr sz="2000" b="0" i="0" u="none" strike="noStrike" cap="none">
                <a:solidFill>
                  <a:schemeClr val="lt1"/>
                </a:solidFill>
                <a:latin typeface="Calibri"/>
                <a:ea typeface="Calibri"/>
                <a:cs typeface="Calibri"/>
                <a:sym typeface="Calibri"/>
              </a:defRPr>
            </a:lvl8pPr>
            <a:lvl9pPr marL="4013200" marR="0" lvl="8" indent="25400" algn="l" rtl="0">
              <a:lnSpc>
                <a:spcPct val="100000"/>
              </a:lnSpc>
              <a:spcBef>
                <a:spcPts val="400"/>
              </a:spcBef>
              <a:spcAft>
                <a:spcPts val="0"/>
              </a:spcAft>
              <a:buClr>
                <a:schemeClr val="lt1"/>
              </a:buClr>
              <a:buSzPct val="100000"/>
              <a:buFont typeface="Arial"/>
              <a:buChar char="•"/>
              <a:defRPr sz="2000" b="0" i="0" u="none" strike="noStrike" cap="none">
                <a:solidFill>
                  <a:schemeClr val="lt1"/>
                </a:solidFill>
                <a:latin typeface="Calibri"/>
                <a:ea typeface="Calibri"/>
                <a:cs typeface="Calibri"/>
                <a:sym typeface="Calibri"/>
              </a:defRPr>
            </a:lvl9pPr>
          </a:lstStyle>
          <a:p>
            <a:endParaRPr/>
          </a:p>
        </p:txBody>
      </p:sp>
      <p:pic>
        <p:nvPicPr>
          <p:cNvPr id="32" name="Shape 32" descr="Bar_RtAngle_7502_RGB.png"/>
          <p:cNvPicPr preferRelativeResize="0"/>
          <p:nvPr/>
        </p:nvPicPr>
        <p:blipFill rotWithShape="1">
          <a:blip r:embed="rId4">
            <a:alphaModFix/>
          </a:blip>
          <a:srcRect/>
          <a:stretch/>
        </p:blipFill>
        <p:spPr>
          <a:xfrm>
            <a:off x="813587" y="4006085"/>
            <a:ext cx="2284302" cy="11277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Header + Graphic">
    <p:spTree>
      <p:nvGrpSpPr>
        <p:cNvPr id="1" name="Shape 33"/>
        <p:cNvGrpSpPr/>
        <p:nvPr/>
      </p:nvGrpSpPr>
      <p:grpSpPr>
        <a:xfrm>
          <a:off x="0" y="0"/>
          <a:ext cx="0" cy="0"/>
          <a:chOff x="0" y="0"/>
          <a:chExt cx="0" cy="0"/>
        </a:xfrm>
      </p:grpSpPr>
      <p:sp>
        <p:nvSpPr>
          <p:cNvPr id="34" name="Shape 34"/>
          <p:cNvSpPr>
            <a:spLocks noGrp="1"/>
          </p:cNvSpPr>
          <p:nvPr>
            <p:ph type="chart" idx="2"/>
          </p:nvPr>
        </p:nvSpPr>
        <p:spPr>
          <a:xfrm>
            <a:off x="766762" y="1736725"/>
            <a:ext cx="8021636" cy="4432297"/>
          </a:xfrm>
          <a:prstGeom prst="rect">
            <a:avLst/>
          </a:prstGeom>
          <a:noFill/>
          <a:ln>
            <a:noFill/>
          </a:ln>
        </p:spPr>
        <p:txBody>
          <a:bodyPr wrap="square" lIns="91425" tIns="91425" rIns="91425" bIns="91425" anchor="t" anchorCtr="0"/>
          <a:lstStyle>
            <a:lvl1pPr marL="0" marR="0" lvl="0" indent="0" algn="l" rtl="0">
              <a:lnSpc>
                <a:spcPct val="100000"/>
              </a:lnSpc>
              <a:spcBef>
                <a:spcPts val="480"/>
              </a:spcBef>
              <a:spcAft>
                <a:spcPts val="0"/>
              </a:spcAft>
              <a:buClr>
                <a:srgbClr val="999999"/>
              </a:buClr>
              <a:buFont typeface="Arial"/>
              <a:buNone/>
              <a:defRPr sz="2400" b="0" i="1" u="none" strike="noStrike" cap="none">
                <a:solidFill>
                  <a:srgbClr val="999999"/>
                </a:solidFill>
                <a:latin typeface="Open Sans Light"/>
                <a:ea typeface="Open Sans Light"/>
                <a:cs typeface="Open Sans Light"/>
                <a:sym typeface="Open Sans Light"/>
              </a:defRPr>
            </a:lvl1pPr>
            <a:lvl2pPr marL="914400" marR="0" lvl="1" indent="7620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295400" marR="0" lvl="2" indent="762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727200" marR="0" lvl="3"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184400" marR="0" lvl="4"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641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3098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556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4013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
        <p:nvSpPr>
          <p:cNvPr id="35" name="Shape 35"/>
          <p:cNvSpPr txBox="1">
            <a:spLocks noGrp="1"/>
          </p:cNvSpPr>
          <p:nvPr>
            <p:ph type="body" idx="1"/>
          </p:nvPr>
        </p:nvSpPr>
        <p:spPr>
          <a:xfrm>
            <a:off x="671756" y="371510"/>
            <a:ext cx="8184662" cy="991998"/>
          </a:xfrm>
          <a:prstGeom prst="rect">
            <a:avLst/>
          </a:prstGeom>
          <a:noFill/>
          <a:ln>
            <a:noFill/>
          </a:ln>
        </p:spPr>
        <p:txBody>
          <a:bodyPr wrap="square" lIns="91425" tIns="91425" rIns="91425" bIns="91425" anchor="b" anchorCtr="0"/>
          <a:lstStyle>
            <a:lvl1pPr marL="0" marR="0" lvl="0" indent="190500" algn="l" rtl="0">
              <a:lnSpc>
                <a:spcPct val="90000"/>
              </a:lnSpc>
              <a:spcBef>
                <a:spcPts val="600"/>
              </a:spcBef>
              <a:spcAft>
                <a:spcPts val="0"/>
              </a:spcAft>
              <a:buClr>
                <a:srgbClr val="4B2E83"/>
              </a:buClr>
              <a:buSzPct val="100000"/>
              <a:buFont typeface="Arial"/>
              <a:buChar char="●"/>
              <a:defRPr sz="3000" b="0" i="0" u="none" strike="noStrike" cap="none">
                <a:solidFill>
                  <a:srgbClr val="4B2E83"/>
                </a:solidFill>
                <a:latin typeface="Arial"/>
                <a:ea typeface="Arial"/>
                <a:cs typeface="Arial"/>
                <a:sym typeface="Arial"/>
              </a:defRPr>
            </a:lvl1pPr>
            <a:lvl2pPr marL="457200" marR="0" lvl="1" indent="177800" algn="l" rtl="0">
              <a:lnSpc>
                <a:spcPct val="100000"/>
              </a:lnSpc>
              <a:spcBef>
                <a:spcPts val="560"/>
              </a:spcBef>
              <a:spcAft>
                <a:spcPts val="0"/>
              </a:spcAft>
              <a:buClr>
                <a:srgbClr val="E8D3A2"/>
              </a:buClr>
              <a:buSzPct val="100000"/>
              <a:buFont typeface="Arial"/>
              <a:buChar char="○"/>
              <a:defRPr sz="2800" b="0" i="0" u="none" strike="noStrike" cap="none">
                <a:solidFill>
                  <a:srgbClr val="E8D3A2"/>
                </a:solidFill>
                <a:latin typeface="Arial"/>
                <a:ea typeface="Arial"/>
                <a:cs typeface="Arial"/>
                <a:sym typeface="Arial"/>
              </a:defRPr>
            </a:lvl2pPr>
            <a:lvl3pPr marL="914400" marR="0" lvl="2" indent="152400" algn="l" rtl="0">
              <a:lnSpc>
                <a:spcPct val="100000"/>
              </a:lnSpc>
              <a:spcBef>
                <a:spcPts val="480"/>
              </a:spcBef>
              <a:spcAft>
                <a:spcPts val="0"/>
              </a:spcAft>
              <a:buClr>
                <a:srgbClr val="E8D3A2"/>
              </a:buClr>
              <a:buSzPct val="100000"/>
              <a:buFont typeface="Arial"/>
              <a:buChar char="■"/>
              <a:defRPr sz="2400" b="0" i="0" u="none" strike="noStrike" cap="none">
                <a:solidFill>
                  <a:srgbClr val="E8D3A2"/>
                </a:solidFill>
                <a:latin typeface="Arial"/>
                <a:ea typeface="Arial"/>
                <a:cs typeface="Arial"/>
                <a:sym typeface="Arial"/>
              </a:defRPr>
            </a:lvl3pPr>
            <a:lvl4pPr marL="1371600" marR="0" lvl="3" indent="127000" algn="l" rtl="0">
              <a:lnSpc>
                <a:spcPct val="100000"/>
              </a:lnSpc>
              <a:spcBef>
                <a:spcPts val="400"/>
              </a:spcBef>
              <a:spcAft>
                <a:spcPts val="0"/>
              </a:spcAft>
              <a:buClr>
                <a:srgbClr val="E8D3A2"/>
              </a:buClr>
              <a:buSzPct val="100000"/>
              <a:buFont typeface="Arial"/>
              <a:buChar char="●"/>
              <a:defRPr sz="2000" b="0" i="0" u="none" strike="noStrike" cap="none">
                <a:solidFill>
                  <a:srgbClr val="E8D3A2"/>
                </a:solidFill>
                <a:latin typeface="Arial"/>
                <a:ea typeface="Arial"/>
                <a:cs typeface="Arial"/>
                <a:sym typeface="Arial"/>
              </a:defRPr>
            </a:lvl4pPr>
            <a:lvl5pPr marL="1828800" marR="0" lvl="4" indent="127000" algn="l" rtl="0">
              <a:lnSpc>
                <a:spcPct val="100000"/>
              </a:lnSpc>
              <a:spcBef>
                <a:spcPts val="400"/>
              </a:spcBef>
              <a:spcAft>
                <a:spcPts val="0"/>
              </a:spcAft>
              <a:buClr>
                <a:srgbClr val="E8D3A2"/>
              </a:buClr>
              <a:buSzPct val="100000"/>
              <a:buFont typeface="Arial"/>
              <a:buChar char="○"/>
              <a:defRPr sz="2000" b="0" i="0" u="none" strike="noStrike" cap="none">
                <a:solidFill>
                  <a:srgbClr val="E8D3A2"/>
                </a:solidFill>
                <a:latin typeface="Arial"/>
                <a:ea typeface="Arial"/>
                <a:cs typeface="Arial"/>
                <a:sym typeface="Arial"/>
              </a:defRPr>
            </a:lvl5pPr>
            <a:lvl6pPr marL="2641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3098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556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4013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36" name="Shape 36" descr="Wordmark_center_Purple_HEX.png"/>
          <p:cNvPicPr preferRelativeResize="0"/>
          <p:nvPr/>
        </p:nvPicPr>
        <p:blipFill rotWithShape="1">
          <a:blip r:embed="rId2">
            <a:alphaModFix/>
          </a:blip>
          <a:srcRect/>
          <a:stretch/>
        </p:blipFill>
        <p:spPr>
          <a:xfrm>
            <a:off x="6363105" y="6487457"/>
            <a:ext cx="2425295" cy="163373"/>
          </a:xfrm>
          <a:prstGeom prst="rect">
            <a:avLst/>
          </a:prstGeom>
          <a:noFill/>
          <a:ln>
            <a:noFill/>
          </a:ln>
        </p:spPr>
      </p:pic>
      <p:pic>
        <p:nvPicPr>
          <p:cNvPr id="37" name="Shape 37" descr="Bar_RtAngle_7502_RGB.png"/>
          <p:cNvPicPr preferRelativeResize="0"/>
          <p:nvPr/>
        </p:nvPicPr>
        <p:blipFill rotWithShape="1">
          <a:blip r:embed="rId3">
            <a:alphaModFix/>
          </a:blip>
          <a:srcRect/>
          <a:stretch/>
        </p:blipFill>
        <p:spPr>
          <a:xfrm>
            <a:off x="784225" y="1437804"/>
            <a:ext cx="1358184" cy="67050"/>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2F80F8E-49E6-4B38-81FA-4E902384169C}" type="datetimeFigureOut">
              <a:rPr lang="en-US" smtClean="0">
                <a:solidFill>
                  <a:prstClr val="black">
                    <a:tint val="75000"/>
                  </a:prstClr>
                </a:solidFill>
              </a:rPr>
              <a:pPr/>
              <a:t>9/29/2017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A85ADF3-635D-40A4-AFEF-74A39CB470A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7639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2F80F8E-49E6-4B38-81FA-4E902384169C}" type="datetimeFigureOut">
              <a:rPr lang="en-US" smtClean="0">
                <a:solidFill>
                  <a:prstClr val="black">
                    <a:tint val="75000"/>
                  </a:prstClr>
                </a:solidFill>
              </a:rPr>
              <a:pPr/>
              <a:t>9/29/2017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A85ADF3-635D-40A4-AFEF-74A39CB470A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139360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2F80F8E-49E6-4B38-81FA-4E902384169C}" type="datetimeFigureOut">
              <a:rPr lang="en-US" smtClean="0">
                <a:solidFill>
                  <a:prstClr val="black">
                    <a:tint val="75000"/>
                  </a:prstClr>
                </a:solidFill>
              </a:rPr>
              <a:pPr/>
              <a:t>9/29/2017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A85ADF3-635D-40A4-AFEF-74A39CB470A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3221431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theme" Target="../theme/theme3.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5" Type="http://schemas.openxmlformats.org/officeDocument/2006/relationships/slideLayout" Target="../slideLayouts/slideLayout22.xml"/><Relationship Id="rId4" Type="http://schemas.openxmlformats.org/officeDocument/2006/relationships/slideLayout" Target="../slideLayouts/slideLayout21.xml"/><Relationship Id="rId9"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8.xml"/><Relationship Id="rId2" Type="http://schemas.openxmlformats.org/officeDocument/2006/relationships/slideLayout" Target="../slideLayouts/slideLayout27.xml"/><Relationship Id="rId1" Type="http://schemas.openxmlformats.org/officeDocument/2006/relationships/slideLayout" Target="../slideLayouts/slideLayout26.xml"/><Relationship Id="rId5" Type="http://schemas.openxmlformats.org/officeDocument/2006/relationships/theme" Target="../theme/theme5.xml"/><Relationship Id="rId4" Type="http://schemas.openxmlformats.org/officeDocument/2006/relationships/slideLayout" Target="../slideLayouts/slideLayout29.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32.xml"/><Relationship Id="rId2" Type="http://schemas.openxmlformats.org/officeDocument/2006/relationships/slideLayout" Target="../slideLayouts/slideLayout31.xml"/><Relationship Id="rId1" Type="http://schemas.openxmlformats.org/officeDocument/2006/relationships/slideLayout" Target="../slideLayouts/slideLayout30.xml"/><Relationship Id="rId5" Type="http://schemas.openxmlformats.org/officeDocument/2006/relationships/theme" Target="../theme/theme6.xml"/><Relationship Id="rId4" Type="http://schemas.openxmlformats.org/officeDocument/2006/relationships/slideLayout" Target="../slideLayouts/slideLayout33.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7.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4B2E83"/>
        </a:solidFill>
        <a:effectLst/>
      </p:bgPr>
    </p:bg>
    <p:spTree>
      <p:nvGrpSpPr>
        <p:cNvPr id="1" name="Shape 5"/>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22"/>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51" r:id="rId1"/>
    <p:sldLayoutId id="2147483652" r:id="rId2"/>
    <p:sldLayoutId id="2147483653"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F80F8E-49E6-4B38-81FA-4E902384169C}" type="datetimeFigureOut">
              <a:rPr lang="en-US" kern="1200" smtClean="0">
                <a:solidFill>
                  <a:prstClr val="black">
                    <a:tint val="75000"/>
                  </a:prstClr>
                </a:solidFill>
                <a:latin typeface="Calibri"/>
                <a:ea typeface="+mn-ea"/>
                <a:cs typeface="+mn-cs"/>
              </a:rPr>
              <a:pPr/>
              <a:t>9/29/2017</a:t>
            </a:fld>
            <a:endParaRPr lang="en-US" kern="1200" dirty="0">
              <a:solidFill>
                <a:prstClr val="black">
                  <a:tint val="75000"/>
                </a:prstClr>
              </a:solidFill>
              <a:latin typeface="Calibri"/>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kern="1200" dirty="0">
              <a:solidFill>
                <a:prstClr val="black">
                  <a:tint val="75000"/>
                </a:prstClr>
              </a:solidFill>
              <a:latin typeface="Calibri"/>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85ADF3-635D-40A4-AFEF-74A39CB470AC}" type="slidenum">
              <a:rPr lang="en-US" kern="1200" smtClean="0">
                <a:solidFill>
                  <a:prstClr val="black">
                    <a:tint val="75000"/>
                  </a:prstClr>
                </a:solidFill>
                <a:latin typeface="Calibri"/>
                <a:ea typeface="+mn-ea"/>
                <a:cs typeface="+mn-cs"/>
              </a:rPr>
              <a:pPr/>
              <a:t>‹#›</a:t>
            </a:fld>
            <a:endParaRPr lang="en-US" kern="1200" dirty="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101785958"/>
      </p:ext>
    </p:extLst>
  </p:cSld>
  <p:clrMap bg1="lt1" tx1="dk1" bg2="lt2" tx2="dk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 id="2147483662" r:id="rId6"/>
    <p:sldLayoutId id="2147483663" r:id="rId7"/>
    <p:sldLayoutId id="2147483664" r:id="rId8"/>
    <p:sldLayoutId id="2147483665" r:id="rId9"/>
    <p:sldLayoutId id="2147483666" r:id="rId10"/>
    <p:sldLayoutId id="214748366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rotWithShape="1">
          <a:gsLst>
            <a:gs pos="0">
              <a:schemeClr val="bg2"/>
            </a:gs>
            <a:gs pos="80000">
              <a:schemeClr val="accent2"/>
            </a:gs>
          </a:gsLst>
          <a:path path="circle">
            <a:fillToRect l="50000" t="-80000" r="50000" b="180000"/>
          </a:path>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3264104"/>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4B2E8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63498610"/>
      </p:ext>
    </p:extLst>
  </p:cSld>
  <p:clrMap bg1="dk1" tx1="lt1" bg2="dk2" tx2="lt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69812559"/>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814598-278E-4750-85DC-58B0D39D8658}" type="datetimeFigureOut">
              <a:rPr lang="en-US" kern="1200" smtClean="0">
                <a:solidFill>
                  <a:prstClr val="black">
                    <a:tint val="75000"/>
                  </a:prstClr>
                </a:solidFill>
                <a:latin typeface="Calibri"/>
                <a:ea typeface="+mn-ea"/>
                <a:cs typeface="+mn-cs"/>
              </a:rPr>
              <a:pPr/>
              <a:t>9/29/2017</a:t>
            </a:fld>
            <a:endParaRPr lang="en-US" kern="1200">
              <a:solidFill>
                <a:prstClr val="black">
                  <a:tint val="75000"/>
                </a:prstClr>
              </a:solidFill>
              <a:latin typeface="Calibri"/>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1EB955-44C2-45AE-8A77-3E803F6F3A94}" type="slidenum">
              <a:rPr lang="en-US" kern="1200" smtClean="0">
                <a:solidFill>
                  <a:prstClr val="black">
                    <a:tint val="75000"/>
                  </a:prstClr>
                </a:solidFill>
                <a:latin typeface="Calibri"/>
                <a:ea typeface="+mn-ea"/>
                <a:cs typeface="+mn-cs"/>
              </a:rPr>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2772103667"/>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mailto:andra2@uw.edu" TargetMode="External"/><Relationship Id="rId3" Type="http://schemas.openxmlformats.org/officeDocument/2006/relationships/hyperlink" Target="mailto:tedm2@uw.edu" TargetMode="External"/><Relationship Id="rId7" Type="http://schemas.openxmlformats.org/officeDocument/2006/relationships/hyperlink" Target="mailto:stomski@uw.edu"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hyperlink" Target="mailto:khayward@uw.edu" TargetMode="External"/><Relationship Id="rId5" Type="http://schemas.openxmlformats.org/officeDocument/2006/relationships/hyperlink" Target="mailto:carhodes@uw.edu" TargetMode="External"/><Relationship Id="rId4" Type="http://schemas.openxmlformats.org/officeDocument/2006/relationships/hyperlink" Target="mailto:jachung@uw.edu" TargetMode="External"/></Relationships>
</file>

<file path=ppt/slides/_rels/slide10.xml.rels><?xml version="1.0" encoding="UTF-8" standalone="yes"?>
<Relationships xmlns="http://schemas.openxmlformats.org/package/2006/relationships"><Relationship Id="rId3" Type="http://schemas.openxmlformats.org/officeDocument/2006/relationships/hyperlink" Target="http://www.washington.edu/research/tools/sage/guide/sage-overview/sage-astra-roles/" TargetMode="External"/><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hyperlink" Target="http://www.washington.edu/research/tools/sage/guide/approvals/approve-application/"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hyperlink" Target="mailto:closeout@uw.edu" TargetMode="External"/><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hyperlink" Target="https://www.washington.edu/research/policies/gim-39-closeout-of-sponsored-programs/" TargetMode="External"/><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hyperlink" Target="https://grants.nih.gov/grants/rppr/faqs.htm" TargetMode="External"/><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hyperlink" Target="https://grants.nih.gov/grants/rppr/faqs.htm" TargetMode="External"/><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hyperlink" Target="https://www.washington.edu/research/myresearch-lifecycle/manage/reporting/#progress-reporting" TargetMode="External"/><Relationship Id="rId2" Type="http://schemas.openxmlformats.org/officeDocument/2006/relationships/notesSlide" Target="../notesSlides/notesSlide17.xml"/><Relationship Id="rId1" Type="http://schemas.openxmlformats.org/officeDocument/2006/relationships/slideLayout" Target="../slideLayouts/slideLayout4.xml"/><Relationship Id="rId5" Type="http://schemas.openxmlformats.org/officeDocument/2006/relationships/hyperlink" Target="http://www.washington.edu/research/policies/gim-39-closeout-of-sponsored-programs/" TargetMode="External"/><Relationship Id="rId4" Type="http://schemas.openxmlformats.org/officeDocument/2006/relationships/hyperlink" Target="http://www.washington.edu/research/myresearch-lifecycle/closeout/reporting/#technical"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mailto:osp@uw.edu" TargetMode="External"/><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hyperlink" Target="https://grants.nih.gov/grants/guide/notice-files/NOT-OD-12-101.html" TargetMode="External"/><Relationship Id="rId2" Type="http://schemas.openxmlformats.org/officeDocument/2006/relationships/notesSlide" Target="../notesSlides/notesSlide21.xml"/><Relationship Id="rId1" Type="http://schemas.openxmlformats.org/officeDocument/2006/relationships/slideLayout" Target="../slideLayouts/slideLayout4.xml"/><Relationship Id="rId6" Type="http://schemas.openxmlformats.org/officeDocument/2006/relationships/hyperlink" Target="https://www.washington.edu/research/contact-us/" TargetMode="External"/><Relationship Id="rId5" Type="http://schemas.openxmlformats.org/officeDocument/2006/relationships/hyperlink" Target="http://www.washington.edu/research/contact-us/" TargetMode="External"/><Relationship Id="rId4" Type="http://schemas.openxmlformats.org/officeDocument/2006/relationships/hyperlink" Target="https://public.era.nih.gov/commons/public/login.do?TYPE=33554433&amp;REALMOID=06-1edb031f-46c7-44b3-b803-60b537de74d2&amp;GUID=&amp;SMAUTHREASON=0&amp;METHOD=GET&amp;SMAGENTNAME=-SM-938PYmoLVb4VrDeXo04LZUDVDvc+3899ByInEAjuSUvWNIGfB2zRpWiCivYGCogG&amp;TARGET=-SM-http://public.era.nih.gov/commons"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hyperlink" Target="mailto:osp@uw.edu" TargetMode="External"/><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hyperlink" Target="https://www.foia.gov/" TargetMode="External"/><Relationship Id="rId2" Type="http://schemas.openxmlformats.org/officeDocument/2006/relationships/notesSlide" Target="../notesSlides/notesSlide32.xml"/><Relationship Id="rId1" Type="http://schemas.openxmlformats.org/officeDocument/2006/relationships/slideLayout" Target="../slideLayouts/slideLayout4.xml"/><Relationship Id="rId4" Type="http://schemas.openxmlformats.org/officeDocument/2006/relationships/hyperlink" Target="mailto:osp@uw.edu" TargetMode="Externa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hyperlink" Target="https://www.washington.edu/research/myresearch-lifecycle/manage/award-changes/budget-extensions/" TargetMode="External"/><Relationship Id="rId2" Type="http://schemas.openxmlformats.org/officeDocument/2006/relationships/notesSlide" Target="../notesSlides/notesSlide36.xml"/><Relationship Id="rId1" Type="http://schemas.openxmlformats.org/officeDocument/2006/relationships/slideLayout" Target="../slideLayouts/slideLayout4.xml"/><Relationship Id="rId5" Type="http://schemas.openxmlformats.org/officeDocument/2006/relationships/image" Target="../media/image17.png"/><Relationship Id="rId4" Type="http://schemas.openxmlformats.org/officeDocument/2006/relationships/image" Target="../media/image16.png"/></Relationships>
</file>

<file path=ppt/slides/_rels/slide37.xml.rels><?xml version="1.0" encoding="UTF-8" standalone="yes"?>
<Relationships xmlns="http://schemas.openxmlformats.org/package/2006/relationships"><Relationship Id="rId3" Type="http://schemas.openxmlformats.org/officeDocument/2006/relationships/hyperlink" Target="mailto:osp@uw.edu" TargetMode="External"/><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image" Target="../media/image22.png"/><Relationship Id="rId2" Type="http://schemas.openxmlformats.org/officeDocument/2006/relationships/notesSlide" Target="../notesSlides/notesSlide40.xml"/><Relationship Id="rId1" Type="http://schemas.openxmlformats.org/officeDocument/2006/relationships/slideLayout" Target="../slideLayouts/slideLayout23.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jpe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3.xml"/></Relationships>
</file>

<file path=ppt/slides/_rels/slide4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43.xml"/><Relationship Id="rId1" Type="http://schemas.openxmlformats.org/officeDocument/2006/relationships/slideLayout" Target="../slideLayouts/slideLayout23.xml"/></Relationships>
</file>

<file path=ppt/slides/_rels/slide44.xml.rels><?xml version="1.0" encoding="UTF-8" standalone="yes"?>
<Relationships xmlns="http://schemas.openxmlformats.org/package/2006/relationships"><Relationship Id="rId3" Type="http://schemas.openxmlformats.org/officeDocument/2006/relationships/image" Target="../media/image24.tmp"/><Relationship Id="rId2" Type="http://schemas.openxmlformats.org/officeDocument/2006/relationships/notesSlide" Target="../notesSlides/notesSlide44.xml"/><Relationship Id="rId1" Type="http://schemas.openxmlformats.org/officeDocument/2006/relationships/slideLayout" Target="../slideLayouts/slideLayout2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45.xml"/><Relationship Id="rId1" Type="http://schemas.openxmlformats.org/officeDocument/2006/relationships/slideLayout" Target="../slideLayouts/slideLayout24.xml"/><Relationship Id="rId4" Type="http://schemas.openxmlformats.org/officeDocument/2006/relationships/image" Target="../media/image26.jpe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49.xml"/><Relationship Id="rId1" Type="http://schemas.openxmlformats.org/officeDocument/2006/relationships/slideLayout" Target="../slideLayouts/slideLayout23.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50.xml"/><Relationship Id="rId7" Type="http://schemas.openxmlformats.org/officeDocument/2006/relationships/image" Target="../media/image31.png"/><Relationship Id="rId2" Type="http://schemas.openxmlformats.org/officeDocument/2006/relationships/slideLayout" Target="../slideLayouts/slideLayout24.xml"/><Relationship Id="rId1" Type="http://schemas.openxmlformats.org/officeDocument/2006/relationships/video" Target="file:///\\oit-nas-fe01\cdss-depts\ORS\EXPORT%20CONTROLS\Training%20&amp;%20Presentations\AGM%20-%20RAI\AGM%202012\Airplane%20Wing%20SolidWorks%20CFD.wmv" TargetMode="Externa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4.xml"/></Relationships>
</file>

<file path=ppt/slides/_rels/slide53.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notesSlide" Target="../notesSlides/notesSlide52.xml"/><Relationship Id="rId1" Type="http://schemas.openxmlformats.org/officeDocument/2006/relationships/slideLayout" Target="../slideLayouts/slideLayout24.xml"/><Relationship Id="rId6" Type="http://schemas.openxmlformats.org/officeDocument/2006/relationships/image" Target="../media/image35.jpeg"/><Relationship Id="rId5" Type="http://schemas.openxmlformats.org/officeDocument/2006/relationships/image" Target="../media/image34.png"/><Relationship Id="rId10" Type="http://schemas.openxmlformats.org/officeDocument/2006/relationships/image" Target="../media/image39.png"/><Relationship Id="rId4" Type="http://schemas.openxmlformats.org/officeDocument/2006/relationships/image" Target="../media/image33.png"/><Relationship Id="rId9" Type="http://schemas.openxmlformats.org/officeDocument/2006/relationships/image" Target="../media/image38.png"/></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5.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4.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4.xml"/></Relationships>
</file>

<file path=ppt/slides/_rels/slide5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4.xml"/></Relationships>
</file>

<file path=ppt/slides/_rels/slide58.xml.rels><?xml version="1.0" encoding="UTF-8" standalone="yes"?>
<Relationships xmlns="http://schemas.openxmlformats.org/package/2006/relationships"><Relationship Id="rId8" Type="http://schemas.openxmlformats.org/officeDocument/2006/relationships/image" Target="../media/image46.jpeg"/><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notesSlide" Target="../notesSlides/notesSlide56.xml"/><Relationship Id="rId1" Type="http://schemas.openxmlformats.org/officeDocument/2006/relationships/slideLayout" Target="../slideLayouts/slideLayout24.xml"/><Relationship Id="rId6" Type="http://schemas.openxmlformats.org/officeDocument/2006/relationships/image" Target="../media/image44.png"/><Relationship Id="rId5" Type="http://schemas.openxmlformats.org/officeDocument/2006/relationships/image" Target="../media/image43.jpeg"/><Relationship Id="rId4" Type="http://schemas.openxmlformats.org/officeDocument/2006/relationships/image" Target="../media/image42.png"/></Relationships>
</file>

<file path=ppt/slides/_rels/slide5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57.xm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3.xml"/></Relationships>
</file>

<file path=ppt/slides/_rels/slide61.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59.xml"/><Relationship Id="rId1" Type="http://schemas.openxmlformats.org/officeDocument/2006/relationships/slideLayout" Target="../slideLayouts/slideLayout2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5.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hyperlink" Target="http://images.search.yahoo.com/search/images/view?back=http://images.search.yahoo.com/search/images?ei=UTF-8&amp;p=j.%20reece%20roth&amp;fr2=tab-web&amp;fr=yfp-t-501&amp;w=100&amp;h=134&amp;imgurl=plasma.ece.utk.edu/staff/roth.jpg&amp;rurl=http://plasma.ece.utk.edu/personnel&amp;size=6.8kB&amp;name=roth.jpg&amp;p=j.+reece+roth&amp;type=jpeg&amp;no=1&amp;tt=4&amp;oid=8d39815f228ee620&amp;ei=UTF-8" TargetMode="External"/><Relationship Id="rId1" Type="http://schemas.openxmlformats.org/officeDocument/2006/relationships/slideLayout" Target="../slideLayouts/slideLayout23.xml"/></Relationships>
</file>

<file path=ppt/slides/_rels/slide66.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3.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73.xml.rels><?xml version="1.0" encoding="UTF-8" standalone="yes"?>
<Relationships xmlns="http://schemas.openxmlformats.org/package/2006/relationships"><Relationship Id="rId8" Type="http://schemas.openxmlformats.org/officeDocument/2006/relationships/image" Target="../media/image52.jpeg"/><Relationship Id="rId3" Type="http://schemas.openxmlformats.org/officeDocument/2006/relationships/notesSlide" Target="../notesSlides/notesSlide62.xml"/><Relationship Id="rId7" Type="http://schemas.openxmlformats.org/officeDocument/2006/relationships/hyperlink" Target="https://www.washington.edu/research/training/about-core/" TargetMode="External"/><Relationship Id="rId2" Type="http://schemas.openxmlformats.org/officeDocument/2006/relationships/slideLayout" Target="../slideLayouts/slideLayout34.xml"/><Relationship Id="rId1" Type="http://schemas.openxmlformats.org/officeDocument/2006/relationships/tags" Target="../tags/tag1.xml"/><Relationship Id="rId6" Type="http://schemas.openxmlformats.org/officeDocument/2006/relationships/image" Target="../media/image51.png"/><Relationship Id="rId5" Type="http://schemas.openxmlformats.org/officeDocument/2006/relationships/hyperlink" Target="https://uwresearch.gosignmeup.com/public/course/browse" TargetMode="External"/><Relationship Id="rId4" Type="http://schemas.openxmlformats.org/officeDocument/2006/relationships/image" Target="../media/image10.png"/></Relationships>
</file>

<file path=ppt/slides/_rels/slide74.xml.rels><?xml version="1.0" encoding="UTF-8" standalone="yes"?>
<Relationships xmlns="http://schemas.openxmlformats.org/package/2006/relationships"><Relationship Id="rId8" Type="http://schemas.openxmlformats.org/officeDocument/2006/relationships/hyperlink" Target="https://f2.washington.edu/fm/pafc/content/cost-transfers-elearning" TargetMode="External"/><Relationship Id="rId13" Type="http://schemas.openxmlformats.org/officeDocument/2006/relationships/hyperlink" Target="http://www.washington.edu/research/tools/sage/guide/sage-overview/" TargetMode="External"/><Relationship Id="rId3" Type="http://schemas.openxmlformats.org/officeDocument/2006/relationships/notesSlide" Target="../notesSlides/notesSlide63.xml"/><Relationship Id="rId7" Type="http://schemas.openxmlformats.org/officeDocument/2006/relationships/hyperlink" Target="https://www.washington.edu/research/training/about-core/" TargetMode="External"/><Relationship Id="rId12" Type="http://schemas.openxmlformats.org/officeDocument/2006/relationships/hyperlink" Target="http://www.washington.edu/research/learning/online/index.php/sage" TargetMode="External"/><Relationship Id="rId2" Type="http://schemas.openxmlformats.org/officeDocument/2006/relationships/slideLayout" Target="../slideLayouts/slideLayout34.xml"/><Relationship Id="rId1" Type="http://schemas.openxmlformats.org/officeDocument/2006/relationships/tags" Target="../tags/tag2.xml"/><Relationship Id="rId6" Type="http://schemas.openxmlformats.org/officeDocument/2006/relationships/image" Target="../media/image51.png"/><Relationship Id="rId11" Type="http://schemas.openxmlformats.org/officeDocument/2006/relationships/hyperlink" Target="https://f2.washington.edu/fm/pafc/content/expenditure-timing" TargetMode="External"/><Relationship Id="rId5" Type="http://schemas.openxmlformats.org/officeDocument/2006/relationships/image" Target="../media/image10.png"/><Relationship Id="rId10" Type="http://schemas.openxmlformats.org/officeDocument/2006/relationships/hyperlink" Target="https://f2.washington.edu/fm/pafc/content/f-and-elearning" TargetMode="External"/><Relationship Id="rId4" Type="http://schemas.openxmlformats.org/officeDocument/2006/relationships/image" Target="../media/image52.jpeg"/><Relationship Id="rId9" Type="http://schemas.openxmlformats.org/officeDocument/2006/relationships/hyperlink" Target="https://f2.washington.edu/fm/pafc/content/food-fiscal-compliance-elearning" TargetMode="External"/><Relationship Id="rId14" Type="http://schemas.openxmlformats.org/officeDocument/2006/relationships/hyperlink" Target="https://uwresearch.gosignmeup.com/public/course/browse"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hyperlink" Target="http://www.washington.edu/research/tools/sage/guide/sage-overview/sage-astra-roles/" TargetMode="External"/><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Table 11"/>
          <p:cNvGraphicFramePr>
            <a:graphicFrameLocks noGrp="1"/>
          </p:cNvGraphicFramePr>
          <p:nvPr>
            <p:extLst>
              <p:ext uri="{D42A27DB-BD31-4B8C-83A1-F6EECF244321}">
                <p14:modId xmlns:p14="http://schemas.microsoft.com/office/powerpoint/2010/main" val="3050938801"/>
              </p:ext>
            </p:extLst>
          </p:nvPr>
        </p:nvGraphicFramePr>
        <p:xfrm>
          <a:off x="0" y="1"/>
          <a:ext cx="9062112" cy="6776110"/>
        </p:xfrm>
        <a:graphic>
          <a:graphicData uri="http://schemas.openxmlformats.org/drawingml/2006/table">
            <a:tbl>
              <a:tblPr firstRow="1" firstCol="1" bandRow="1">
                <a:tableStyleId>{5C22544A-7EE6-4342-B048-85BDC9FD1C3A}</a:tableStyleId>
              </a:tblPr>
              <a:tblGrid>
                <a:gridCol w="380762">
                  <a:extLst>
                    <a:ext uri="{9D8B030D-6E8A-4147-A177-3AD203B41FA5}">
                      <a16:colId xmlns:a16="http://schemas.microsoft.com/office/drawing/2014/main" xmlns="" val="20000"/>
                    </a:ext>
                  </a:extLst>
                </a:gridCol>
                <a:gridCol w="2969935">
                  <a:extLst>
                    <a:ext uri="{9D8B030D-6E8A-4147-A177-3AD203B41FA5}">
                      <a16:colId xmlns:a16="http://schemas.microsoft.com/office/drawing/2014/main" xmlns="" val="20001"/>
                    </a:ext>
                  </a:extLst>
                </a:gridCol>
                <a:gridCol w="3579154">
                  <a:extLst>
                    <a:ext uri="{9D8B030D-6E8A-4147-A177-3AD203B41FA5}">
                      <a16:colId xmlns:a16="http://schemas.microsoft.com/office/drawing/2014/main" xmlns="" val="20002"/>
                    </a:ext>
                  </a:extLst>
                </a:gridCol>
                <a:gridCol w="1291215">
                  <a:extLst>
                    <a:ext uri="{9D8B030D-6E8A-4147-A177-3AD203B41FA5}">
                      <a16:colId xmlns:a16="http://schemas.microsoft.com/office/drawing/2014/main" xmlns="" val="20003"/>
                    </a:ext>
                  </a:extLst>
                </a:gridCol>
                <a:gridCol w="618207">
                  <a:extLst>
                    <a:ext uri="{9D8B030D-6E8A-4147-A177-3AD203B41FA5}">
                      <a16:colId xmlns:a16="http://schemas.microsoft.com/office/drawing/2014/main" xmlns="" val="20004"/>
                    </a:ext>
                  </a:extLst>
                </a:gridCol>
                <a:gridCol w="222839">
                  <a:extLst>
                    <a:ext uri="{9D8B030D-6E8A-4147-A177-3AD203B41FA5}">
                      <a16:colId xmlns:a16="http://schemas.microsoft.com/office/drawing/2014/main" xmlns="" val="20005"/>
                    </a:ext>
                  </a:extLst>
                </a:gridCol>
              </a:tblGrid>
              <a:tr h="98743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400" dirty="0">
                        <a:solidFill>
                          <a:schemeClr val="bg1"/>
                        </a:solidFill>
                        <a:effectLst>
                          <a:outerShdw blurRad="38100" dist="38100" dir="2700000" algn="tl">
                            <a:srgbClr val="000000">
                              <a:alpha val="43137"/>
                            </a:srgbClr>
                          </a:outerShdw>
                        </a:effectLst>
                        <a:latin typeface="Palatino Linotype" panose="02040502050505030304" pitchFamily="18" charset="0"/>
                      </a:endParaRPr>
                    </a:p>
                  </a:txBody>
                  <a:tcPr marL="68580" marR="6858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4">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4000" dirty="0">
                          <a:solidFill>
                            <a:srgbClr val="8B814F"/>
                          </a:solidFill>
                          <a:effectLst/>
                          <a:latin typeface="Palatino Linotype" panose="02040502050505030304" pitchFamily="18" charset="0"/>
                        </a:rPr>
                        <a:t>MRAM </a:t>
                      </a:r>
                      <a:r>
                        <a:rPr lang="en-US" sz="2400" dirty="0">
                          <a:solidFill>
                            <a:srgbClr val="8B814F"/>
                          </a:solidFill>
                          <a:effectLst/>
                          <a:latin typeface="Palatino Linotype" panose="02040502050505030304" pitchFamily="18" charset="0"/>
                        </a:rPr>
                        <a:t>Monthly Research Administration Meeting </a:t>
                      </a:r>
                    </a:p>
                  </a:txBody>
                  <a:tcPr marL="68580" marR="6858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400" dirty="0">
                        <a:solidFill>
                          <a:schemeClr val="bg1"/>
                        </a:solidFill>
                        <a:effectLst>
                          <a:outerShdw blurRad="38100" dist="38100" dir="2700000" algn="tl">
                            <a:srgbClr val="000000">
                              <a:alpha val="43137"/>
                            </a:srgbClr>
                          </a:outerShdw>
                        </a:effectLst>
                        <a:latin typeface="Palatino Linotype" panose="02040502050505030304" pitchFamily="18" charset="0"/>
                      </a:endParaRPr>
                    </a:p>
                  </a:txBody>
                  <a:tcPr marL="68580" marR="6858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0"/>
                  </a:ext>
                </a:extLst>
              </a:tr>
              <a:tr h="81143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400" b="1" dirty="0">
                        <a:solidFill>
                          <a:schemeClr val="bg1"/>
                        </a:solidFill>
                        <a:effectLst>
                          <a:outerShdw blurRad="38100" dist="38100" dir="2700000" algn="tl">
                            <a:srgbClr val="000000">
                              <a:alpha val="43137"/>
                            </a:srgbClr>
                          </a:outerShdw>
                        </a:effectLst>
                        <a:latin typeface="Arial"/>
                        <a:ea typeface="Times New Roman"/>
                        <a:cs typeface="Times New Roman"/>
                      </a:endParaRPr>
                    </a:p>
                  </a:txBody>
                  <a:tcPr marL="68580" marR="6858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4">
                  <a:txBody>
                    <a:bodyPr/>
                    <a:lstStyle/>
                    <a:p>
                      <a:pPr algn="ctr"/>
                      <a:endParaRPr lang="en-US" sz="1000" b="1" dirty="0">
                        <a:solidFill>
                          <a:schemeClr val="bg1"/>
                        </a:solidFill>
                        <a:effectLst>
                          <a:outerShdw blurRad="38100" dist="38100" dir="2700000" algn="tl">
                            <a:srgbClr val="000000">
                              <a:alpha val="43000"/>
                            </a:srgbClr>
                          </a:outerShdw>
                        </a:effectLst>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solidFill>
                            <a:srgbClr val="8B814F"/>
                          </a:solidFill>
                          <a:effectLst/>
                        </a:rPr>
                        <a:t>SEPTEMBER 7, 2017</a:t>
                      </a:r>
                      <a:r>
                        <a:rPr lang="en-US" sz="1400" b="1" baseline="0" dirty="0">
                          <a:solidFill>
                            <a:srgbClr val="8B814F"/>
                          </a:solidFill>
                          <a:effectLst/>
                        </a:rPr>
                        <a:t> </a:t>
                      </a:r>
                    </a:p>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solidFill>
                            <a:srgbClr val="8B814F"/>
                          </a:solidFill>
                          <a:effectLst/>
                        </a:rPr>
                        <a:t>UW TOWER AUDITORIUM</a:t>
                      </a:r>
                      <a:endParaRPr lang="en-US" sz="1400" dirty="0">
                        <a:solidFill>
                          <a:srgbClr val="8B814F"/>
                        </a:solidFill>
                        <a:effectLst/>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b="1" dirty="0">
                        <a:solidFill>
                          <a:schemeClr val="bg1"/>
                        </a:solidFill>
                        <a:effectLst>
                          <a:outerShdw blurRad="38100" dist="38100" dir="2700000" algn="tl">
                            <a:srgbClr val="000000">
                              <a:alpha val="43137"/>
                            </a:srgbClr>
                          </a:outerShdw>
                        </a:effectLst>
                        <a:latin typeface="Arial"/>
                        <a:ea typeface="Times New Roman"/>
                        <a:cs typeface="Times New Roman"/>
                      </a:endParaRPr>
                    </a:p>
                  </a:txBody>
                  <a:tcPr marL="68580" marR="6858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400" b="1" dirty="0">
                        <a:solidFill>
                          <a:schemeClr val="bg1"/>
                        </a:solidFill>
                        <a:effectLst>
                          <a:outerShdw blurRad="38100" dist="38100" dir="2700000" algn="tl">
                            <a:srgbClr val="000000">
                              <a:alpha val="43137"/>
                            </a:srgbClr>
                          </a:outerShdw>
                        </a:effectLst>
                        <a:latin typeface="Arial"/>
                        <a:ea typeface="Times New Roman"/>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2770A"/>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400" b="1" dirty="0">
                        <a:solidFill>
                          <a:schemeClr val="bg1"/>
                        </a:solidFill>
                        <a:effectLst>
                          <a:outerShdw blurRad="38100" dist="38100" dir="2700000" algn="tl">
                            <a:srgbClr val="000000">
                              <a:alpha val="43137"/>
                            </a:srgbClr>
                          </a:outerShdw>
                        </a:effectLst>
                        <a:latin typeface="Arial"/>
                        <a:ea typeface="Times New Roman"/>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2770A"/>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400" b="1" dirty="0">
                        <a:solidFill>
                          <a:schemeClr val="bg1"/>
                        </a:solidFill>
                        <a:effectLst>
                          <a:outerShdw blurRad="38100" dist="38100" dir="2700000" algn="tl">
                            <a:srgbClr val="000000">
                              <a:alpha val="43137"/>
                            </a:srgbClr>
                          </a:outerShdw>
                        </a:effectLst>
                        <a:latin typeface="Arial"/>
                        <a:ea typeface="Times New Roman"/>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2770A"/>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400" b="1" dirty="0">
                        <a:solidFill>
                          <a:schemeClr val="bg1"/>
                        </a:solidFill>
                        <a:effectLst>
                          <a:outerShdw blurRad="38100" dist="38100" dir="2700000" algn="tl">
                            <a:srgbClr val="000000">
                              <a:alpha val="43137"/>
                            </a:srgbClr>
                          </a:outerShdw>
                        </a:effectLst>
                        <a:latin typeface="Arial"/>
                        <a:ea typeface="Times New Roman"/>
                        <a:cs typeface="Times New Roman"/>
                      </a:endParaRPr>
                    </a:p>
                  </a:txBody>
                  <a:tcPr marL="68580" marR="6858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6"/>
                  </a:ext>
                </a:extLst>
              </a:tr>
              <a:tr h="24967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100" b="1" dirty="0">
                        <a:solidFill>
                          <a:schemeClr val="bg1"/>
                        </a:solidFill>
                        <a:effectLst>
                          <a:outerShdw blurRad="38100" dist="38100" dir="2700000" algn="tl">
                            <a:srgbClr val="000000">
                              <a:alpha val="43137"/>
                            </a:srgbClr>
                          </a:outerShdw>
                        </a:effectLst>
                        <a:latin typeface="Arial"/>
                        <a:ea typeface="Times New Roman"/>
                        <a:cs typeface="Times New Roman"/>
                      </a:endParaRPr>
                    </a:p>
                  </a:txBody>
                  <a:tcPr marL="68580" marR="6858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a:solidFill>
                            <a:schemeClr val="bg1"/>
                          </a:solidFill>
                          <a:effectLst>
                            <a:outerShdw blurRad="38100" dist="38100" dir="2700000" algn="tl">
                              <a:srgbClr val="000000">
                                <a:alpha val="43137"/>
                              </a:srgbClr>
                            </a:outerShdw>
                          </a:effectLst>
                        </a:rPr>
                        <a:t>TOPIC </a:t>
                      </a:r>
                      <a:endParaRPr lang="en-US" sz="1600" b="1" dirty="0">
                        <a:solidFill>
                          <a:schemeClr val="bg1"/>
                        </a:solidFill>
                        <a:effectLst>
                          <a:outerShdw blurRad="38100" dist="38100" dir="2700000" algn="tl">
                            <a:srgbClr val="000000">
                              <a:alpha val="43137"/>
                            </a:srgbClr>
                          </a:outerShdw>
                        </a:effectLst>
                        <a:latin typeface="Arial"/>
                        <a:ea typeface="Times New Roman"/>
                        <a:cs typeface="Times New Roman"/>
                      </a:endParaRPr>
                    </a:p>
                  </a:txBody>
                  <a:tcPr marL="68580" marR="68580" marT="0"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5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a:solidFill>
                            <a:schemeClr val="bg1"/>
                          </a:solidFill>
                          <a:effectLst>
                            <a:outerShdw blurRad="38100" dist="38100" dir="2700000" algn="tl">
                              <a:srgbClr val="000000">
                                <a:alpha val="43137"/>
                              </a:srgbClr>
                            </a:outerShdw>
                          </a:effectLst>
                        </a:rPr>
                        <a:t>PRESENTER</a:t>
                      </a:r>
                      <a:endParaRPr lang="en-US" sz="1600" b="1" dirty="0">
                        <a:solidFill>
                          <a:schemeClr val="bg1"/>
                        </a:solidFill>
                        <a:effectLst>
                          <a:outerShdw blurRad="38100" dist="38100" dir="2700000" algn="tl">
                            <a:srgbClr val="000000">
                              <a:alpha val="43137"/>
                            </a:srgbClr>
                          </a:outerShdw>
                        </a:effectLst>
                        <a:latin typeface="Arial"/>
                        <a:ea typeface="Times New Roman"/>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5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bg1"/>
                          </a:solidFill>
                          <a:effectLst>
                            <a:outerShdw blurRad="38100" dist="38100" dir="2700000" algn="tl">
                              <a:srgbClr val="000000">
                                <a:alpha val="43137"/>
                              </a:srgbClr>
                            </a:outerShdw>
                          </a:effectLst>
                        </a:rPr>
                        <a:t>EMAIL </a:t>
                      </a:r>
                      <a:endParaRPr lang="en-US" sz="1600" b="1" dirty="0">
                        <a:solidFill>
                          <a:schemeClr val="bg1"/>
                        </a:solidFill>
                        <a:effectLst>
                          <a:outerShdw blurRad="38100" dist="38100" dir="2700000" algn="tl">
                            <a:srgbClr val="000000">
                              <a:alpha val="43137"/>
                            </a:srgbClr>
                          </a:outerShdw>
                        </a:effectLst>
                        <a:latin typeface="Arial"/>
                        <a:ea typeface="Times New Roman"/>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5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a:solidFill>
                            <a:schemeClr val="bg1"/>
                          </a:solidFill>
                          <a:effectLst>
                            <a:outerShdw blurRad="38100" dist="38100" dir="2700000" algn="tl">
                              <a:srgbClr val="000000">
                                <a:alpha val="43137"/>
                              </a:srgbClr>
                            </a:outerShdw>
                          </a:effectLst>
                        </a:rPr>
                        <a:t>MIN</a:t>
                      </a:r>
                      <a:endParaRPr lang="en-US" sz="1600" b="1" dirty="0">
                        <a:solidFill>
                          <a:schemeClr val="bg1"/>
                        </a:solidFill>
                        <a:effectLst>
                          <a:outerShdw blurRad="38100" dist="38100" dir="2700000" algn="tl">
                            <a:srgbClr val="000000">
                              <a:alpha val="43137"/>
                            </a:srgbClr>
                          </a:outerShdw>
                        </a:effectLst>
                        <a:latin typeface="Arial"/>
                        <a:ea typeface="Times New Roman"/>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5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400" b="1" dirty="0">
                        <a:solidFill>
                          <a:schemeClr val="bg1"/>
                        </a:solidFill>
                        <a:effectLst>
                          <a:outerShdw blurRad="38100" dist="38100" dir="2700000" algn="tl">
                            <a:srgbClr val="000000">
                              <a:alpha val="43137"/>
                            </a:srgbClr>
                          </a:outerShdw>
                        </a:effectLst>
                        <a:latin typeface="Arial"/>
                        <a:ea typeface="Times New Roman"/>
                        <a:cs typeface="Times New Roman"/>
                      </a:endParaRPr>
                    </a:p>
                  </a:txBody>
                  <a:tcPr marL="68580" marR="6858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1"/>
                  </a:ext>
                </a:extLst>
              </a:tr>
              <a:tr h="541888">
                <a:tc rowSpan="8">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tx1"/>
                        </a:solidFill>
                        <a:latin typeface="+mn-lt"/>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latin typeface="+mn-lt"/>
                        </a:rPr>
                        <a:t>Welcome</a:t>
                      </a: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l">
                        <a:lnSpc>
                          <a:spcPct val="100000"/>
                        </a:lnSpc>
                        <a:spcBef>
                          <a:spcPts val="0"/>
                        </a:spcBef>
                        <a:spcAft>
                          <a:spcPts val="0"/>
                        </a:spcAft>
                      </a:pPr>
                      <a:r>
                        <a:rPr lang="en-US" sz="1000" b="1" dirty="0">
                          <a:solidFill>
                            <a:schemeClr val="tx1"/>
                          </a:solidFill>
                          <a:effectLst/>
                          <a:latin typeface="+mn-lt"/>
                          <a:ea typeface="Times New Roman"/>
                          <a:cs typeface="Arial"/>
                        </a:rPr>
                        <a:t>Ted Mordhorst</a:t>
                      </a:r>
                    </a:p>
                    <a:p>
                      <a:pPr marL="0" marR="0" algn="l">
                        <a:lnSpc>
                          <a:spcPct val="100000"/>
                        </a:lnSpc>
                        <a:spcBef>
                          <a:spcPts val="0"/>
                        </a:spcBef>
                        <a:spcAft>
                          <a:spcPts val="0"/>
                        </a:spcAft>
                      </a:pPr>
                      <a:r>
                        <a:rPr lang="en-US" sz="1000" kern="1200" dirty="0">
                          <a:solidFill>
                            <a:schemeClr val="tx1"/>
                          </a:solidFill>
                          <a:effectLst/>
                          <a:latin typeface="+mn-lt"/>
                          <a:ea typeface="+mn-ea"/>
                          <a:cs typeface="+mn-cs"/>
                        </a:rPr>
                        <a:t>Research Compliance &amp; Operations </a:t>
                      </a:r>
                      <a:endParaRPr lang="en-US" sz="1000" b="1" kern="1200" dirty="0">
                        <a:solidFill>
                          <a:schemeClr val="tx1"/>
                        </a:solidFill>
                        <a:effectLst/>
                        <a:latin typeface="+mn-lt"/>
                        <a:ea typeface="Times New Roman"/>
                        <a:cs typeface="Times New Roman"/>
                      </a:endParaRPr>
                    </a:p>
                  </a:txBody>
                  <a:tcPr marL="114300" marR="1143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14300" marR="0" algn="l">
                        <a:lnSpc>
                          <a:spcPct val="100000"/>
                        </a:lnSpc>
                        <a:spcBef>
                          <a:spcPts val="0"/>
                        </a:spcBef>
                        <a:spcAft>
                          <a:spcPts val="0"/>
                        </a:spcAft>
                        <a:tabLst>
                          <a:tab pos="723900" algn="l"/>
                        </a:tabLst>
                      </a:pPr>
                      <a:r>
                        <a:rPr lang="en-US" sz="1000" u="sng" dirty="0">
                          <a:solidFill>
                            <a:schemeClr val="tx1"/>
                          </a:solidFill>
                          <a:effectLst/>
                          <a:latin typeface="+mn-lt"/>
                          <a:ea typeface="Times New Roman"/>
                          <a:cs typeface="Arial"/>
                          <a:hlinkClick r:id="rId3"/>
                        </a:rPr>
                        <a:t>tedm2@uw.edu</a:t>
                      </a:r>
                      <a:r>
                        <a:rPr lang="en-US" sz="1000" u="sng" dirty="0">
                          <a:solidFill>
                            <a:schemeClr val="tx1"/>
                          </a:solidFill>
                          <a:effectLst/>
                          <a:latin typeface="+mn-lt"/>
                          <a:ea typeface="Times New Roman"/>
                          <a:cs typeface="Arial"/>
                        </a:rPr>
                        <a:t>  </a:t>
                      </a:r>
                    </a:p>
                  </a:txBody>
                  <a:tcPr marL="0" marR="1143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l">
                        <a:lnSpc>
                          <a:spcPct val="100000"/>
                        </a:lnSpc>
                        <a:spcBef>
                          <a:spcPts val="0"/>
                        </a:spcBef>
                        <a:spcAft>
                          <a:spcPts val="0"/>
                        </a:spcAft>
                      </a:pPr>
                      <a:r>
                        <a:rPr lang="en-US" sz="1000" dirty="0">
                          <a:solidFill>
                            <a:schemeClr val="tx1"/>
                          </a:solidFill>
                          <a:effectLst/>
                          <a:latin typeface="+mn-lt"/>
                          <a:ea typeface="Times New Roman"/>
                          <a:cs typeface="Times New Roman"/>
                        </a:rPr>
                        <a:t>02</a:t>
                      </a: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8">
                  <a:txBody>
                    <a:bodyPr/>
                    <a:lstStyle/>
                    <a:p>
                      <a:pPr marL="0" marR="0" lvl="0" algn="l">
                        <a:lnSpc>
                          <a:spcPct val="100000"/>
                        </a:lnSpc>
                        <a:spcBef>
                          <a:spcPts val="0"/>
                        </a:spcBef>
                        <a:spcAft>
                          <a:spcPts val="0"/>
                        </a:spcAft>
                      </a:pPr>
                      <a:endParaRPr lang="en-US" sz="1200" dirty="0">
                        <a:solidFill>
                          <a:schemeClr val="tx1"/>
                        </a:solidFill>
                        <a:effectLst/>
                        <a:latin typeface="+mn-lt"/>
                        <a:ea typeface="Times New Roman"/>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2"/>
                  </a:ext>
                </a:extLst>
              </a:tr>
              <a:tr h="495943">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tx1"/>
                        </a:solidFill>
                        <a:latin typeface="+mn-lt"/>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solidFill>
                            <a:schemeClr val="tx1"/>
                          </a:solidFill>
                          <a:latin typeface="+mn-lt"/>
                        </a:rPr>
                        <a:t>SAGE Updates</a:t>
                      </a:r>
                      <a:endParaRPr lang="en-US" sz="1400" b="1" dirty="0">
                        <a:solidFill>
                          <a:schemeClr val="tx1"/>
                        </a:solidFill>
                        <a:latin typeface="+mn-lt"/>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l">
                        <a:lnSpc>
                          <a:spcPct val="100000"/>
                        </a:lnSpc>
                        <a:spcBef>
                          <a:spcPts val="0"/>
                        </a:spcBef>
                        <a:spcAft>
                          <a:spcPts val="0"/>
                        </a:spcAft>
                      </a:pPr>
                      <a:r>
                        <a:rPr lang="en-US" sz="1000" b="1" kern="1200" dirty="0" smtClean="0">
                          <a:solidFill>
                            <a:schemeClr val="tx1"/>
                          </a:solidFill>
                          <a:effectLst/>
                          <a:latin typeface="+mn-lt"/>
                          <a:ea typeface="+mn-ea"/>
                          <a:cs typeface="+mn-cs"/>
                        </a:rPr>
                        <a:t>Judy Chung &amp; Carol Rhodes</a:t>
                      </a:r>
                    </a:p>
                    <a:p>
                      <a:pPr marL="0" marR="0" algn="l">
                        <a:lnSpc>
                          <a:spcPct val="100000"/>
                        </a:lnSpc>
                        <a:spcBef>
                          <a:spcPts val="0"/>
                        </a:spcBef>
                        <a:spcAft>
                          <a:spcPts val="0"/>
                        </a:spcAft>
                      </a:pPr>
                      <a:r>
                        <a:rPr lang="en-US" sz="1000" b="0" kern="1200" dirty="0" smtClean="0">
                          <a:solidFill>
                            <a:schemeClr val="tx1"/>
                          </a:solidFill>
                          <a:effectLst/>
                          <a:latin typeface="+mn-lt"/>
                          <a:ea typeface="+mn-ea"/>
                          <a:cs typeface="+mn-cs"/>
                        </a:rPr>
                        <a:t>Office of</a:t>
                      </a:r>
                      <a:r>
                        <a:rPr lang="en-US" sz="1000" b="0" kern="1200" baseline="0" dirty="0" smtClean="0">
                          <a:solidFill>
                            <a:schemeClr val="tx1"/>
                          </a:solidFill>
                          <a:effectLst/>
                          <a:latin typeface="+mn-lt"/>
                          <a:ea typeface="+mn-ea"/>
                          <a:cs typeface="+mn-cs"/>
                        </a:rPr>
                        <a:t> Research Information Services &amp; </a:t>
                      </a:r>
                    </a:p>
                    <a:p>
                      <a:pPr marL="0" marR="0" algn="l">
                        <a:lnSpc>
                          <a:spcPct val="100000"/>
                        </a:lnSpc>
                        <a:spcBef>
                          <a:spcPts val="0"/>
                        </a:spcBef>
                        <a:spcAft>
                          <a:spcPts val="0"/>
                        </a:spcAft>
                      </a:pPr>
                      <a:r>
                        <a:rPr lang="en-US" sz="1000" b="0" kern="1200" baseline="0" dirty="0" smtClean="0">
                          <a:solidFill>
                            <a:schemeClr val="tx1"/>
                          </a:solidFill>
                          <a:effectLst/>
                          <a:latin typeface="+mn-lt"/>
                          <a:ea typeface="+mn-ea"/>
                          <a:cs typeface="+mn-cs"/>
                        </a:rPr>
                        <a:t>Office of Sponsored Programs</a:t>
                      </a:r>
                      <a:endParaRPr lang="en-US" sz="1000" b="0" kern="1200" dirty="0">
                        <a:solidFill>
                          <a:schemeClr val="tx1"/>
                        </a:solidFill>
                        <a:effectLst/>
                        <a:latin typeface="+mn-lt"/>
                        <a:ea typeface="Times New Roman"/>
                        <a:cs typeface="Times New Roman"/>
                      </a:endParaRPr>
                    </a:p>
                  </a:txBody>
                  <a:tcPr marL="114300" marR="1143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14300" marR="0" algn="l">
                        <a:lnSpc>
                          <a:spcPct val="100000"/>
                        </a:lnSpc>
                        <a:spcBef>
                          <a:spcPts val="0"/>
                        </a:spcBef>
                        <a:spcAft>
                          <a:spcPts val="0"/>
                        </a:spcAft>
                        <a:tabLst>
                          <a:tab pos="723900" algn="l"/>
                        </a:tabLst>
                      </a:pPr>
                      <a:r>
                        <a:rPr lang="en-US" sz="1000" u="sng" dirty="0" smtClean="0">
                          <a:solidFill>
                            <a:srgbClr val="000000"/>
                          </a:solidFill>
                          <a:effectLst/>
                          <a:latin typeface="+mn-lt"/>
                          <a:ea typeface="Times New Roman"/>
                          <a:cs typeface="Arial"/>
                          <a:hlinkClick r:id="rId4"/>
                        </a:rPr>
                        <a:t>jachung@uw.edu</a:t>
                      </a:r>
                      <a:r>
                        <a:rPr lang="en-US" sz="1000" u="sng" dirty="0" smtClean="0">
                          <a:solidFill>
                            <a:srgbClr val="000000"/>
                          </a:solidFill>
                          <a:effectLst/>
                          <a:latin typeface="+mn-lt"/>
                          <a:ea typeface="Times New Roman"/>
                          <a:cs typeface="Arial"/>
                        </a:rPr>
                        <a:t> </a:t>
                      </a:r>
                    </a:p>
                    <a:p>
                      <a:pPr marL="114300" marR="0" algn="l">
                        <a:lnSpc>
                          <a:spcPct val="100000"/>
                        </a:lnSpc>
                        <a:spcBef>
                          <a:spcPts val="0"/>
                        </a:spcBef>
                        <a:spcAft>
                          <a:spcPts val="0"/>
                        </a:spcAft>
                        <a:tabLst>
                          <a:tab pos="723900" algn="l"/>
                        </a:tabLst>
                      </a:pPr>
                      <a:r>
                        <a:rPr lang="en-US" sz="1000" u="sng" dirty="0" smtClean="0">
                          <a:solidFill>
                            <a:srgbClr val="000000"/>
                          </a:solidFill>
                          <a:effectLst/>
                          <a:latin typeface="+mn-lt"/>
                          <a:ea typeface="Times New Roman"/>
                          <a:cs typeface="Arial"/>
                          <a:hlinkClick r:id="rId5"/>
                        </a:rPr>
                        <a:t>carhodes@uw.edu</a:t>
                      </a:r>
                      <a:r>
                        <a:rPr lang="en-US" sz="1000" u="sng" dirty="0" smtClean="0">
                          <a:solidFill>
                            <a:srgbClr val="000000"/>
                          </a:solidFill>
                          <a:effectLst/>
                          <a:latin typeface="+mn-lt"/>
                          <a:ea typeface="Times New Roman"/>
                          <a:cs typeface="Arial"/>
                        </a:rPr>
                        <a:t> </a:t>
                      </a:r>
                      <a:endParaRPr lang="en-US" sz="1000" u="sng" dirty="0">
                        <a:solidFill>
                          <a:srgbClr val="000000"/>
                        </a:solidFill>
                        <a:effectLst/>
                        <a:latin typeface="+mn-lt"/>
                        <a:ea typeface="Times New Roman"/>
                        <a:cs typeface="Arial"/>
                      </a:endParaRPr>
                    </a:p>
                  </a:txBody>
                  <a:tcPr marL="0" marR="1143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l">
                        <a:lnSpc>
                          <a:spcPct val="100000"/>
                        </a:lnSpc>
                        <a:spcBef>
                          <a:spcPts val="0"/>
                        </a:spcBef>
                        <a:spcAft>
                          <a:spcPts val="0"/>
                        </a:spcAft>
                      </a:pPr>
                      <a:r>
                        <a:rPr lang="en-US" sz="1000" dirty="0" smtClean="0">
                          <a:solidFill>
                            <a:schemeClr val="tx1"/>
                          </a:solidFill>
                          <a:effectLst/>
                          <a:latin typeface="+mn-lt"/>
                          <a:ea typeface="Times New Roman"/>
                          <a:cs typeface="Times New Roman"/>
                        </a:rPr>
                        <a:t>15</a:t>
                      </a:r>
                      <a:endParaRPr lang="en-US" sz="1000" dirty="0">
                        <a:solidFill>
                          <a:schemeClr val="tx1"/>
                        </a:solidFill>
                        <a:effectLst/>
                        <a:latin typeface="+mn-lt"/>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marL="0" marR="0" lvl="0" algn="l">
                        <a:lnSpc>
                          <a:spcPct val="100000"/>
                        </a:lnSpc>
                        <a:spcBef>
                          <a:spcPts val="0"/>
                        </a:spcBef>
                        <a:spcAft>
                          <a:spcPts val="0"/>
                        </a:spcAft>
                      </a:pPr>
                      <a:endParaRPr lang="en-US" sz="1200" dirty="0">
                        <a:solidFill>
                          <a:schemeClr val="tx1"/>
                        </a:solidFill>
                        <a:effectLst/>
                        <a:latin typeface="+mn-lt"/>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7"/>
                  </a:ext>
                </a:extLst>
              </a:tr>
              <a:tr h="491489">
                <a:tc vMerge="1">
                  <a:txBody>
                    <a:bodyPr/>
                    <a:lstStyle/>
                    <a:p>
                      <a:endParaRPr 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baseline="0" dirty="0" smtClean="0">
                          <a:solidFill>
                            <a:srgbClr val="000000"/>
                          </a:solidFill>
                          <a:latin typeface="+mn-lt"/>
                        </a:rPr>
                        <a:t>NIH Interim RPPRs</a:t>
                      </a:r>
                      <a:endParaRPr lang="en-US" sz="1400" b="1" baseline="0" dirty="0">
                        <a:solidFill>
                          <a:srgbClr val="000000"/>
                        </a:solidFill>
                        <a:latin typeface="+mn-lt"/>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l">
                        <a:lnSpc>
                          <a:spcPct val="100000"/>
                        </a:lnSpc>
                        <a:spcBef>
                          <a:spcPts val="0"/>
                        </a:spcBef>
                        <a:spcAft>
                          <a:spcPts val="0"/>
                        </a:spcAft>
                      </a:pPr>
                      <a:r>
                        <a:rPr lang="en-US" sz="1000" b="1" kern="1200" dirty="0" smtClean="0">
                          <a:solidFill>
                            <a:schemeClr val="tx1"/>
                          </a:solidFill>
                          <a:effectLst/>
                          <a:latin typeface="+mn-lt"/>
                          <a:ea typeface="+mn-ea"/>
                          <a:cs typeface="+mn-cs"/>
                        </a:rPr>
                        <a:t>Carol Rhodes</a:t>
                      </a:r>
                    </a:p>
                    <a:p>
                      <a:pPr marL="0" marR="0" algn="l">
                        <a:lnSpc>
                          <a:spcPct val="100000"/>
                        </a:lnSpc>
                        <a:spcBef>
                          <a:spcPts val="0"/>
                        </a:spcBef>
                        <a:spcAft>
                          <a:spcPts val="0"/>
                        </a:spcAft>
                      </a:pPr>
                      <a:r>
                        <a:rPr lang="en-US" sz="1000" b="1" kern="1200" baseline="0" dirty="0" smtClean="0">
                          <a:solidFill>
                            <a:schemeClr val="tx1"/>
                          </a:solidFill>
                          <a:effectLst/>
                          <a:latin typeface="+mn-lt"/>
                          <a:ea typeface="+mn-ea"/>
                          <a:cs typeface="+mn-cs"/>
                        </a:rPr>
                        <a:t>Office of Sponsored Programs</a:t>
                      </a:r>
                      <a:endParaRPr lang="en-US" sz="1000" b="1" kern="1200" dirty="0">
                        <a:solidFill>
                          <a:schemeClr val="tx1"/>
                        </a:solidFill>
                        <a:effectLst/>
                        <a:latin typeface="+mn-lt"/>
                        <a:ea typeface="Times New Roman"/>
                        <a:cs typeface="Times New Roman"/>
                      </a:endParaRPr>
                    </a:p>
                  </a:txBody>
                  <a:tcPr marL="114300" marR="1143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14300" marR="0" algn="l">
                        <a:lnSpc>
                          <a:spcPct val="100000"/>
                        </a:lnSpc>
                        <a:spcBef>
                          <a:spcPts val="0"/>
                        </a:spcBef>
                        <a:spcAft>
                          <a:spcPts val="0"/>
                        </a:spcAft>
                        <a:tabLst>
                          <a:tab pos="723900" algn="l"/>
                        </a:tabLst>
                      </a:pPr>
                      <a:r>
                        <a:rPr lang="en-US" sz="1000" u="sng" dirty="0" smtClean="0">
                          <a:solidFill>
                            <a:srgbClr val="000000"/>
                          </a:solidFill>
                          <a:effectLst/>
                          <a:latin typeface="+mn-lt"/>
                          <a:ea typeface="Times New Roman"/>
                          <a:cs typeface="Arial"/>
                          <a:hlinkClick r:id="rId5"/>
                        </a:rPr>
                        <a:t>carhodes@uw.edu</a:t>
                      </a:r>
                      <a:r>
                        <a:rPr lang="en-US" sz="1000" u="sng" dirty="0" smtClean="0">
                          <a:solidFill>
                            <a:srgbClr val="000000"/>
                          </a:solidFill>
                          <a:effectLst/>
                          <a:latin typeface="+mn-lt"/>
                          <a:ea typeface="Times New Roman"/>
                          <a:cs typeface="Arial"/>
                        </a:rPr>
                        <a:t> </a:t>
                      </a:r>
                      <a:endParaRPr lang="en-US" sz="1000" u="sng" dirty="0">
                        <a:solidFill>
                          <a:srgbClr val="000000"/>
                        </a:solidFill>
                        <a:effectLst/>
                        <a:latin typeface="+mn-lt"/>
                        <a:ea typeface="Times New Roman"/>
                        <a:cs typeface="Arial"/>
                      </a:endParaRPr>
                    </a:p>
                  </a:txBody>
                  <a:tcPr marL="0" marR="1143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l">
                        <a:lnSpc>
                          <a:spcPct val="100000"/>
                        </a:lnSpc>
                        <a:spcBef>
                          <a:spcPts val="0"/>
                        </a:spcBef>
                        <a:spcAft>
                          <a:spcPts val="0"/>
                        </a:spcAft>
                      </a:pPr>
                      <a:r>
                        <a:rPr lang="en-US" sz="1000" dirty="0" smtClean="0">
                          <a:solidFill>
                            <a:schemeClr val="tx1"/>
                          </a:solidFill>
                          <a:effectLst/>
                          <a:latin typeface="+mn-lt"/>
                          <a:ea typeface="Times New Roman"/>
                          <a:cs typeface="Times New Roman"/>
                        </a:rPr>
                        <a:t>5</a:t>
                      </a:r>
                      <a:endParaRPr lang="en-US" sz="1000" dirty="0">
                        <a:solidFill>
                          <a:schemeClr val="tx1"/>
                        </a:solidFill>
                        <a:effectLst/>
                        <a:latin typeface="+mn-lt"/>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en-US"/>
                    </a:p>
                  </a:txBody>
                  <a:tcPr/>
                </a:tc>
              </a:tr>
              <a:tr h="491489">
                <a:tc vMerge="1">
                  <a:txBody>
                    <a:bodyPr/>
                    <a:lstStyle/>
                    <a:p>
                      <a:endParaRPr 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baseline="0" dirty="0" smtClean="0">
                          <a:solidFill>
                            <a:srgbClr val="000000"/>
                          </a:solidFill>
                          <a:latin typeface="+mn-lt"/>
                        </a:rPr>
                        <a:t>NIH Just-in-Time (JIT) Notifications</a:t>
                      </a:r>
                      <a:endParaRPr lang="en-US" sz="1400" b="1" baseline="0" dirty="0">
                        <a:solidFill>
                          <a:srgbClr val="000000"/>
                        </a:solidFill>
                        <a:latin typeface="+mn-lt"/>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l">
                        <a:lnSpc>
                          <a:spcPct val="100000"/>
                        </a:lnSpc>
                        <a:spcBef>
                          <a:spcPts val="0"/>
                        </a:spcBef>
                        <a:spcAft>
                          <a:spcPts val="0"/>
                        </a:spcAft>
                      </a:pPr>
                      <a:r>
                        <a:rPr lang="en-US" sz="1000" b="1" kern="1200" dirty="0" smtClean="0">
                          <a:solidFill>
                            <a:schemeClr val="tx1"/>
                          </a:solidFill>
                          <a:effectLst/>
                          <a:latin typeface="+mn-lt"/>
                          <a:ea typeface="+mn-ea"/>
                          <a:cs typeface="+mn-cs"/>
                        </a:rPr>
                        <a:t>Carol Rhodes</a:t>
                      </a:r>
                    </a:p>
                    <a:p>
                      <a:pPr marL="0" marR="0" algn="l">
                        <a:lnSpc>
                          <a:spcPct val="100000"/>
                        </a:lnSpc>
                        <a:spcBef>
                          <a:spcPts val="0"/>
                        </a:spcBef>
                        <a:spcAft>
                          <a:spcPts val="0"/>
                        </a:spcAft>
                      </a:pPr>
                      <a:r>
                        <a:rPr lang="en-US" sz="1000" b="1" kern="1200" baseline="0" dirty="0" smtClean="0">
                          <a:solidFill>
                            <a:schemeClr val="tx1"/>
                          </a:solidFill>
                          <a:effectLst/>
                          <a:latin typeface="+mn-lt"/>
                          <a:ea typeface="+mn-ea"/>
                          <a:cs typeface="+mn-cs"/>
                        </a:rPr>
                        <a:t>Office of Sponsored Programs</a:t>
                      </a:r>
                      <a:endParaRPr lang="en-US" sz="1000" b="1" kern="1200" dirty="0">
                        <a:solidFill>
                          <a:schemeClr val="tx1"/>
                        </a:solidFill>
                        <a:effectLst/>
                        <a:latin typeface="+mn-lt"/>
                        <a:ea typeface="Times New Roman"/>
                        <a:cs typeface="Times New Roman"/>
                      </a:endParaRPr>
                    </a:p>
                  </a:txBody>
                  <a:tcPr marL="114300" marR="1143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14300" marR="0" algn="l">
                        <a:lnSpc>
                          <a:spcPct val="100000"/>
                        </a:lnSpc>
                        <a:spcBef>
                          <a:spcPts val="0"/>
                        </a:spcBef>
                        <a:spcAft>
                          <a:spcPts val="0"/>
                        </a:spcAft>
                        <a:tabLst>
                          <a:tab pos="723900" algn="l"/>
                        </a:tabLst>
                      </a:pPr>
                      <a:r>
                        <a:rPr lang="en-US" sz="1000" u="sng" dirty="0" smtClean="0">
                          <a:solidFill>
                            <a:srgbClr val="000000"/>
                          </a:solidFill>
                          <a:effectLst/>
                          <a:latin typeface="+mn-lt"/>
                          <a:ea typeface="Times New Roman"/>
                          <a:cs typeface="Arial"/>
                          <a:hlinkClick r:id="rId5"/>
                        </a:rPr>
                        <a:t>carhodes@uw.edu</a:t>
                      </a:r>
                      <a:r>
                        <a:rPr lang="en-US" sz="1000" u="sng" dirty="0" smtClean="0">
                          <a:solidFill>
                            <a:srgbClr val="000000"/>
                          </a:solidFill>
                          <a:effectLst/>
                          <a:latin typeface="+mn-lt"/>
                          <a:ea typeface="Times New Roman"/>
                          <a:cs typeface="Arial"/>
                        </a:rPr>
                        <a:t> </a:t>
                      </a:r>
                      <a:endParaRPr lang="en-US" sz="1000" u="sng" dirty="0">
                        <a:solidFill>
                          <a:srgbClr val="000000"/>
                        </a:solidFill>
                        <a:effectLst/>
                        <a:latin typeface="+mn-lt"/>
                        <a:ea typeface="Times New Roman"/>
                        <a:cs typeface="Arial"/>
                      </a:endParaRPr>
                    </a:p>
                  </a:txBody>
                  <a:tcPr marL="0" marR="1143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l">
                        <a:lnSpc>
                          <a:spcPct val="100000"/>
                        </a:lnSpc>
                        <a:spcBef>
                          <a:spcPts val="0"/>
                        </a:spcBef>
                        <a:spcAft>
                          <a:spcPts val="0"/>
                        </a:spcAft>
                      </a:pPr>
                      <a:r>
                        <a:rPr lang="en-US" sz="1000" dirty="0" smtClean="0">
                          <a:solidFill>
                            <a:schemeClr val="tx1"/>
                          </a:solidFill>
                          <a:effectLst/>
                          <a:latin typeface="+mn-lt"/>
                          <a:ea typeface="Times New Roman"/>
                          <a:cs typeface="Times New Roman"/>
                        </a:rPr>
                        <a:t>5</a:t>
                      </a:r>
                      <a:endParaRPr lang="en-US" sz="1000" dirty="0">
                        <a:solidFill>
                          <a:schemeClr val="tx1"/>
                        </a:solidFill>
                        <a:effectLst/>
                        <a:latin typeface="+mn-lt"/>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en-US"/>
                    </a:p>
                  </a:txBody>
                  <a:tcPr/>
                </a:tc>
              </a:tr>
              <a:tr h="459065">
                <a:tc vMerge="1">
                  <a:txBody>
                    <a:bodyPr/>
                    <a:lstStyle/>
                    <a:p>
                      <a:endParaRPr 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solidFill>
                            <a:schemeClr val="tx1"/>
                          </a:solidFill>
                          <a:latin typeface="+mn-lt"/>
                        </a:rPr>
                        <a:t>FOIA Requests</a:t>
                      </a:r>
                      <a:endParaRPr lang="en-US" sz="1400" b="1" dirty="0">
                        <a:solidFill>
                          <a:schemeClr val="tx1"/>
                        </a:solidFill>
                        <a:latin typeface="+mn-lt"/>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l">
                        <a:lnSpc>
                          <a:spcPct val="100000"/>
                        </a:lnSpc>
                        <a:spcBef>
                          <a:spcPts val="0"/>
                        </a:spcBef>
                        <a:spcAft>
                          <a:spcPts val="0"/>
                        </a:spcAft>
                      </a:pPr>
                      <a:r>
                        <a:rPr lang="en-US" sz="1000" b="1" kern="1200" dirty="0" smtClean="0">
                          <a:solidFill>
                            <a:schemeClr val="tx1"/>
                          </a:solidFill>
                          <a:effectLst/>
                          <a:latin typeface="+mn-lt"/>
                          <a:ea typeface="Times New Roman"/>
                          <a:cs typeface="Times New Roman"/>
                        </a:rPr>
                        <a:t>Joe</a:t>
                      </a:r>
                      <a:r>
                        <a:rPr lang="en-US" sz="1000" b="1" kern="1200" baseline="0" dirty="0" smtClean="0">
                          <a:solidFill>
                            <a:schemeClr val="tx1"/>
                          </a:solidFill>
                          <a:effectLst/>
                          <a:latin typeface="+mn-lt"/>
                          <a:ea typeface="Times New Roman"/>
                          <a:cs typeface="Times New Roman"/>
                        </a:rPr>
                        <a:t> Giffels &amp; Carol Rhodes</a:t>
                      </a:r>
                    </a:p>
                    <a:p>
                      <a:pPr marL="0" marR="0" algn="l">
                        <a:lnSpc>
                          <a:spcPct val="100000"/>
                        </a:lnSpc>
                        <a:spcBef>
                          <a:spcPts val="0"/>
                        </a:spcBef>
                        <a:spcAft>
                          <a:spcPts val="0"/>
                        </a:spcAft>
                      </a:pPr>
                      <a:r>
                        <a:rPr lang="en-US" sz="1000" b="1" kern="1200" baseline="0" dirty="0" smtClean="0">
                          <a:solidFill>
                            <a:schemeClr val="tx1"/>
                          </a:solidFill>
                          <a:effectLst/>
                          <a:latin typeface="+mn-lt"/>
                          <a:ea typeface="Times New Roman"/>
                          <a:cs typeface="Times New Roman"/>
                        </a:rPr>
                        <a:t>Office of Research</a:t>
                      </a:r>
                      <a:endParaRPr lang="en-US" sz="1000" b="1" kern="1200" dirty="0">
                        <a:solidFill>
                          <a:schemeClr val="tx1"/>
                        </a:solidFill>
                        <a:effectLst/>
                        <a:latin typeface="+mn-lt"/>
                        <a:ea typeface="Times New Roman"/>
                        <a:cs typeface="Times New Roman"/>
                      </a:endParaRPr>
                    </a:p>
                  </a:txBody>
                  <a:tcPr marL="114300" marR="1143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14300" marR="0" indent="0" algn="l" defTabSz="914400" rtl="0" eaLnBrk="1" fontAlgn="auto" latinLnBrk="0" hangingPunct="1">
                        <a:lnSpc>
                          <a:spcPct val="100000"/>
                        </a:lnSpc>
                        <a:spcBef>
                          <a:spcPts val="0"/>
                        </a:spcBef>
                        <a:spcAft>
                          <a:spcPts val="0"/>
                        </a:spcAft>
                        <a:buClrTx/>
                        <a:buSzTx/>
                        <a:buFontTx/>
                        <a:buNone/>
                        <a:tabLst>
                          <a:tab pos="723900" algn="l"/>
                        </a:tabLst>
                        <a:defRPr/>
                      </a:pPr>
                      <a:r>
                        <a:rPr lang="en-US" sz="1000" u="sng" dirty="0" smtClean="0">
                          <a:solidFill>
                            <a:srgbClr val="000000"/>
                          </a:solidFill>
                          <a:effectLst/>
                          <a:latin typeface="+mn-lt"/>
                          <a:ea typeface="Times New Roman"/>
                          <a:cs typeface="Arial"/>
                          <a:hlinkClick r:id="rId5"/>
                        </a:rPr>
                        <a:t>carhodes@uw.edu</a:t>
                      </a:r>
                      <a:r>
                        <a:rPr lang="en-US" sz="1000" u="sng" dirty="0" smtClean="0">
                          <a:solidFill>
                            <a:srgbClr val="000000"/>
                          </a:solidFill>
                          <a:effectLst/>
                          <a:latin typeface="+mn-lt"/>
                          <a:ea typeface="Times New Roman"/>
                          <a:cs typeface="Arial"/>
                        </a:rPr>
                        <a:t> </a:t>
                      </a:r>
                    </a:p>
                  </a:txBody>
                  <a:tcPr marL="0" marR="1143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l">
                        <a:lnSpc>
                          <a:spcPct val="100000"/>
                        </a:lnSpc>
                        <a:spcBef>
                          <a:spcPts val="0"/>
                        </a:spcBef>
                        <a:spcAft>
                          <a:spcPts val="0"/>
                        </a:spcAft>
                      </a:pPr>
                      <a:r>
                        <a:rPr lang="en-US" sz="1000" dirty="0" smtClean="0">
                          <a:solidFill>
                            <a:schemeClr val="tx1"/>
                          </a:solidFill>
                          <a:effectLst/>
                          <a:latin typeface="+mn-lt"/>
                          <a:ea typeface="Times New Roman"/>
                          <a:cs typeface="Times New Roman"/>
                        </a:rPr>
                        <a:t>5-10</a:t>
                      </a:r>
                      <a:endParaRPr lang="en-US" sz="1000" dirty="0">
                        <a:solidFill>
                          <a:schemeClr val="tx1"/>
                        </a:solidFill>
                        <a:effectLst/>
                        <a:latin typeface="+mn-lt"/>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en-US"/>
                    </a:p>
                  </a:txBody>
                  <a:tcPr/>
                </a:tc>
              </a:tr>
              <a:tr h="459065">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tx1"/>
                        </a:solidFill>
                        <a:latin typeface="+mn-lt"/>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solidFill>
                            <a:schemeClr val="tx1"/>
                          </a:solidFill>
                          <a:latin typeface="+mn-lt"/>
                        </a:rPr>
                        <a:t>Budget Extension</a:t>
                      </a:r>
                      <a:r>
                        <a:rPr lang="en-US" sz="1400" b="1" baseline="0" dirty="0" smtClean="0">
                          <a:solidFill>
                            <a:schemeClr val="tx1"/>
                          </a:solidFill>
                          <a:latin typeface="+mn-lt"/>
                        </a:rPr>
                        <a:t> Request Updates</a:t>
                      </a:r>
                      <a:endParaRPr lang="en-US" sz="1400" b="1" dirty="0">
                        <a:solidFill>
                          <a:schemeClr val="tx1"/>
                        </a:solidFill>
                        <a:latin typeface="+mn-lt"/>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l">
                        <a:lnSpc>
                          <a:spcPct val="100000"/>
                        </a:lnSpc>
                        <a:spcBef>
                          <a:spcPts val="0"/>
                        </a:spcBef>
                        <a:spcAft>
                          <a:spcPts val="0"/>
                        </a:spcAft>
                      </a:pPr>
                      <a:r>
                        <a:rPr lang="en-US" sz="1000" b="1" kern="1200" dirty="0" smtClean="0">
                          <a:solidFill>
                            <a:schemeClr val="tx1"/>
                          </a:solidFill>
                          <a:effectLst/>
                          <a:latin typeface="+mn-lt"/>
                          <a:ea typeface="+mn-ea"/>
                          <a:cs typeface="+mn-cs"/>
                        </a:rPr>
                        <a:t>Kendra Hayward</a:t>
                      </a:r>
                    </a:p>
                    <a:p>
                      <a:pPr marL="0" marR="0" algn="l">
                        <a:lnSpc>
                          <a:spcPct val="100000"/>
                        </a:lnSpc>
                        <a:spcBef>
                          <a:spcPts val="0"/>
                        </a:spcBef>
                        <a:spcAft>
                          <a:spcPts val="0"/>
                        </a:spcAft>
                      </a:pPr>
                      <a:r>
                        <a:rPr lang="en-US" sz="1000" b="1" kern="1200" dirty="0" smtClean="0">
                          <a:solidFill>
                            <a:schemeClr val="tx1"/>
                          </a:solidFill>
                          <a:effectLst/>
                          <a:latin typeface="+mn-lt"/>
                          <a:ea typeface="+mn-ea"/>
                          <a:cs typeface="+mn-cs"/>
                        </a:rPr>
                        <a:t>Office of Sponsored Programs</a:t>
                      </a:r>
                      <a:endParaRPr lang="en-US" sz="1000" b="1" kern="1200" dirty="0">
                        <a:solidFill>
                          <a:schemeClr val="tx1"/>
                        </a:solidFill>
                        <a:effectLst/>
                        <a:latin typeface="+mn-lt"/>
                        <a:ea typeface="Times New Roman"/>
                        <a:cs typeface="Times New Roman"/>
                      </a:endParaRPr>
                    </a:p>
                  </a:txBody>
                  <a:tcPr marL="114300" marR="1143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14300" marR="0" algn="l">
                        <a:lnSpc>
                          <a:spcPct val="100000"/>
                        </a:lnSpc>
                        <a:spcBef>
                          <a:spcPts val="0"/>
                        </a:spcBef>
                        <a:spcAft>
                          <a:spcPts val="0"/>
                        </a:spcAft>
                        <a:tabLst>
                          <a:tab pos="723900" algn="l"/>
                        </a:tabLst>
                      </a:pPr>
                      <a:r>
                        <a:rPr lang="en-US" sz="1000" u="sng" dirty="0" smtClean="0">
                          <a:solidFill>
                            <a:schemeClr val="tx1"/>
                          </a:solidFill>
                          <a:effectLst/>
                          <a:latin typeface="+mn-lt"/>
                          <a:ea typeface="Times New Roman"/>
                          <a:cs typeface="Arial"/>
                          <a:hlinkClick r:id="rId6"/>
                        </a:rPr>
                        <a:t>khayward@uw.edu</a:t>
                      </a:r>
                      <a:r>
                        <a:rPr lang="en-US" sz="1000" u="sng" baseline="0" dirty="0" smtClean="0">
                          <a:solidFill>
                            <a:schemeClr val="tx1"/>
                          </a:solidFill>
                          <a:effectLst/>
                          <a:latin typeface="+mn-lt"/>
                          <a:ea typeface="Times New Roman"/>
                          <a:cs typeface="Arial"/>
                        </a:rPr>
                        <a:t> </a:t>
                      </a:r>
                      <a:endParaRPr lang="en-US" sz="1000" u="sng" dirty="0">
                        <a:solidFill>
                          <a:schemeClr val="tx1"/>
                        </a:solidFill>
                        <a:effectLst/>
                        <a:latin typeface="+mn-lt"/>
                        <a:ea typeface="Times New Roman"/>
                        <a:cs typeface="Arial"/>
                      </a:endParaRPr>
                    </a:p>
                  </a:txBody>
                  <a:tcPr marL="0" marR="1143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l">
                        <a:lnSpc>
                          <a:spcPct val="100000"/>
                        </a:lnSpc>
                        <a:spcBef>
                          <a:spcPts val="0"/>
                        </a:spcBef>
                        <a:spcAft>
                          <a:spcPts val="0"/>
                        </a:spcAft>
                      </a:pPr>
                      <a:r>
                        <a:rPr lang="en-US" sz="1000" dirty="0">
                          <a:solidFill>
                            <a:schemeClr val="tx1"/>
                          </a:solidFill>
                          <a:effectLst/>
                          <a:latin typeface="+mn-lt"/>
                          <a:ea typeface="Times New Roman"/>
                          <a:cs typeface="Times New Roman"/>
                        </a:rPr>
                        <a:t>10</a:t>
                      </a: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marL="0" marR="0" lvl="0" algn="l">
                        <a:lnSpc>
                          <a:spcPct val="100000"/>
                        </a:lnSpc>
                        <a:spcBef>
                          <a:spcPts val="0"/>
                        </a:spcBef>
                        <a:spcAft>
                          <a:spcPts val="0"/>
                        </a:spcAft>
                      </a:pPr>
                      <a:endParaRPr lang="en-US" sz="1200" dirty="0">
                        <a:solidFill>
                          <a:schemeClr val="tx1"/>
                        </a:solidFill>
                        <a:effectLst/>
                        <a:latin typeface="+mn-lt"/>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5"/>
                  </a:ext>
                </a:extLst>
              </a:tr>
              <a:tr h="459065">
                <a:tc vMerge="1">
                  <a:txBody>
                    <a:bodyPr/>
                    <a:lstStyle/>
                    <a:p>
                      <a:endParaRPr 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baseline="0" dirty="0" smtClean="0">
                          <a:solidFill>
                            <a:srgbClr val="000000"/>
                          </a:solidFill>
                          <a:latin typeface="+mn-lt"/>
                        </a:rPr>
                        <a:t>Export Controls</a:t>
                      </a:r>
                      <a:endParaRPr lang="en-US" sz="1400" b="1" baseline="0" dirty="0">
                        <a:solidFill>
                          <a:srgbClr val="000000"/>
                        </a:solidFill>
                        <a:latin typeface="+mn-lt"/>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l">
                        <a:lnSpc>
                          <a:spcPct val="100000"/>
                        </a:lnSpc>
                        <a:spcBef>
                          <a:spcPts val="0"/>
                        </a:spcBef>
                        <a:spcAft>
                          <a:spcPts val="0"/>
                        </a:spcAft>
                      </a:pPr>
                      <a:r>
                        <a:rPr lang="en-US" sz="1000" b="1" kern="1200" dirty="0" smtClean="0">
                          <a:solidFill>
                            <a:srgbClr val="000000"/>
                          </a:solidFill>
                          <a:effectLst/>
                          <a:latin typeface="+mn-lt"/>
                          <a:ea typeface="Times New Roman"/>
                          <a:cs typeface="Arial"/>
                        </a:rPr>
                        <a:t>Mark Stomski</a:t>
                      </a:r>
                    </a:p>
                    <a:p>
                      <a:pPr marL="0" marR="0" algn="l">
                        <a:lnSpc>
                          <a:spcPct val="100000"/>
                        </a:lnSpc>
                        <a:spcBef>
                          <a:spcPts val="0"/>
                        </a:spcBef>
                        <a:spcAft>
                          <a:spcPts val="0"/>
                        </a:spcAft>
                      </a:pPr>
                      <a:r>
                        <a:rPr lang="en-US" sz="1000" b="1" kern="1200" dirty="0" smtClean="0">
                          <a:solidFill>
                            <a:srgbClr val="000000"/>
                          </a:solidFill>
                          <a:effectLst/>
                          <a:latin typeface="+mn-lt"/>
                          <a:ea typeface="Times New Roman"/>
                          <a:cs typeface="Arial"/>
                        </a:rPr>
                        <a:t>Export Control Office</a:t>
                      </a:r>
                      <a:endParaRPr lang="en-US" sz="1000" b="1" kern="1200" dirty="0">
                        <a:solidFill>
                          <a:srgbClr val="000000"/>
                        </a:solidFill>
                        <a:effectLst/>
                        <a:latin typeface="+mn-lt"/>
                        <a:ea typeface="Times New Roman"/>
                        <a:cs typeface="Arial"/>
                      </a:endParaRPr>
                    </a:p>
                  </a:txBody>
                  <a:tcPr marL="114300" marR="1143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14300" marR="0" algn="l">
                        <a:lnSpc>
                          <a:spcPct val="100000"/>
                        </a:lnSpc>
                        <a:spcBef>
                          <a:spcPts val="0"/>
                        </a:spcBef>
                        <a:spcAft>
                          <a:spcPts val="0"/>
                        </a:spcAft>
                        <a:tabLst>
                          <a:tab pos="723900" algn="l"/>
                        </a:tabLst>
                      </a:pPr>
                      <a:r>
                        <a:rPr lang="en-US" sz="1000" u="sng" dirty="0" smtClean="0">
                          <a:solidFill>
                            <a:srgbClr val="000000"/>
                          </a:solidFill>
                          <a:effectLst/>
                          <a:latin typeface="+mn-lt"/>
                          <a:ea typeface="Times New Roman"/>
                          <a:cs typeface="Arial"/>
                          <a:hlinkClick r:id="rId7"/>
                        </a:rPr>
                        <a:t>stomski@uw.edu</a:t>
                      </a:r>
                      <a:r>
                        <a:rPr lang="en-US" sz="1000" u="sng" dirty="0" smtClean="0">
                          <a:solidFill>
                            <a:srgbClr val="000000"/>
                          </a:solidFill>
                          <a:effectLst/>
                          <a:latin typeface="+mn-lt"/>
                          <a:ea typeface="Times New Roman"/>
                          <a:cs typeface="Arial"/>
                        </a:rPr>
                        <a:t> </a:t>
                      </a:r>
                      <a:endParaRPr lang="en-US" sz="1000" u="sng" dirty="0">
                        <a:solidFill>
                          <a:srgbClr val="000000"/>
                        </a:solidFill>
                        <a:effectLst/>
                        <a:latin typeface="+mn-lt"/>
                        <a:ea typeface="Times New Roman"/>
                        <a:cs typeface="Arial"/>
                      </a:endParaRPr>
                    </a:p>
                  </a:txBody>
                  <a:tcPr marL="0" marR="1143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l">
                        <a:lnSpc>
                          <a:spcPct val="100000"/>
                        </a:lnSpc>
                        <a:spcBef>
                          <a:spcPts val="0"/>
                        </a:spcBef>
                        <a:spcAft>
                          <a:spcPts val="0"/>
                        </a:spcAft>
                      </a:pPr>
                      <a:r>
                        <a:rPr lang="en-US" sz="1000" dirty="0" smtClean="0">
                          <a:solidFill>
                            <a:srgbClr val="000000"/>
                          </a:solidFill>
                          <a:effectLst/>
                          <a:latin typeface="+mn-lt"/>
                          <a:ea typeface="Times New Roman"/>
                          <a:cs typeface="Times New Roman"/>
                        </a:rPr>
                        <a:t>20</a:t>
                      </a:r>
                      <a:endParaRPr lang="en-US" sz="1000" dirty="0">
                        <a:solidFill>
                          <a:srgbClr val="000000"/>
                        </a:solidFill>
                        <a:effectLst/>
                        <a:latin typeface="+mn-lt"/>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en-US"/>
                    </a:p>
                  </a:txBody>
                  <a:tcPr/>
                </a:tc>
                <a:extLst>
                  <a:ext uri="{0D108BD9-81ED-4DB2-BD59-A6C34878D82A}">
                    <a16:rowId xmlns:a16="http://schemas.microsoft.com/office/drawing/2014/main" xmlns="" val="10009"/>
                  </a:ext>
                </a:extLst>
              </a:tr>
              <a:tr h="459065">
                <a:tc vMerge="1">
                  <a:txBody>
                    <a:bodyPr/>
                    <a:lstStyle/>
                    <a:p>
                      <a:endParaRPr lang="en-US"/>
                    </a:p>
                  </a:txBody>
                  <a:tcPr/>
                </a:tc>
                <a:tc>
                  <a:txBody>
                    <a:bodyPr/>
                    <a:lstStyle/>
                    <a:p>
                      <a:r>
                        <a:rPr lang="en-US" sz="1400" b="1" kern="1200" baseline="0" dirty="0" smtClean="0">
                          <a:solidFill>
                            <a:srgbClr val="000000"/>
                          </a:solidFill>
                          <a:latin typeface="+mn-lt"/>
                          <a:ea typeface="+mn-ea"/>
                          <a:cs typeface="+mn-cs"/>
                        </a:rPr>
                        <a:t>Compliance Corner</a:t>
                      </a:r>
                      <a:endParaRPr lang="en-US" sz="1400" b="1" kern="1200" baseline="0" dirty="0">
                        <a:solidFill>
                          <a:srgbClr val="000000"/>
                        </a:solidFill>
                        <a:latin typeface="+mn-lt"/>
                        <a:ea typeface="+mn-ea"/>
                        <a:cs typeface="+mn-cs"/>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000" b="1" dirty="0" smtClean="0"/>
                        <a:t>Andra Sawyer</a:t>
                      </a:r>
                    </a:p>
                    <a:p>
                      <a:r>
                        <a:rPr lang="en-US" sz="1000" b="1" dirty="0" smtClean="0"/>
                        <a:t>Post</a:t>
                      </a:r>
                      <a:r>
                        <a:rPr lang="en-US" sz="1000" b="1" baseline="0" dirty="0" smtClean="0"/>
                        <a:t> Award Financial Compliance</a:t>
                      </a:r>
                      <a:endParaRPr lang="en-US" sz="1000" b="1" dirty="0" smtClean="0"/>
                    </a:p>
                  </a:txBody>
                  <a:tcPr marL="114300" marR="1143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100" dirty="0" smtClean="0">
                          <a:hlinkClick r:id="rId8"/>
                        </a:rPr>
                        <a:t>andra2@uw.edu</a:t>
                      </a:r>
                      <a:r>
                        <a:rPr lang="en-US" sz="1100" dirty="0" smtClean="0"/>
                        <a:t> </a:t>
                      </a:r>
                      <a:endParaRPr lang="en-US" sz="1100" dirty="0"/>
                    </a:p>
                  </a:txBody>
                  <a:tcPr marL="0" marR="1143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US" sz="1100" dirty="0" smtClean="0"/>
                        <a:t>5</a:t>
                      </a:r>
                      <a:endParaRPr lang="en-US" sz="1100" dirty="0"/>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en-US"/>
                    </a:p>
                  </a:txBody>
                  <a:tcPr/>
                </a:tc>
                <a:extLst>
                  <a:ext uri="{0D108BD9-81ED-4DB2-BD59-A6C34878D82A}">
                    <a16:rowId xmlns:a16="http://schemas.microsoft.com/office/drawing/2014/main" xmlns="" val="10008"/>
                  </a:ext>
                </a:extLst>
              </a:tr>
              <a:tr h="870506">
                <a:tc gridSpan="6">
                  <a:txBody>
                    <a:bodyPr/>
                    <a:lstStyle/>
                    <a:p>
                      <a:pPr marL="0" marR="0" lvl="8" indent="0" algn="ctr" defTabSz="914400" rtl="0" eaLnBrk="1" fontAlgn="auto" latinLnBrk="0" hangingPunct="1">
                        <a:lnSpc>
                          <a:spcPct val="100000"/>
                        </a:lnSpc>
                        <a:spcBef>
                          <a:spcPts val="0"/>
                        </a:spcBef>
                        <a:spcAft>
                          <a:spcPts val="0"/>
                        </a:spcAft>
                        <a:buClrTx/>
                        <a:buSzTx/>
                        <a:buFontTx/>
                        <a:buNone/>
                        <a:tabLst/>
                        <a:defRPr/>
                      </a:pPr>
                      <a:r>
                        <a:rPr lang="en-US" sz="1200" b="1" kern="1200" dirty="0">
                          <a:solidFill>
                            <a:srgbClr val="8B814F"/>
                          </a:solidFill>
                          <a:effectLst/>
                          <a:latin typeface="+mn-lt"/>
                          <a:ea typeface="Times New Roman"/>
                          <a:cs typeface="Times New Roman"/>
                        </a:rPr>
                        <a:t>JOIN US FOR OUR NEXT MEETING</a:t>
                      </a:r>
                      <a:r>
                        <a:rPr lang="en-US" sz="1200" b="1" kern="1200" baseline="0" dirty="0">
                          <a:solidFill>
                            <a:srgbClr val="8B814F"/>
                          </a:solidFill>
                          <a:effectLst/>
                          <a:latin typeface="+mn-lt"/>
                          <a:ea typeface="Times New Roman"/>
                          <a:cs typeface="Times New Roman"/>
                        </a:rPr>
                        <a:t>  </a:t>
                      </a:r>
                      <a:r>
                        <a:rPr lang="en-US" sz="1200" b="1" kern="1200" baseline="0" dirty="0" smtClean="0">
                          <a:solidFill>
                            <a:srgbClr val="8B814F"/>
                          </a:solidFill>
                          <a:effectLst/>
                          <a:latin typeface="+mn-lt"/>
                          <a:ea typeface="Times New Roman"/>
                          <a:cs typeface="Times New Roman"/>
                        </a:rPr>
                        <a:t>|  </a:t>
                      </a:r>
                      <a:r>
                        <a:rPr lang="en-US" sz="1200" b="1" dirty="0" smtClean="0">
                          <a:solidFill>
                            <a:srgbClr val="8B814F"/>
                          </a:solidFill>
                          <a:effectLst/>
                        </a:rPr>
                        <a:t>OCTOBER </a:t>
                      </a:r>
                      <a:r>
                        <a:rPr lang="en-US" sz="1200" b="1" dirty="0">
                          <a:solidFill>
                            <a:srgbClr val="8B814F"/>
                          </a:solidFill>
                          <a:effectLst/>
                        </a:rPr>
                        <a:t>19, 2017</a:t>
                      </a:r>
                      <a:r>
                        <a:rPr lang="en-US" sz="1200" b="1" baseline="0" dirty="0">
                          <a:solidFill>
                            <a:srgbClr val="8B814F"/>
                          </a:solidFill>
                          <a:effectLst/>
                        </a:rPr>
                        <a:t>  </a:t>
                      </a:r>
                      <a:r>
                        <a:rPr lang="en-US" sz="1200" b="1" baseline="0" dirty="0" smtClean="0">
                          <a:solidFill>
                            <a:srgbClr val="8B814F"/>
                          </a:solidFill>
                          <a:effectLst/>
                        </a:rPr>
                        <a:t>|  </a:t>
                      </a:r>
                      <a:r>
                        <a:rPr lang="en-US" sz="1200" b="1" dirty="0" smtClean="0">
                          <a:solidFill>
                            <a:srgbClr val="8B814F"/>
                          </a:solidFill>
                          <a:effectLst/>
                        </a:rPr>
                        <a:t>UW </a:t>
                      </a:r>
                      <a:r>
                        <a:rPr lang="en-US" sz="1200" b="1" dirty="0">
                          <a:solidFill>
                            <a:srgbClr val="8B814F"/>
                          </a:solidFill>
                          <a:effectLst/>
                        </a:rPr>
                        <a:t>TOWER AUDITORIUM</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000" b="0" kern="1200" dirty="0">
                        <a:solidFill>
                          <a:schemeClr val="tx1"/>
                        </a:solidFill>
                        <a:effectLst/>
                        <a:latin typeface="+mn-lt"/>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000" b="0" kern="1200" dirty="0">
                        <a:solidFill>
                          <a:schemeClr val="tx1"/>
                        </a:solidFill>
                        <a:effectLst/>
                        <a:latin typeface="+mn-lt"/>
                        <a:ea typeface="Times New Roman"/>
                        <a:cs typeface="Times New Roman"/>
                      </a:endParaRPr>
                    </a:p>
                  </a:txBody>
                  <a:tcPr marL="114300" marR="1143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marL="114300" marR="0" algn="l">
                        <a:lnSpc>
                          <a:spcPct val="100000"/>
                        </a:lnSpc>
                        <a:spcBef>
                          <a:spcPts val="0"/>
                        </a:spcBef>
                        <a:spcAft>
                          <a:spcPts val="0"/>
                        </a:spcAft>
                        <a:tabLst>
                          <a:tab pos="723900" algn="l"/>
                        </a:tabLst>
                      </a:pPr>
                      <a:endParaRPr lang="en-US" sz="1000" u="sng" dirty="0">
                        <a:solidFill>
                          <a:schemeClr val="tx1"/>
                        </a:solidFill>
                        <a:effectLst/>
                        <a:latin typeface="+mn-lt"/>
                        <a:ea typeface="Times New Roman"/>
                        <a:cs typeface="Arial"/>
                      </a:endParaRPr>
                    </a:p>
                  </a:txBody>
                  <a:tcPr marL="0" marR="1143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marL="0" marR="0" lvl="0" algn="l">
                        <a:lnSpc>
                          <a:spcPct val="100000"/>
                        </a:lnSpc>
                        <a:spcBef>
                          <a:spcPts val="0"/>
                        </a:spcBef>
                        <a:spcAft>
                          <a:spcPts val="0"/>
                        </a:spcAft>
                      </a:pPr>
                      <a:endParaRPr lang="en-US" sz="1200" dirty="0">
                        <a:solidFill>
                          <a:schemeClr val="tx1"/>
                        </a:solidFill>
                        <a:effectLst/>
                        <a:latin typeface="+mn-lt"/>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000" b="0" kern="1200" dirty="0">
                        <a:solidFill>
                          <a:schemeClr val="tx1"/>
                        </a:solidFill>
                        <a:effectLst/>
                        <a:latin typeface="+mn-lt"/>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10"/>
                  </a:ext>
                </a:extLst>
              </a:tr>
            </a:tbl>
          </a:graphicData>
        </a:graphic>
      </p:graphicFrame>
    </p:spTree>
    <p:extLst>
      <p:ext uri="{BB962C8B-B14F-4D97-AF65-F5344CB8AC3E}">
        <p14:creationId xmlns:p14="http://schemas.microsoft.com/office/powerpoint/2010/main" val="3947446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Shape 92"/>
          <p:cNvSpPr txBox="1">
            <a:spLocks noGrp="1"/>
          </p:cNvSpPr>
          <p:nvPr>
            <p:ph type="body" idx="1"/>
          </p:nvPr>
        </p:nvSpPr>
        <p:spPr>
          <a:xfrm>
            <a:off x="670931" y="371510"/>
            <a:ext cx="8184600" cy="992100"/>
          </a:xfrm>
          <a:prstGeom prst="rect">
            <a:avLst/>
          </a:prstGeom>
          <a:noFill/>
          <a:ln>
            <a:noFill/>
          </a:ln>
        </p:spPr>
        <p:txBody>
          <a:bodyPr wrap="square" lIns="91425" tIns="45700" rIns="91425" bIns="45700" anchor="b" anchorCtr="0">
            <a:noAutofit/>
          </a:bodyPr>
          <a:lstStyle/>
          <a:p>
            <a:pPr marL="0" marR="0" lvl="0" indent="0" algn="l" rtl="0">
              <a:lnSpc>
                <a:spcPct val="90000"/>
              </a:lnSpc>
              <a:spcBef>
                <a:spcPts val="0"/>
              </a:spcBef>
              <a:spcAft>
                <a:spcPts val="0"/>
              </a:spcAft>
              <a:buClr>
                <a:srgbClr val="4B2E83"/>
              </a:buClr>
              <a:buSzPct val="25000"/>
              <a:buFont typeface="Arial"/>
              <a:buNone/>
            </a:pPr>
            <a:r>
              <a:rPr lang="en-US" dirty="0">
                <a:latin typeface="Open Sans"/>
                <a:ea typeface="Open Sans"/>
                <a:cs typeface="Open Sans"/>
                <a:sym typeface="Open Sans"/>
              </a:rPr>
              <a:t>Resources</a:t>
            </a:r>
          </a:p>
        </p:txBody>
      </p:sp>
      <p:sp>
        <p:nvSpPr>
          <p:cNvPr id="93" name="Shape 93"/>
          <p:cNvSpPr txBox="1">
            <a:spLocks noGrp="1"/>
          </p:cNvSpPr>
          <p:nvPr>
            <p:ph type="body" idx="2"/>
          </p:nvPr>
        </p:nvSpPr>
        <p:spPr>
          <a:xfrm>
            <a:off x="659304" y="1736725"/>
            <a:ext cx="8196300" cy="4015500"/>
          </a:xfrm>
          <a:prstGeom prst="rect">
            <a:avLst/>
          </a:prstGeom>
          <a:noFill/>
          <a:ln>
            <a:noFill/>
          </a:ln>
        </p:spPr>
        <p:txBody>
          <a:bodyPr wrap="square" lIns="91425" tIns="45700" rIns="91425" bIns="45700" anchor="t" anchorCtr="0">
            <a:noAutofit/>
          </a:bodyPr>
          <a:lstStyle/>
          <a:p>
            <a:pPr marL="342900" marR="0" lvl="0" indent="-342900" algn="l" rtl="0">
              <a:lnSpc>
                <a:spcPct val="90000"/>
              </a:lnSpc>
              <a:spcBef>
                <a:spcPts val="0"/>
              </a:spcBef>
              <a:spcAft>
                <a:spcPts val="0"/>
              </a:spcAft>
              <a:buClr>
                <a:srgbClr val="4B2E83"/>
              </a:buClr>
              <a:buSzPct val="25000"/>
              <a:buFont typeface="Merriweather Sans"/>
              <a:buNone/>
            </a:pPr>
            <a:endParaRPr sz="2200" b="0" i="0" u="none" strike="noStrike" cap="none" dirty="0">
              <a:solidFill>
                <a:srgbClr val="4B2E83"/>
              </a:solidFill>
              <a:latin typeface="Open Sans"/>
              <a:ea typeface="Open Sans"/>
              <a:cs typeface="Open Sans"/>
              <a:sym typeface="Open Sans"/>
            </a:endParaRPr>
          </a:p>
          <a:p>
            <a:pPr marL="0" marR="0" lvl="0" indent="0" algn="l" rtl="0">
              <a:lnSpc>
                <a:spcPct val="90000"/>
              </a:lnSpc>
              <a:spcBef>
                <a:spcPts val="0"/>
              </a:spcBef>
              <a:spcAft>
                <a:spcPts val="0"/>
              </a:spcAft>
              <a:buClr>
                <a:srgbClr val="4B2E83"/>
              </a:buClr>
              <a:buSzPct val="25000"/>
              <a:buFont typeface="Merriweather Sans"/>
              <a:buNone/>
            </a:pPr>
            <a:endParaRPr sz="2400" b="0" i="0" u="none" strike="noStrike" cap="none" dirty="0">
              <a:solidFill>
                <a:srgbClr val="4B2E83"/>
              </a:solidFill>
              <a:latin typeface="Open Sans"/>
              <a:ea typeface="Open Sans"/>
              <a:cs typeface="Open Sans"/>
              <a:sym typeface="Open Sans"/>
            </a:endParaRPr>
          </a:p>
          <a:p>
            <a:pPr marL="0" marR="0" lvl="0" indent="0" algn="l" rtl="0">
              <a:lnSpc>
                <a:spcPct val="90000"/>
              </a:lnSpc>
              <a:spcBef>
                <a:spcPts val="0"/>
              </a:spcBef>
              <a:spcAft>
                <a:spcPts val="0"/>
              </a:spcAft>
              <a:buClr>
                <a:srgbClr val="4B2E83"/>
              </a:buClr>
              <a:buSzPct val="25000"/>
              <a:buFont typeface="Merriweather Sans"/>
              <a:buNone/>
            </a:pPr>
            <a:endParaRPr sz="2400" b="0" i="0" u="none" strike="noStrike" cap="none" dirty="0">
              <a:solidFill>
                <a:srgbClr val="4B2E83"/>
              </a:solidFill>
              <a:latin typeface="Open Sans"/>
              <a:ea typeface="Open Sans"/>
              <a:cs typeface="Open Sans"/>
              <a:sym typeface="Open Sans"/>
            </a:endParaRPr>
          </a:p>
          <a:p>
            <a:pPr marL="0" marR="0" lvl="0" indent="0" algn="l" rtl="0">
              <a:lnSpc>
                <a:spcPct val="90000"/>
              </a:lnSpc>
              <a:spcBef>
                <a:spcPts val="0"/>
              </a:spcBef>
              <a:spcAft>
                <a:spcPts val="0"/>
              </a:spcAft>
              <a:buClr>
                <a:srgbClr val="4B2E83"/>
              </a:buClr>
              <a:buSzPct val="25000"/>
              <a:buFont typeface="Merriweather Sans"/>
              <a:buNone/>
            </a:pPr>
            <a:r>
              <a:rPr lang="en-US" sz="2400" b="0" i="0" u="none" strike="noStrike" cap="none" dirty="0">
                <a:solidFill>
                  <a:srgbClr val="4B2E83"/>
                </a:solidFill>
                <a:latin typeface="Open Sans"/>
                <a:ea typeface="Open Sans"/>
                <a:cs typeface="Open Sans"/>
                <a:sym typeface="Open Sans"/>
              </a:rPr>
              <a:t/>
            </a:r>
            <a:br>
              <a:rPr lang="en-US" sz="2400" b="0" i="0" u="none" strike="noStrike" cap="none" dirty="0">
                <a:solidFill>
                  <a:srgbClr val="4B2E83"/>
                </a:solidFill>
                <a:latin typeface="Open Sans"/>
                <a:ea typeface="Open Sans"/>
                <a:cs typeface="Open Sans"/>
                <a:sym typeface="Open Sans"/>
              </a:rPr>
            </a:br>
            <a:endParaRPr lang="en-US" sz="2400" b="0" i="0" u="none" strike="noStrike" cap="none" dirty="0">
              <a:solidFill>
                <a:srgbClr val="4B2E83"/>
              </a:solidFill>
              <a:latin typeface="Open Sans"/>
              <a:ea typeface="Open Sans"/>
              <a:cs typeface="Open Sans"/>
              <a:sym typeface="Open Sans"/>
            </a:endParaRPr>
          </a:p>
        </p:txBody>
      </p:sp>
      <p:sp>
        <p:nvSpPr>
          <p:cNvPr id="94" name="Shape 94"/>
          <p:cNvSpPr txBox="1"/>
          <p:nvPr/>
        </p:nvSpPr>
        <p:spPr>
          <a:xfrm>
            <a:off x="731700" y="1007750"/>
            <a:ext cx="8262600" cy="3374700"/>
          </a:xfrm>
          <a:prstGeom prst="rect">
            <a:avLst/>
          </a:prstGeom>
          <a:noFill/>
          <a:ln>
            <a:noFill/>
          </a:ln>
        </p:spPr>
        <p:txBody>
          <a:bodyPr wrap="square" lIns="91425" tIns="45700" rIns="91425" bIns="45700" anchor="ctr" anchorCtr="0">
            <a:noAutofit/>
          </a:bodyPr>
          <a:lstStyle/>
          <a:p>
            <a:pPr marR="0" lvl="0" algn="l" rtl="0">
              <a:lnSpc>
                <a:spcPct val="100000"/>
              </a:lnSpc>
              <a:spcBef>
                <a:spcPts val="480"/>
              </a:spcBef>
              <a:spcAft>
                <a:spcPts val="0"/>
              </a:spcAft>
              <a:buNone/>
            </a:pPr>
            <a:r>
              <a:rPr lang="en-US" sz="2400" dirty="0">
                <a:solidFill>
                  <a:srgbClr val="4B2E83"/>
                </a:solidFill>
                <a:latin typeface="Open Sans"/>
                <a:ea typeface="Open Sans"/>
                <a:cs typeface="Open Sans"/>
                <a:sym typeface="Open Sans"/>
              </a:rPr>
              <a:t>SAGE Documentation: </a:t>
            </a:r>
          </a:p>
          <a:p>
            <a:pPr marL="457200" marR="0" lvl="0" indent="-381000" algn="l" rtl="0">
              <a:lnSpc>
                <a:spcPct val="100000"/>
              </a:lnSpc>
              <a:spcBef>
                <a:spcPts val="480"/>
              </a:spcBef>
              <a:spcAft>
                <a:spcPts val="0"/>
              </a:spcAft>
              <a:buClr>
                <a:srgbClr val="4B2E83"/>
              </a:buClr>
              <a:buSzPct val="100000"/>
              <a:buFont typeface="Merriweather Sans"/>
              <a:buChar char="&gt;"/>
            </a:pPr>
            <a:endParaRPr lang="en-US" sz="2400" u="sng" dirty="0" smtClean="0">
              <a:solidFill>
                <a:srgbClr val="4B2E83"/>
              </a:solidFill>
              <a:latin typeface="Open Sans"/>
              <a:ea typeface="Open Sans"/>
              <a:cs typeface="Open Sans"/>
              <a:sym typeface="Open Sans"/>
              <a:hlinkClick r:id="rId3"/>
            </a:endParaRPr>
          </a:p>
          <a:p>
            <a:pPr marL="457200" marR="0" lvl="0" indent="-381000" algn="l" rtl="0">
              <a:lnSpc>
                <a:spcPct val="100000"/>
              </a:lnSpc>
              <a:spcBef>
                <a:spcPts val="480"/>
              </a:spcBef>
              <a:spcAft>
                <a:spcPts val="0"/>
              </a:spcAft>
              <a:buClr>
                <a:srgbClr val="4B2E83"/>
              </a:buClr>
              <a:buSzPct val="100000"/>
              <a:buFont typeface="Merriweather Sans"/>
              <a:buChar char="&gt;"/>
            </a:pPr>
            <a:r>
              <a:rPr lang="en-US" sz="2400" u="sng" dirty="0" smtClean="0">
                <a:solidFill>
                  <a:srgbClr val="4B2E83"/>
                </a:solidFill>
                <a:latin typeface="Open Sans"/>
                <a:ea typeface="Open Sans"/>
                <a:cs typeface="Open Sans"/>
                <a:sym typeface="Open Sans"/>
                <a:hlinkClick r:id="rId3"/>
              </a:rPr>
              <a:t>SAGE </a:t>
            </a:r>
            <a:r>
              <a:rPr lang="en-US" sz="2400" u="sng" dirty="0">
                <a:solidFill>
                  <a:srgbClr val="4B2E83"/>
                </a:solidFill>
                <a:latin typeface="Open Sans"/>
                <a:ea typeface="Open Sans"/>
                <a:cs typeface="Open Sans"/>
                <a:sym typeface="Open Sans"/>
                <a:hlinkClick r:id="rId3"/>
              </a:rPr>
              <a:t>ASTRA </a:t>
            </a:r>
            <a:r>
              <a:rPr lang="en-US" sz="2400" u="sng" dirty="0" smtClean="0">
                <a:solidFill>
                  <a:srgbClr val="4B2E83"/>
                </a:solidFill>
                <a:latin typeface="Open Sans"/>
                <a:ea typeface="Open Sans"/>
                <a:cs typeface="Open Sans"/>
                <a:sym typeface="Open Sans"/>
                <a:hlinkClick r:id="rId3"/>
              </a:rPr>
              <a:t>Roles</a:t>
            </a:r>
          </a:p>
          <a:p>
            <a:pPr marL="76200" marR="0" lvl="0" algn="l" rtl="0">
              <a:lnSpc>
                <a:spcPct val="100000"/>
              </a:lnSpc>
              <a:spcBef>
                <a:spcPts val="480"/>
              </a:spcBef>
              <a:spcAft>
                <a:spcPts val="0"/>
              </a:spcAft>
              <a:buClr>
                <a:srgbClr val="4B2E83"/>
              </a:buClr>
              <a:buSzPct val="100000"/>
            </a:pPr>
            <a:endParaRPr lang="en-US" sz="2400" u="sng" dirty="0">
              <a:solidFill>
                <a:srgbClr val="4B2E83"/>
              </a:solidFill>
              <a:latin typeface="Open Sans"/>
              <a:ea typeface="Open Sans"/>
              <a:cs typeface="Open Sans"/>
              <a:sym typeface="Open Sans"/>
              <a:hlinkClick r:id="rId3"/>
            </a:endParaRPr>
          </a:p>
          <a:p>
            <a:pPr marL="457200" marR="0" lvl="0" indent="-381000" algn="l" rtl="0">
              <a:lnSpc>
                <a:spcPct val="100000"/>
              </a:lnSpc>
              <a:spcBef>
                <a:spcPts val="480"/>
              </a:spcBef>
              <a:spcAft>
                <a:spcPts val="0"/>
              </a:spcAft>
              <a:buClr>
                <a:srgbClr val="4B2E83"/>
              </a:buClr>
              <a:buSzPct val="100000"/>
              <a:buFont typeface="Merriweather Sans"/>
              <a:buChar char="&gt;"/>
            </a:pPr>
            <a:r>
              <a:rPr lang="en-US" sz="2400" u="sng" dirty="0">
                <a:solidFill>
                  <a:srgbClr val="4B2E83"/>
                </a:solidFill>
                <a:latin typeface="Open Sans"/>
                <a:ea typeface="Open Sans"/>
                <a:cs typeface="Open Sans"/>
                <a:sym typeface="Open Sans"/>
                <a:hlinkClick r:id="rId4"/>
              </a:rPr>
              <a:t>Approve an Application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Shape 99"/>
          <p:cNvSpPr txBox="1">
            <a:spLocks noGrp="1"/>
          </p:cNvSpPr>
          <p:nvPr>
            <p:ph type="body" idx="1"/>
          </p:nvPr>
        </p:nvSpPr>
        <p:spPr>
          <a:xfrm>
            <a:off x="692029" y="1640263"/>
            <a:ext cx="6972300" cy="1593130"/>
          </a:xfrm>
          <a:prstGeom prst="rect">
            <a:avLst/>
          </a:prstGeom>
          <a:noFill/>
          <a:ln>
            <a:noFill/>
          </a:ln>
        </p:spPr>
        <p:txBody>
          <a:bodyPr wrap="square" lIns="91425" tIns="45700" rIns="91425" bIns="45700" anchor="b" anchorCtr="0">
            <a:noAutofit/>
          </a:bodyPr>
          <a:lstStyle/>
          <a:p>
            <a:pPr marL="0" marR="0" lvl="0" indent="0" algn="l" rtl="0">
              <a:lnSpc>
                <a:spcPct val="90000"/>
              </a:lnSpc>
              <a:spcBef>
                <a:spcPts val="0"/>
              </a:spcBef>
              <a:spcAft>
                <a:spcPts val="0"/>
              </a:spcAft>
              <a:buClr>
                <a:schemeClr val="accent3"/>
              </a:buClr>
              <a:buSzPct val="25000"/>
              <a:buFont typeface="Arial"/>
              <a:buNone/>
            </a:pPr>
            <a:r>
              <a:rPr lang="en-US" sz="4250" b="0" i="0" u="none" strike="noStrike" cap="none">
                <a:solidFill>
                  <a:schemeClr val="accent3"/>
                </a:solidFill>
                <a:latin typeface="Open Sans"/>
                <a:ea typeface="Open Sans"/>
                <a:cs typeface="Open Sans"/>
                <a:sym typeface="Open Sans"/>
              </a:rPr>
              <a:t>NIH Interim Research Performance Progress Reports (RPPR)</a:t>
            </a:r>
          </a:p>
        </p:txBody>
      </p:sp>
      <p:sp>
        <p:nvSpPr>
          <p:cNvPr id="100" name="Shape 100"/>
          <p:cNvSpPr txBox="1"/>
          <p:nvPr/>
        </p:nvSpPr>
        <p:spPr>
          <a:xfrm>
            <a:off x="692029" y="4308048"/>
            <a:ext cx="6656729" cy="1812600"/>
          </a:xfrm>
          <a:prstGeom prst="rect">
            <a:avLst/>
          </a:prstGeom>
          <a:noFill/>
          <a:ln>
            <a:noFill/>
          </a:ln>
        </p:spPr>
        <p:txBody>
          <a:bodyPr wrap="square" lIns="91425" tIns="45700" rIns="91425" bIns="45700" anchor="b" anchorCtr="0">
            <a:noAutofit/>
          </a:bodyPr>
          <a:lstStyle/>
          <a:p>
            <a:pPr>
              <a:buClr>
                <a:srgbClr val="FFFFFF"/>
              </a:buClr>
              <a:buFont typeface="Arial"/>
              <a:buNone/>
            </a:pPr>
            <a:endParaRPr sz="2000" kern="0">
              <a:solidFill>
                <a:srgbClr val="FFFFFF"/>
              </a:solidFill>
              <a:latin typeface="Open Sans"/>
              <a:ea typeface="Open Sans"/>
              <a:cs typeface="Open Sans"/>
              <a:sym typeface="Open Sans"/>
            </a:endParaRPr>
          </a:p>
          <a:p>
            <a:pPr>
              <a:spcBef>
                <a:spcPts val="320"/>
              </a:spcBef>
              <a:buClr>
                <a:srgbClr val="FFFFFF"/>
              </a:buClr>
              <a:buSzPct val="25000"/>
              <a:buFont typeface="Arial"/>
              <a:buNone/>
            </a:pPr>
            <a:r>
              <a:rPr lang="en-US" sz="1600" kern="0">
                <a:solidFill>
                  <a:srgbClr val="FFFFFF"/>
                </a:solidFill>
                <a:latin typeface="Open Sans"/>
                <a:ea typeface="Open Sans"/>
                <a:cs typeface="Open Sans"/>
                <a:sym typeface="Open Sans"/>
              </a:rPr>
              <a:t>Carol Rhodes</a:t>
            </a:r>
          </a:p>
          <a:p>
            <a:pPr>
              <a:spcBef>
                <a:spcPts val="320"/>
              </a:spcBef>
              <a:buClr>
                <a:srgbClr val="FFFFFF"/>
              </a:buClr>
              <a:buSzPct val="25000"/>
              <a:buFont typeface="Arial"/>
              <a:buNone/>
            </a:pPr>
            <a:r>
              <a:rPr lang="en-US" sz="1600" kern="0">
                <a:solidFill>
                  <a:srgbClr val="FFFFFF"/>
                </a:solidFill>
                <a:latin typeface="Open Sans"/>
                <a:ea typeface="Open Sans"/>
                <a:cs typeface="Open Sans"/>
                <a:sym typeface="Open Sans"/>
              </a:rPr>
              <a:t>Office of Sponsored Programs</a:t>
            </a:r>
          </a:p>
          <a:p>
            <a:pPr>
              <a:spcBef>
                <a:spcPts val="320"/>
              </a:spcBef>
              <a:buClr>
                <a:srgbClr val="FFFFFF"/>
              </a:buClr>
              <a:buSzPct val="25000"/>
              <a:buFont typeface="Arial"/>
              <a:buNone/>
            </a:pPr>
            <a:r>
              <a:rPr lang="en-US" sz="1600" kern="0">
                <a:solidFill>
                  <a:srgbClr val="FFFFFF"/>
                </a:solidFill>
                <a:latin typeface="Open Sans"/>
                <a:ea typeface="Open Sans"/>
                <a:cs typeface="Open Sans"/>
                <a:sym typeface="Open Sans"/>
              </a:rPr>
              <a:t>MRAM</a:t>
            </a:r>
          </a:p>
        </p:txBody>
      </p:sp>
    </p:spTree>
    <p:extLst>
      <p:ext uri="{BB962C8B-B14F-4D97-AF65-F5344CB8AC3E}">
        <p14:creationId xmlns:p14="http://schemas.microsoft.com/office/powerpoint/2010/main" val="8216042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Shape 105"/>
          <p:cNvSpPr txBox="1">
            <a:spLocks noGrp="1"/>
          </p:cNvSpPr>
          <p:nvPr>
            <p:ph type="body" idx="1"/>
          </p:nvPr>
        </p:nvSpPr>
        <p:spPr>
          <a:xfrm>
            <a:off x="670931" y="371510"/>
            <a:ext cx="8184599" cy="992100"/>
          </a:xfrm>
          <a:prstGeom prst="rect">
            <a:avLst/>
          </a:prstGeom>
          <a:noFill/>
          <a:ln>
            <a:noFill/>
          </a:ln>
        </p:spPr>
        <p:txBody>
          <a:bodyPr wrap="square" lIns="91425" tIns="45700" rIns="91425" bIns="45700" anchor="b" anchorCtr="0">
            <a:noAutofit/>
          </a:bodyPr>
          <a:lstStyle/>
          <a:p>
            <a:pPr marL="0" marR="0" lvl="0" indent="0" algn="l" rtl="0">
              <a:lnSpc>
                <a:spcPct val="90000"/>
              </a:lnSpc>
              <a:spcBef>
                <a:spcPts val="0"/>
              </a:spcBef>
              <a:spcAft>
                <a:spcPts val="0"/>
              </a:spcAft>
              <a:buClr>
                <a:srgbClr val="4B2E83"/>
              </a:buClr>
              <a:buSzPct val="25000"/>
              <a:buFont typeface="Arial"/>
              <a:buNone/>
            </a:pPr>
            <a:r>
              <a:rPr lang="en-US" sz="3000" b="0" i="0" u="none" strike="noStrike" cap="none">
                <a:solidFill>
                  <a:srgbClr val="4B2E83"/>
                </a:solidFill>
                <a:latin typeface="Open Sans"/>
                <a:ea typeface="Open Sans"/>
                <a:cs typeface="Open Sans"/>
                <a:sym typeface="Open Sans"/>
              </a:rPr>
              <a:t>NIH RPPR</a:t>
            </a:r>
            <a:r>
              <a:rPr lang="en-US">
                <a:latin typeface="Open Sans"/>
                <a:ea typeface="Open Sans"/>
                <a:cs typeface="Open Sans"/>
                <a:sym typeface="Open Sans"/>
              </a:rPr>
              <a:t> Types</a:t>
            </a:r>
          </a:p>
        </p:txBody>
      </p:sp>
      <p:sp>
        <p:nvSpPr>
          <p:cNvPr id="106" name="Shape 106"/>
          <p:cNvSpPr txBox="1">
            <a:spLocks noGrp="1"/>
          </p:cNvSpPr>
          <p:nvPr>
            <p:ph type="body" idx="2"/>
          </p:nvPr>
        </p:nvSpPr>
        <p:spPr>
          <a:xfrm>
            <a:off x="659299" y="1660525"/>
            <a:ext cx="7778509" cy="4015500"/>
          </a:xfrm>
          <a:prstGeom prst="rect">
            <a:avLst/>
          </a:prstGeom>
          <a:noFill/>
          <a:ln>
            <a:noFill/>
          </a:ln>
        </p:spPr>
        <p:txBody>
          <a:bodyPr wrap="square" lIns="91425" tIns="45700" rIns="91425" bIns="45700" anchor="t" anchorCtr="0">
            <a:noAutofit/>
          </a:bodyPr>
          <a:lstStyle/>
          <a:p>
            <a:pPr marL="342900" marR="0" lvl="0" indent="-342900" algn="l" rtl="0">
              <a:lnSpc>
                <a:spcPct val="90000"/>
              </a:lnSpc>
              <a:spcBef>
                <a:spcPts val="0"/>
              </a:spcBef>
              <a:spcAft>
                <a:spcPts val="0"/>
              </a:spcAft>
              <a:buClr>
                <a:srgbClr val="4B2E83"/>
              </a:buClr>
              <a:buSzPct val="25000"/>
              <a:buFont typeface="Merriweather Sans"/>
              <a:buNone/>
            </a:pPr>
            <a:r>
              <a:rPr lang="en-US" sz="2200" i="0" u="none" strike="noStrike" cap="none" dirty="0">
                <a:solidFill>
                  <a:srgbClr val="4B2E83"/>
                </a:solidFill>
              </a:rPr>
              <a:t>Annual RPPR</a:t>
            </a:r>
          </a:p>
          <a:p>
            <a:pPr marL="342900" marR="0" lvl="0" indent="-342900" algn="l" rtl="0">
              <a:lnSpc>
                <a:spcPct val="90000"/>
              </a:lnSpc>
              <a:spcBef>
                <a:spcPts val="0"/>
              </a:spcBef>
              <a:spcAft>
                <a:spcPts val="0"/>
              </a:spcAft>
              <a:buClr>
                <a:srgbClr val="4B2E83"/>
              </a:buClr>
              <a:buSzPct val="25000"/>
              <a:buFont typeface="Merriweather Sans"/>
              <a:buNone/>
            </a:pPr>
            <a:r>
              <a:rPr lang="en-US" sz="2000" b="0" dirty="0"/>
              <a:t>Report s</a:t>
            </a:r>
            <a:r>
              <a:rPr lang="en-US" sz="2000" b="0" i="0" u="none" strike="noStrike" cap="none" dirty="0">
                <a:solidFill>
                  <a:srgbClr val="4B2E83"/>
                </a:solidFill>
                <a:latin typeface="Open Sans"/>
                <a:ea typeface="Open Sans"/>
                <a:cs typeface="Open Sans"/>
                <a:sym typeface="Open Sans"/>
              </a:rPr>
              <a:t>cientific progress, </a:t>
            </a:r>
            <a:r>
              <a:rPr lang="en-US" sz="2000" b="0" dirty="0"/>
              <a:t>ID</a:t>
            </a:r>
            <a:r>
              <a:rPr lang="en-US" sz="2000" b="0" i="0" u="none" strike="noStrike" cap="none" dirty="0">
                <a:solidFill>
                  <a:srgbClr val="4B2E83"/>
                </a:solidFill>
                <a:latin typeface="Open Sans"/>
                <a:ea typeface="Open Sans"/>
                <a:cs typeface="Open Sans"/>
                <a:sym typeface="Open Sans"/>
              </a:rPr>
              <a:t> significant changes,</a:t>
            </a:r>
          </a:p>
          <a:p>
            <a:pPr marL="342900" marR="0" lvl="0" indent="-342900" algn="l" rtl="0">
              <a:lnSpc>
                <a:spcPct val="90000"/>
              </a:lnSpc>
              <a:spcBef>
                <a:spcPts val="0"/>
              </a:spcBef>
              <a:spcAft>
                <a:spcPts val="0"/>
              </a:spcAft>
              <a:buClr>
                <a:srgbClr val="4B2E83"/>
              </a:buClr>
              <a:buSzPct val="25000"/>
              <a:buFont typeface="Merriweather Sans"/>
              <a:buNone/>
            </a:pPr>
            <a:r>
              <a:rPr lang="en-US" sz="2000" b="0" i="0" u="none" strike="noStrike" cap="none" dirty="0">
                <a:solidFill>
                  <a:srgbClr val="4B2E83"/>
                </a:solidFill>
                <a:latin typeface="Open Sans"/>
                <a:ea typeface="Open Sans"/>
                <a:cs typeface="Open Sans"/>
                <a:sym typeface="Open Sans"/>
              </a:rPr>
              <a:t>personnel information, and plans for next budge</a:t>
            </a:r>
            <a:r>
              <a:rPr lang="en-US" sz="2000" b="0" dirty="0"/>
              <a:t>t </a:t>
            </a:r>
            <a:r>
              <a:rPr lang="en-US" sz="2000" b="0" i="0" u="none" strike="noStrike" cap="none" dirty="0">
                <a:solidFill>
                  <a:srgbClr val="4B2E83"/>
                </a:solidFill>
                <a:latin typeface="Open Sans"/>
                <a:ea typeface="Open Sans"/>
                <a:cs typeface="Open Sans"/>
                <a:sym typeface="Open Sans"/>
              </a:rPr>
              <a:t>period.</a:t>
            </a:r>
          </a:p>
          <a:p>
            <a:pPr marL="342900" marR="0" lvl="0" indent="-342900" algn="l" rtl="0">
              <a:lnSpc>
                <a:spcPct val="90000"/>
              </a:lnSpc>
              <a:spcBef>
                <a:spcPts val="0"/>
              </a:spcBef>
              <a:spcAft>
                <a:spcPts val="0"/>
              </a:spcAft>
              <a:buClr>
                <a:srgbClr val="4B2E83"/>
              </a:buClr>
              <a:buSzPct val="25000"/>
              <a:buFont typeface="Merriweather Sans"/>
              <a:buNone/>
            </a:pPr>
            <a:endParaRPr sz="2000" b="0" i="0" u="none" strike="noStrike" cap="none" dirty="0">
              <a:solidFill>
                <a:srgbClr val="4B2E83"/>
              </a:solidFill>
              <a:latin typeface="Open Sans"/>
              <a:ea typeface="Open Sans"/>
              <a:cs typeface="Open Sans"/>
              <a:sym typeface="Open Sans"/>
            </a:endParaRPr>
          </a:p>
          <a:p>
            <a:pPr marL="342900" marR="0" lvl="0" indent="-342900" algn="l" rtl="0">
              <a:lnSpc>
                <a:spcPct val="90000"/>
              </a:lnSpc>
              <a:spcBef>
                <a:spcPts val="0"/>
              </a:spcBef>
              <a:spcAft>
                <a:spcPts val="0"/>
              </a:spcAft>
              <a:buClr>
                <a:srgbClr val="4B2E83"/>
              </a:buClr>
              <a:buSzPct val="25000"/>
              <a:buFont typeface="Merriweather Sans"/>
              <a:buNone/>
            </a:pPr>
            <a:r>
              <a:rPr lang="en-US" sz="2200" i="0" u="none" strike="noStrike" cap="none" dirty="0">
                <a:solidFill>
                  <a:srgbClr val="4B2E83"/>
                </a:solidFill>
              </a:rPr>
              <a:t>Final RPPR</a:t>
            </a:r>
          </a:p>
          <a:p>
            <a:pPr marL="342900" marR="0" lvl="0" indent="-342900" algn="l" rtl="0">
              <a:lnSpc>
                <a:spcPct val="90000"/>
              </a:lnSpc>
              <a:spcBef>
                <a:spcPts val="0"/>
              </a:spcBef>
              <a:spcAft>
                <a:spcPts val="0"/>
              </a:spcAft>
              <a:buClr>
                <a:srgbClr val="4B2E83"/>
              </a:buClr>
              <a:buSzPct val="25000"/>
              <a:buFont typeface="Merriweather Sans"/>
              <a:buNone/>
            </a:pPr>
            <a:r>
              <a:rPr lang="en-US" sz="2000" b="0" i="0" u="none" strike="noStrike" cap="none" dirty="0">
                <a:solidFill>
                  <a:srgbClr val="4B2E83"/>
                </a:solidFill>
                <a:latin typeface="Open Sans"/>
                <a:ea typeface="Open Sans"/>
                <a:cs typeface="Open Sans"/>
                <a:sym typeface="Open Sans"/>
              </a:rPr>
              <a:t>Part of closeout</a:t>
            </a:r>
            <a:r>
              <a:rPr lang="en-US" sz="2000" b="0" dirty="0"/>
              <a:t>, </a:t>
            </a:r>
            <a:r>
              <a:rPr lang="en-US" sz="2000" b="0" i="0" u="none" strike="noStrike" cap="none" dirty="0">
                <a:solidFill>
                  <a:srgbClr val="4B2E83"/>
                </a:solidFill>
                <a:latin typeface="Open Sans"/>
                <a:ea typeface="Open Sans"/>
                <a:cs typeface="Open Sans"/>
                <a:sym typeface="Open Sans"/>
              </a:rPr>
              <a:t>submit project outcomes </a:t>
            </a:r>
            <a:r>
              <a:rPr lang="en-US" sz="2000" b="0" dirty="0"/>
              <a:t>+</a:t>
            </a:r>
            <a:r>
              <a:rPr lang="en-US" sz="2000" b="0" i="0" u="none" strike="noStrike" cap="none" dirty="0">
                <a:solidFill>
                  <a:srgbClr val="4B2E83"/>
                </a:solidFill>
                <a:latin typeface="Open Sans"/>
                <a:ea typeface="Open Sans"/>
                <a:cs typeface="Open Sans"/>
                <a:sym typeface="Open Sans"/>
              </a:rPr>
              <a:t> the</a:t>
            </a:r>
            <a:r>
              <a:rPr lang="en-US" sz="2000" b="0" dirty="0"/>
              <a:t> </a:t>
            </a:r>
            <a:r>
              <a:rPr lang="en-US" sz="2000" b="0" i="0" u="none" strike="noStrike" cap="none" dirty="0">
                <a:solidFill>
                  <a:srgbClr val="4B2E83"/>
                </a:solidFill>
                <a:latin typeface="Open Sans"/>
                <a:ea typeface="Open Sans"/>
                <a:cs typeface="Open Sans"/>
                <a:sym typeface="Open Sans"/>
              </a:rPr>
              <a:t>info submitted </a:t>
            </a:r>
            <a:r>
              <a:rPr lang="en-US" sz="2000" b="0" i="0" u="none" strike="noStrike" cap="none" dirty="0" smtClean="0">
                <a:solidFill>
                  <a:srgbClr val="4B2E83"/>
                </a:solidFill>
                <a:latin typeface="Open Sans"/>
                <a:ea typeface="Open Sans"/>
                <a:cs typeface="Open Sans"/>
                <a:sym typeface="Open Sans"/>
              </a:rPr>
              <a:t>on annual </a:t>
            </a:r>
            <a:r>
              <a:rPr lang="en-US" sz="2000" b="0" i="0" u="none" strike="noStrike" cap="none" dirty="0">
                <a:solidFill>
                  <a:srgbClr val="4B2E83"/>
                </a:solidFill>
                <a:latin typeface="Open Sans"/>
                <a:ea typeface="Open Sans"/>
                <a:cs typeface="Open Sans"/>
                <a:sym typeface="Open Sans"/>
              </a:rPr>
              <a:t>RPPR</a:t>
            </a:r>
            <a:r>
              <a:rPr lang="en-US" sz="2000" b="0" dirty="0"/>
              <a:t>. </a:t>
            </a:r>
          </a:p>
          <a:p>
            <a:pPr marL="444500" indent="-342900">
              <a:lnSpc>
                <a:spcPct val="90000"/>
              </a:lnSpc>
              <a:spcBef>
                <a:spcPts val="0"/>
              </a:spcBef>
            </a:pPr>
            <a:r>
              <a:rPr lang="en-US" sz="2000" dirty="0"/>
              <a:t>Excludes </a:t>
            </a:r>
            <a:r>
              <a:rPr lang="en-US" sz="2000" b="0" dirty="0"/>
              <a:t>budget &amp; plan for next budget period.</a:t>
            </a:r>
          </a:p>
          <a:p>
            <a:pPr marL="444500" indent="-342900">
              <a:lnSpc>
                <a:spcPct val="90000"/>
              </a:lnSpc>
              <a:spcBef>
                <a:spcPts val="0"/>
              </a:spcBef>
            </a:pPr>
            <a:r>
              <a:rPr lang="en-US" sz="2000" dirty="0"/>
              <a:t>Includes </a:t>
            </a:r>
            <a:r>
              <a:rPr lang="en-US" sz="2000" b="0" dirty="0"/>
              <a:t>Project Outcomes section to gather info for general public. </a:t>
            </a:r>
          </a:p>
          <a:p>
            <a:pPr marL="342900" marR="0" lvl="0" indent="-342900" algn="l" rtl="0">
              <a:lnSpc>
                <a:spcPct val="90000"/>
              </a:lnSpc>
              <a:spcBef>
                <a:spcPts val="0"/>
              </a:spcBef>
              <a:spcAft>
                <a:spcPts val="0"/>
              </a:spcAft>
              <a:buClr>
                <a:srgbClr val="4B2E83"/>
              </a:buClr>
              <a:buSzPct val="25000"/>
              <a:buFont typeface="Merriweather Sans"/>
              <a:buNone/>
            </a:pPr>
            <a:endParaRPr sz="2200" b="0" i="0" u="none" strike="noStrike" cap="none" dirty="0">
              <a:solidFill>
                <a:srgbClr val="4B2E83"/>
              </a:solidFill>
              <a:sym typeface="Open Sans"/>
            </a:endParaRPr>
          </a:p>
          <a:p>
            <a:pPr marL="0" marR="0" lvl="0" indent="0" algn="l" rtl="0">
              <a:lnSpc>
                <a:spcPct val="90000"/>
              </a:lnSpc>
              <a:spcBef>
                <a:spcPts val="0"/>
              </a:spcBef>
              <a:spcAft>
                <a:spcPts val="0"/>
              </a:spcAft>
              <a:buClr>
                <a:srgbClr val="4B2E83"/>
              </a:buClr>
              <a:buSzPct val="25000"/>
              <a:buFont typeface="Merriweather Sans"/>
              <a:buNone/>
            </a:pPr>
            <a:r>
              <a:rPr lang="en-US" sz="2200" i="0" u="none" strike="noStrike" cap="none" dirty="0">
                <a:solidFill>
                  <a:srgbClr val="4B2E83"/>
                </a:solidFill>
              </a:rPr>
              <a:t>Interim RPPR</a:t>
            </a:r>
          </a:p>
          <a:p>
            <a:pPr marL="0" marR="0" lvl="0" indent="0" algn="l" rtl="0">
              <a:lnSpc>
                <a:spcPct val="90000"/>
              </a:lnSpc>
              <a:spcBef>
                <a:spcPts val="0"/>
              </a:spcBef>
              <a:spcAft>
                <a:spcPts val="0"/>
              </a:spcAft>
              <a:buClr>
                <a:srgbClr val="4B2E83"/>
              </a:buClr>
              <a:buSzPct val="25000"/>
              <a:buFont typeface="Merriweather Sans"/>
              <a:buNone/>
            </a:pPr>
            <a:r>
              <a:rPr lang="en-US" sz="2000" b="0" dirty="0"/>
              <a:t>S</a:t>
            </a:r>
            <a:r>
              <a:rPr lang="en-US" sz="2000" b="0" i="0" u="none" strike="noStrike" cap="none" dirty="0">
                <a:solidFill>
                  <a:srgbClr val="4B2E83"/>
                </a:solidFill>
                <a:latin typeface="Open Sans"/>
                <a:ea typeface="Open Sans"/>
                <a:cs typeface="Open Sans"/>
                <a:sym typeface="Open Sans"/>
              </a:rPr>
              <a:t>ubmitting a renewal (Type 2) application.</a:t>
            </a:r>
            <a:r>
              <a:rPr lang="en-US" sz="2000" b="0" dirty="0"/>
              <a:t> </a:t>
            </a:r>
          </a:p>
          <a:p>
            <a:pPr marL="0" marR="0" lvl="0" indent="0" algn="l" rtl="0">
              <a:lnSpc>
                <a:spcPct val="90000"/>
              </a:lnSpc>
              <a:spcBef>
                <a:spcPts val="0"/>
              </a:spcBef>
              <a:spcAft>
                <a:spcPts val="0"/>
              </a:spcAft>
              <a:buClr>
                <a:srgbClr val="4B2E83"/>
              </a:buClr>
              <a:buSzPct val="25000"/>
              <a:buFont typeface="Merriweather Sans"/>
              <a:buNone/>
            </a:pPr>
            <a:r>
              <a:rPr lang="en-US" sz="2000" b="0" dirty="0"/>
              <a:t>Data </a:t>
            </a:r>
            <a:r>
              <a:rPr lang="en-US" sz="2000" b="0" i="0" u="none" strike="noStrike" cap="none" dirty="0">
                <a:solidFill>
                  <a:srgbClr val="4B2E83"/>
                </a:solidFill>
                <a:latin typeface="Open Sans"/>
                <a:ea typeface="Open Sans"/>
                <a:cs typeface="Open Sans"/>
                <a:sym typeface="Open Sans"/>
              </a:rPr>
              <a:t>on Interim RPPR </a:t>
            </a:r>
            <a:r>
              <a:rPr lang="en-US" sz="2000" b="0" dirty="0"/>
              <a:t>= </a:t>
            </a:r>
            <a:r>
              <a:rPr lang="en-US" sz="2000" b="0" i="0" u="none" strike="noStrike" cap="none" dirty="0">
                <a:solidFill>
                  <a:srgbClr val="4B2E83"/>
                </a:solidFill>
                <a:latin typeface="Open Sans"/>
                <a:ea typeface="Open Sans"/>
                <a:cs typeface="Open Sans"/>
                <a:sym typeface="Open Sans"/>
              </a:rPr>
              <a:t>Final RPPR</a:t>
            </a:r>
            <a:r>
              <a:rPr lang="en-US" sz="2000" b="0" dirty="0"/>
              <a:t> </a:t>
            </a:r>
          </a:p>
          <a:p>
            <a:pPr marL="0" marR="0" lvl="0" indent="0" algn="l" rtl="0">
              <a:lnSpc>
                <a:spcPct val="90000"/>
              </a:lnSpc>
              <a:spcBef>
                <a:spcPts val="0"/>
              </a:spcBef>
              <a:spcAft>
                <a:spcPts val="0"/>
              </a:spcAft>
              <a:buClr>
                <a:srgbClr val="4B2E83"/>
              </a:buClr>
              <a:buSzPct val="25000"/>
              <a:buFont typeface="Merriweather Sans"/>
              <a:buNone/>
            </a:pPr>
            <a:endParaRPr sz="2000" b="0" i="0" u="none" strike="noStrike" cap="none" dirty="0">
              <a:solidFill>
                <a:srgbClr val="4B2E83"/>
              </a:solidFill>
              <a:latin typeface="Open Sans"/>
              <a:ea typeface="Open Sans"/>
              <a:cs typeface="Open Sans"/>
              <a:sym typeface="Open Sans"/>
            </a:endParaRPr>
          </a:p>
        </p:txBody>
      </p:sp>
    </p:spTree>
    <p:extLst>
      <p:ext uri="{BB962C8B-B14F-4D97-AF65-F5344CB8AC3E}">
        <p14:creationId xmlns:p14="http://schemas.microsoft.com/office/powerpoint/2010/main" val="35777494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Shape 111"/>
          <p:cNvSpPr txBox="1">
            <a:spLocks noGrp="1"/>
          </p:cNvSpPr>
          <p:nvPr>
            <p:ph type="body" idx="1"/>
          </p:nvPr>
        </p:nvSpPr>
        <p:spPr>
          <a:xfrm>
            <a:off x="670931" y="371510"/>
            <a:ext cx="8184599" cy="992100"/>
          </a:xfrm>
          <a:prstGeom prst="rect">
            <a:avLst/>
          </a:prstGeom>
          <a:noFill/>
          <a:ln>
            <a:noFill/>
          </a:ln>
        </p:spPr>
        <p:txBody>
          <a:bodyPr wrap="square" lIns="91425" tIns="45700" rIns="91425" bIns="45700" anchor="b" anchorCtr="0">
            <a:noAutofit/>
          </a:bodyPr>
          <a:lstStyle/>
          <a:p>
            <a:pPr marL="0" marR="0" lvl="0" indent="0" algn="l" rtl="0">
              <a:lnSpc>
                <a:spcPct val="90000"/>
              </a:lnSpc>
              <a:spcBef>
                <a:spcPts val="0"/>
              </a:spcBef>
              <a:spcAft>
                <a:spcPts val="0"/>
              </a:spcAft>
              <a:buClr>
                <a:srgbClr val="4B2E83"/>
              </a:buClr>
              <a:buSzPct val="25000"/>
              <a:buFont typeface="Arial"/>
              <a:buNone/>
            </a:pPr>
            <a:r>
              <a:rPr lang="en-US" dirty="0">
                <a:latin typeface="Open Sans"/>
                <a:ea typeface="Open Sans"/>
                <a:cs typeface="Open Sans"/>
                <a:sym typeface="Open Sans"/>
              </a:rPr>
              <a:t>NIH </a:t>
            </a:r>
            <a:r>
              <a:rPr lang="en-US" sz="3000" b="0" i="0" u="none" strike="noStrike" cap="none" dirty="0">
                <a:solidFill>
                  <a:srgbClr val="4B2E83"/>
                </a:solidFill>
                <a:latin typeface="Open Sans"/>
                <a:ea typeface="Open Sans"/>
                <a:cs typeface="Open Sans"/>
                <a:sym typeface="Open Sans"/>
              </a:rPr>
              <a:t>RPPR Process</a:t>
            </a:r>
          </a:p>
        </p:txBody>
      </p:sp>
      <p:sp>
        <p:nvSpPr>
          <p:cNvPr id="112" name="Shape 112"/>
          <p:cNvSpPr txBox="1">
            <a:spLocks noGrp="1"/>
          </p:cNvSpPr>
          <p:nvPr>
            <p:ph type="body" idx="2"/>
          </p:nvPr>
        </p:nvSpPr>
        <p:spPr>
          <a:xfrm>
            <a:off x="659304" y="1736725"/>
            <a:ext cx="8196209" cy="4015496"/>
          </a:xfrm>
          <a:prstGeom prst="rect">
            <a:avLst/>
          </a:prstGeom>
          <a:noFill/>
          <a:ln>
            <a:noFill/>
          </a:ln>
        </p:spPr>
        <p:txBody>
          <a:bodyPr wrap="square" lIns="91425" tIns="45700" rIns="91425" bIns="45700" anchor="t" anchorCtr="0">
            <a:noAutofit/>
          </a:bodyPr>
          <a:lstStyle/>
          <a:p>
            <a:pPr marL="0" indent="0">
              <a:lnSpc>
                <a:spcPct val="90000"/>
              </a:lnSpc>
              <a:spcBef>
                <a:spcPts val="0"/>
              </a:spcBef>
              <a:buSzPct val="25000"/>
              <a:buNone/>
            </a:pPr>
            <a:r>
              <a:rPr lang="en-US" sz="2200" i="0" u="none" strike="noStrike" cap="none" dirty="0">
                <a:solidFill>
                  <a:srgbClr val="4B2E83"/>
                </a:solidFill>
              </a:rPr>
              <a:t>Annual </a:t>
            </a:r>
          </a:p>
          <a:p>
            <a:pPr indent="-457200">
              <a:lnSpc>
                <a:spcPct val="90000"/>
              </a:lnSpc>
              <a:spcBef>
                <a:spcPts val="0"/>
              </a:spcBef>
              <a:buSzPct val="90000"/>
            </a:pPr>
            <a:r>
              <a:rPr lang="en-US" sz="2200" b="0" dirty="0"/>
              <a:t>Pre</a:t>
            </a:r>
            <a:r>
              <a:rPr lang="en-US" b="0" i="0" u="none" strike="noStrike" cap="none" dirty="0">
                <a:solidFill>
                  <a:srgbClr val="4B2E83"/>
                </a:solidFill>
                <a:sym typeface="Open Sans"/>
              </a:rPr>
              <a:t>pare RPPR in </a:t>
            </a:r>
            <a:r>
              <a:rPr lang="en-US" b="0" i="0" u="none" strike="noStrike" cap="none" dirty="0" err="1">
                <a:solidFill>
                  <a:srgbClr val="4B2E83"/>
                </a:solidFill>
                <a:sym typeface="Open Sans"/>
              </a:rPr>
              <a:t>eRA</a:t>
            </a:r>
            <a:r>
              <a:rPr lang="en-US" b="0" i="0" u="none" strike="noStrike" cap="none" dirty="0">
                <a:solidFill>
                  <a:srgbClr val="4B2E83"/>
                </a:solidFill>
                <a:sym typeface="Open Sans"/>
              </a:rPr>
              <a:t> Commons and route to SO.</a:t>
            </a:r>
          </a:p>
          <a:p>
            <a:pPr indent="-457200">
              <a:lnSpc>
                <a:spcPct val="90000"/>
              </a:lnSpc>
              <a:spcBef>
                <a:spcPts val="0"/>
              </a:spcBef>
              <a:buSzPct val="90000"/>
            </a:pPr>
            <a:r>
              <a:rPr lang="en-US" b="0" dirty="0"/>
              <a:t>R</a:t>
            </a:r>
            <a:r>
              <a:rPr lang="en-US" b="0" i="0" u="none" strike="noStrike" cap="none" dirty="0">
                <a:solidFill>
                  <a:srgbClr val="4B2E83"/>
                </a:solidFill>
                <a:sym typeface="Open Sans"/>
              </a:rPr>
              <a:t>oute an eGC1 with RPPR attached. </a:t>
            </a:r>
          </a:p>
          <a:p>
            <a:pPr marL="342900" marR="0" lvl="0" indent="-342900" algn="l" rtl="0">
              <a:lnSpc>
                <a:spcPct val="90000"/>
              </a:lnSpc>
              <a:spcBef>
                <a:spcPts val="0"/>
              </a:spcBef>
              <a:spcAft>
                <a:spcPts val="0"/>
              </a:spcAft>
              <a:buClr>
                <a:srgbClr val="4B2E83"/>
              </a:buClr>
              <a:buSzPct val="25000"/>
              <a:buFont typeface="Merriweather Sans"/>
              <a:buNone/>
            </a:pPr>
            <a:endParaRPr sz="2000" b="0" i="0" u="none" strike="noStrike" cap="none" dirty="0">
              <a:solidFill>
                <a:srgbClr val="4B2E83"/>
              </a:solidFill>
              <a:latin typeface="Open Sans"/>
              <a:ea typeface="Open Sans"/>
              <a:cs typeface="Open Sans"/>
              <a:sym typeface="Open Sans"/>
            </a:endParaRPr>
          </a:p>
          <a:p>
            <a:pPr marL="0" indent="0">
              <a:lnSpc>
                <a:spcPct val="90000"/>
              </a:lnSpc>
              <a:spcBef>
                <a:spcPts val="0"/>
              </a:spcBef>
              <a:buSzPct val="25000"/>
              <a:buNone/>
            </a:pPr>
            <a:r>
              <a:rPr lang="en-US" sz="2200" i="0" u="none" strike="noStrike" cap="none" dirty="0" smtClean="0">
                <a:solidFill>
                  <a:srgbClr val="4B2E83"/>
                </a:solidFill>
              </a:rPr>
              <a:t>Final</a:t>
            </a:r>
            <a:r>
              <a:rPr lang="en-US" sz="2200" b="0" i="0" u="none" strike="noStrike" cap="none" dirty="0" smtClean="0">
                <a:solidFill>
                  <a:srgbClr val="4B2E83"/>
                </a:solidFill>
                <a:sym typeface="Open Sans"/>
              </a:rPr>
              <a:t> </a:t>
            </a:r>
            <a:endParaRPr lang="en-US" sz="2200" b="0" i="0" u="none" strike="noStrike" cap="none" dirty="0">
              <a:solidFill>
                <a:srgbClr val="4B2E83"/>
              </a:solidFill>
              <a:sym typeface="Open Sans"/>
            </a:endParaRPr>
          </a:p>
          <a:p>
            <a:pPr marL="342900" indent="-342900">
              <a:lnSpc>
                <a:spcPct val="90000"/>
              </a:lnSpc>
              <a:spcBef>
                <a:spcPts val="0"/>
              </a:spcBef>
              <a:buSzPct val="90000"/>
            </a:pPr>
            <a:r>
              <a:rPr lang="en-US" b="0" i="0" u="none" strike="noStrike" cap="none" dirty="0">
                <a:solidFill>
                  <a:srgbClr val="4B2E83"/>
                </a:solidFill>
                <a:sym typeface="Open Sans"/>
              </a:rPr>
              <a:t>Prepare RPPR in eRA Commons and </a:t>
            </a:r>
            <a:r>
              <a:rPr lang="en-US" b="0" i="0" u="none" strike="noStrike" cap="none" dirty="0" smtClean="0">
                <a:solidFill>
                  <a:srgbClr val="4B2E83"/>
                </a:solidFill>
                <a:sym typeface="Open Sans"/>
              </a:rPr>
              <a:t>submit.</a:t>
            </a:r>
            <a:endParaRPr lang="en-US" b="0" i="0" u="none" strike="noStrike" cap="none" dirty="0">
              <a:solidFill>
                <a:srgbClr val="4B2E83"/>
              </a:solidFill>
              <a:sym typeface="Open Sans"/>
            </a:endParaRPr>
          </a:p>
          <a:p>
            <a:pPr marL="342900" indent="-342900">
              <a:lnSpc>
                <a:spcPct val="90000"/>
              </a:lnSpc>
              <a:spcBef>
                <a:spcPts val="0"/>
              </a:spcBef>
              <a:buSzPct val="70000"/>
            </a:pPr>
            <a:r>
              <a:rPr lang="en-US" b="0" dirty="0"/>
              <a:t>N</a:t>
            </a:r>
            <a:r>
              <a:rPr lang="en-US" b="0" i="0" u="none" strike="noStrike" cap="none" dirty="0">
                <a:solidFill>
                  <a:srgbClr val="4B2E83"/>
                </a:solidFill>
                <a:sym typeface="Open Sans"/>
              </a:rPr>
              <a:t>otify </a:t>
            </a:r>
            <a:r>
              <a:rPr lang="en-US" b="0" i="0" u="none" strike="noStrike" cap="none" dirty="0">
                <a:solidFill>
                  <a:srgbClr val="4B2E83"/>
                </a:solidFill>
                <a:sym typeface="Open Sans"/>
                <a:hlinkClick r:id="rId3"/>
              </a:rPr>
              <a:t>closeout@</a:t>
            </a:r>
            <a:r>
              <a:rPr lang="en-US" b="0" i="0" u="none" strike="noStrike" cap="none" dirty="0" smtClean="0">
                <a:solidFill>
                  <a:srgbClr val="4B2E83"/>
                </a:solidFill>
                <a:sym typeface="Open Sans"/>
                <a:hlinkClick r:id="rId3"/>
              </a:rPr>
              <a:t>uw.edu</a:t>
            </a:r>
            <a:r>
              <a:rPr lang="en-US" b="0" i="0" u="none" strike="noStrike" cap="none" dirty="0" smtClean="0">
                <a:solidFill>
                  <a:srgbClr val="4B2E83"/>
                </a:solidFill>
                <a:sym typeface="Open Sans"/>
              </a:rPr>
              <a:t> </a:t>
            </a:r>
            <a:r>
              <a:rPr lang="en-US" b="0" dirty="0" smtClean="0"/>
              <a:t>with a copy of RPPR attached confirming submission.</a:t>
            </a:r>
            <a:endParaRPr lang="en-US" b="0" dirty="0"/>
          </a:p>
          <a:p>
            <a:pPr marL="342900" indent="-342900">
              <a:lnSpc>
                <a:spcPct val="90000"/>
              </a:lnSpc>
              <a:spcBef>
                <a:spcPts val="0"/>
              </a:spcBef>
              <a:buSzPct val="70000"/>
            </a:pPr>
            <a:r>
              <a:rPr lang="en-US" b="0" dirty="0"/>
              <a:t>No eGC1 </a:t>
            </a:r>
            <a:r>
              <a:rPr lang="en-US" b="0" dirty="0" smtClean="0"/>
              <a:t>required</a:t>
            </a:r>
          </a:p>
          <a:p>
            <a:pPr marL="0" indent="0">
              <a:lnSpc>
                <a:spcPct val="90000"/>
              </a:lnSpc>
              <a:spcBef>
                <a:spcPts val="0"/>
              </a:spcBef>
              <a:buSzPct val="70000"/>
              <a:buNone/>
            </a:pPr>
            <a:endParaRPr b="0" dirty="0"/>
          </a:p>
          <a:p>
            <a:pPr marL="342900" marR="0" lvl="0" indent="-342900" algn="l" rtl="0">
              <a:lnSpc>
                <a:spcPct val="90000"/>
              </a:lnSpc>
              <a:spcBef>
                <a:spcPts val="0"/>
              </a:spcBef>
              <a:spcAft>
                <a:spcPts val="0"/>
              </a:spcAft>
              <a:buClr>
                <a:srgbClr val="4B2E83"/>
              </a:buClr>
              <a:buSzPct val="25000"/>
              <a:buFont typeface="Merriweather Sans"/>
              <a:buNone/>
            </a:pPr>
            <a:r>
              <a:rPr lang="en-US" sz="2000" i="0" u="none" strike="noStrike" cap="none" dirty="0">
                <a:solidFill>
                  <a:srgbClr val="4B2E83"/>
                </a:solidFill>
              </a:rPr>
              <a:t>Interim RPPR</a:t>
            </a:r>
          </a:p>
          <a:p>
            <a:pPr marL="342900" indent="-342900">
              <a:lnSpc>
                <a:spcPct val="90000"/>
              </a:lnSpc>
              <a:spcBef>
                <a:spcPts val="0"/>
              </a:spcBef>
              <a:buSzPct val="90000"/>
            </a:pPr>
            <a:r>
              <a:rPr lang="en-US" sz="2000" b="0" i="0" u="none" strike="noStrike" cap="none" dirty="0">
                <a:solidFill>
                  <a:srgbClr val="4B2E83"/>
                </a:solidFill>
                <a:latin typeface="Open Sans"/>
                <a:ea typeface="Open Sans"/>
                <a:cs typeface="Open Sans"/>
                <a:sym typeface="Open Sans"/>
              </a:rPr>
              <a:t>Same process as Final RPPR.</a:t>
            </a:r>
          </a:p>
          <a:p>
            <a:pPr marL="342900" marR="0" lvl="0" indent="-342900" algn="l" rtl="0">
              <a:lnSpc>
                <a:spcPct val="90000"/>
              </a:lnSpc>
              <a:spcBef>
                <a:spcPts val="0"/>
              </a:spcBef>
              <a:spcAft>
                <a:spcPts val="0"/>
              </a:spcAft>
              <a:buClr>
                <a:srgbClr val="4B2E83"/>
              </a:buClr>
              <a:buSzPct val="25000"/>
              <a:buFont typeface="Merriweather Sans"/>
              <a:buNone/>
            </a:pPr>
            <a:endParaRPr sz="2400" b="0" i="0" u="none" strike="noStrike" cap="none" dirty="0">
              <a:solidFill>
                <a:srgbClr val="4B2E83"/>
              </a:solidFill>
              <a:latin typeface="Open Sans"/>
              <a:ea typeface="Open Sans"/>
              <a:cs typeface="Open Sans"/>
              <a:sym typeface="Open Sans"/>
            </a:endParaRPr>
          </a:p>
        </p:txBody>
      </p:sp>
      <p:sp>
        <p:nvSpPr>
          <p:cNvPr id="4" name="Rectangle 3"/>
          <p:cNvSpPr/>
          <p:nvPr/>
        </p:nvSpPr>
        <p:spPr>
          <a:xfrm>
            <a:off x="304800" y="5717637"/>
            <a:ext cx="7696200" cy="987963"/>
          </a:xfrm>
          <a:prstGeom prst="rect">
            <a:avLst/>
          </a:prstGeom>
        </p:spPr>
        <p:txBody>
          <a:bodyPr wrap="square">
            <a:spAutoFit/>
          </a:bodyPr>
          <a:lstStyle/>
          <a:p>
            <a:pPr marL="342900" indent="-342900">
              <a:lnSpc>
                <a:spcPct val="90000"/>
              </a:lnSpc>
              <a:spcBef>
                <a:spcPts val="0"/>
              </a:spcBef>
              <a:buSzPct val="90000"/>
            </a:pPr>
            <a:r>
              <a:rPr lang="en-US" dirty="0" smtClean="0"/>
              <a:t>CORRECTION 9.28.17</a:t>
            </a:r>
            <a:endParaRPr lang="en-US" dirty="0"/>
          </a:p>
          <a:p>
            <a:pPr marL="342900" indent="-342900">
              <a:spcBef>
                <a:spcPts val="0"/>
              </a:spcBef>
              <a:buSzPct val="90000"/>
            </a:pPr>
            <a:r>
              <a:rPr lang="en-US" sz="1400" dirty="0"/>
              <a:t>An earlier </a:t>
            </a:r>
            <a:r>
              <a:rPr lang="en-US" sz="1400" dirty="0" smtClean="0"/>
              <a:t>version of </a:t>
            </a:r>
            <a:r>
              <a:rPr lang="en-US" sz="1400" dirty="0"/>
              <a:t>these slides indicated campus had to</a:t>
            </a:r>
            <a:r>
              <a:rPr lang="en-US" sz="1400" dirty="0">
                <a:sym typeface="Open Sans"/>
              </a:rPr>
              <a:t> route the RPPR to SO and </a:t>
            </a:r>
          </a:p>
          <a:p>
            <a:pPr marL="342900" indent="-342900">
              <a:spcBef>
                <a:spcPts val="0"/>
              </a:spcBef>
              <a:buSzPct val="70000"/>
            </a:pPr>
            <a:r>
              <a:rPr lang="en-US" sz="1400" dirty="0"/>
              <a:t>N</a:t>
            </a:r>
            <a:r>
              <a:rPr lang="en-US" sz="1400" dirty="0">
                <a:sym typeface="Open Sans"/>
              </a:rPr>
              <a:t>otify closeout@uw.edu that it is ready for submission in eRA Commons </a:t>
            </a:r>
          </a:p>
          <a:p>
            <a:pPr marL="342900" indent="-342900">
              <a:spcBef>
                <a:spcPts val="0"/>
              </a:spcBef>
              <a:buSzPct val="70000"/>
            </a:pPr>
            <a:r>
              <a:rPr lang="en-US" sz="1400" dirty="0">
                <a:sym typeface="Open Sans"/>
              </a:rPr>
              <a:t>These instructions have been </a:t>
            </a:r>
            <a:r>
              <a:rPr lang="en-US" sz="1400" dirty="0" smtClean="0">
                <a:sym typeface="Open Sans"/>
              </a:rPr>
              <a:t>corrected.</a:t>
            </a:r>
            <a:endParaRPr lang="en-US" sz="1400" dirty="0"/>
          </a:p>
        </p:txBody>
      </p:sp>
    </p:spTree>
    <p:extLst>
      <p:ext uri="{BB962C8B-B14F-4D97-AF65-F5344CB8AC3E}">
        <p14:creationId xmlns:p14="http://schemas.microsoft.com/office/powerpoint/2010/main" val="35674765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Shape 117"/>
          <p:cNvSpPr txBox="1">
            <a:spLocks noGrp="1"/>
          </p:cNvSpPr>
          <p:nvPr>
            <p:ph type="body" idx="1"/>
          </p:nvPr>
        </p:nvSpPr>
        <p:spPr>
          <a:xfrm>
            <a:off x="670931" y="371510"/>
            <a:ext cx="8184599" cy="992100"/>
          </a:xfrm>
          <a:prstGeom prst="rect">
            <a:avLst/>
          </a:prstGeom>
          <a:noFill/>
          <a:ln>
            <a:noFill/>
          </a:ln>
        </p:spPr>
        <p:txBody>
          <a:bodyPr wrap="square" lIns="91425" tIns="45700" rIns="91425" bIns="45700" anchor="b" anchorCtr="0">
            <a:noAutofit/>
          </a:bodyPr>
          <a:lstStyle/>
          <a:p>
            <a:pPr marL="0" marR="0" lvl="0" indent="0" algn="l" rtl="0">
              <a:lnSpc>
                <a:spcPct val="90000"/>
              </a:lnSpc>
              <a:spcBef>
                <a:spcPts val="0"/>
              </a:spcBef>
              <a:spcAft>
                <a:spcPts val="0"/>
              </a:spcAft>
              <a:buClr>
                <a:srgbClr val="4B2E83"/>
              </a:buClr>
              <a:buSzPct val="25000"/>
              <a:buFont typeface="Arial"/>
              <a:buNone/>
            </a:pPr>
            <a:r>
              <a:rPr lang="en-US" sz="3000" b="0" i="0" u="none" strike="noStrike" cap="none">
                <a:solidFill>
                  <a:srgbClr val="4B2E83"/>
                </a:solidFill>
                <a:latin typeface="Open Sans"/>
                <a:ea typeface="Open Sans"/>
                <a:cs typeface="Open Sans"/>
                <a:sym typeface="Open Sans"/>
              </a:rPr>
              <a:t>Considerations</a:t>
            </a:r>
          </a:p>
        </p:txBody>
      </p:sp>
      <p:sp>
        <p:nvSpPr>
          <p:cNvPr id="118" name="Shape 118"/>
          <p:cNvSpPr txBox="1">
            <a:spLocks noGrp="1"/>
          </p:cNvSpPr>
          <p:nvPr>
            <p:ph type="body" idx="2"/>
          </p:nvPr>
        </p:nvSpPr>
        <p:spPr>
          <a:xfrm>
            <a:off x="659304" y="1752600"/>
            <a:ext cx="8484600" cy="4015500"/>
          </a:xfrm>
          <a:prstGeom prst="rect">
            <a:avLst/>
          </a:prstGeom>
          <a:noFill/>
          <a:ln>
            <a:noFill/>
          </a:ln>
        </p:spPr>
        <p:txBody>
          <a:bodyPr wrap="square" lIns="91425" tIns="45700" rIns="91425" bIns="45700" anchor="t" anchorCtr="0">
            <a:noAutofit/>
          </a:bodyPr>
          <a:lstStyle/>
          <a:p>
            <a:pPr marL="342900" marR="0" lvl="0" indent="-342900" algn="l" rtl="0">
              <a:lnSpc>
                <a:spcPct val="90000"/>
              </a:lnSpc>
              <a:spcBef>
                <a:spcPts val="0"/>
              </a:spcBef>
              <a:spcAft>
                <a:spcPts val="0"/>
              </a:spcAft>
              <a:buClr>
                <a:srgbClr val="4B2E83"/>
              </a:buClr>
              <a:buSzPct val="25000"/>
              <a:buFont typeface="Merriweather Sans"/>
              <a:buNone/>
            </a:pPr>
            <a:r>
              <a:rPr lang="en-US" sz="2000" b="0" i="0" u="none" strike="noStrike" cap="none" dirty="0">
                <a:solidFill>
                  <a:srgbClr val="4B2E83"/>
                </a:solidFill>
                <a:latin typeface="Open Sans"/>
                <a:ea typeface="Open Sans"/>
                <a:cs typeface="Open Sans"/>
                <a:sym typeface="Open Sans"/>
              </a:rPr>
              <a:t>Ha</a:t>
            </a:r>
            <a:r>
              <a:rPr lang="en-US" sz="2000" b="0" dirty="0"/>
              <a:t>s the PI</a:t>
            </a:r>
            <a:r>
              <a:rPr lang="en-US" sz="2000" b="0" i="0" u="none" strike="noStrike" cap="none" dirty="0">
                <a:solidFill>
                  <a:srgbClr val="4B2E83"/>
                </a:solidFill>
                <a:latin typeface="Open Sans"/>
                <a:ea typeface="Open Sans"/>
                <a:cs typeface="Open Sans"/>
                <a:sym typeface="Open Sans"/>
              </a:rPr>
              <a:t> applied for a competing renewal? </a:t>
            </a:r>
          </a:p>
          <a:p>
            <a:pPr marL="0" marR="0" lvl="0" indent="0" algn="l" rtl="0">
              <a:lnSpc>
                <a:spcPct val="90000"/>
              </a:lnSpc>
              <a:spcBef>
                <a:spcPts val="0"/>
              </a:spcBef>
              <a:spcAft>
                <a:spcPts val="0"/>
              </a:spcAft>
              <a:buClr>
                <a:srgbClr val="4B2E83"/>
              </a:buClr>
              <a:buSzPct val="25000"/>
              <a:buFont typeface="Merriweather Sans"/>
              <a:buNone/>
            </a:pPr>
            <a:r>
              <a:rPr lang="en-US" sz="2000" b="0" i="0" u="none" strike="noStrike" cap="none" dirty="0">
                <a:solidFill>
                  <a:srgbClr val="4B2E83"/>
                </a:solidFill>
                <a:latin typeface="Open Sans"/>
                <a:ea typeface="Open Sans"/>
                <a:cs typeface="Open Sans"/>
                <a:sym typeface="Open Sans"/>
              </a:rPr>
              <a:t>Submit Interim RPPR within 90 days </a:t>
            </a:r>
            <a:r>
              <a:rPr lang="en-US" sz="2000" b="0" dirty="0"/>
              <a:t>(</a:t>
            </a:r>
            <a:r>
              <a:rPr lang="en-US" sz="2000" b="0" i="0" u="sng" strike="noStrike" cap="none" dirty="0">
                <a:solidFill>
                  <a:schemeClr val="hlink"/>
                </a:solidFill>
                <a:latin typeface="Open Sans"/>
                <a:ea typeface="Open Sans"/>
                <a:cs typeface="Open Sans"/>
                <a:sym typeface="Open Sans"/>
                <a:hlinkClick r:id="rId3"/>
              </a:rPr>
              <a:t>GIM 39</a:t>
            </a:r>
            <a:r>
              <a:rPr lang="en-US" sz="2000" b="0" i="0" u="none" strike="noStrike" cap="none" dirty="0">
                <a:solidFill>
                  <a:srgbClr val="4B2E83"/>
                </a:solidFill>
                <a:latin typeface="Open Sans"/>
                <a:ea typeface="Open Sans"/>
                <a:cs typeface="Open Sans"/>
                <a:sym typeface="Open Sans"/>
              </a:rPr>
              <a:t>) </a:t>
            </a:r>
            <a:r>
              <a:rPr lang="en-US" sz="2000" b="0" dirty="0"/>
              <a:t>of project end date.</a:t>
            </a:r>
          </a:p>
          <a:p>
            <a:pPr marL="342900" marR="0" lvl="0" indent="-342900" algn="l" rtl="0">
              <a:lnSpc>
                <a:spcPct val="90000"/>
              </a:lnSpc>
              <a:spcBef>
                <a:spcPts val="0"/>
              </a:spcBef>
              <a:spcAft>
                <a:spcPts val="0"/>
              </a:spcAft>
              <a:buClr>
                <a:srgbClr val="4B2E83"/>
              </a:buClr>
              <a:buSzPct val="25000"/>
              <a:buFont typeface="Merriweather Sans"/>
              <a:buNone/>
            </a:pPr>
            <a:endParaRPr sz="2000" b="0" i="0" u="none" strike="noStrike" cap="none" dirty="0">
              <a:solidFill>
                <a:srgbClr val="4B2E83"/>
              </a:solidFill>
              <a:latin typeface="Open Sans"/>
              <a:ea typeface="Open Sans"/>
              <a:cs typeface="Open Sans"/>
              <a:sym typeface="Open Sans"/>
            </a:endParaRPr>
          </a:p>
          <a:p>
            <a:pPr marL="342900" marR="0" lvl="0" indent="-342900" algn="l" rtl="0">
              <a:lnSpc>
                <a:spcPct val="90000"/>
              </a:lnSpc>
              <a:spcBef>
                <a:spcPts val="0"/>
              </a:spcBef>
              <a:spcAft>
                <a:spcPts val="0"/>
              </a:spcAft>
              <a:buClr>
                <a:srgbClr val="4B2E83"/>
              </a:buClr>
              <a:buSzPct val="25000"/>
              <a:buFont typeface="Merriweather Sans"/>
              <a:buNone/>
            </a:pPr>
            <a:r>
              <a:rPr lang="en-US" sz="2000" b="0" i="0" u="none" strike="noStrike" cap="none" dirty="0">
                <a:solidFill>
                  <a:srgbClr val="4B2E83"/>
                </a:solidFill>
                <a:latin typeface="Open Sans"/>
                <a:ea typeface="Open Sans"/>
                <a:cs typeface="Open Sans"/>
                <a:sym typeface="Open Sans"/>
              </a:rPr>
              <a:t>If re</a:t>
            </a:r>
            <a:r>
              <a:rPr lang="en-US" sz="2000" b="0" dirty="0"/>
              <a:t>newal </a:t>
            </a:r>
            <a:r>
              <a:rPr lang="en-US" sz="2000" b="0" i="0" u="none" strike="noStrike" cap="none" dirty="0">
                <a:solidFill>
                  <a:srgbClr val="4B2E83"/>
                </a:solidFill>
                <a:latin typeface="Open Sans"/>
                <a:ea typeface="Open Sans"/>
                <a:cs typeface="Open Sans"/>
                <a:sym typeface="Open Sans"/>
              </a:rPr>
              <a:t>funded:</a:t>
            </a:r>
          </a:p>
          <a:p>
            <a:pPr marL="457200" marR="0" lvl="0" indent="-330200" algn="l" rtl="0">
              <a:lnSpc>
                <a:spcPct val="90000"/>
              </a:lnSpc>
              <a:spcBef>
                <a:spcPts val="0"/>
              </a:spcBef>
              <a:spcAft>
                <a:spcPts val="0"/>
              </a:spcAft>
              <a:buClr>
                <a:srgbClr val="4B2E83"/>
              </a:buClr>
              <a:buSzPct val="100000"/>
              <a:buFont typeface="Open Sans"/>
            </a:pPr>
            <a:r>
              <a:rPr lang="en-US" sz="1600" b="0" i="0" u="none" strike="noStrike" cap="none" dirty="0">
                <a:solidFill>
                  <a:srgbClr val="4B2E83"/>
                </a:solidFill>
                <a:latin typeface="Open Sans"/>
                <a:ea typeface="Open Sans"/>
                <a:cs typeface="Open Sans"/>
                <a:sym typeface="Open Sans"/>
              </a:rPr>
              <a:t>Interim serves as annual RPPR for final year of previous competitive segment. </a:t>
            </a:r>
          </a:p>
          <a:p>
            <a:pPr marL="457200" marR="0" lvl="0" indent="-342900" algn="l" rtl="0">
              <a:lnSpc>
                <a:spcPct val="90000"/>
              </a:lnSpc>
              <a:spcBef>
                <a:spcPts val="0"/>
              </a:spcBef>
              <a:spcAft>
                <a:spcPts val="0"/>
              </a:spcAft>
              <a:buClr>
                <a:srgbClr val="4B2E83"/>
              </a:buClr>
              <a:buSzPct val="112500"/>
              <a:buFont typeface="Open Sans"/>
            </a:pPr>
            <a:r>
              <a:rPr lang="en-US" sz="1600" b="0" dirty="0"/>
              <a:t>Interim RPPR </a:t>
            </a:r>
            <a:r>
              <a:rPr lang="en-US" sz="1600" dirty="0"/>
              <a:t>must </a:t>
            </a:r>
            <a:r>
              <a:rPr lang="en-US" sz="1600" b="0" dirty="0"/>
              <a:t>be submitted, even if it is due </a:t>
            </a:r>
            <a:r>
              <a:rPr lang="en-US" sz="1600" b="0" i="1" dirty="0"/>
              <a:t>after the start</a:t>
            </a:r>
            <a:r>
              <a:rPr lang="en-US" sz="1600" b="0" dirty="0"/>
              <a:t> date of renewal.</a:t>
            </a:r>
            <a:r>
              <a:rPr lang="en-US" sz="1800" b="0" dirty="0"/>
              <a:t> </a:t>
            </a:r>
          </a:p>
          <a:p>
            <a:pPr marL="342900" marR="0" lvl="0" indent="-342900" algn="l" rtl="0">
              <a:lnSpc>
                <a:spcPct val="90000"/>
              </a:lnSpc>
              <a:spcBef>
                <a:spcPts val="0"/>
              </a:spcBef>
              <a:spcAft>
                <a:spcPts val="0"/>
              </a:spcAft>
              <a:buClr>
                <a:srgbClr val="4B2E83"/>
              </a:buClr>
              <a:buSzPct val="25000"/>
              <a:buFont typeface="Merriweather Sans"/>
              <a:buNone/>
            </a:pPr>
            <a:endParaRPr sz="2000" b="0" i="0" u="none" strike="noStrike" cap="none" dirty="0">
              <a:solidFill>
                <a:srgbClr val="4B2E83"/>
              </a:solidFill>
              <a:latin typeface="Open Sans"/>
              <a:ea typeface="Open Sans"/>
              <a:cs typeface="Open Sans"/>
              <a:sym typeface="Open Sans"/>
            </a:endParaRPr>
          </a:p>
          <a:p>
            <a:pPr marL="342900" marR="0" lvl="0" indent="-342900" algn="l" rtl="0">
              <a:lnSpc>
                <a:spcPct val="90000"/>
              </a:lnSpc>
              <a:spcBef>
                <a:spcPts val="0"/>
              </a:spcBef>
              <a:spcAft>
                <a:spcPts val="0"/>
              </a:spcAft>
              <a:buClr>
                <a:srgbClr val="4B2E83"/>
              </a:buClr>
              <a:buSzPct val="25000"/>
              <a:buFont typeface="Merriweather Sans"/>
              <a:buNone/>
            </a:pPr>
            <a:r>
              <a:rPr lang="en-US" sz="2000" b="0" i="0" u="none" strike="noStrike" cap="none" dirty="0">
                <a:solidFill>
                  <a:srgbClr val="4B2E83"/>
                </a:solidFill>
                <a:latin typeface="Open Sans"/>
                <a:ea typeface="Open Sans"/>
                <a:cs typeface="Open Sans"/>
                <a:sym typeface="Open Sans"/>
              </a:rPr>
              <a:t>When Interim RPPR </a:t>
            </a:r>
            <a:r>
              <a:rPr lang="en-US" sz="2000" b="0" dirty="0"/>
              <a:t>is</a:t>
            </a:r>
            <a:r>
              <a:rPr lang="en-US" sz="2000" b="0" i="0" u="none" strike="noStrike" cap="none" dirty="0">
                <a:solidFill>
                  <a:srgbClr val="4B2E83"/>
                </a:solidFill>
                <a:latin typeface="Open Sans"/>
                <a:ea typeface="Open Sans"/>
                <a:cs typeface="Open Sans"/>
                <a:sym typeface="Open Sans"/>
              </a:rPr>
              <a:t> </a:t>
            </a:r>
            <a:r>
              <a:rPr lang="en-US" sz="2000" i="0" u="none" strike="noStrike" cap="none" dirty="0">
                <a:solidFill>
                  <a:srgbClr val="4B2E83"/>
                </a:solidFill>
              </a:rPr>
              <a:t>missing</a:t>
            </a:r>
            <a:r>
              <a:rPr lang="en-US" sz="2000" b="0" i="0" u="none" strike="noStrike" cap="none" dirty="0">
                <a:solidFill>
                  <a:srgbClr val="4B2E83"/>
                </a:solidFill>
              </a:rPr>
              <a:t> or the Outcomes section is</a:t>
            </a:r>
          </a:p>
          <a:p>
            <a:pPr marL="342900" marR="0" lvl="0" indent="-342900" algn="l" rtl="0">
              <a:lnSpc>
                <a:spcPct val="90000"/>
              </a:lnSpc>
              <a:spcBef>
                <a:spcPts val="0"/>
              </a:spcBef>
              <a:spcAft>
                <a:spcPts val="0"/>
              </a:spcAft>
              <a:buClr>
                <a:srgbClr val="4B2E83"/>
              </a:buClr>
              <a:buSzPct val="25000"/>
              <a:buFont typeface="Merriweather Sans"/>
              <a:buNone/>
            </a:pPr>
            <a:r>
              <a:rPr lang="en-US" sz="2000" i="0" u="none" strike="noStrike" cap="none" dirty="0">
                <a:solidFill>
                  <a:srgbClr val="4B2E83"/>
                </a:solidFill>
              </a:rPr>
              <a:t>incomplete</a:t>
            </a:r>
            <a:r>
              <a:rPr lang="en-US" sz="2000" b="0" i="0" u="none" strike="noStrike" cap="none" dirty="0">
                <a:solidFill>
                  <a:srgbClr val="4B2E83"/>
                </a:solidFill>
                <a:latin typeface="Open Sans"/>
                <a:ea typeface="Open Sans"/>
                <a:cs typeface="Open Sans"/>
                <a:sym typeface="Open Sans"/>
              </a:rPr>
              <a:t>, NIH </a:t>
            </a:r>
            <a:r>
              <a:rPr lang="en-US" sz="2000" dirty="0"/>
              <a:t>can </a:t>
            </a:r>
            <a:r>
              <a:rPr lang="en-US" sz="2000" i="0" u="none" strike="noStrike" cap="none" dirty="0">
                <a:solidFill>
                  <a:srgbClr val="4B2E83"/>
                </a:solidFill>
              </a:rPr>
              <a:t>delay </a:t>
            </a:r>
            <a:r>
              <a:rPr lang="en-US" sz="2000" dirty="0"/>
              <a:t>future </a:t>
            </a:r>
            <a:r>
              <a:rPr lang="en-US" sz="2000" i="0" u="none" strike="noStrike" cap="none" dirty="0">
                <a:solidFill>
                  <a:srgbClr val="4B2E83"/>
                </a:solidFill>
              </a:rPr>
              <a:t>funding</a:t>
            </a:r>
            <a:r>
              <a:rPr lang="en-US" sz="2000" b="0" i="0" u="none" strike="noStrike" cap="none" dirty="0">
                <a:solidFill>
                  <a:srgbClr val="4B2E83"/>
                </a:solidFill>
                <a:latin typeface="Open Sans"/>
                <a:ea typeface="Open Sans"/>
                <a:cs typeface="Open Sans"/>
                <a:sym typeface="Open Sans"/>
              </a:rPr>
              <a:t> until received.</a:t>
            </a:r>
          </a:p>
          <a:p>
            <a:pPr marL="0" marR="0" lvl="0" indent="0" algn="l" rtl="0">
              <a:lnSpc>
                <a:spcPct val="90000"/>
              </a:lnSpc>
              <a:spcBef>
                <a:spcPts val="0"/>
              </a:spcBef>
              <a:spcAft>
                <a:spcPts val="0"/>
              </a:spcAft>
              <a:buClr>
                <a:srgbClr val="4B2E83"/>
              </a:buClr>
              <a:buSzPct val="25000"/>
              <a:buFont typeface="Merriweather Sans"/>
              <a:buNone/>
            </a:pPr>
            <a:endParaRPr sz="2000" b="0" i="0" u="none" strike="noStrike" cap="none" dirty="0">
              <a:solidFill>
                <a:srgbClr val="4B2E83"/>
              </a:solidFill>
              <a:latin typeface="Open Sans"/>
              <a:ea typeface="Open Sans"/>
              <a:cs typeface="Open Sans"/>
              <a:sym typeface="Open Sans"/>
            </a:endParaRPr>
          </a:p>
          <a:p>
            <a:pPr marL="342900" marR="0" lvl="0" indent="-342900" algn="l" rtl="0">
              <a:lnSpc>
                <a:spcPct val="90000"/>
              </a:lnSpc>
              <a:spcBef>
                <a:spcPts val="0"/>
              </a:spcBef>
              <a:spcAft>
                <a:spcPts val="0"/>
              </a:spcAft>
              <a:buClr>
                <a:srgbClr val="4B2E83"/>
              </a:buClr>
              <a:buSzPct val="25000"/>
              <a:buFont typeface="Merriweather Sans"/>
              <a:buNone/>
            </a:pPr>
            <a:r>
              <a:rPr lang="en-US" sz="2000" dirty="0"/>
              <a:t>N</a:t>
            </a:r>
            <a:r>
              <a:rPr lang="en-US" sz="2000" i="0" u="none" strike="noStrike" cap="none" dirty="0">
                <a:solidFill>
                  <a:srgbClr val="4B2E83"/>
                </a:solidFill>
              </a:rPr>
              <a:t>ot funded</a:t>
            </a:r>
            <a:r>
              <a:rPr lang="en-US" sz="2000" dirty="0"/>
              <a:t>? </a:t>
            </a:r>
          </a:p>
          <a:p>
            <a:pPr marL="342900" marR="0" lvl="0" indent="-342900" algn="l" rtl="0">
              <a:lnSpc>
                <a:spcPct val="90000"/>
              </a:lnSpc>
              <a:spcBef>
                <a:spcPts val="0"/>
              </a:spcBef>
              <a:spcAft>
                <a:spcPts val="0"/>
              </a:spcAft>
              <a:buClr>
                <a:srgbClr val="4B2E83"/>
              </a:buClr>
              <a:buSzPct val="25000"/>
              <a:buFont typeface="Merriweather Sans"/>
              <a:buNone/>
            </a:pPr>
            <a:r>
              <a:rPr lang="en-US" sz="2000" b="0" i="0" u="none" strike="noStrike" cap="none" dirty="0">
                <a:solidFill>
                  <a:srgbClr val="4B2E83"/>
                </a:solidFill>
                <a:latin typeface="Open Sans"/>
                <a:ea typeface="Open Sans"/>
                <a:cs typeface="Open Sans"/>
                <a:sym typeface="Open Sans"/>
              </a:rPr>
              <a:t>Interim RPPR </a:t>
            </a:r>
            <a:r>
              <a:rPr lang="en-US" sz="2000" b="0" dirty="0"/>
              <a:t>becomes the</a:t>
            </a:r>
            <a:r>
              <a:rPr lang="en-US" sz="2000" b="0" i="0" u="none" strike="noStrike" cap="none" dirty="0">
                <a:solidFill>
                  <a:srgbClr val="4B2E83"/>
                </a:solidFill>
                <a:latin typeface="Open Sans"/>
                <a:ea typeface="Open Sans"/>
                <a:cs typeface="Open Sans"/>
                <a:sym typeface="Open Sans"/>
              </a:rPr>
              <a:t> Final RPPR for the project. </a:t>
            </a:r>
          </a:p>
          <a:p>
            <a:pPr marL="304800" marR="0" lvl="0" indent="0" algn="l" rtl="0">
              <a:lnSpc>
                <a:spcPct val="100000"/>
              </a:lnSpc>
              <a:spcBef>
                <a:spcPts val="480"/>
              </a:spcBef>
              <a:spcAft>
                <a:spcPts val="0"/>
              </a:spcAft>
              <a:buClr>
                <a:srgbClr val="4B2E83"/>
              </a:buClr>
              <a:buSzPct val="25000"/>
              <a:buFont typeface="Merriweather Sans"/>
              <a:buNone/>
            </a:pPr>
            <a:endParaRPr sz="2000" b="0" i="0" u="none" strike="noStrike" cap="none" dirty="0">
              <a:solidFill>
                <a:srgbClr val="4B2E83"/>
              </a:solidFill>
              <a:latin typeface="Open Sans"/>
              <a:ea typeface="Open Sans"/>
              <a:cs typeface="Open Sans"/>
              <a:sym typeface="Open Sans"/>
            </a:endParaRPr>
          </a:p>
          <a:p>
            <a:pPr marL="342900" marR="0" lvl="0" indent="-342900" algn="l" rtl="0">
              <a:lnSpc>
                <a:spcPct val="90000"/>
              </a:lnSpc>
              <a:spcBef>
                <a:spcPts val="0"/>
              </a:spcBef>
              <a:spcAft>
                <a:spcPts val="0"/>
              </a:spcAft>
              <a:buClr>
                <a:srgbClr val="4B2E83"/>
              </a:buClr>
              <a:buSzPct val="25000"/>
              <a:buFont typeface="Merriweather Sans"/>
              <a:buNone/>
            </a:pPr>
            <a:endParaRPr sz="2000" b="0" i="0" u="none" strike="noStrike" cap="none" dirty="0">
              <a:solidFill>
                <a:srgbClr val="4B2E83"/>
              </a:solidFill>
              <a:latin typeface="Open Sans"/>
              <a:ea typeface="Open Sans"/>
              <a:cs typeface="Open Sans"/>
              <a:sym typeface="Open Sans"/>
            </a:endParaRPr>
          </a:p>
          <a:p>
            <a:pPr marL="342900" marR="0" lvl="0" indent="-342900" algn="l" rtl="0">
              <a:lnSpc>
                <a:spcPct val="90000"/>
              </a:lnSpc>
              <a:spcBef>
                <a:spcPts val="0"/>
              </a:spcBef>
              <a:spcAft>
                <a:spcPts val="0"/>
              </a:spcAft>
              <a:buClr>
                <a:srgbClr val="4B2E83"/>
              </a:buClr>
              <a:buSzPct val="25000"/>
              <a:buFont typeface="Merriweather Sans"/>
              <a:buNone/>
            </a:pPr>
            <a:endParaRPr sz="2000" b="0" i="0" u="none" strike="noStrike" cap="none" dirty="0">
              <a:solidFill>
                <a:srgbClr val="4B2E83"/>
              </a:solidFill>
              <a:latin typeface="Open Sans"/>
              <a:ea typeface="Open Sans"/>
              <a:cs typeface="Open Sans"/>
              <a:sym typeface="Open Sans"/>
            </a:endParaRPr>
          </a:p>
          <a:p>
            <a:pPr marL="342900" marR="0" lvl="0" indent="-342900" algn="l" rtl="0">
              <a:lnSpc>
                <a:spcPct val="90000"/>
              </a:lnSpc>
              <a:spcBef>
                <a:spcPts val="0"/>
              </a:spcBef>
              <a:spcAft>
                <a:spcPts val="0"/>
              </a:spcAft>
              <a:buClr>
                <a:srgbClr val="4B2E83"/>
              </a:buClr>
              <a:buSzPct val="25000"/>
              <a:buFont typeface="Merriweather Sans"/>
              <a:buNone/>
            </a:pPr>
            <a:endParaRPr sz="2000" b="0" i="0" u="none" strike="noStrike" cap="none" dirty="0">
              <a:solidFill>
                <a:srgbClr val="4B2E83"/>
              </a:solidFill>
              <a:latin typeface="Open Sans"/>
              <a:ea typeface="Open Sans"/>
              <a:cs typeface="Open Sans"/>
              <a:sym typeface="Open Sans"/>
            </a:endParaRPr>
          </a:p>
          <a:p>
            <a:pPr marL="342900" marR="0" lvl="0" indent="-342900" algn="l" rtl="0">
              <a:lnSpc>
                <a:spcPct val="90000"/>
              </a:lnSpc>
              <a:spcBef>
                <a:spcPts val="0"/>
              </a:spcBef>
              <a:spcAft>
                <a:spcPts val="0"/>
              </a:spcAft>
              <a:buClr>
                <a:srgbClr val="4B2E83"/>
              </a:buClr>
              <a:buSzPct val="25000"/>
              <a:buFont typeface="Merriweather Sans"/>
              <a:buNone/>
            </a:pPr>
            <a:endParaRPr sz="2000" b="0" i="0" u="none" strike="noStrike" cap="none" dirty="0">
              <a:solidFill>
                <a:srgbClr val="4B2E83"/>
              </a:solidFill>
              <a:latin typeface="Open Sans"/>
              <a:ea typeface="Open Sans"/>
              <a:cs typeface="Open Sans"/>
              <a:sym typeface="Open Sans"/>
            </a:endParaRPr>
          </a:p>
          <a:p>
            <a:pPr marL="342900" marR="0" lvl="0" indent="-342900" algn="l" rtl="0">
              <a:lnSpc>
                <a:spcPct val="90000"/>
              </a:lnSpc>
              <a:spcBef>
                <a:spcPts val="0"/>
              </a:spcBef>
              <a:spcAft>
                <a:spcPts val="0"/>
              </a:spcAft>
              <a:buClr>
                <a:srgbClr val="4B2E83"/>
              </a:buClr>
              <a:buSzPct val="25000"/>
              <a:buFont typeface="Merriweather Sans"/>
              <a:buNone/>
            </a:pPr>
            <a:endParaRPr sz="2000" b="0" i="0" u="none" strike="noStrike" cap="none" dirty="0">
              <a:solidFill>
                <a:srgbClr val="4B2E83"/>
              </a:solidFill>
              <a:latin typeface="Open Sans"/>
              <a:ea typeface="Open Sans"/>
              <a:cs typeface="Open Sans"/>
              <a:sym typeface="Open Sans"/>
            </a:endParaRPr>
          </a:p>
          <a:p>
            <a:pPr marL="342900" marR="0" lvl="0" indent="-342900" algn="l" rtl="0">
              <a:lnSpc>
                <a:spcPct val="90000"/>
              </a:lnSpc>
              <a:spcBef>
                <a:spcPts val="0"/>
              </a:spcBef>
              <a:spcAft>
                <a:spcPts val="0"/>
              </a:spcAft>
              <a:buClr>
                <a:srgbClr val="4B2E83"/>
              </a:buClr>
              <a:buSzPct val="25000"/>
              <a:buFont typeface="Merriweather Sans"/>
              <a:buNone/>
            </a:pPr>
            <a:endParaRPr sz="2000" b="0" i="0" u="none" strike="noStrike" cap="none" dirty="0">
              <a:solidFill>
                <a:srgbClr val="4B2E83"/>
              </a:solidFill>
              <a:latin typeface="Open Sans"/>
              <a:ea typeface="Open Sans"/>
              <a:cs typeface="Open Sans"/>
              <a:sym typeface="Open Sans"/>
            </a:endParaRPr>
          </a:p>
          <a:p>
            <a:pPr marL="342900" marR="0" lvl="0" indent="-342900" algn="l" rtl="0">
              <a:lnSpc>
                <a:spcPct val="90000"/>
              </a:lnSpc>
              <a:spcBef>
                <a:spcPts val="0"/>
              </a:spcBef>
              <a:spcAft>
                <a:spcPts val="0"/>
              </a:spcAft>
              <a:buClr>
                <a:srgbClr val="4B2E83"/>
              </a:buClr>
              <a:buSzPct val="25000"/>
              <a:buFont typeface="Merriweather Sans"/>
              <a:buNone/>
            </a:pPr>
            <a:endParaRPr sz="2000" b="0" i="0" u="none" strike="noStrike" cap="none" dirty="0">
              <a:solidFill>
                <a:srgbClr val="4B2E83"/>
              </a:solidFill>
              <a:latin typeface="Open Sans"/>
              <a:ea typeface="Open Sans"/>
              <a:cs typeface="Open Sans"/>
              <a:sym typeface="Open Sans"/>
            </a:endParaRPr>
          </a:p>
          <a:p>
            <a:pPr marL="342900" marR="0" lvl="0" indent="-342900" algn="l" rtl="0">
              <a:lnSpc>
                <a:spcPct val="90000"/>
              </a:lnSpc>
              <a:spcBef>
                <a:spcPts val="0"/>
              </a:spcBef>
              <a:spcAft>
                <a:spcPts val="0"/>
              </a:spcAft>
              <a:buClr>
                <a:srgbClr val="4B2E83"/>
              </a:buClr>
              <a:buSzPct val="25000"/>
              <a:buFont typeface="Merriweather Sans"/>
              <a:buNone/>
            </a:pPr>
            <a:endParaRPr sz="2000" b="0" i="0" u="none" strike="noStrike" cap="none" dirty="0">
              <a:solidFill>
                <a:srgbClr val="4B2E83"/>
              </a:solidFill>
              <a:latin typeface="Open Sans"/>
              <a:ea typeface="Open Sans"/>
              <a:cs typeface="Open Sans"/>
              <a:sym typeface="Open Sans"/>
            </a:endParaRPr>
          </a:p>
        </p:txBody>
      </p:sp>
    </p:spTree>
    <p:extLst>
      <p:ext uri="{BB962C8B-B14F-4D97-AF65-F5344CB8AC3E}">
        <p14:creationId xmlns:p14="http://schemas.microsoft.com/office/powerpoint/2010/main" val="29867051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Shape 123"/>
          <p:cNvSpPr txBox="1">
            <a:spLocks noGrp="1"/>
          </p:cNvSpPr>
          <p:nvPr>
            <p:ph type="body" idx="1"/>
          </p:nvPr>
        </p:nvSpPr>
        <p:spPr>
          <a:xfrm>
            <a:off x="671756" y="371510"/>
            <a:ext cx="8184600" cy="992100"/>
          </a:xfrm>
          <a:prstGeom prst="rect">
            <a:avLst/>
          </a:prstGeom>
        </p:spPr>
        <p:txBody>
          <a:bodyPr wrap="square" lIns="91425" tIns="91425" rIns="91425" bIns="91425" anchor="b" anchorCtr="0">
            <a:noAutofit/>
          </a:bodyPr>
          <a:lstStyle/>
          <a:p>
            <a:pPr marL="0" lvl="0" indent="0">
              <a:spcBef>
                <a:spcPts val="0"/>
              </a:spcBef>
              <a:buNone/>
            </a:pPr>
            <a:r>
              <a:rPr lang="en-US">
                <a:latin typeface="Open Sans"/>
                <a:ea typeface="Open Sans"/>
                <a:cs typeface="Open Sans"/>
                <a:sym typeface="Open Sans"/>
              </a:rPr>
              <a:t>FAQs Straight from NIH </a:t>
            </a:r>
            <a:r>
              <a:rPr lang="en-US" sz="2600">
                <a:latin typeface="Open Sans"/>
                <a:ea typeface="Open Sans"/>
                <a:cs typeface="Open Sans"/>
                <a:sym typeface="Open Sans"/>
              </a:rPr>
              <a:t>(1 of 2)</a:t>
            </a:r>
          </a:p>
        </p:txBody>
      </p:sp>
      <p:sp>
        <p:nvSpPr>
          <p:cNvPr id="124" name="Shape 124"/>
          <p:cNvSpPr txBox="1">
            <a:spLocks noGrp="1"/>
          </p:cNvSpPr>
          <p:nvPr>
            <p:ph type="body" idx="2"/>
          </p:nvPr>
        </p:nvSpPr>
        <p:spPr>
          <a:xfrm>
            <a:off x="412444" y="1783828"/>
            <a:ext cx="8540484" cy="4347000"/>
          </a:xfrm>
          <a:prstGeom prst="rect">
            <a:avLst/>
          </a:prstGeom>
        </p:spPr>
        <p:txBody>
          <a:bodyPr wrap="square" lIns="91425" tIns="91425" rIns="91425" bIns="91425" anchor="t" anchorCtr="0">
            <a:noAutofit/>
          </a:bodyPr>
          <a:lstStyle/>
          <a:p>
            <a:pPr marL="0" lvl="0" indent="0">
              <a:spcBef>
                <a:spcPts val="0"/>
              </a:spcBef>
              <a:buNone/>
            </a:pPr>
            <a:r>
              <a:rPr lang="en-US" sz="2200" b="0" dirty="0"/>
              <a:t>What is the difference between Accomplishments (Section B2) and Project Outcomes (Section I) in Interim &amp; </a:t>
            </a:r>
            <a:r>
              <a:rPr lang="en-US" sz="2200" b="0" dirty="0" smtClean="0"/>
              <a:t>Final RPPRs</a:t>
            </a:r>
            <a:r>
              <a:rPr lang="en-US" sz="2200" b="0" dirty="0"/>
              <a:t>?</a:t>
            </a:r>
          </a:p>
          <a:p>
            <a:pPr indent="0">
              <a:buNone/>
            </a:pPr>
            <a:r>
              <a:rPr lang="en-US" sz="1800" dirty="0" smtClean="0"/>
              <a:t>Accomplishments</a:t>
            </a:r>
            <a:r>
              <a:rPr lang="en-US" sz="1800" b="0" dirty="0" smtClean="0"/>
              <a:t> </a:t>
            </a:r>
            <a:r>
              <a:rPr lang="en-US" sz="1800" b="0" dirty="0"/>
              <a:t>= technical accomplishments </a:t>
            </a:r>
            <a:r>
              <a:rPr lang="en-US" sz="1800" b="0" i="1" dirty="0"/>
              <a:t>in relation to </a:t>
            </a:r>
            <a:r>
              <a:rPr lang="en-US" sz="1800" b="0" i="1" dirty="0" smtClean="0"/>
              <a:t>project aims</a:t>
            </a:r>
            <a:r>
              <a:rPr lang="en-US" sz="1800" b="0" dirty="0" smtClean="0"/>
              <a:t> </a:t>
            </a:r>
            <a:r>
              <a:rPr lang="en-US" sz="1800" b="0" dirty="0"/>
              <a:t>since last RPPR was submitted, written for scientific audience </a:t>
            </a:r>
          </a:p>
          <a:p>
            <a:pPr indent="0">
              <a:buNone/>
            </a:pPr>
            <a:r>
              <a:rPr lang="en-US" sz="1800" dirty="0" smtClean="0"/>
              <a:t>Outcomes</a:t>
            </a:r>
            <a:r>
              <a:rPr lang="en-US" sz="1800" b="0" dirty="0" smtClean="0"/>
              <a:t> </a:t>
            </a:r>
            <a:r>
              <a:rPr lang="en-US" sz="1800" b="0" dirty="0"/>
              <a:t>= concise summary of outcomes/findings for entire project, written for general public </a:t>
            </a:r>
          </a:p>
          <a:p>
            <a:pPr marL="0" marR="0" lvl="0" indent="0" algn="l" rtl="0">
              <a:lnSpc>
                <a:spcPct val="100000"/>
              </a:lnSpc>
              <a:spcBef>
                <a:spcPts val="480"/>
              </a:spcBef>
              <a:spcAft>
                <a:spcPts val="0"/>
              </a:spcAft>
              <a:buNone/>
            </a:pPr>
            <a:endParaRPr b="0" dirty="0"/>
          </a:p>
          <a:p>
            <a:pPr marL="0" marR="0" lvl="0" indent="0" algn="l" rtl="0">
              <a:lnSpc>
                <a:spcPct val="100000"/>
              </a:lnSpc>
              <a:spcBef>
                <a:spcPts val="480"/>
              </a:spcBef>
              <a:spcAft>
                <a:spcPts val="0"/>
              </a:spcAft>
              <a:buNone/>
            </a:pPr>
            <a:r>
              <a:rPr lang="en-US" sz="2200" b="0" dirty="0"/>
              <a:t>What if </a:t>
            </a:r>
            <a:r>
              <a:rPr lang="en-US" sz="2200" b="0" dirty="0" smtClean="0"/>
              <a:t>renewal </a:t>
            </a:r>
            <a:r>
              <a:rPr lang="en-US" sz="2200" b="0" dirty="0"/>
              <a:t>is awarded &amp; we don’t submit an </a:t>
            </a:r>
            <a:r>
              <a:rPr lang="en-US" sz="2200" b="0" dirty="0" smtClean="0"/>
              <a:t>Interim RPPR?</a:t>
            </a:r>
          </a:p>
          <a:p>
            <a:pPr marL="381000" lvl="1" indent="0">
              <a:spcBef>
                <a:spcPts val="480"/>
              </a:spcBef>
              <a:buNone/>
            </a:pPr>
            <a:r>
              <a:rPr lang="en-US" sz="1800" b="0" dirty="0" smtClean="0"/>
              <a:t>NIH </a:t>
            </a:r>
            <a:r>
              <a:rPr lang="en-US" sz="1800" b="0" dirty="0"/>
              <a:t>will likely hold future funding until I-RPPR is submitted.</a:t>
            </a:r>
          </a:p>
          <a:p>
            <a:pPr marL="0" marR="101600" lvl="0" indent="0" rtl="0">
              <a:lnSpc>
                <a:spcPct val="100000"/>
              </a:lnSpc>
              <a:spcBef>
                <a:spcPts val="0"/>
              </a:spcBef>
              <a:spcAft>
                <a:spcPts val="0"/>
              </a:spcAft>
              <a:buNone/>
            </a:pPr>
            <a:endParaRPr sz="1200" b="0" dirty="0" smtClean="0"/>
          </a:p>
          <a:p>
            <a:pPr marL="0" marR="101600" lvl="0" indent="0" rtl="0">
              <a:lnSpc>
                <a:spcPct val="100000"/>
              </a:lnSpc>
              <a:spcBef>
                <a:spcPts val="0"/>
              </a:spcBef>
              <a:spcAft>
                <a:spcPts val="0"/>
              </a:spcAft>
              <a:buNone/>
            </a:pPr>
            <a:endParaRPr b="0" dirty="0"/>
          </a:p>
          <a:p>
            <a:pPr marL="0" marR="101600" lvl="0" indent="0" rtl="0">
              <a:spcBef>
                <a:spcPts val="0"/>
              </a:spcBef>
              <a:spcAft>
                <a:spcPts val="2500"/>
              </a:spcAft>
              <a:buNone/>
            </a:pPr>
            <a:r>
              <a:rPr lang="en-US" sz="1600" b="0" dirty="0"/>
              <a:t>More FAQs: </a:t>
            </a:r>
            <a:r>
              <a:rPr lang="en-US" sz="1600" b="0" u="sng" dirty="0">
                <a:solidFill>
                  <a:schemeClr val="accent5"/>
                </a:solidFill>
                <a:hlinkClick r:id="rId3"/>
              </a:rPr>
              <a:t>https://grants.nih.gov/grants/rppr/faqs.htm</a:t>
            </a:r>
          </a:p>
          <a:p>
            <a:pPr lvl="0">
              <a:spcBef>
                <a:spcPts val="0"/>
              </a:spcBef>
              <a:buNone/>
            </a:pPr>
            <a:endParaRPr sz="1800" b="0" dirty="0"/>
          </a:p>
        </p:txBody>
      </p:sp>
    </p:spTree>
    <p:extLst>
      <p:ext uri="{BB962C8B-B14F-4D97-AF65-F5344CB8AC3E}">
        <p14:creationId xmlns:p14="http://schemas.microsoft.com/office/powerpoint/2010/main" val="7731659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Shape 129"/>
          <p:cNvSpPr txBox="1">
            <a:spLocks noGrp="1"/>
          </p:cNvSpPr>
          <p:nvPr>
            <p:ph type="body" idx="1"/>
          </p:nvPr>
        </p:nvSpPr>
        <p:spPr>
          <a:xfrm>
            <a:off x="671756" y="371510"/>
            <a:ext cx="8184600" cy="992100"/>
          </a:xfrm>
          <a:prstGeom prst="rect">
            <a:avLst/>
          </a:prstGeom>
        </p:spPr>
        <p:txBody>
          <a:bodyPr wrap="square" lIns="91425" tIns="91425" rIns="91425" bIns="91425" anchor="b" anchorCtr="0">
            <a:noAutofit/>
          </a:bodyPr>
          <a:lstStyle/>
          <a:p>
            <a:pPr marL="0" lvl="0" indent="0" rtl="0">
              <a:spcBef>
                <a:spcPts val="0"/>
              </a:spcBef>
              <a:buNone/>
            </a:pPr>
            <a:r>
              <a:rPr lang="en-US" dirty="0">
                <a:latin typeface="Open Sans"/>
                <a:ea typeface="Open Sans"/>
                <a:cs typeface="Open Sans"/>
                <a:sym typeface="Open Sans"/>
              </a:rPr>
              <a:t>FAQs Straight from NIH </a:t>
            </a:r>
            <a:r>
              <a:rPr lang="en-US" sz="2600" dirty="0">
                <a:latin typeface="Open Sans"/>
                <a:ea typeface="Open Sans"/>
                <a:cs typeface="Open Sans"/>
                <a:sym typeface="Open Sans"/>
              </a:rPr>
              <a:t>(2 of 2)</a:t>
            </a:r>
          </a:p>
        </p:txBody>
      </p:sp>
      <p:sp>
        <p:nvSpPr>
          <p:cNvPr id="130" name="Shape 130"/>
          <p:cNvSpPr txBox="1">
            <a:spLocks noGrp="1"/>
          </p:cNvSpPr>
          <p:nvPr>
            <p:ph type="body" idx="2"/>
          </p:nvPr>
        </p:nvSpPr>
        <p:spPr>
          <a:xfrm>
            <a:off x="550118" y="1705354"/>
            <a:ext cx="8196300" cy="4347000"/>
          </a:xfrm>
          <a:prstGeom prst="rect">
            <a:avLst/>
          </a:prstGeom>
        </p:spPr>
        <p:txBody>
          <a:bodyPr wrap="square" lIns="91425" tIns="91425" rIns="91425" bIns="91425" anchor="t" anchorCtr="0">
            <a:noAutofit/>
          </a:bodyPr>
          <a:lstStyle/>
          <a:p>
            <a:pPr marL="0" marR="0" lvl="0" indent="0" algn="l" rtl="0">
              <a:lnSpc>
                <a:spcPct val="100000"/>
              </a:lnSpc>
              <a:spcBef>
                <a:spcPts val="480"/>
              </a:spcBef>
              <a:spcAft>
                <a:spcPts val="0"/>
              </a:spcAft>
              <a:buNone/>
            </a:pPr>
            <a:r>
              <a:rPr lang="en-US" sz="2200" b="0" dirty="0" smtClean="0"/>
              <a:t>How </a:t>
            </a:r>
            <a:r>
              <a:rPr lang="en-US" sz="2200" b="0" dirty="0"/>
              <a:t>do I complete Section D1 (Individuals who have worked on Project) for a Final or Interim RPPR?  </a:t>
            </a:r>
            <a:endParaRPr lang="en-US" sz="2200" b="0" dirty="0" smtClean="0"/>
          </a:p>
          <a:p>
            <a:pPr marL="381000" lvl="1" indent="0">
              <a:spcBef>
                <a:spcPts val="480"/>
              </a:spcBef>
              <a:buNone/>
            </a:pPr>
            <a:r>
              <a:rPr lang="en-US" sz="1800" b="0" dirty="0" smtClean="0"/>
              <a:t>Include </a:t>
            </a:r>
            <a:r>
              <a:rPr lang="en-US" sz="1800" b="0" dirty="0"/>
              <a:t>individuals/staff who worked on the project during the last budget period minus any approved no-cost extensions</a:t>
            </a:r>
            <a:r>
              <a:rPr lang="en-US" sz="1800" b="0" dirty="0" smtClean="0"/>
              <a:t>.</a:t>
            </a:r>
            <a:endParaRPr sz="1800" b="0" dirty="0"/>
          </a:p>
          <a:p>
            <a:pPr marL="0" marR="0" lvl="0" indent="0" algn="l" rtl="0">
              <a:lnSpc>
                <a:spcPct val="100000"/>
              </a:lnSpc>
              <a:spcBef>
                <a:spcPts val="480"/>
              </a:spcBef>
              <a:spcAft>
                <a:spcPts val="0"/>
              </a:spcAft>
              <a:buNone/>
            </a:pPr>
            <a:endParaRPr sz="1800" b="0" dirty="0"/>
          </a:p>
          <a:p>
            <a:pPr marL="0" marR="0" lvl="0" indent="0" algn="l" rtl="0">
              <a:lnSpc>
                <a:spcPct val="100000"/>
              </a:lnSpc>
              <a:spcBef>
                <a:spcPts val="480"/>
              </a:spcBef>
              <a:spcAft>
                <a:spcPts val="0"/>
              </a:spcAft>
              <a:buNone/>
            </a:pPr>
            <a:endParaRPr sz="800" b="0" dirty="0"/>
          </a:p>
          <a:p>
            <a:pPr marL="0" marR="101600" lvl="0" indent="0" rtl="0">
              <a:lnSpc>
                <a:spcPct val="100000"/>
              </a:lnSpc>
              <a:spcBef>
                <a:spcPts val="0"/>
              </a:spcBef>
              <a:spcAft>
                <a:spcPts val="0"/>
              </a:spcAft>
              <a:buNone/>
            </a:pPr>
            <a:r>
              <a:rPr lang="en-US" sz="2200" b="0" dirty="0"/>
              <a:t>What if the </a:t>
            </a:r>
            <a:r>
              <a:rPr lang="en-US" sz="2200" b="0" dirty="0" err="1"/>
              <a:t>eRA</a:t>
            </a:r>
            <a:r>
              <a:rPr lang="en-US" sz="2200" b="0" dirty="0"/>
              <a:t> Commons shows a Final RPPR for my grant and a renewal is later </a:t>
            </a:r>
            <a:r>
              <a:rPr lang="en-US" sz="2200" b="0" dirty="0" smtClean="0"/>
              <a:t>funded?</a:t>
            </a:r>
          </a:p>
          <a:p>
            <a:pPr marL="381000" marR="101600" lvl="1" indent="0">
              <a:spcBef>
                <a:spcPts val="0"/>
              </a:spcBef>
              <a:buNone/>
            </a:pPr>
            <a:r>
              <a:rPr lang="en-US" sz="1800" b="0" dirty="0" smtClean="0"/>
              <a:t>Final </a:t>
            </a:r>
            <a:r>
              <a:rPr lang="en-US" sz="1800" b="0" dirty="0"/>
              <a:t>RPPR converts to an Interim RPPR. No need to re-enter. </a:t>
            </a:r>
          </a:p>
          <a:p>
            <a:pPr marL="0" marR="101600" lvl="0" indent="0" algn="l" rtl="0">
              <a:lnSpc>
                <a:spcPct val="115000"/>
              </a:lnSpc>
              <a:spcBef>
                <a:spcPts val="0"/>
              </a:spcBef>
              <a:spcAft>
                <a:spcPts val="2500"/>
              </a:spcAft>
              <a:buNone/>
            </a:pPr>
            <a:endParaRPr sz="1600" b="0" dirty="0"/>
          </a:p>
          <a:p>
            <a:pPr marL="0" marR="101600" lvl="0" indent="0" algn="l" rtl="0">
              <a:lnSpc>
                <a:spcPct val="100000"/>
              </a:lnSpc>
              <a:spcBef>
                <a:spcPts val="0"/>
              </a:spcBef>
              <a:spcAft>
                <a:spcPts val="2500"/>
              </a:spcAft>
              <a:buNone/>
            </a:pPr>
            <a:r>
              <a:rPr lang="en-US" sz="1600" b="0" dirty="0"/>
              <a:t>More FAQs: </a:t>
            </a:r>
            <a:r>
              <a:rPr lang="en-US" sz="1600" b="0" u="sng" dirty="0">
                <a:solidFill>
                  <a:schemeClr val="hlink"/>
                </a:solidFill>
                <a:hlinkClick r:id="rId3"/>
              </a:rPr>
              <a:t>https://grants.nih.gov/grants/rppr/faqs.htm</a:t>
            </a:r>
          </a:p>
          <a:p>
            <a:pPr lvl="0" rtl="0">
              <a:spcBef>
                <a:spcPts val="0"/>
              </a:spcBef>
              <a:buNone/>
            </a:pPr>
            <a:endParaRPr sz="1800" b="0" dirty="0"/>
          </a:p>
        </p:txBody>
      </p:sp>
    </p:spTree>
    <p:extLst>
      <p:ext uri="{BB962C8B-B14F-4D97-AF65-F5344CB8AC3E}">
        <p14:creationId xmlns:p14="http://schemas.microsoft.com/office/powerpoint/2010/main" val="24791988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Shape 135"/>
          <p:cNvSpPr txBox="1">
            <a:spLocks noGrp="1"/>
          </p:cNvSpPr>
          <p:nvPr>
            <p:ph type="body" idx="1"/>
          </p:nvPr>
        </p:nvSpPr>
        <p:spPr>
          <a:xfrm>
            <a:off x="670931" y="371510"/>
            <a:ext cx="8184600" cy="992100"/>
          </a:xfrm>
          <a:prstGeom prst="rect">
            <a:avLst/>
          </a:prstGeom>
          <a:noFill/>
          <a:ln>
            <a:noFill/>
          </a:ln>
        </p:spPr>
        <p:txBody>
          <a:bodyPr wrap="square" lIns="91425" tIns="45700" rIns="91425" bIns="45700" anchor="b" anchorCtr="0">
            <a:noAutofit/>
          </a:bodyPr>
          <a:lstStyle/>
          <a:p>
            <a:pPr marL="0" marR="0" lvl="0" indent="0" algn="l" rtl="0">
              <a:lnSpc>
                <a:spcPct val="90000"/>
              </a:lnSpc>
              <a:spcBef>
                <a:spcPts val="0"/>
              </a:spcBef>
              <a:spcAft>
                <a:spcPts val="0"/>
              </a:spcAft>
              <a:buClr>
                <a:srgbClr val="4B2E83"/>
              </a:buClr>
              <a:buSzPct val="25000"/>
              <a:buFont typeface="Arial"/>
              <a:buNone/>
            </a:pPr>
            <a:r>
              <a:rPr lang="en-US">
                <a:latin typeface="Open Sans"/>
                <a:ea typeface="Open Sans"/>
                <a:cs typeface="Open Sans"/>
                <a:sym typeface="Open Sans"/>
              </a:rPr>
              <a:t>Resources</a:t>
            </a:r>
          </a:p>
        </p:txBody>
      </p:sp>
      <p:sp>
        <p:nvSpPr>
          <p:cNvPr id="136" name="Shape 136"/>
          <p:cNvSpPr txBox="1">
            <a:spLocks noGrp="1"/>
          </p:cNvSpPr>
          <p:nvPr>
            <p:ph type="body" idx="2"/>
          </p:nvPr>
        </p:nvSpPr>
        <p:spPr>
          <a:xfrm>
            <a:off x="509171" y="1828800"/>
            <a:ext cx="8484701" cy="4015500"/>
          </a:xfrm>
          <a:prstGeom prst="rect">
            <a:avLst/>
          </a:prstGeom>
          <a:noFill/>
          <a:ln>
            <a:noFill/>
          </a:ln>
        </p:spPr>
        <p:txBody>
          <a:bodyPr wrap="square" lIns="91425" tIns="45700" rIns="91425" bIns="45700" anchor="t" anchorCtr="0">
            <a:noAutofit/>
          </a:bodyPr>
          <a:lstStyle/>
          <a:p>
            <a:pPr marL="0" marR="0" lvl="0" indent="0" algn="l" rtl="0">
              <a:lnSpc>
                <a:spcPct val="90000"/>
              </a:lnSpc>
              <a:spcBef>
                <a:spcPts val="0"/>
              </a:spcBef>
              <a:spcAft>
                <a:spcPts val="0"/>
              </a:spcAft>
              <a:buClr>
                <a:srgbClr val="4B2E83"/>
              </a:buClr>
              <a:buSzPct val="25000"/>
              <a:buFont typeface="Merriweather Sans"/>
              <a:buNone/>
            </a:pPr>
            <a:r>
              <a:rPr lang="en-US" b="0" dirty="0"/>
              <a:t>Manage Award: Reporting</a:t>
            </a:r>
          </a:p>
          <a:p>
            <a:pPr marL="342900" marR="0" lvl="0" indent="-342900" algn="l" rtl="0">
              <a:lnSpc>
                <a:spcPct val="90000"/>
              </a:lnSpc>
              <a:spcBef>
                <a:spcPts val="0"/>
              </a:spcBef>
              <a:spcAft>
                <a:spcPts val="0"/>
              </a:spcAft>
              <a:buClr>
                <a:srgbClr val="4B2E83"/>
              </a:buClr>
              <a:buSzPct val="25000"/>
              <a:buFont typeface="Merriweather Sans"/>
              <a:buNone/>
            </a:pPr>
            <a:r>
              <a:rPr lang="en-US" sz="1500" b="0" u="sng" dirty="0" smtClean="0">
                <a:solidFill>
                  <a:schemeClr val="hlink"/>
                </a:solidFill>
                <a:hlinkClick r:id="rId3"/>
              </a:rPr>
              <a:t>www.washington.edu/research/myresearch-lifecycle/manage/reporting</a:t>
            </a:r>
            <a:r>
              <a:rPr lang="en-US" sz="1500" b="0" u="sng" dirty="0">
                <a:solidFill>
                  <a:schemeClr val="hlink"/>
                </a:solidFill>
                <a:hlinkClick r:id="rId3"/>
              </a:rPr>
              <a:t>/#</a:t>
            </a:r>
            <a:r>
              <a:rPr lang="en-US" sz="1500" b="0" u="sng" dirty="0" smtClean="0">
                <a:solidFill>
                  <a:schemeClr val="hlink"/>
                </a:solidFill>
                <a:hlinkClick r:id="rId3"/>
              </a:rPr>
              <a:t>progress-reporting</a:t>
            </a:r>
          </a:p>
          <a:p>
            <a:pPr marL="342900" marR="0" lvl="0" indent="-342900" algn="l" rtl="0">
              <a:lnSpc>
                <a:spcPct val="90000"/>
              </a:lnSpc>
              <a:spcBef>
                <a:spcPts val="0"/>
              </a:spcBef>
              <a:spcAft>
                <a:spcPts val="0"/>
              </a:spcAft>
              <a:buClr>
                <a:srgbClr val="4B2E83"/>
              </a:buClr>
              <a:buSzPct val="25000"/>
              <a:buFont typeface="Merriweather Sans"/>
              <a:buNone/>
            </a:pPr>
            <a:endParaRPr lang="en-US" sz="1500" b="0" u="sng" dirty="0">
              <a:solidFill>
                <a:schemeClr val="hlink"/>
              </a:solidFill>
              <a:hlinkClick r:id="rId3"/>
            </a:endParaRPr>
          </a:p>
          <a:p>
            <a:pPr marL="0" marR="0" lvl="0" indent="0" algn="l" rtl="0">
              <a:lnSpc>
                <a:spcPct val="90000"/>
              </a:lnSpc>
              <a:spcBef>
                <a:spcPts val="0"/>
              </a:spcBef>
              <a:spcAft>
                <a:spcPts val="0"/>
              </a:spcAft>
              <a:buClr>
                <a:srgbClr val="4B2E83"/>
              </a:buClr>
              <a:buSzPct val="25000"/>
              <a:buFont typeface="Merriweather Sans"/>
              <a:buNone/>
            </a:pPr>
            <a:endParaRPr sz="1400" b="0" dirty="0">
              <a:solidFill>
                <a:srgbClr val="000000"/>
              </a:solidFill>
              <a:latin typeface="Arial"/>
              <a:ea typeface="Arial"/>
              <a:cs typeface="Arial"/>
              <a:sym typeface="Arial"/>
            </a:endParaRPr>
          </a:p>
          <a:p>
            <a:pPr marL="342900" marR="0" lvl="0" indent="-342900" algn="l" rtl="0">
              <a:lnSpc>
                <a:spcPct val="90000"/>
              </a:lnSpc>
              <a:spcBef>
                <a:spcPts val="0"/>
              </a:spcBef>
              <a:spcAft>
                <a:spcPts val="0"/>
              </a:spcAft>
              <a:buClr>
                <a:srgbClr val="4B2E83"/>
              </a:buClr>
              <a:buSzPct val="25000"/>
              <a:buFont typeface="Merriweather Sans"/>
              <a:buNone/>
            </a:pPr>
            <a:r>
              <a:rPr lang="en-US" b="0" dirty="0"/>
              <a:t>Closeout: Reporting </a:t>
            </a:r>
          </a:p>
          <a:p>
            <a:pPr marL="342900" marR="0" lvl="0" indent="-342900" algn="l" rtl="0">
              <a:lnSpc>
                <a:spcPct val="90000"/>
              </a:lnSpc>
              <a:spcBef>
                <a:spcPts val="0"/>
              </a:spcBef>
              <a:spcAft>
                <a:spcPts val="0"/>
              </a:spcAft>
              <a:buClr>
                <a:srgbClr val="4B2E83"/>
              </a:buClr>
              <a:buSzPct val="25000"/>
              <a:buFont typeface="Merriweather Sans"/>
              <a:buNone/>
            </a:pPr>
            <a:r>
              <a:rPr lang="en-US" sz="1500" b="0" u="sng" dirty="0" smtClean="0">
                <a:solidFill>
                  <a:schemeClr val="hlink"/>
                </a:solidFill>
                <a:hlinkClick r:id="rId4"/>
              </a:rPr>
              <a:t>www.washington.edu/research/myresearch-lifecycle/closeout/reporting</a:t>
            </a:r>
            <a:r>
              <a:rPr lang="en-US" sz="1500" b="0" u="sng" dirty="0">
                <a:solidFill>
                  <a:schemeClr val="hlink"/>
                </a:solidFill>
                <a:hlinkClick r:id="rId4"/>
              </a:rPr>
              <a:t>/#</a:t>
            </a:r>
            <a:r>
              <a:rPr lang="en-US" sz="1500" b="0" u="sng" dirty="0" smtClean="0">
                <a:solidFill>
                  <a:schemeClr val="hlink"/>
                </a:solidFill>
                <a:hlinkClick r:id="rId4"/>
              </a:rPr>
              <a:t>technical</a:t>
            </a:r>
            <a:endParaRPr lang="en-US" sz="1500" b="0" u="sng" dirty="0" smtClean="0">
              <a:solidFill>
                <a:schemeClr val="hlink"/>
              </a:solidFill>
            </a:endParaRPr>
          </a:p>
          <a:p>
            <a:pPr marL="342900" marR="0" lvl="0" indent="-342900" algn="l" rtl="0">
              <a:lnSpc>
                <a:spcPct val="90000"/>
              </a:lnSpc>
              <a:spcBef>
                <a:spcPts val="0"/>
              </a:spcBef>
              <a:spcAft>
                <a:spcPts val="0"/>
              </a:spcAft>
              <a:buClr>
                <a:srgbClr val="4B2E83"/>
              </a:buClr>
              <a:buSzPct val="25000"/>
              <a:buFont typeface="Merriweather Sans"/>
              <a:buNone/>
            </a:pPr>
            <a:endParaRPr lang="en-US" sz="1500" b="0" u="sng" dirty="0">
              <a:solidFill>
                <a:schemeClr val="hlink"/>
              </a:solidFill>
            </a:endParaRPr>
          </a:p>
          <a:p>
            <a:pPr marL="342900" marR="0" lvl="0" indent="-342900" algn="l" rtl="0">
              <a:lnSpc>
                <a:spcPct val="90000"/>
              </a:lnSpc>
              <a:spcBef>
                <a:spcPts val="0"/>
              </a:spcBef>
              <a:spcAft>
                <a:spcPts val="0"/>
              </a:spcAft>
              <a:buClr>
                <a:srgbClr val="4B2E83"/>
              </a:buClr>
              <a:buSzPct val="25000"/>
              <a:buFont typeface="Merriweather Sans"/>
              <a:buNone/>
            </a:pPr>
            <a:endParaRPr b="0" dirty="0"/>
          </a:p>
          <a:p>
            <a:pPr marL="342900" marR="0" lvl="0" indent="-342900" algn="l" rtl="0">
              <a:lnSpc>
                <a:spcPct val="90000"/>
              </a:lnSpc>
              <a:spcBef>
                <a:spcPts val="0"/>
              </a:spcBef>
              <a:spcAft>
                <a:spcPts val="0"/>
              </a:spcAft>
              <a:buClr>
                <a:srgbClr val="4B2E83"/>
              </a:buClr>
              <a:buSzPct val="25000"/>
              <a:buFont typeface="Merriweather Sans"/>
              <a:buNone/>
            </a:pPr>
            <a:r>
              <a:rPr lang="en-US" b="0" dirty="0"/>
              <a:t>GIM 39: Closeout of Sponsored Programs</a:t>
            </a:r>
          </a:p>
          <a:p>
            <a:pPr marL="342900" marR="0" lvl="0" indent="-342900" algn="l" rtl="0">
              <a:lnSpc>
                <a:spcPct val="90000"/>
              </a:lnSpc>
              <a:spcBef>
                <a:spcPts val="0"/>
              </a:spcBef>
              <a:spcAft>
                <a:spcPts val="0"/>
              </a:spcAft>
              <a:buClr>
                <a:srgbClr val="4B2E83"/>
              </a:buClr>
              <a:buSzPct val="25000"/>
              <a:buFont typeface="Merriweather Sans"/>
              <a:buNone/>
            </a:pPr>
            <a:r>
              <a:rPr lang="en-US" sz="1600" b="0" u="sng" dirty="0" smtClean="0">
                <a:solidFill>
                  <a:schemeClr val="hlink"/>
                </a:solidFill>
                <a:hlinkClick r:id="rId5"/>
              </a:rPr>
              <a:t>www.washington.edu/research/policies/gim-39-closeout-of-sponsored-programs</a:t>
            </a:r>
            <a:r>
              <a:rPr lang="en-US" sz="1600" b="0" u="sng" dirty="0">
                <a:solidFill>
                  <a:schemeClr val="hlink"/>
                </a:solidFill>
                <a:hlinkClick r:id="rId5"/>
              </a:rPr>
              <a:t>/</a:t>
            </a:r>
            <a:r>
              <a:rPr lang="en-US" sz="1600" b="0" dirty="0"/>
              <a:t> </a:t>
            </a:r>
            <a:endParaRPr lang="en-US" sz="1600" b="0" dirty="0" smtClean="0"/>
          </a:p>
          <a:p>
            <a:pPr marL="342900" marR="0" lvl="0" indent="-342900" algn="l" rtl="0">
              <a:lnSpc>
                <a:spcPct val="90000"/>
              </a:lnSpc>
              <a:spcBef>
                <a:spcPts val="0"/>
              </a:spcBef>
              <a:spcAft>
                <a:spcPts val="0"/>
              </a:spcAft>
              <a:buClr>
                <a:srgbClr val="4B2E83"/>
              </a:buClr>
              <a:buSzPct val="25000"/>
              <a:buFont typeface="Merriweather Sans"/>
              <a:buNone/>
            </a:pPr>
            <a:endParaRPr lang="en-US" sz="1600" b="0" dirty="0"/>
          </a:p>
          <a:p>
            <a:pPr marL="342900" marR="0" lvl="0" indent="-342900" algn="l" rtl="0">
              <a:lnSpc>
                <a:spcPct val="90000"/>
              </a:lnSpc>
              <a:spcBef>
                <a:spcPts val="0"/>
              </a:spcBef>
              <a:spcAft>
                <a:spcPts val="0"/>
              </a:spcAft>
              <a:buClr>
                <a:srgbClr val="4B2E83"/>
              </a:buClr>
              <a:buSzPct val="25000"/>
              <a:buFont typeface="Merriweather Sans"/>
              <a:buNone/>
            </a:pPr>
            <a:endParaRPr sz="1600" b="0" dirty="0"/>
          </a:p>
          <a:p>
            <a:pPr marL="342900" marR="0" lvl="0" indent="-342900" algn="l" rtl="0">
              <a:lnSpc>
                <a:spcPct val="90000"/>
              </a:lnSpc>
              <a:spcBef>
                <a:spcPts val="0"/>
              </a:spcBef>
              <a:spcAft>
                <a:spcPts val="0"/>
              </a:spcAft>
              <a:buClr>
                <a:srgbClr val="4B2E83"/>
              </a:buClr>
              <a:buSzPct val="25000"/>
              <a:buFont typeface="Merriweather Sans"/>
              <a:buNone/>
            </a:pPr>
            <a:r>
              <a:rPr lang="en-US" sz="2200" b="0" dirty="0">
                <a:latin typeface="Arial"/>
                <a:ea typeface="Arial"/>
                <a:cs typeface="Arial"/>
                <a:sym typeface="Arial"/>
              </a:rPr>
              <a:t>NIH RPPR Instruction Guide</a:t>
            </a:r>
          </a:p>
          <a:p>
            <a:pPr marL="342900" marR="0" lvl="0" indent="-342900" algn="l" rtl="0">
              <a:lnSpc>
                <a:spcPct val="90000"/>
              </a:lnSpc>
              <a:spcBef>
                <a:spcPts val="0"/>
              </a:spcBef>
              <a:spcAft>
                <a:spcPts val="0"/>
              </a:spcAft>
              <a:buClr>
                <a:srgbClr val="4B2E83"/>
              </a:buClr>
              <a:buSzPct val="25000"/>
              <a:buFont typeface="Merriweather Sans"/>
              <a:buNone/>
            </a:pPr>
            <a:r>
              <a:rPr lang="en-US" sz="1600" b="0" u="sng" dirty="0" smtClean="0">
                <a:solidFill>
                  <a:schemeClr val="hlink"/>
                </a:solidFill>
              </a:rPr>
              <a:t>grants.nih.gov/grants/</a:t>
            </a:r>
            <a:r>
              <a:rPr lang="en-US" sz="1600" b="0" u="sng" dirty="0" err="1" smtClean="0">
                <a:solidFill>
                  <a:schemeClr val="hlink"/>
                </a:solidFill>
              </a:rPr>
              <a:t>rppr</a:t>
            </a:r>
            <a:r>
              <a:rPr lang="en-US" sz="1600" b="0" u="sng" dirty="0" smtClean="0">
                <a:solidFill>
                  <a:schemeClr val="hlink"/>
                </a:solidFill>
              </a:rPr>
              <a:t>/rppr_instruction_guide.pdf</a:t>
            </a:r>
            <a:endParaRPr lang="en-US" sz="1600" b="0" u="sng" dirty="0">
              <a:solidFill>
                <a:schemeClr val="hlink"/>
              </a:solidFill>
            </a:endParaRPr>
          </a:p>
          <a:p>
            <a:pPr marL="342900" marR="0" lvl="0" indent="-342900" algn="l" rtl="0">
              <a:lnSpc>
                <a:spcPct val="90000"/>
              </a:lnSpc>
              <a:spcBef>
                <a:spcPts val="0"/>
              </a:spcBef>
              <a:spcAft>
                <a:spcPts val="0"/>
              </a:spcAft>
              <a:buClr>
                <a:srgbClr val="4B2E83"/>
              </a:buClr>
              <a:buSzPct val="25000"/>
              <a:buFont typeface="Merriweather Sans"/>
              <a:buNone/>
            </a:pPr>
            <a:endParaRPr sz="1600" b="0" dirty="0"/>
          </a:p>
        </p:txBody>
      </p:sp>
    </p:spTree>
    <p:extLst>
      <p:ext uri="{BB962C8B-B14F-4D97-AF65-F5344CB8AC3E}">
        <p14:creationId xmlns:p14="http://schemas.microsoft.com/office/powerpoint/2010/main" val="40851795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Shape 141"/>
          <p:cNvSpPr txBox="1">
            <a:spLocks noGrp="1"/>
          </p:cNvSpPr>
          <p:nvPr>
            <p:ph type="body" idx="1"/>
          </p:nvPr>
        </p:nvSpPr>
        <p:spPr>
          <a:xfrm>
            <a:off x="692029" y="1640263"/>
            <a:ext cx="6972300" cy="1593130"/>
          </a:xfrm>
          <a:prstGeom prst="rect">
            <a:avLst/>
          </a:prstGeom>
          <a:noFill/>
          <a:ln>
            <a:noFill/>
          </a:ln>
        </p:spPr>
        <p:txBody>
          <a:bodyPr wrap="square" lIns="91425" tIns="45700" rIns="91425" bIns="45700" anchor="b" anchorCtr="0">
            <a:noAutofit/>
          </a:bodyPr>
          <a:lstStyle/>
          <a:p>
            <a:pPr marL="0" marR="0" lvl="0" indent="0" algn="l" rtl="0">
              <a:lnSpc>
                <a:spcPct val="90000"/>
              </a:lnSpc>
              <a:spcBef>
                <a:spcPts val="0"/>
              </a:spcBef>
              <a:spcAft>
                <a:spcPts val="0"/>
              </a:spcAft>
              <a:buClr>
                <a:schemeClr val="accent3"/>
              </a:buClr>
              <a:buSzPct val="25000"/>
              <a:buFont typeface="Arial"/>
              <a:buNone/>
            </a:pPr>
            <a:r>
              <a:rPr lang="en-US" sz="4250" b="0" i="0" u="none" strike="noStrike" cap="none" dirty="0">
                <a:solidFill>
                  <a:schemeClr val="accent3"/>
                </a:solidFill>
                <a:latin typeface="Open Sans"/>
                <a:ea typeface="Open Sans"/>
                <a:cs typeface="Open Sans"/>
                <a:sym typeface="Open Sans"/>
              </a:rPr>
              <a:t>NIH Just-In-Time (JIT) Notifications</a:t>
            </a:r>
          </a:p>
        </p:txBody>
      </p:sp>
      <p:sp>
        <p:nvSpPr>
          <p:cNvPr id="142" name="Shape 142"/>
          <p:cNvSpPr txBox="1"/>
          <p:nvPr/>
        </p:nvSpPr>
        <p:spPr>
          <a:xfrm>
            <a:off x="692029" y="4308048"/>
            <a:ext cx="6656729" cy="1812600"/>
          </a:xfrm>
          <a:prstGeom prst="rect">
            <a:avLst/>
          </a:prstGeom>
          <a:noFill/>
          <a:ln>
            <a:noFill/>
          </a:ln>
        </p:spPr>
        <p:txBody>
          <a:bodyPr wrap="square" lIns="91425" tIns="45700" rIns="91425" bIns="45700" anchor="b" anchorCtr="0">
            <a:noAutofit/>
          </a:bodyPr>
          <a:lstStyle/>
          <a:p>
            <a:pPr marL="0" marR="0" lvl="0" indent="0" algn="l" rtl="0">
              <a:lnSpc>
                <a:spcPct val="100000"/>
              </a:lnSpc>
              <a:spcBef>
                <a:spcPts val="0"/>
              </a:spcBef>
              <a:spcAft>
                <a:spcPts val="0"/>
              </a:spcAft>
              <a:buClr>
                <a:schemeClr val="lt2"/>
              </a:buClr>
              <a:buFont typeface="Arial"/>
              <a:buNone/>
            </a:pPr>
            <a:endParaRPr sz="2000" b="0" i="0" u="none" strike="noStrike" cap="none" dirty="0">
              <a:solidFill>
                <a:schemeClr val="lt2"/>
              </a:solidFill>
              <a:latin typeface="Open Sans"/>
              <a:ea typeface="Open Sans"/>
              <a:cs typeface="Open Sans"/>
              <a:sym typeface="Open Sans"/>
            </a:endParaRPr>
          </a:p>
          <a:p>
            <a:pPr marL="0" marR="0" lvl="0" indent="0" algn="l" rtl="0">
              <a:lnSpc>
                <a:spcPct val="100000"/>
              </a:lnSpc>
              <a:spcBef>
                <a:spcPts val="320"/>
              </a:spcBef>
              <a:spcAft>
                <a:spcPts val="0"/>
              </a:spcAft>
              <a:buClr>
                <a:schemeClr val="lt2"/>
              </a:buClr>
              <a:buSzPct val="25000"/>
              <a:buFont typeface="Arial"/>
              <a:buNone/>
            </a:pPr>
            <a:r>
              <a:rPr lang="en-US" sz="1600" b="0" i="0" u="none" strike="noStrike" cap="none" dirty="0">
                <a:solidFill>
                  <a:schemeClr val="lt2"/>
                </a:solidFill>
                <a:latin typeface="Open Sans"/>
                <a:ea typeface="Open Sans"/>
                <a:cs typeface="Open Sans"/>
                <a:sym typeface="Open Sans"/>
              </a:rPr>
              <a:t>Carol Rhodes</a:t>
            </a:r>
          </a:p>
          <a:p>
            <a:pPr marL="0" marR="0" lvl="0" indent="0" algn="l" rtl="0">
              <a:lnSpc>
                <a:spcPct val="100000"/>
              </a:lnSpc>
              <a:spcBef>
                <a:spcPts val="320"/>
              </a:spcBef>
              <a:spcAft>
                <a:spcPts val="0"/>
              </a:spcAft>
              <a:buClr>
                <a:schemeClr val="lt2"/>
              </a:buClr>
              <a:buSzPct val="25000"/>
              <a:buFont typeface="Arial"/>
              <a:buNone/>
            </a:pPr>
            <a:r>
              <a:rPr lang="en-US" sz="1600" b="0" i="0" u="none" strike="noStrike" cap="none" dirty="0">
                <a:solidFill>
                  <a:schemeClr val="lt2"/>
                </a:solidFill>
                <a:latin typeface="Open Sans"/>
                <a:ea typeface="Open Sans"/>
                <a:cs typeface="Open Sans"/>
                <a:sym typeface="Open Sans"/>
              </a:rPr>
              <a:t>Office of Sponsored Programs</a:t>
            </a:r>
          </a:p>
          <a:p>
            <a:pPr marL="0" marR="0" lvl="0" indent="0" algn="l" rtl="0">
              <a:lnSpc>
                <a:spcPct val="100000"/>
              </a:lnSpc>
              <a:spcBef>
                <a:spcPts val="320"/>
              </a:spcBef>
              <a:spcAft>
                <a:spcPts val="0"/>
              </a:spcAft>
              <a:buClr>
                <a:schemeClr val="lt2"/>
              </a:buClr>
              <a:buSzPct val="25000"/>
              <a:buFont typeface="Arial"/>
              <a:buNone/>
            </a:pPr>
            <a:r>
              <a:rPr lang="en-US" sz="1600" b="0" i="0" u="none" strike="noStrike" cap="none" dirty="0" smtClean="0">
                <a:solidFill>
                  <a:schemeClr val="lt2"/>
                </a:solidFill>
                <a:latin typeface="Open Sans"/>
                <a:ea typeface="Open Sans"/>
                <a:cs typeface="Open Sans"/>
                <a:sym typeface="Open Sans"/>
              </a:rPr>
              <a:t>September MRAM</a:t>
            </a:r>
            <a:endParaRPr lang="en-US" sz="1600" b="0" i="0" u="none" strike="noStrike" cap="none" dirty="0">
              <a:solidFill>
                <a:schemeClr val="lt2"/>
              </a:solidFill>
              <a:latin typeface="Open Sans"/>
              <a:ea typeface="Open Sans"/>
              <a:cs typeface="Open Sans"/>
              <a:sym typeface="Open Sans"/>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Shape 147"/>
          <p:cNvSpPr txBox="1">
            <a:spLocks noGrp="1"/>
          </p:cNvSpPr>
          <p:nvPr>
            <p:ph type="body" idx="1"/>
          </p:nvPr>
        </p:nvSpPr>
        <p:spPr>
          <a:xfrm>
            <a:off x="671756" y="371510"/>
            <a:ext cx="8184600" cy="992100"/>
          </a:xfrm>
          <a:prstGeom prst="rect">
            <a:avLst/>
          </a:prstGeom>
        </p:spPr>
        <p:txBody>
          <a:bodyPr wrap="square" lIns="91425" tIns="91425" rIns="91425" bIns="91425" anchor="b" anchorCtr="0">
            <a:noAutofit/>
          </a:bodyPr>
          <a:lstStyle/>
          <a:p>
            <a:pPr lvl="0">
              <a:spcBef>
                <a:spcPts val="0"/>
              </a:spcBef>
              <a:buNone/>
            </a:pPr>
            <a:r>
              <a:rPr lang="en-US" dirty="0"/>
              <a:t>JIT </a:t>
            </a:r>
            <a:r>
              <a:rPr lang="en-US" dirty="0" smtClean="0"/>
              <a:t>Process &amp; Changes</a:t>
            </a:r>
            <a:endParaRPr lang="en-US" dirty="0"/>
          </a:p>
        </p:txBody>
      </p:sp>
      <p:sp>
        <p:nvSpPr>
          <p:cNvPr id="148" name="Shape 148"/>
          <p:cNvSpPr txBox="1">
            <a:spLocks noGrp="1"/>
          </p:cNvSpPr>
          <p:nvPr>
            <p:ph type="body" idx="2"/>
          </p:nvPr>
        </p:nvSpPr>
        <p:spPr>
          <a:xfrm>
            <a:off x="659304" y="1736725"/>
            <a:ext cx="8020672" cy="4015500"/>
          </a:xfrm>
          <a:prstGeom prst="rect">
            <a:avLst/>
          </a:prstGeom>
        </p:spPr>
        <p:txBody>
          <a:bodyPr wrap="square" lIns="91425" tIns="91425" rIns="91425" bIns="91425" anchor="t" anchorCtr="0">
            <a:noAutofit/>
          </a:bodyPr>
          <a:lstStyle/>
          <a:p>
            <a:pPr marL="457200" lvl="0" indent="-342900" rtl="0">
              <a:spcBef>
                <a:spcPts val="0"/>
              </a:spcBef>
              <a:buSzPct val="100000"/>
            </a:pPr>
            <a:r>
              <a:rPr lang="en-US" sz="2200" b="0" dirty="0"/>
              <a:t>NIH sends JIT notifications automatically to PI with grant application receiving impact scores of 40 or less. </a:t>
            </a:r>
            <a:r>
              <a:rPr lang="en-US" sz="2200" b="0" dirty="0" smtClean="0"/>
              <a:t>It </a:t>
            </a:r>
            <a:r>
              <a:rPr lang="en-US" sz="2200" b="0" dirty="0"/>
              <a:t>is not a guarantee of funding and often not acted upon by PI.  </a:t>
            </a:r>
          </a:p>
          <a:p>
            <a:pPr marL="0" lvl="0" indent="0" rtl="0">
              <a:spcBef>
                <a:spcPts val="0"/>
              </a:spcBef>
              <a:buNone/>
            </a:pPr>
            <a:endParaRPr sz="2200" b="0" dirty="0"/>
          </a:p>
          <a:p>
            <a:pPr marL="457200" lvl="0" indent="-342900" rtl="0">
              <a:spcBef>
                <a:spcPts val="0"/>
              </a:spcBef>
              <a:buSzPct val="100000"/>
            </a:pPr>
            <a:r>
              <a:rPr lang="en-US" sz="2200" b="0" dirty="0"/>
              <a:t>Specific JIT requests from a GMS are actionable and often have a very short turnaround within which to respond.</a:t>
            </a:r>
          </a:p>
          <a:p>
            <a:pPr marL="0" lvl="0" indent="0" rtl="0">
              <a:spcBef>
                <a:spcPts val="0"/>
              </a:spcBef>
              <a:buNone/>
            </a:pPr>
            <a:endParaRPr sz="2200" b="0" dirty="0"/>
          </a:p>
          <a:p>
            <a:pPr marL="457200" lvl="0" indent="-342900" rtl="0">
              <a:spcBef>
                <a:spcPts val="0"/>
              </a:spcBef>
              <a:buSzPct val="100000"/>
            </a:pPr>
            <a:r>
              <a:rPr lang="en-US" sz="2200" b="0" dirty="0"/>
              <a:t>Response to JIT needs to be via OSP.</a:t>
            </a:r>
          </a:p>
          <a:p>
            <a:pPr marL="0" lvl="0" indent="0" rtl="0">
              <a:spcBef>
                <a:spcPts val="0"/>
              </a:spcBef>
              <a:buNone/>
            </a:pPr>
            <a:endParaRPr sz="1800" b="0" dirty="0"/>
          </a:p>
          <a:p>
            <a:pPr marL="0" lvl="0" indent="0" rtl="0">
              <a:spcBef>
                <a:spcPts val="0"/>
              </a:spcBef>
              <a:buNone/>
            </a:pPr>
            <a:endParaRPr sz="1800" b="0" dirty="0"/>
          </a:p>
          <a:p>
            <a:pPr marL="0" lvl="0" indent="0" rtl="0">
              <a:spcBef>
                <a:spcPts val="0"/>
              </a:spcBef>
              <a:buNone/>
            </a:pPr>
            <a:r>
              <a:rPr lang="en-US" dirty="0"/>
              <a:t>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1"/>
        <p:cNvGrpSpPr/>
        <p:nvPr/>
      </p:nvGrpSpPr>
      <p:grpSpPr>
        <a:xfrm>
          <a:off x="0" y="0"/>
          <a:ext cx="0" cy="0"/>
          <a:chOff x="0" y="0"/>
          <a:chExt cx="0" cy="0"/>
        </a:xfrm>
      </p:grpSpPr>
      <p:sp>
        <p:nvSpPr>
          <p:cNvPr id="42" name="Shape 42"/>
          <p:cNvSpPr txBox="1">
            <a:spLocks noGrp="1"/>
          </p:cNvSpPr>
          <p:nvPr>
            <p:ph type="body" idx="1"/>
          </p:nvPr>
        </p:nvSpPr>
        <p:spPr>
          <a:xfrm>
            <a:off x="692024" y="1640275"/>
            <a:ext cx="7852200" cy="1593000"/>
          </a:xfrm>
          <a:prstGeom prst="rect">
            <a:avLst/>
          </a:prstGeom>
          <a:noFill/>
          <a:ln>
            <a:noFill/>
          </a:ln>
        </p:spPr>
        <p:txBody>
          <a:bodyPr wrap="square" lIns="91425" tIns="45700" rIns="91425" bIns="45700" anchor="b" anchorCtr="0">
            <a:noAutofit/>
          </a:bodyPr>
          <a:lstStyle/>
          <a:p>
            <a:pPr marL="0" marR="0" lvl="0" indent="0" algn="l" rtl="0">
              <a:lnSpc>
                <a:spcPct val="90000"/>
              </a:lnSpc>
              <a:spcBef>
                <a:spcPts val="0"/>
              </a:spcBef>
              <a:spcAft>
                <a:spcPts val="0"/>
              </a:spcAft>
              <a:buClr>
                <a:schemeClr val="accent3"/>
              </a:buClr>
              <a:buSzPct val="25000"/>
              <a:buFont typeface="Arial"/>
              <a:buNone/>
            </a:pPr>
            <a:r>
              <a:rPr lang="en-US" sz="4250" b="0" i="0" u="none" strike="noStrike" cap="none" dirty="0">
                <a:solidFill>
                  <a:schemeClr val="accent3"/>
                </a:solidFill>
                <a:latin typeface="Open Sans"/>
                <a:ea typeface="Open Sans"/>
                <a:cs typeface="Open Sans"/>
                <a:sym typeface="Open Sans"/>
              </a:rPr>
              <a:t>SAGE Updates:  PI Handling</a:t>
            </a:r>
          </a:p>
          <a:p>
            <a:pPr marL="0" marR="0" lvl="0" indent="0" algn="l" rtl="0">
              <a:lnSpc>
                <a:spcPct val="90000"/>
              </a:lnSpc>
              <a:spcBef>
                <a:spcPts val="1000"/>
              </a:spcBef>
              <a:spcAft>
                <a:spcPts val="0"/>
              </a:spcAft>
              <a:buClr>
                <a:schemeClr val="accent3"/>
              </a:buClr>
              <a:buSzPct val="25000"/>
              <a:buFont typeface="Arial"/>
              <a:buNone/>
            </a:pPr>
            <a:r>
              <a:rPr lang="en-US" sz="3000" dirty="0">
                <a:latin typeface="Open Sans"/>
                <a:ea typeface="Open Sans"/>
                <a:cs typeface="Open Sans"/>
                <a:sym typeface="Open Sans"/>
              </a:rPr>
              <a:t>Release Date:  September 12</a:t>
            </a:r>
          </a:p>
        </p:txBody>
      </p:sp>
      <p:sp>
        <p:nvSpPr>
          <p:cNvPr id="43" name="Shape 43"/>
          <p:cNvSpPr txBox="1"/>
          <p:nvPr/>
        </p:nvSpPr>
        <p:spPr>
          <a:xfrm>
            <a:off x="692029" y="4308048"/>
            <a:ext cx="6656729" cy="1812600"/>
          </a:xfrm>
          <a:prstGeom prst="rect">
            <a:avLst/>
          </a:prstGeom>
          <a:noFill/>
          <a:ln>
            <a:noFill/>
          </a:ln>
        </p:spPr>
        <p:txBody>
          <a:bodyPr wrap="square" lIns="91425" tIns="45700" rIns="91425" bIns="45700" anchor="b" anchorCtr="0">
            <a:noAutofit/>
          </a:bodyPr>
          <a:lstStyle/>
          <a:p>
            <a:pPr marL="0" marR="0" lvl="0" indent="0" algn="l" rtl="0">
              <a:lnSpc>
                <a:spcPct val="100000"/>
              </a:lnSpc>
              <a:spcBef>
                <a:spcPts val="0"/>
              </a:spcBef>
              <a:spcAft>
                <a:spcPts val="0"/>
              </a:spcAft>
              <a:buClr>
                <a:schemeClr val="lt2"/>
              </a:buClr>
              <a:buFont typeface="Arial"/>
              <a:buNone/>
            </a:pPr>
            <a:endParaRPr sz="2000" b="0" i="0" u="none" strike="noStrike" cap="none" dirty="0">
              <a:solidFill>
                <a:schemeClr val="lt2"/>
              </a:solidFill>
              <a:latin typeface="Open Sans"/>
              <a:ea typeface="Open Sans"/>
              <a:cs typeface="Open Sans"/>
              <a:sym typeface="Open Sans"/>
            </a:endParaRPr>
          </a:p>
          <a:p>
            <a:pPr marL="0" marR="0" lvl="0" indent="0" algn="l" rtl="0">
              <a:lnSpc>
                <a:spcPct val="100000"/>
              </a:lnSpc>
              <a:spcBef>
                <a:spcPts val="320"/>
              </a:spcBef>
              <a:spcAft>
                <a:spcPts val="0"/>
              </a:spcAft>
              <a:buClr>
                <a:schemeClr val="lt2"/>
              </a:buClr>
              <a:buSzPct val="25000"/>
              <a:buFont typeface="Arial"/>
              <a:buNone/>
            </a:pPr>
            <a:r>
              <a:rPr lang="en-US" sz="1600" b="0" i="0" u="none" strike="noStrike" cap="none" dirty="0">
                <a:solidFill>
                  <a:schemeClr val="lt2"/>
                </a:solidFill>
                <a:latin typeface="Open Sans"/>
                <a:ea typeface="Open Sans"/>
                <a:cs typeface="Open Sans"/>
                <a:sym typeface="Open Sans"/>
              </a:rPr>
              <a:t>Judy Chung &amp; Carol </a:t>
            </a:r>
            <a:r>
              <a:rPr lang="en-US" sz="1600" b="0" i="0" u="none" strike="noStrike" cap="none" dirty="0" smtClean="0">
                <a:solidFill>
                  <a:schemeClr val="lt2"/>
                </a:solidFill>
                <a:latin typeface="Open Sans"/>
                <a:ea typeface="Open Sans"/>
                <a:cs typeface="Open Sans"/>
                <a:sym typeface="Open Sans"/>
              </a:rPr>
              <a:t>Rhodes</a:t>
            </a:r>
          </a:p>
          <a:p>
            <a:pPr marL="0" marR="0" lvl="0" indent="0" algn="l" rtl="0">
              <a:lnSpc>
                <a:spcPct val="100000"/>
              </a:lnSpc>
              <a:spcBef>
                <a:spcPts val="320"/>
              </a:spcBef>
              <a:spcAft>
                <a:spcPts val="0"/>
              </a:spcAft>
              <a:buClr>
                <a:schemeClr val="lt2"/>
              </a:buClr>
              <a:buSzPct val="25000"/>
              <a:buFont typeface="Arial"/>
              <a:buNone/>
            </a:pPr>
            <a:r>
              <a:rPr lang="en-US" sz="1600" dirty="0" smtClean="0">
                <a:solidFill>
                  <a:schemeClr val="lt2"/>
                </a:solidFill>
                <a:latin typeface="Open Sans"/>
                <a:ea typeface="Open Sans"/>
                <a:cs typeface="Open Sans"/>
                <a:sym typeface="Open Sans"/>
              </a:rPr>
              <a:t>Office of Research Information Services &amp; </a:t>
            </a:r>
          </a:p>
          <a:p>
            <a:pPr marL="0" marR="0" lvl="0" indent="0" algn="l" rtl="0">
              <a:lnSpc>
                <a:spcPct val="100000"/>
              </a:lnSpc>
              <a:spcBef>
                <a:spcPts val="320"/>
              </a:spcBef>
              <a:spcAft>
                <a:spcPts val="0"/>
              </a:spcAft>
              <a:buClr>
                <a:schemeClr val="lt2"/>
              </a:buClr>
              <a:buSzPct val="25000"/>
              <a:buFont typeface="Arial"/>
              <a:buNone/>
            </a:pPr>
            <a:r>
              <a:rPr lang="en-US" sz="1600" dirty="0" smtClean="0">
                <a:solidFill>
                  <a:schemeClr val="lt2"/>
                </a:solidFill>
                <a:latin typeface="Open Sans"/>
                <a:ea typeface="Open Sans"/>
                <a:cs typeface="Open Sans"/>
                <a:sym typeface="Open Sans"/>
              </a:rPr>
              <a:t>Office of Sponsored Programs</a:t>
            </a:r>
            <a:endParaRPr lang="en-US" sz="1600" b="0" i="0" u="none" strike="noStrike" cap="none" dirty="0">
              <a:solidFill>
                <a:schemeClr val="lt2"/>
              </a:solidFill>
              <a:latin typeface="Open Sans"/>
              <a:ea typeface="Open Sans"/>
              <a:cs typeface="Open Sans"/>
              <a:sym typeface="Open Sans"/>
            </a:endParaRPr>
          </a:p>
          <a:p>
            <a:pPr marL="0" marR="0" lvl="0" indent="0" algn="l" rtl="0">
              <a:lnSpc>
                <a:spcPct val="100000"/>
              </a:lnSpc>
              <a:spcBef>
                <a:spcPts val="320"/>
              </a:spcBef>
              <a:spcAft>
                <a:spcPts val="0"/>
              </a:spcAft>
              <a:buClr>
                <a:schemeClr val="lt2"/>
              </a:buClr>
              <a:buSzPct val="25000"/>
              <a:buFont typeface="Arial"/>
              <a:buNone/>
            </a:pPr>
            <a:r>
              <a:rPr lang="en-US" sz="1600" b="0" i="0" u="none" strike="noStrike" cap="none" dirty="0" smtClean="0">
                <a:solidFill>
                  <a:schemeClr val="lt2"/>
                </a:solidFill>
                <a:latin typeface="Open Sans"/>
                <a:ea typeface="Open Sans"/>
                <a:cs typeface="Open Sans"/>
                <a:sym typeface="Open Sans"/>
              </a:rPr>
              <a:t>September MRAM</a:t>
            </a:r>
            <a:endParaRPr lang="en-US" sz="1600" b="0" i="0" u="none" strike="noStrike" cap="none" dirty="0">
              <a:solidFill>
                <a:schemeClr val="lt2"/>
              </a:solidFill>
              <a:latin typeface="Open Sans"/>
              <a:ea typeface="Open Sans"/>
              <a:cs typeface="Open Sans"/>
              <a:sym typeface="Open Sans"/>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Shape 153"/>
          <p:cNvSpPr txBox="1">
            <a:spLocks noGrp="1"/>
          </p:cNvSpPr>
          <p:nvPr>
            <p:ph type="body" idx="1"/>
          </p:nvPr>
        </p:nvSpPr>
        <p:spPr>
          <a:xfrm>
            <a:off x="670931" y="371510"/>
            <a:ext cx="8184599" cy="992100"/>
          </a:xfrm>
          <a:prstGeom prst="rect">
            <a:avLst/>
          </a:prstGeom>
          <a:noFill/>
          <a:ln>
            <a:noFill/>
          </a:ln>
        </p:spPr>
        <p:txBody>
          <a:bodyPr wrap="square" lIns="91425" tIns="45700" rIns="91425" bIns="45700" anchor="b" anchorCtr="0">
            <a:noAutofit/>
          </a:bodyPr>
          <a:lstStyle/>
          <a:p>
            <a:pPr marL="0" marR="0" lvl="0" indent="0" algn="l" rtl="0">
              <a:lnSpc>
                <a:spcPct val="90000"/>
              </a:lnSpc>
              <a:spcBef>
                <a:spcPts val="0"/>
              </a:spcBef>
              <a:spcAft>
                <a:spcPts val="0"/>
              </a:spcAft>
              <a:buClr>
                <a:srgbClr val="4B2E83"/>
              </a:buClr>
              <a:buSzPct val="25000"/>
              <a:buFont typeface="Arial"/>
              <a:buNone/>
            </a:pPr>
            <a:r>
              <a:rPr lang="en-US" sz="3000" b="0" i="0" u="none" strike="noStrike" cap="none" dirty="0">
                <a:solidFill>
                  <a:srgbClr val="4B2E83"/>
                </a:solidFill>
                <a:latin typeface="Open Sans"/>
                <a:ea typeface="Open Sans"/>
                <a:cs typeface="Open Sans"/>
                <a:sym typeface="Open Sans"/>
              </a:rPr>
              <a:t>NIH </a:t>
            </a:r>
            <a:r>
              <a:rPr lang="en-US" dirty="0">
                <a:latin typeface="Open Sans"/>
                <a:ea typeface="Open Sans"/>
                <a:cs typeface="Open Sans"/>
                <a:sym typeface="Open Sans"/>
              </a:rPr>
              <a:t>Just-in-Time (JIT) Requests</a:t>
            </a:r>
          </a:p>
        </p:txBody>
      </p:sp>
      <p:sp>
        <p:nvSpPr>
          <p:cNvPr id="154" name="Shape 154"/>
          <p:cNvSpPr txBox="1">
            <a:spLocks noGrp="1"/>
          </p:cNvSpPr>
          <p:nvPr>
            <p:ph type="body" idx="2"/>
          </p:nvPr>
        </p:nvSpPr>
        <p:spPr>
          <a:xfrm>
            <a:off x="665075" y="1578025"/>
            <a:ext cx="8196300" cy="4449600"/>
          </a:xfrm>
          <a:prstGeom prst="rect">
            <a:avLst/>
          </a:prstGeom>
          <a:noFill/>
          <a:ln>
            <a:noFill/>
          </a:ln>
        </p:spPr>
        <p:txBody>
          <a:bodyPr wrap="square" lIns="91425" tIns="45700" rIns="91425" bIns="45700" anchor="t" anchorCtr="0">
            <a:noAutofit/>
          </a:bodyPr>
          <a:lstStyle/>
          <a:p>
            <a:pPr marL="0" marR="0" lvl="0" indent="0" algn="l" rtl="0">
              <a:lnSpc>
                <a:spcPct val="90000"/>
              </a:lnSpc>
              <a:spcBef>
                <a:spcPts val="0"/>
              </a:spcBef>
              <a:spcAft>
                <a:spcPts val="0"/>
              </a:spcAft>
              <a:buClr>
                <a:srgbClr val="4B2E83"/>
              </a:buClr>
              <a:buSzPct val="25000"/>
              <a:buFont typeface="Merriweather Sans"/>
              <a:buNone/>
            </a:pPr>
            <a:r>
              <a:rPr lang="en-US" sz="2200" b="0" dirty="0"/>
              <a:t> </a:t>
            </a:r>
          </a:p>
          <a:p>
            <a:pPr marL="0" marR="0" lvl="0" indent="0" algn="l" rtl="0">
              <a:lnSpc>
                <a:spcPct val="90000"/>
              </a:lnSpc>
              <a:spcBef>
                <a:spcPts val="0"/>
              </a:spcBef>
              <a:spcAft>
                <a:spcPts val="0"/>
              </a:spcAft>
              <a:buClr>
                <a:srgbClr val="4B2E83"/>
              </a:buClr>
              <a:buSzPct val="25000"/>
              <a:buFont typeface="Merriweather Sans"/>
              <a:buNone/>
            </a:pPr>
            <a:endParaRPr sz="2400" b="0" i="0" u="none" strike="noStrike" cap="none" dirty="0">
              <a:solidFill>
                <a:srgbClr val="4B2E83"/>
              </a:solidFill>
              <a:latin typeface="Open Sans"/>
              <a:ea typeface="Open Sans"/>
              <a:cs typeface="Open Sans"/>
              <a:sym typeface="Open Sans"/>
            </a:endParaRPr>
          </a:p>
          <a:p>
            <a:pPr marL="0" marR="0" lvl="0" indent="0" algn="l" rtl="0">
              <a:lnSpc>
                <a:spcPct val="90000"/>
              </a:lnSpc>
              <a:spcBef>
                <a:spcPts val="0"/>
              </a:spcBef>
              <a:spcAft>
                <a:spcPts val="0"/>
              </a:spcAft>
              <a:buNone/>
            </a:pPr>
            <a:endParaRPr dirty="0"/>
          </a:p>
          <a:p>
            <a:pPr marL="342900" marR="0" lvl="0" indent="-342900" algn="l" rtl="0">
              <a:lnSpc>
                <a:spcPct val="90000"/>
              </a:lnSpc>
              <a:spcBef>
                <a:spcPts val="0"/>
              </a:spcBef>
              <a:spcAft>
                <a:spcPts val="0"/>
              </a:spcAft>
              <a:buClr>
                <a:srgbClr val="4B2E83"/>
              </a:buClr>
              <a:buSzPct val="25000"/>
              <a:buFont typeface="Merriweather Sans"/>
              <a:buNone/>
            </a:pPr>
            <a:endParaRPr sz="2400" b="0" i="0" u="none" strike="noStrike" cap="none" dirty="0">
              <a:solidFill>
                <a:srgbClr val="4B2E83"/>
              </a:solidFill>
              <a:latin typeface="Open Sans"/>
              <a:ea typeface="Open Sans"/>
              <a:cs typeface="Open Sans"/>
              <a:sym typeface="Open Sans"/>
            </a:endParaRPr>
          </a:p>
          <a:p>
            <a:pPr marL="342900" marR="0" lvl="0" indent="-342900" algn="l" rtl="0">
              <a:lnSpc>
                <a:spcPct val="90000"/>
              </a:lnSpc>
              <a:spcBef>
                <a:spcPts val="0"/>
              </a:spcBef>
              <a:spcAft>
                <a:spcPts val="0"/>
              </a:spcAft>
              <a:buClr>
                <a:srgbClr val="4B2E83"/>
              </a:buClr>
              <a:buSzPct val="25000"/>
              <a:buFont typeface="Merriweather Sans"/>
              <a:buNone/>
            </a:pPr>
            <a:endParaRPr sz="2400" b="0" i="0" u="none" strike="noStrike" cap="none" dirty="0">
              <a:solidFill>
                <a:srgbClr val="4B2E83"/>
              </a:solidFill>
              <a:latin typeface="Open Sans"/>
              <a:ea typeface="Open Sans"/>
              <a:cs typeface="Open Sans"/>
              <a:sym typeface="Open Sans"/>
            </a:endParaRPr>
          </a:p>
          <a:p>
            <a:pPr marL="0" marR="0" lvl="0" indent="0" algn="l" rtl="0">
              <a:lnSpc>
                <a:spcPct val="90000"/>
              </a:lnSpc>
              <a:spcBef>
                <a:spcPts val="0"/>
              </a:spcBef>
              <a:spcAft>
                <a:spcPts val="0"/>
              </a:spcAft>
              <a:buClr>
                <a:srgbClr val="4B2E83"/>
              </a:buClr>
              <a:buSzPct val="25000"/>
              <a:buFont typeface="Merriweather Sans"/>
              <a:buNone/>
            </a:pPr>
            <a:r>
              <a:rPr lang="en-US" b="0" dirty="0"/>
              <a:t> </a:t>
            </a:r>
            <a:r>
              <a:rPr lang="en-US" sz="2400" b="0" i="0" u="none" strike="noStrike" cap="none" dirty="0">
                <a:solidFill>
                  <a:srgbClr val="4B2E83"/>
                </a:solidFill>
                <a:latin typeface="Open Sans"/>
                <a:ea typeface="Open Sans"/>
                <a:cs typeface="Open Sans"/>
                <a:sym typeface="Open Sans"/>
              </a:rPr>
              <a:t> </a:t>
            </a:r>
          </a:p>
          <a:p>
            <a:pPr marL="0" marR="0" lvl="0" indent="0" algn="l" rtl="0">
              <a:lnSpc>
                <a:spcPct val="90000"/>
              </a:lnSpc>
              <a:spcBef>
                <a:spcPts val="0"/>
              </a:spcBef>
              <a:spcAft>
                <a:spcPts val="0"/>
              </a:spcAft>
              <a:buClr>
                <a:srgbClr val="4B2E83"/>
              </a:buClr>
              <a:buSzPct val="25000"/>
              <a:buFont typeface="Merriweather Sans"/>
              <a:buNone/>
            </a:pPr>
            <a:r>
              <a:rPr lang="en-US" sz="2400" b="0" i="0" u="none" strike="noStrike" cap="none" dirty="0">
                <a:solidFill>
                  <a:srgbClr val="4B2E83"/>
                </a:solidFill>
                <a:latin typeface="Open Sans"/>
                <a:ea typeface="Open Sans"/>
                <a:cs typeface="Open Sans"/>
                <a:sym typeface="Open Sans"/>
              </a:rPr>
              <a:t/>
            </a:r>
            <a:br>
              <a:rPr lang="en-US" sz="2400" b="0" i="0" u="none" strike="noStrike" cap="none" dirty="0">
                <a:solidFill>
                  <a:srgbClr val="4B2E83"/>
                </a:solidFill>
                <a:latin typeface="Open Sans"/>
                <a:ea typeface="Open Sans"/>
                <a:cs typeface="Open Sans"/>
                <a:sym typeface="Open Sans"/>
              </a:rPr>
            </a:br>
            <a:endParaRPr lang="en-US" sz="2400" b="0" i="0" u="none" strike="noStrike" cap="none" dirty="0">
              <a:solidFill>
                <a:srgbClr val="4B2E83"/>
              </a:solidFill>
              <a:latin typeface="Open Sans"/>
              <a:ea typeface="Open Sans"/>
              <a:cs typeface="Open Sans"/>
              <a:sym typeface="Open Sans"/>
            </a:endParaRPr>
          </a:p>
        </p:txBody>
      </p:sp>
      <p:graphicFrame>
        <p:nvGraphicFramePr>
          <p:cNvPr id="155" name="Shape 155"/>
          <p:cNvGraphicFramePr/>
          <p:nvPr>
            <p:extLst>
              <p:ext uri="{D42A27DB-BD31-4B8C-83A1-F6EECF244321}">
                <p14:modId xmlns:p14="http://schemas.microsoft.com/office/powerpoint/2010/main" val="2388926167"/>
              </p:ext>
            </p:extLst>
          </p:nvPr>
        </p:nvGraphicFramePr>
        <p:xfrm>
          <a:off x="665075" y="1618969"/>
          <a:ext cx="8218975" cy="3723033"/>
        </p:xfrm>
        <a:graphic>
          <a:graphicData uri="http://schemas.openxmlformats.org/drawingml/2006/table">
            <a:tbl>
              <a:tblPr>
                <a:noFill/>
                <a:tableStyleId>{8E6BE560-0E52-4CE6-9201-C392A39046FE}</a:tableStyleId>
              </a:tblPr>
              <a:tblGrid>
                <a:gridCol w="2487558"/>
                <a:gridCol w="1865690"/>
                <a:gridCol w="3865727"/>
              </a:tblGrid>
              <a:tr h="420963">
                <a:tc>
                  <a:txBody>
                    <a:bodyPr/>
                    <a:lstStyle/>
                    <a:p>
                      <a:pPr lvl="0">
                        <a:spcBef>
                          <a:spcPts val="0"/>
                        </a:spcBef>
                        <a:buNone/>
                      </a:pPr>
                      <a:r>
                        <a:rPr lang="en-US" sz="1600" dirty="0">
                          <a:solidFill>
                            <a:schemeClr val="accent3"/>
                          </a:solidFill>
                          <a:latin typeface="Open Sans" panose="020B0606030504020204" pitchFamily="34" charset="0"/>
                          <a:ea typeface="Open Sans" panose="020B0606030504020204" pitchFamily="34" charset="0"/>
                          <a:cs typeface="Open Sans" panose="020B0606030504020204" pitchFamily="34" charset="0"/>
                        </a:rPr>
                        <a:t>JIT Type</a:t>
                      </a:r>
                    </a:p>
                  </a:txBody>
                  <a:tcPr marL="91425" marR="91425" marT="91425" marB="91425">
                    <a:solidFill>
                      <a:schemeClr val="accent1"/>
                    </a:solidFill>
                  </a:tcPr>
                </a:tc>
                <a:tc>
                  <a:txBody>
                    <a:bodyPr/>
                    <a:lstStyle/>
                    <a:p>
                      <a:pPr lvl="0">
                        <a:spcBef>
                          <a:spcPts val="0"/>
                        </a:spcBef>
                        <a:buNone/>
                      </a:pPr>
                      <a:r>
                        <a:rPr lang="en-US" sz="1600" dirty="0">
                          <a:solidFill>
                            <a:schemeClr val="accent3"/>
                          </a:solidFill>
                          <a:latin typeface="Open Sans" panose="020B0606030504020204" pitchFamily="34" charset="0"/>
                          <a:ea typeface="Open Sans" panose="020B0606030504020204" pitchFamily="34" charset="0"/>
                          <a:cs typeface="Open Sans" panose="020B0606030504020204" pitchFamily="34" charset="0"/>
                        </a:rPr>
                        <a:t>Received</a:t>
                      </a:r>
                    </a:p>
                  </a:txBody>
                  <a:tcPr marL="91425" marR="91425" marT="91425" marB="91425">
                    <a:solidFill>
                      <a:schemeClr val="accent1"/>
                    </a:solidFill>
                  </a:tcPr>
                </a:tc>
                <a:tc>
                  <a:txBody>
                    <a:bodyPr/>
                    <a:lstStyle/>
                    <a:p>
                      <a:pPr lvl="0">
                        <a:spcBef>
                          <a:spcPts val="0"/>
                        </a:spcBef>
                        <a:buNone/>
                      </a:pPr>
                      <a:r>
                        <a:rPr lang="en-US" sz="1600" dirty="0">
                          <a:solidFill>
                            <a:schemeClr val="accent3"/>
                          </a:solidFill>
                          <a:latin typeface="Open Sans" panose="020B0606030504020204" pitchFamily="34" charset="0"/>
                          <a:ea typeface="Open Sans" panose="020B0606030504020204" pitchFamily="34" charset="0"/>
                          <a:cs typeface="Open Sans" panose="020B0606030504020204" pitchFamily="34" charset="0"/>
                        </a:rPr>
                        <a:t>Process</a:t>
                      </a:r>
                    </a:p>
                  </a:txBody>
                  <a:tcPr marL="91425" marR="91425" marT="91425" marB="91425">
                    <a:solidFill>
                      <a:schemeClr val="accent1"/>
                    </a:solidFill>
                  </a:tcPr>
                </a:tc>
              </a:tr>
              <a:tr h="1869029">
                <a:tc>
                  <a:txBody>
                    <a:bodyPr/>
                    <a:lstStyle/>
                    <a:p>
                      <a:pPr lvl="0">
                        <a:spcBef>
                          <a:spcPts val="0"/>
                        </a:spcBef>
                        <a:buNone/>
                      </a:pPr>
                      <a:r>
                        <a:rPr lang="en-US" sz="1600" dirty="0">
                          <a:latin typeface="Open Sans" panose="020B0606030504020204" pitchFamily="34" charset="0"/>
                          <a:ea typeface="Open Sans" panose="020B0606030504020204" pitchFamily="34" charset="0"/>
                          <a:cs typeface="Open Sans" panose="020B0606030504020204" pitchFamily="34" charset="0"/>
                        </a:rPr>
                        <a:t>Automated JIT notification from NIH</a:t>
                      </a:r>
                    </a:p>
                  </a:txBody>
                  <a:tcPr marL="91425" marR="91425" marT="91425" marB="91425"/>
                </a:tc>
                <a:tc>
                  <a:txBody>
                    <a:bodyPr/>
                    <a:lstStyle/>
                    <a:p>
                      <a:pPr lvl="0">
                        <a:spcBef>
                          <a:spcPts val="0"/>
                        </a:spcBef>
                        <a:buNone/>
                      </a:pPr>
                      <a:r>
                        <a:rPr lang="en-US" sz="1600" dirty="0">
                          <a:latin typeface="Open Sans" panose="020B0606030504020204" pitchFamily="34" charset="0"/>
                          <a:ea typeface="Open Sans" panose="020B0606030504020204" pitchFamily="34" charset="0"/>
                          <a:cs typeface="Open Sans" panose="020B0606030504020204" pitchFamily="34" charset="0"/>
                        </a:rPr>
                        <a:t>By PI, with copy sent to OSP</a:t>
                      </a:r>
                    </a:p>
                  </a:txBody>
                  <a:tcPr marL="91425" marR="91425" marT="91425" marB="91425"/>
                </a:tc>
                <a:tc>
                  <a:txBody>
                    <a:bodyPr/>
                    <a:lstStyle/>
                    <a:p>
                      <a:pPr lvl="0">
                        <a:spcBef>
                          <a:spcPts val="0"/>
                        </a:spcBef>
                        <a:buNone/>
                      </a:pPr>
                      <a:r>
                        <a:rPr lang="en-US" sz="1600" dirty="0">
                          <a:latin typeface="Open Sans" panose="020B0606030504020204" pitchFamily="34" charset="0"/>
                          <a:ea typeface="Open Sans" panose="020B0606030504020204" pitchFamily="34" charset="0"/>
                          <a:cs typeface="Open Sans" panose="020B0606030504020204" pitchFamily="34" charset="0"/>
                        </a:rPr>
                        <a:t>If PI uploads JIT information in eRA Commons, contact </a:t>
                      </a:r>
                      <a:r>
                        <a:rPr lang="en-US" sz="1600" u="sng" dirty="0">
                          <a:solidFill>
                            <a:schemeClr val="hlink"/>
                          </a:solidFill>
                          <a:latin typeface="Open Sans" panose="020B0606030504020204" pitchFamily="34" charset="0"/>
                          <a:ea typeface="Open Sans" panose="020B0606030504020204" pitchFamily="34" charset="0"/>
                          <a:cs typeface="Open Sans" panose="020B0606030504020204" pitchFamily="34" charset="0"/>
                          <a:hlinkClick r:id="rId3"/>
                        </a:rPr>
                        <a:t>osp@uw.edu</a:t>
                      </a:r>
                      <a:r>
                        <a:rPr lang="en-US" sz="1600" dirty="0">
                          <a:latin typeface="Open Sans" panose="020B0606030504020204" pitchFamily="34" charset="0"/>
                          <a:ea typeface="Open Sans" panose="020B0606030504020204" pitchFamily="34" charset="0"/>
                          <a:cs typeface="Open Sans" panose="020B0606030504020204" pitchFamily="34" charset="0"/>
                        </a:rPr>
                        <a:t> with eGC1# and note JIT material ready. </a:t>
                      </a:r>
                    </a:p>
                    <a:p>
                      <a:pPr lvl="0">
                        <a:spcBef>
                          <a:spcPts val="0"/>
                        </a:spcBef>
                        <a:buNone/>
                      </a:pPr>
                      <a:endParaRPr lang="en-US" sz="1600" dirty="0" smtClean="0">
                        <a:latin typeface="Open Sans" panose="020B0606030504020204" pitchFamily="34" charset="0"/>
                        <a:ea typeface="Open Sans" panose="020B0606030504020204" pitchFamily="34" charset="0"/>
                        <a:cs typeface="Open Sans" panose="020B0606030504020204" pitchFamily="34" charset="0"/>
                      </a:endParaRPr>
                    </a:p>
                    <a:p>
                      <a:pPr lvl="0">
                        <a:spcBef>
                          <a:spcPts val="0"/>
                        </a:spcBef>
                        <a:buNone/>
                      </a:pPr>
                      <a:r>
                        <a:rPr lang="en-US" sz="1600" dirty="0" smtClean="0">
                          <a:latin typeface="Open Sans" panose="020B0606030504020204" pitchFamily="34" charset="0"/>
                          <a:ea typeface="Open Sans" panose="020B0606030504020204" pitchFamily="34" charset="0"/>
                          <a:cs typeface="Open Sans" panose="020B0606030504020204" pitchFamily="34" charset="0"/>
                        </a:rPr>
                        <a:t>PAN </a:t>
                      </a:r>
                      <a:r>
                        <a:rPr lang="en-US" sz="1600" dirty="0">
                          <a:latin typeface="Open Sans" panose="020B0606030504020204" pitchFamily="34" charset="0"/>
                          <a:ea typeface="Open Sans" panose="020B0606030504020204" pitchFamily="34" charset="0"/>
                          <a:cs typeface="Open Sans" panose="020B0606030504020204" pitchFamily="34" charset="0"/>
                        </a:rPr>
                        <a:t>created and assigned to OSP Grant Specialist.</a:t>
                      </a:r>
                    </a:p>
                  </a:txBody>
                  <a:tcPr marL="91425" marR="91425" marT="91425" marB="91425"/>
                </a:tc>
              </a:tr>
              <a:tr h="1427314">
                <a:tc>
                  <a:txBody>
                    <a:bodyPr/>
                    <a:lstStyle/>
                    <a:p>
                      <a:pPr lvl="0">
                        <a:spcBef>
                          <a:spcPts val="0"/>
                        </a:spcBef>
                        <a:buNone/>
                      </a:pPr>
                      <a:r>
                        <a:rPr lang="en-US" sz="1600" dirty="0">
                          <a:latin typeface="Open Sans" panose="020B0606030504020204" pitchFamily="34" charset="0"/>
                          <a:ea typeface="Open Sans" panose="020B0606030504020204" pitchFamily="34" charset="0"/>
                          <a:cs typeface="Open Sans" panose="020B0606030504020204" pitchFamily="34" charset="0"/>
                        </a:rPr>
                        <a:t>Specific JIT request from Grants Management Specialist  </a:t>
                      </a:r>
                    </a:p>
                  </a:txBody>
                  <a:tcPr marL="91425" marR="91425" marT="91425" marB="91425"/>
                </a:tc>
                <a:tc>
                  <a:txBody>
                    <a:bodyPr/>
                    <a:lstStyle/>
                    <a:p>
                      <a:pPr lvl="0">
                        <a:spcBef>
                          <a:spcPts val="0"/>
                        </a:spcBef>
                        <a:buNone/>
                      </a:pPr>
                      <a:r>
                        <a:rPr lang="en-US" sz="1600" dirty="0">
                          <a:latin typeface="Open Sans" panose="020B0606030504020204" pitchFamily="34" charset="0"/>
                          <a:ea typeface="Open Sans" panose="020B0606030504020204" pitchFamily="34" charset="0"/>
                          <a:cs typeface="Open Sans" panose="020B0606030504020204" pitchFamily="34" charset="0"/>
                        </a:rPr>
                        <a:t>By PI and OSP </a:t>
                      </a:r>
                    </a:p>
                    <a:p>
                      <a:pPr lvl="0">
                        <a:spcBef>
                          <a:spcPts val="0"/>
                        </a:spcBef>
                        <a:buNone/>
                      </a:pPr>
                      <a:endParaRPr sz="1600" dirty="0">
                        <a:latin typeface="Open Sans" panose="020B0606030504020204" pitchFamily="34" charset="0"/>
                        <a:ea typeface="Open Sans" panose="020B0606030504020204" pitchFamily="34" charset="0"/>
                        <a:cs typeface="Open Sans" panose="020B0606030504020204" pitchFamily="34" charset="0"/>
                      </a:endParaRPr>
                    </a:p>
                    <a:p>
                      <a:pPr lvl="0">
                        <a:spcBef>
                          <a:spcPts val="0"/>
                        </a:spcBef>
                        <a:buNone/>
                      </a:pPr>
                      <a:endParaRPr sz="1600" dirty="0">
                        <a:latin typeface="Open Sans" panose="020B0606030504020204" pitchFamily="34" charset="0"/>
                        <a:ea typeface="Open Sans" panose="020B0606030504020204" pitchFamily="34" charset="0"/>
                        <a:cs typeface="Open Sans" panose="020B0606030504020204" pitchFamily="34" charset="0"/>
                      </a:endParaRPr>
                    </a:p>
                  </a:txBody>
                  <a:tcPr marL="91425" marR="91425" marT="91425" marB="91425"/>
                </a:tc>
                <a:tc>
                  <a:txBody>
                    <a:bodyPr/>
                    <a:lstStyle/>
                    <a:p>
                      <a:pPr lvl="0">
                        <a:spcBef>
                          <a:spcPts val="0"/>
                        </a:spcBef>
                        <a:buNone/>
                      </a:pPr>
                      <a:r>
                        <a:rPr lang="en-US" sz="1600" dirty="0">
                          <a:latin typeface="Open Sans" panose="020B0606030504020204" pitchFamily="34" charset="0"/>
                          <a:ea typeface="Open Sans" panose="020B0606030504020204" pitchFamily="34" charset="0"/>
                          <a:cs typeface="Open Sans" panose="020B0606030504020204" pitchFamily="34" charset="0"/>
                        </a:rPr>
                        <a:t>OSP creates a PAN and notifies PI/dept. to provide the JIT material to your OSP Grant Specialist.</a:t>
                      </a:r>
                    </a:p>
                  </a:txBody>
                  <a:tcPr marL="91425" marR="91425" marT="91425" marB="91425"/>
                </a:tc>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Shape 160"/>
          <p:cNvSpPr txBox="1">
            <a:spLocks noGrp="1"/>
          </p:cNvSpPr>
          <p:nvPr>
            <p:ph type="body" idx="1"/>
          </p:nvPr>
        </p:nvSpPr>
        <p:spPr>
          <a:xfrm>
            <a:off x="670931" y="371510"/>
            <a:ext cx="8184600" cy="992100"/>
          </a:xfrm>
          <a:prstGeom prst="rect">
            <a:avLst/>
          </a:prstGeom>
          <a:noFill/>
          <a:ln>
            <a:noFill/>
          </a:ln>
        </p:spPr>
        <p:txBody>
          <a:bodyPr wrap="square" lIns="91425" tIns="45700" rIns="91425" bIns="45700" anchor="b" anchorCtr="0">
            <a:noAutofit/>
          </a:bodyPr>
          <a:lstStyle/>
          <a:p>
            <a:pPr marL="0" marR="0" lvl="0" indent="0" algn="l" rtl="0">
              <a:lnSpc>
                <a:spcPct val="90000"/>
              </a:lnSpc>
              <a:spcBef>
                <a:spcPts val="0"/>
              </a:spcBef>
              <a:spcAft>
                <a:spcPts val="0"/>
              </a:spcAft>
              <a:buClr>
                <a:srgbClr val="4B2E83"/>
              </a:buClr>
              <a:buSzPct val="25000"/>
              <a:buFont typeface="Arial"/>
              <a:buNone/>
            </a:pPr>
            <a:r>
              <a:rPr lang="en-US" dirty="0">
                <a:latin typeface="Open Sans"/>
                <a:ea typeface="Open Sans"/>
                <a:cs typeface="Open Sans"/>
                <a:sym typeface="Open Sans"/>
              </a:rPr>
              <a:t>Resources</a:t>
            </a:r>
          </a:p>
        </p:txBody>
      </p:sp>
      <p:sp>
        <p:nvSpPr>
          <p:cNvPr id="161" name="Shape 161"/>
          <p:cNvSpPr txBox="1">
            <a:spLocks noGrp="1"/>
          </p:cNvSpPr>
          <p:nvPr>
            <p:ph type="body" idx="2"/>
          </p:nvPr>
        </p:nvSpPr>
        <p:spPr>
          <a:xfrm>
            <a:off x="659300" y="1524000"/>
            <a:ext cx="6818400" cy="4015500"/>
          </a:xfrm>
          <a:prstGeom prst="rect">
            <a:avLst/>
          </a:prstGeom>
          <a:noFill/>
          <a:ln>
            <a:noFill/>
          </a:ln>
        </p:spPr>
        <p:txBody>
          <a:bodyPr wrap="square" lIns="91425" tIns="45700" rIns="91425" bIns="45700" anchor="t" anchorCtr="0">
            <a:noAutofit/>
          </a:bodyPr>
          <a:lstStyle/>
          <a:p>
            <a:pPr marL="0" marR="0" lvl="0" indent="0" algn="l" rtl="0">
              <a:lnSpc>
                <a:spcPct val="90000"/>
              </a:lnSpc>
              <a:spcBef>
                <a:spcPts val="0"/>
              </a:spcBef>
              <a:spcAft>
                <a:spcPts val="0"/>
              </a:spcAft>
              <a:buClr>
                <a:srgbClr val="4B2E83"/>
              </a:buClr>
              <a:buSzPct val="25000"/>
              <a:buFont typeface="Merriweather Sans"/>
              <a:buNone/>
            </a:pPr>
            <a:r>
              <a:rPr lang="en-US" b="0" dirty="0"/>
              <a:t>NIH JIT Notification and Submission Process</a:t>
            </a:r>
            <a:endParaRPr b="0" dirty="0"/>
          </a:p>
          <a:p>
            <a:pPr marL="342900" marR="0" lvl="0" indent="-342900" algn="l" rtl="0">
              <a:lnSpc>
                <a:spcPct val="90000"/>
              </a:lnSpc>
              <a:spcBef>
                <a:spcPts val="0"/>
              </a:spcBef>
              <a:spcAft>
                <a:spcPts val="0"/>
              </a:spcAft>
              <a:buClr>
                <a:srgbClr val="4B2E83"/>
              </a:buClr>
              <a:buSzPct val="25000"/>
              <a:buFont typeface="Merriweather Sans"/>
              <a:buNone/>
            </a:pPr>
            <a:r>
              <a:rPr lang="en-US" sz="1600" b="0" u="sng" dirty="0" smtClean="0">
                <a:solidFill>
                  <a:schemeClr val="hlink"/>
                </a:solidFill>
                <a:hlinkClick r:id="rId3"/>
              </a:rPr>
              <a:t>grants.nih.gov/grants/guide/notice-files/NOT-OD-12-101.html</a:t>
            </a:r>
            <a:endParaRPr lang="en-US" sz="1600" b="0" u="sng" dirty="0">
              <a:solidFill>
                <a:schemeClr val="hlink"/>
              </a:solidFill>
              <a:hlinkClick r:id="rId3"/>
            </a:endParaRPr>
          </a:p>
          <a:p>
            <a:pPr marL="342900" marR="0" lvl="0" indent="-342900" algn="l" rtl="0">
              <a:lnSpc>
                <a:spcPct val="90000"/>
              </a:lnSpc>
              <a:spcBef>
                <a:spcPts val="0"/>
              </a:spcBef>
              <a:spcAft>
                <a:spcPts val="0"/>
              </a:spcAft>
              <a:buClr>
                <a:srgbClr val="4B2E83"/>
              </a:buClr>
              <a:buSzPct val="25000"/>
              <a:buFont typeface="Merriweather Sans"/>
              <a:buNone/>
            </a:pPr>
            <a:endParaRPr sz="1400" b="0" dirty="0"/>
          </a:p>
          <a:p>
            <a:pPr marL="342900" marR="0" lvl="0" indent="-342900" algn="l" rtl="0">
              <a:lnSpc>
                <a:spcPct val="90000"/>
              </a:lnSpc>
              <a:spcBef>
                <a:spcPts val="0"/>
              </a:spcBef>
              <a:spcAft>
                <a:spcPts val="0"/>
              </a:spcAft>
              <a:buClr>
                <a:srgbClr val="4B2E83"/>
              </a:buClr>
              <a:buSzPct val="25000"/>
              <a:buFont typeface="Merriweather Sans"/>
              <a:buNone/>
            </a:pPr>
            <a:endParaRPr sz="1400" b="0" dirty="0"/>
          </a:p>
          <a:p>
            <a:pPr marL="342900" marR="0" lvl="0" indent="-342900" algn="l" rtl="0">
              <a:lnSpc>
                <a:spcPct val="90000"/>
              </a:lnSpc>
              <a:spcBef>
                <a:spcPts val="0"/>
              </a:spcBef>
              <a:spcAft>
                <a:spcPts val="0"/>
              </a:spcAft>
              <a:buClr>
                <a:srgbClr val="4B2E83"/>
              </a:buClr>
              <a:buSzPct val="25000"/>
              <a:buFont typeface="Merriweather Sans"/>
              <a:buNone/>
            </a:pPr>
            <a:r>
              <a:rPr lang="en-US" b="0" dirty="0"/>
              <a:t>eRA Commons</a:t>
            </a:r>
          </a:p>
          <a:p>
            <a:pPr marL="342900" marR="0" lvl="0" indent="-342900" algn="l" rtl="0">
              <a:lnSpc>
                <a:spcPct val="90000"/>
              </a:lnSpc>
              <a:spcBef>
                <a:spcPts val="0"/>
              </a:spcBef>
              <a:spcAft>
                <a:spcPts val="0"/>
              </a:spcAft>
              <a:buClr>
                <a:srgbClr val="4B2E83"/>
              </a:buClr>
              <a:buSzPct val="25000"/>
              <a:buFont typeface="Merriweather Sans"/>
              <a:buNone/>
            </a:pPr>
            <a:r>
              <a:rPr lang="en-US" sz="1800" b="0" u="sng" dirty="0" smtClean="0">
                <a:solidFill>
                  <a:schemeClr val="hlink"/>
                </a:solidFill>
                <a:hlinkClick r:id="rId4"/>
              </a:rPr>
              <a:t>public.era.nih.gov/commons/public/login</a:t>
            </a:r>
            <a:r>
              <a:rPr lang="en-US" sz="1800" b="0" u="sng" dirty="0">
                <a:solidFill>
                  <a:schemeClr val="hlink"/>
                </a:solidFill>
                <a:hlinkClick r:id="rId4"/>
              </a:rPr>
              <a:t>.</a:t>
            </a:r>
            <a:r>
              <a:rPr lang="en-US" sz="1800" b="0" dirty="0"/>
              <a:t> </a:t>
            </a:r>
          </a:p>
          <a:p>
            <a:pPr marL="342900" marR="0" lvl="0" indent="-342900" algn="l" rtl="0">
              <a:lnSpc>
                <a:spcPct val="90000"/>
              </a:lnSpc>
              <a:spcBef>
                <a:spcPts val="0"/>
              </a:spcBef>
              <a:spcAft>
                <a:spcPts val="0"/>
              </a:spcAft>
              <a:buClr>
                <a:srgbClr val="4B2E83"/>
              </a:buClr>
              <a:buSzPct val="25000"/>
              <a:buFont typeface="Merriweather Sans"/>
              <a:buNone/>
            </a:pPr>
            <a:endParaRPr sz="1400" b="0" dirty="0"/>
          </a:p>
          <a:p>
            <a:pPr marL="0" marR="0" lvl="0" indent="0" algn="l" rtl="0">
              <a:lnSpc>
                <a:spcPct val="90000"/>
              </a:lnSpc>
              <a:spcBef>
                <a:spcPts val="0"/>
              </a:spcBef>
              <a:spcAft>
                <a:spcPts val="0"/>
              </a:spcAft>
              <a:buClr>
                <a:srgbClr val="4B2E83"/>
              </a:buClr>
              <a:buSzPct val="25000"/>
              <a:buFont typeface="Merriweather Sans"/>
              <a:buNone/>
            </a:pPr>
            <a:endParaRPr sz="1400" b="0" dirty="0">
              <a:solidFill>
                <a:srgbClr val="000000"/>
              </a:solidFill>
              <a:latin typeface="Arial"/>
              <a:ea typeface="Arial"/>
              <a:cs typeface="Arial"/>
              <a:sym typeface="Arial"/>
            </a:endParaRPr>
          </a:p>
          <a:p>
            <a:pPr marL="342900" marR="0" lvl="0" indent="-342900" algn="l" rtl="0">
              <a:lnSpc>
                <a:spcPct val="90000"/>
              </a:lnSpc>
              <a:spcBef>
                <a:spcPts val="0"/>
              </a:spcBef>
              <a:spcAft>
                <a:spcPts val="0"/>
              </a:spcAft>
              <a:buClr>
                <a:srgbClr val="4B2E83"/>
              </a:buClr>
              <a:buSzPct val="25000"/>
              <a:buFont typeface="Merriweather Sans"/>
              <a:buNone/>
            </a:pPr>
            <a:r>
              <a:rPr lang="en-US" b="0" dirty="0"/>
              <a:t>Who is my OSP Grants Specialist</a:t>
            </a:r>
            <a:r>
              <a:rPr lang="en-US" b="0" dirty="0" smtClean="0"/>
              <a:t>?</a:t>
            </a:r>
            <a:endParaRPr lang="en-US" sz="1800" b="0" dirty="0" smtClean="0">
              <a:solidFill>
                <a:schemeClr val="hlink"/>
              </a:solidFill>
            </a:endParaRPr>
          </a:p>
          <a:p>
            <a:pPr marL="0" marR="0" lvl="0" indent="0" algn="l" rtl="0">
              <a:lnSpc>
                <a:spcPct val="90000"/>
              </a:lnSpc>
              <a:spcBef>
                <a:spcPts val="0"/>
              </a:spcBef>
              <a:spcAft>
                <a:spcPts val="0"/>
              </a:spcAft>
              <a:buNone/>
            </a:pPr>
            <a:r>
              <a:rPr lang="en-US" sz="1800" b="0" dirty="0" smtClean="0">
                <a:solidFill>
                  <a:schemeClr val="hlink"/>
                </a:solidFill>
              </a:rPr>
              <a:t>Use </a:t>
            </a:r>
            <a:r>
              <a:rPr lang="en-US" sz="1800" b="0" dirty="0" smtClean="0">
                <a:solidFill>
                  <a:schemeClr val="hlink"/>
                </a:solidFill>
                <a:hlinkClick r:id="rId5"/>
              </a:rPr>
              <a:t>Contact Us</a:t>
            </a:r>
            <a:r>
              <a:rPr lang="en-US" sz="1800" b="0" dirty="0" smtClean="0">
                <a:solidFill>
                  <a:schemeClr val="hlink"/>
                </a:solidFill>
              </a:rPr>
              <a:t>, </a:t>
            </a:r>
            <a:r>
              <a:rPr lang="en-US" sz="1800" b="0" dirty="0">
                <a:solidFill>
                  <a:schemeClr val="hlink"/>
                </a:solidFill>
              </a:rPr>
              <a:t>search topic: “JIT” and your </a:t>
            </a:r>
            <a:r>
              <a:rPr lang="en-US" sz="1800" b="0" dirty="0" smtClean="0">
                <a:solidFill>
                  <a:schemeClr val="hlink"/>
                </a:solidFill>
              </a:rPr>
              <a:t>department</a:t>
            </a:r>
            <a:endParaRPr lang="en-US" sz="1800" b="0" dirty="0">
              <a:solidFill>
                <a:schemeClr val="hlink"/>
              </a:solidFill>
            </a:endParaRPr>
          </a:p>
          <a:p>
            <a:pPr marL="0" marR="0" lvl="0" indent="0" algn="l" rtl="0">
              <a:lnSpc>
                <a:spcPct val="90000"/>
              </a:lnSpc>
              <a:spcBef>
                <a:spcPts val="0"/>
              </a:spcBef>
              <a:spcAft>
                <a:spcPts val="0"/>
              </a:spcAft>
              <a:buNone/>
            </a:pPr>
            <a:endParaRPr sz="1500" b="0" u="sng" dirty="0">
              <a:solidFill>
                <a:schemeClr val="hlink"/>
              </a:solidFill>
            </a:endParaRPr>
          </a:p>
          <a:p>
            <a:pPr marL="0" marR="0" lvl="0" indent="0" algn="l" rtl="0">
              <a:lnSpc>
                <a:spcPct val="90000"/>
              </a:lnSpc>
              <a:spcBef>
                <a:spcPts val="0"/>
              </a:spcBef>
              <a:spcAft>
                <a:spcPts val="0"/>
              </a:spcAft>
              <a:buNone/>
            </a:pPr>
            <a:r>
              <a:rPr lang="en-US" sz="1800" b="0" u="sng" dirty="0" smtClean="0">
                <a:solidFill>
                  <a:schemeClr val="hlink"/>
                </a:solidFill>
                <a:hlinkClick r:id="rId6"/>
              </a:rPr>
              <a:t>www.washington.edu/research/contact-us</a:t>
            </a:r>
            <a:r>
              <a:rPr lang="en-US" sz="1800" b="0" u="sng" dirty="0">
                <a:solidFill>
                  <a:schemeClr val="hlink"/>
                </a:solidFill>
                <a:hlinkClick r:id="rId6"/>
              </a:rPr>
              <a:t>/</a:t>
            </a:r>
          </a:p>
          <a:p>
            <a:pPr marL="342900" marR="0" lvl="0" indent="-342900" algn="l" rtl="0">
              <a:lnSpc>
                <a:spcPct val="90000"/>
              </a:lnSpc>
              <a:spcBef>
                <a:spcPts val="0"/>
              </a:spcBef>
              <a:spcAft>
                <a:spcPts val="0"/>
              </a:spcAft>
              <a:buClr>
                <a:srgbClr val="4B2E83"/>
              </a:buClr>
              <a:buSzPct val="25000"/>
              <a:buFont typeface="Merriweather Sans"/>
              <a:buNone/>
            </a:pPr>
            <a:r>
              <a:rPr lang="en-US" sz="1500" b="0" u="sng" dirty="0">
                <a:solidFill>
                  <a:schemeClr val="hlink"/>
                </a:solidFill>
              </a:rPr>
              <a:t> </a:t>
            </a:r>
          </a:p>
          <a:p>
            <a:pPr marL="342900" marR="0" lvl="0" indent="-342900" algn="l" rtl="0">
              <a:lnSpc>
                <a:spcPct val="90000"/>
              </a:lnSpc>
              <a:spcBef>
                <a:spcPts val="0"/>
              </a:spcBef>
              <a:spcAft>
                <a:spcPts val="0"/>
              </a:spcAft>
              <a:buClr>
                <a:srgbClr val="4B2E83"/>
              </a:buClr>
              <a:buSzPct val="25000"/>
              <a:buFont typeface="Merriweather Sans"/>
              <a:buNone/>
            </a:pPr>
            <a:endParaRPr sz="1500" b="0" u="sng" dirty="0">
              <a:solidFill>
                <a:schemeClr val="hlink"/>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Shape 166"/>
          <p:cNvSpPr txBox="1">
            <a:spLocks noGrp="1"/>
          </p:cNvSpPr>
          <p:nvPr>
            <p:ph type="body" idx="1"/>
          </p:nvPr>
        </p:nvSpPr>
        <p:spPr>
          <a:xfrm>
            <a:off x="692029" y="1640263"/>
            <a:ext cx="6972300" cy="1593000"/>
          </a:xfrm>
          <a:prstGeom prst="rect">
            <a:avLst/>
          </a:prstGeom>
          <a:noFill/>
          <a:ln>
            <a:noFill/>
          </a:ln>
        </p:spPr>
        <p:txBody>
          <a:bodyPr wrap="square" lIns="91425" tIns="45700" rIns="91425" bIns="45700" anchor="b" anchorCtr="0">
            <a:noAutofit/>
          </a:bodyPr>
          <a:lstStyle/>
          <a:p>
            <a:pPr marL="0" marR="0" lvl="0" indent="0" algn="l" rtl="0">
              <a:lnSpc>
                <a:spcPct val="90000"/>
              </a:lnSpc>
              <a:spcBef>
                <a:spcPts val="0"/>
              </a:spcBef>
              <a:spcAft>
                <a:spcPts val="0"/>
              </a:spcAft>
              <a:buClr>
                <a:schemeClr val="accent3"/>
              </a:buClr>
              <a:buSzPct val="25000"/>
              <a:buFont typeface="Arial"/>
              <a:buNone/>
            </a:pPr>
            <a:r>
              <a:rPr lang="en-US" sz="4250" dirty="0">
                <a:latin typeface="Open Sans"/>
                <a:ea typeface="Open Sans"/>
                <a:cs typeface="Open Sans"/>
                <a:sym typeface="Open Sans"/>
              </a:rPr>
              <a:t>FOIA Requests</a:t>
            </a:r>
          </a:p>
        </p:txBody>
      </p:sp>
      <p:sp>
        <p:nvSpPr>
          <p:cNvPr id="167" name="Shape 167"/>
          <p:cNvSpPr txBox="1"/>
          <p:nvPr/>
        </p:nvSpPr>
        <p:spPr>
          <a:xfrm>
            <a:off x="692029" y="4308048"/>
            <a:ext cx="6656700" cy="1812600"/>
          </a:xfrm>
          <a:prstGeom prst="rect">
            <a:avLst/>
          </a:prstGeom>
          <a:noFill/>
          <a:ln>
            <a:noFill/>
          </a:ln>
        </p:spPr>
        <p:txBody>
          <a:bodyPr wrap="square" lIns="91425" tIns="45700" rIns="91425" bIns="45700" anchor="b" anchorCtr="0">
            <a:noAutofit/>
          </a:bodyPr>
          <a:lstStyle/>
          <a:p>
            <a:pPr marL="0" marR="0" lvl="0" indent="0" algn="l" rtl="0">
              <a:lnSpc>
                <a:spcPct val="100000"/>
              </a:lnSpc>
              <a:spcBef>
                <a:spcPts val="0"/>
              </a:spcBef>
              <a:spcAft>
                <a:spcPts val="0"/>
              </a:spcAft>
              <a:buClr>
                <a:schemeClr val="lt2"/>
              </a:buClr>
              <a:buFont typeface="Arial"/>
              <a:buNone/>
            </a:pPr>
            <a:endParaRPr sz="2000" b="0" i="0" u="none" strike="noStrike" cap="none" dirty="0">
              <a:solidFill>
                <a:schemeClr val="lt2"/>
              </a:solidFill>
              <a:latin typeface="Open Sans"/>
              <a:ea typeface="Open Sans"/>
              <a:cs typeface="Open Sans"/>
              <a:sym typeface="Open Sans"/>
            </a:endParaRPr>
          </a:p>
          <a:p>
            <a:pPr marL="0" marR="0" lvl="0" indent="0" algn="l" rtl="0">
              <a:lnSpc>
                <a:spcPct val="100000"/>
              </a:lnSpc>
              <a:spcBef>
                <a:spcPts val="320"/>
              </a:spcBef>
              <a:spcAft>
                <a:spcPts val="0"/>
              </a:spcAft>
              <a:buClr>
                <a:schemeClr val="lt2"/>
              </a:buClr>
              <a:buSzPct val="25000"/>
              <a:buFont typeface="Arial"/>
              <a:buNone/>
            </a:pPr>
            <a:r>
              <a:rPr lang="en-US" sz="1600" dirty="0">
                <a:solidFill>
                  <a:schemeClr val="lt2"/>
                </a:solidFill>
                <a:latin typeface="Open Sans"/>
                <a:ea typeface="Open Sans"/>
                <a:cs typeface="Open Sans"/>
                <a:sym typeface="Open Sans"/>
              </a:rPr>
              <a:t>Joe Giffels &amp; Carol Rhodes</a:t>
            </a:r>
          </a:p>
          <a:p>
            <a:pPr marL="0" marR="0" lvl="0" indent="0" algn="l" rtl="0">
              <a:lnSpc>
                <a:spcPct val="100000"/>
              </a:lnSpc>
              <a:spcBef>
                <a:spcPts val="320"/>
              </a:spcBef>
              <a:spcAft>
                <a:spcPts val="0"/>
              </a:spcAft>
              <a:buClr>
                <a:schemeClr val="lt2"/>
              </a:buClr>
              <a:buSzPct val="25000"/>
              <a:buFont typeface="Arial"/>
              <a:buNone/>
            </a:pPr>
            <a:r>
              <a:rPr lang="en-US" sz="1600" b="0" i="0" u="none" strike="noStrike" cap="none" dirty="0">
                <a:solidFill>
                  <a:schemeClr val="lt2"/>
                </a:solidFill>
                <a:latin typeface="Open Sans"/>
                <a:ea typeface="Open Sans"/>
                <a:cs typeface="Open Sans"/>
                <a:sym typeface="Open Sans"/>
              </a:rPr>
              <a:t>Office of Sponsored Programs</a:t>
            </a:r>
          </a:p>
          <a:p>
            <a:pPr marL="0" marR="0" lvl="0" indent="0" algn="l" rtl="0">
              <a:lnSpc>
                <a:spcPct val="100000"/>
              </a:lnSpc>
              <a:spcBef>
                <a:spcPts val="320"/>
              </a:spcBef>
              <a:spcAft>
                <a:spcPts val="0"/>
              </a:spcAft>
              <a:buClr>
                <a:schemeClr val="lt2"/>
              </a:buClr>
              <a:buSzPct val="25000"/>
              <a:buFont typeface="Arial"/>
              <a:buNone/>
            </a:pPr>
            <a:r>
              <a:rPr lang="en-US" sz="1600" b="0" i="0" u="none" strike="noStrike" cap="none" dirty="0" smtClean="0">
                <a:solidFill>
                  <a:schemeClr val="lt2"/>
                </a:solidFill>
                <a:latin typeface="Open Sans"/>
                <a:ea typeface="Open Sans"/>
                <a:cs typeface="Open Sans"/>
                <a:sym typeface="Open Sans"/>
              </a:rPr>
              <a:t>September MRAM</a:t>
            </a:r>
            <a:endParaRPr lang="en-US" sz="1600" b="0" i="0" u="none" strike="noStrike" cap="none" dirty="0">
              <a:solidFill>
                <a:schemeClr val="lt2"/>
              </a:solidFill>
              <a:latin typeface="Open Sans"/>
              <a:ea typeface="Open Sans"/>
              <a:cs typeface="Open Sans"/>
              <a:sym typeface="Open Sans"/>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Shape 172"/>
          <p:cNvSpPr txBox="1">
            <a:spLocks noGrp="1"/>
          </p:cNvSpPr>
          <p:nvPr>
            <p:ph type="body" idx="1"/>
          </p:nvPr>
        </p:nvSpPr>
        <p:spPr>
          <a:xfrm>
            <a:off x="670931" y="371510"/>
            <a:ext cx="8184600" cy="992100"/>
          </a:xfrm>
          <a:prstGeom prst="rect">
            <a:avLst/>
          </a:prstGeom>
          <a:noFill/>
          <a:ln>
            <a:noFill/>
          </a:ln>
        </p:spPr>
        <p:txBody>
          <a:bodyPr wrap="square" lIns="91425" tIns="45700" rIns="91425" bIns="45700" anchor="b" anchorCtr="0">
            <a:noAutofit/>
          </a:bodyPr>
          <a:lstStyle/>
          <a:p>
            <a:pPr marL="0" marR="0" lvl="0" indent="0" algn="l" rtl="0">
              <a:lnSpc>
                <a:spcPct val="90000"/>
              </a:lnSpc>
              <a:spcBef>
                <a:spcPts val="0"/>
              </a:spcBef>
              <a:spcAft>
                <a:spcPts val="0"/>
              </a:spcAft>
              <a:buClr>
                <a:srgbClr val="4B2E83"/>
              </a:buClr>
              <a:buSzPct val="25000"/>
              <a:buFont typeface="Arial"/>
              <a:buNone/>
            </a:pPr>
            <a:r>
              <a:rPr lang="en-US" dirty="0">
                <a:latin typeface="Open Sans"/>
                <a:ea typeface="Open Sans"/>
                <a:cs typeface="Open Sans"/>
                <a:sym typeface="Open Sans"/>
              </a:rPr>
              <a:t>What is the Freedom of Information Act (FOIA)</a:t>
            </a:r>
          </a:p>
        </p:txBody>
      </p:sp>
      <p:sp>
        <p:nvSpPr>
          <p:cNvPr id="173" name="Shape 173"/>
          <p:cNvSpPr txBox="1">
            <a:spLocks noGrp="1"/>
          </p:cNvSpPr>
          <p:nvPr>
            <p:ph type="body" idx="2"/>
          </p:nvPr>
        </p:nvSpPr>
        <p:spPr>
          <a:xfrm>
            <a:off x="659304" y="1889125"/>
            <a:ext cx="8196300" cy="4015500"/>
          </a:xfrm>
          <a:prstGeom prst="rect">
            <a:avLst/>
          </a:prstGeom>
          <a:noFill/>
          <a:ln>
            <a:noFill/>
          </a:ln>
        </p:spPr>
        <p:txBody>
          <a:bodyPr wrap="square" lIns="91425" tIns="45700" rIns="91425" bIns="45700" anchor="t" anchorCtr="0">
            <a:noAutofit/>
          </a:bodyPr>
          <a:lstStyle/>
          <a:p>
            <a:pPr marL="0" lvl="0" indent="0" rtl="0">
              <a:lnSpc>
                <a:spcPct val="90000"/>
              </a:lnSpc>
              <a:spcBef>
                <a:spcPts val="0"/>
              </a:spcBef>
              <a:buClr>
                <a:srgbClr val="4B2E83"/>
              </a:buClr>
              <a:buSzPct val="25000"/>
              <a:buFont typeface="Merriweather Sans"/>
              <a:buNone/>
            </a:pPr>
            <a:r>
              <a:rPr lang="en-US" sz="2200" b="0" dirty="0"/>
              <a:t>Provides ability for requestor to access information from the federal government.</a:t>
            </a:r>
          </a:p>
          <a:p>
            <a:pPr marL="0" lvl="0" indent="0" rtl="0">
              <a:lnSpc>
                <a:spcPct val="90000"/>
              </a:lnSpc>
              <a:spcBef>
                <a:spcPts val="0"/>
              </a:spcBef>
              <a:buClr>
                <a:srgbClr val="4B2E83"/>
              </a:buClr>
              <a:buSzPct val="25000"/>
              <a:buFont typeface="Merriweather Sans"/>
              <a:buNone/>
            </a:pPr>
            <a:endParaRPr sz="2200" b="0" dirty="0"/>
          </a:p>
          <a:p>
            <a:pPr marL="0" lvl="0" indent="0" rtl="0">
              <a:lnSpc>
                <a:spcPct val="90000"/>
              </a:lnSpc>
              <a:spcBef>
                <a:spcPts val="0"/>
              </a:spcBef>
              <a:buClr>
                <a:srgbClr val="4B2E83"/>
              </a:buClr>
              <a:buSzPct val="25000"/>
              <a:buFont typeface="Merriweather Sans"/>
              <a:buNone/>
            </a:pPr>
            <a:r>
              <a:rPr lang="en-US" sz="2200" b="0" dirty="0"/>
              <a:t>FOIA requests are received by the federal agency, not by UW or the PI.</a:t>
            </a:r>
          </a:p>
          <a:p>
            <a:pPr marL="0" lvl="0" indent="0" rtl="0">
              <a:lnSpc>
                <a:spcPct val="90000"/>
              </a:lnSpc>
              <a:spcBef>
                <a:spcPts val="0"/>
              </a:spcBef>
              <a:buClr>
                <a:srgbClr val="4B2E83"/>
              </a:buClr>
              <a:buSzPct val="25000"/>
              <a:buFont typeface="Merriweather Sans"/>
              <a:buNone/>
            </a:pPr>
            <a:endParaRPr sz="2200" b="0" dirty="0"/>
          </a:p>
          <a:p>
            <a:pPr marL="0" lvl="0" indent="0" rtl="0">
              <a:lnSpc>
                <a:spcPct val="90000"/>
              </a:lnSpc>
              <a:spcBef>
                <a:spcPts val="0"/>
              </a:spcBef>
              <a:buClr>
                <a:srgbClr val="4B2E83"/>
              </a:buClr>
              <a:buSzPct val="25000"/>
              <a:buFont typeface="Merriweather Sans"/>
              <a:buNone/>
            </a:pPr>
            <a:r>
              <a:rPr lang="en-US" sz="2200" b="0" dirty="0"/>
              <a:t>The agency will contact an applicant organization or grantee if an application or award is subject to the request.</a:t>
            </a:r>
          </a:p>
          <a:p>
            <a:pPr marL="0" marR="0" lvl="0" indent="0" algn="l" rtl="0">
              <a:lnSpc>
                <a:spcPct val="90000"/>
              </a:lnSpc>
              <a:spcBef>
                <a:spcPts val="0"/>
              </a:spcBef>
              <a:spcAft>
                <a:spcPts val="0"/>
              </a:spcAft>
              <a:buClr>
                <a:srgbClr val="4B2E83"/>
              </a:buClr>
              <a:buSzPct val="25000"/>
              <a:buFont typeface="Merriweather Sans"/>
              <a:buNone/>
            </a:pPr>
            <a:endParaRPr sz="2200" b="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Shape 178"/>
          <p:cNvSpPr txBox="1">
            <a:spLocks noGrp="1"/>
          </p:cNvSpPr>
          <p:nvPr>
            <p:ph type="body" idx="1"/>
          </p:nvPr>
        </p:nvSpPr>
        <p:spPr>
          <a:xfrm>
            <a:off x="671756" y="371510"/>
            <a:ext cx="8184600" cy="992100"/>
          </a:xfrm>
          <a:prstGeom prst="rect">
            <a:avLst/>
          </a:prstGeom>
        </p:spPr>
        <p:txBody>
          <a:bodyPr wrap="square" lIns="91425" tIns="91425" rIns="91425" bIns="91425" anchor="b" anchorCtr="0">
            <a:noAutofit/>
          </a:bodyPr>
          <a:lstStyle/>
          <a:p>
            <a:pPr lvl="0">
              <a:spcBef>
                <a:spcPts val="0"/>
              </a:spcBef>
              <a:buNone/>
            </a:pPr>
            <a:r>
              <a:rPr lang="en-US" dirty="0">
                <a:latin typeface="Open Sans"/>
                <a:ea typeface="Open Sans"/>
                <a:cs typeface="Open Sans"/>
                <a:sym typeface="Open Sans"/>
              </a:rPr>
              <a:t>Information Made Public</a:t>
            </a:r>
          </a:p>
        </p:txBody>
      </p:sp>
      <p:sp>
        <p:nvSpPr>
          <p:cNvPr id="179" name="Shape 179"/>
          <p:cNvSpPr txBox="1">
            <a:spLocks noGrp="1"/>
          </p:cNvSpPr>
          <p:nvPr>
            <p:ph type="body" idx="2"/>
          </p:nvPr>
        </p:nvSpPr>
        <p:spPr>
          <a:xfrm>
            <a:off x="659304" y="1736725"/>
            <a:ext cx="8196300" cy="4015500"/>
          </a:xfrm>
          <a:prstGeom prst="rect">
            <a:avLst/>
          </a:prstGeom>
        </p:spPr>
        <p:txBody>
          <a:bodyPr wrap="square" lIns="91425" tIns="91425" rIns="91425" bIns="91425" anchor="t" anchorCtr="0">
            <a:noAutofit/>
          </a:bodyPr>
          <a:lstStyle/>
          <a:p>
            <a:pPr marL="0" lvl="0" indent="0" rtl="0">
              <a:lnSpc>
                <a:spcPct val="115000"/>
              </a:lnSpc>
              <a:spcBef>
                <a:spcPts val="0"/>
              </a:spcBef>
              <a:buNone/>
            </a:pPr>
            <a:endParaRPr sz="3000" b="0" dirty="0">
              <a:solidFill>
                <a:srgbClr val="1F497D"/>
              </a:solidFill>
              <a:latin typeface="Calibri"/>
              <a:ea typeface="Calibri"/>
              <a:cs typeface="Calibri"/>
              <a:sym typeface="Calibri"/>
            </a:endParaRPr>
          </a:p>
          <a:p>
            <a:pPr marL="457200" marR="0" lvl="0" indent="-228600" algn="l" rtl="0">
              <a:lnSpc>
                <a:spcPct val="90000"/>
              </a:lnSpc>
              <a:spcBef>
                <a:spcPts val="0"/>
              </a:spcBef>
              <a:spcAft>
                <a:spcPts val="0"/>
              </a:spcAft>
            </a:pPr>
            <a:r>
              <a:rPr lang="en-US" b="0" dirty="0"/>
              <a:t>Washington State Public Records Act</a:t>
            </a:r>
          </a:p>
          <a:p>
            <a:pPr marL="0" marR="0" lvl="0" indent="0" algn="l" rtl="0">
              <a:lnSpc>
                <a:spcPct val="90000"/>
              </a:lnSpc>
              <a:spcBef>
                <a:spcPts val="0"/>
              </a:spcBef>
              <a:spcAft>
                <a:spcPts val="0"/>
              </a:spcAft>
              <a:buNone/>
            </a:pPr>
            <a:endParaRPr b="0" dirty="0"/>
          </a:p>
          <a:p>
            <a:pPr marL="457200" marR="0" lvl="0" indent="-228600" algn="l" rtl="0">
              <a:lnSpc>
                <a:spcPct val="90000"/>
              </a:lnSpc>
              <a:spcBef>
                <a:spcPts val="0"/>
              </a:spcBef>
              <a:spcAft>
                <a:spcPts val="0"/>
              </a:spcAft>
            </a:pPr>
            <a:r>
              <a:rPr lang="en-US" b="0" dirty="0"/>
              <a:t>U.S. Freedom of Information Act</a:t>
            </a:r>
          </a:p>
          <a:p>
            <a:pPr lvl="0">
              <a:spcBef>
                <a:spcPts val="0"/>
              </a:spcBef>
              <a:buNone/>
            </a:pPr>
            <a:endParaRPr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Shape 184"/>
          <p:cNvSpPr txBox="1">
            <a:spLocks noGrp="1"/>
          </p:cNvSpPr>
          <p:nvPr>
            <p:ph type="body" idx="1"/>
          </p:nvPr>
        </p:nvSpPr>
        <p:spPr>
          <a:xfrm>
            <a:off x="603510" y="434234"/>
            <a:ext cx="8472250" cy="804000"/>
          </a:xfrm>
          <a:prstGeom prst="rect">
            <a:avLst/>
          </a:prstGeom>
        </p:spPr>
        <p:txBody>
          <a:bodyPr wrap="square" lIns="91425" tIns="91425" rIns="91425" bIns="91425" anchor="b" anchorCtr="0">
            <a:noAutofit/>
          </a:bodyPr>
          <a:lstStyle/>
          <a:p>
            <a:pPr marL="0" lvl="0" indent="0">
              <a:spcBef>
                <a:spcPts val="0"/>
              </a:spcBef>
              <a:buNone/>
            </a:pPr>
            <a:r>
              <a:rPr lang="en-US" sz="2800" dirty="0">
                <a:latin typeface="Open Sans" panose="020B0606030504020204" pitchFamily="34" charset="0"/>
                <a:ea typeface="Open Sans" panose="020B0606030504020204" pitchFamily="34" charset="0"/>
                <a:cs typeface="Open Sans" panose="020B0606030504020204" pitchFamily="34" charset="0"/>
              </a:rPr>
              <a:t>Typical FOIA </a:t>
            </a:r>
            <a:r>
              <a:rPr lang="en-US" sz="2800" dirty="0" smtClean="0">
                <a:latin typeface="Open Sans" panose="020B0606030504020204" pitchFamily="34" charset="0"/>
                <a:ea typeface="Open Sans" panose="020B0606030504020204" pitchFamily="34" charset="0"/>
                <a:cs typeface="Open Sans" panose="020B0606030504020204" pitchFamily="34" charset="0"/>
              </a:rPr>
              <a:t>Notification from an Agency </a:t>
            </a:r>
            <a:r>
              <a:rPr lang="en-US" sz="2800" dirty="0">
                <a:latin typeface="Open Sans" panose="020B0606030504020204" pitchFamily="34" charset="0"/>
                <a:ea typeface="Open Sans" panose="020B0606030504020204" pitchFamily="34" charset="0"/>
                <a:cs typeface="Open Sans" panose="020B0606030504020204" pitchFamily="34" charset="0"/>
              </a:rPr>
              <a:t>S</a:t>
            </a:r>
            <a:r>
              <a:rPr lang="en-US" sz="2800" dirty="0" smtClean="0">
                <a:latin typeface="Open Sans" panose="020B0606030504020204" pitchFamily="34" charset="0"/>
                <a:ea typeface="Open Sans" panose="020B0606030504020204" pitchFamily="34" charset="0"/>
                <a:cs typeface="Open Sans" panose="020B0606030504020204" pitchFamily="34" charset="0"/>
              </a:rPr>
              <a:t>ponsor</a:t>
            </a:r>
            <a:endParaRPr lang="en-US" sz="2800" dirty="0">
              <a:latin typeface="Open Sans" panose="020B0606030504020204" pitchFamily="34" charset="0"/>
              <a:ea typeface="Open Sans" panose="020B0606030504020204" pitchFamily="34" charset="0"/>
              <a:cs typeface="Open Sans" panose="020B0606030504020204" pitchFamily="34" charset="0"/>
            </a:endParaRPr>
          </a:p>
        </p:txBody>
      </p:sp>
      <p:sp>
        <p:nvSpPr>
          <p:cNvPr id="185" name="Shape 185"/>
          <p:cNvSpPr txBox="1">
            <a:spLocks noGrp="1"/>
          </p:cNvSpPr>
          <p:nvPr>
            <p:ph type="body" idx="2"/>
          </p:nvPr>
        </p:nvSpPr>
        <p:spPr>
          <a:xfrm>
            <a:off x="248661" y="1419363"/>
            <a:ext cx="7912700" cy="4189867"/>
          </a:xfrm>
          <a:prstGeom prst="rect">
            <a:avLst/>
          </a:prstGeom>
        </p:spPr>
        <p:txBody>
          <a:bodyPr wrap="square" lIns="91425" tIns="91425" rIns="91425" bIns="91425" anchor="t" anchorCtr="0">
            <a:noAutofit/>
          </a:bodyPr>
          <a:lstStyle/>
          <a:p>
            <a:pPr lvl="0">
              <a:spcBef>
                <a:spcPts val="0"/>
              </a:spcBef>
              <a:buNone/>
            </a:pPr>
            <a:r>
              <a:rPr lang="en-US" sz="1400" b="0" dirty="0">
                <a:solidFill>
                  <a:srgbClr val="000000"/>
                </a:solidFill>
                <a:highlight>
                  <a:srgbClr val="FFFFFF"/>
                </a:highlight>
                <a:latin typeface="Open Sans" panose="020B0606030504020204" pitchFamily="34" charset="0"/>
                <a:ea typeface="Open Sans" panose="020B0606030504020204" pitchFamily="34" charset="0"/>
                <a:cs typeface="Open Sans" panose="020B0606030504020204" pitchFamily="34" charset="0"/>
                <a:sym typeface="Arial"/>
              </a:rPr>
              <a:t>Re:  	Grant # 123ABC</a:t>
            </a:r>
          </a:p>
          <a:p>
            <a:pPr lvl="0" rtl="0">
              <a:spcBef>
                <a:spcPts val="0"/>
              </a:spcBef>
              <a:buNone/>
            </a:pPr>
            <a:endParaRPr sz="1400" b="0" dirty="0">
              <a:solidFill>
                <a:srgbClr val="000000"/>
              </a:solidFill>
              <a:highlight>
                <a:srgbClr val="FFFFFF"/>
              </a:highlight>
              <a:latin typeface="Open Sans" panose="020B0606030504020204" pitchFamily="34" charset="0"/>
              <a:ea typeface="Open Sans" panose="020B0606030504020204" pitchFamily="34" charset="0"/>
              <a:cs typeface="Open Sans" panose="020B0606030504020204" pitchFamily="34" charset="0"/>
              <a:sym typeface="Arial"/>
            </a:endParaRPr>
          </a:p>
          <a:p>
            <a:pPr lvl="0">
              <a:spcBef>
                <a:spcPts val="0"/>
              </a:spcBef>
              <a:buNone/>
            </a:pPr>
            <a:r>
              <a:rPr lang="en-US" sz="1400" b="0" dirty="0">
                <a:solidFill>
                  <a:srgbClr val="000000"/>
                </a:solidFill>
                <a:highlight>
                  <a:srgbClr val="FFFFFF"/>
                </a:highlight>
                <a:latin typeface="Open Sans" panose="020B0606030504020204" pitchFamily="34" charset="0"/>
                <a:ea typeface="Open Sans" panose="020B0606030504020204" pitchFamily="34" charset="0"/>
                <a:cs typeface="Open Sans" panose="020B0606030504020204" pitchFamily="34" charset="0"/>
                <a:sym typeface="Arial"/>
              </a:rPr>
              <a:t>Dear Dr. ____,</a:t>
            </a:r>
          </a:p>
          <a:p>
            <a:pPr lvl="0">
              <a:spcBef>
                <a:spcPts val="0"/>
              </a:spcBef>
              <a:buNone/>
            </a:pPr>
            <a:endParaRPr sz="1400" b="0" dirty="0">
              <a:solidFill>
                <a:srgbClr val="000000"/>
              </a:solidFill>
              <a:highlight>
                <a:srgbClr val="FFFFFF"/>
              </a:highlight>
              <a:latin typeface="Open Sans" panose="020B0606030504020204" pitchFamily="34" charset="0"/>
              <a:ea typeface="Open Sans" panose="020B0606030504020204" pitchFamily="34" charset="0"/>
              <a:cs typeface="Open Sans" panose="020B0606030504020204" pitchFamily="34" charset="0"/>
              <a:sym typeface="Arial"/>
            </a:endParaRPr>
          </a:p>
          <a:p>
            <a:pPr marL="457200" lvl="0" indent="0">
              <a:spcBef>
                <a:spcPts val="0"/>
              </a:spcBef>
              <a:buNone/>
            </a:pPr>
            <a:r>
              <a:rPr lang="en-US" sz="1400" b="0" dirty="0">
                <a:solidFill>
                  <a:srgbClr val="000000"/>
                </a:solidFill>
                <a:highlight>
                  <a:srgbClr val="FFFFFF"/>
                </a:highlight>
                <a:latin typeface="Open Sans" panose="020B0606030504020204" pitchFamily="34" charset="0"/>
                <a:ea typeface="Open Sans" panose="020B0606030504020204" pitchFamily="34" charset="0"/>
                <a:cs typeface="Open Sans" panose="020B0606030504020204" pitchFamily="34" charset="0"/>
                <a:sym typeface="Arial"/>
              </a:rPr>
              <a:t>Please be advised that the Office of Justice Programs (OJP), Office of the General Counsel, received a Freedom of Information Act request for a copy of the attached funded grant application.</a:t>
            </a:r>
          </a:p>
          <a:p>
            <a:pPr lvl="0">
              <a:spcBef>
                <a:spcPts val="0"/>
              </a:spcBef>
              <a:buNone/>
            </a:pPr>
            <a:r>
              <a:rPr lang="en-US" sz="1400" b="0" dirty="0">
                <a:solidFill>
                  <a:srgbClr val="000000"/>
                </a:solidFill>
                <a:highlight>
                  <a:srgbClr val="FFFFFF"/>
                </a:highlight>
                <a:latin typeface="Open Sans" panose="020B0606030504020204" pitchFamily="34" charset="0"/>
                <a:ea typeface="Open Sans" panose="020B0606030504020204" pitchFamily="34" charset="0"/>
                <a:cs typeface="Open Sans" panose="020B0606030504020204" pitchFamily="34" charset="0"/>
                <a:sym typeface="Arial"/>
              </a:rPr>
              <a:t> </a:t>
            </a:r>
          </a:p>
          <a:p>
            <a:pPr marL="457200" lvl="0" indent="0">
              <a:spcBef>
                <a:spcPts val="0"/>
              </a:spcBef>
              <a:buNone/>
            </a:pPr>
            <a:r>
              <a:rPr lang="en-US" sz="1400" b="0" dirty="0">
                <a:solidFill>
                  <a:srgbClr val="000000"/>
                </a:solidFill>
                <a:highlight>
                  <a:srgbClr val="FFFFFF"/>
                </a:highlight>
                <a:latin typeface="Open Sans" panose="020B0606030504020204" pitchFamily="34" charset="0"/>
                <a:ea typeface="Open Sans" panose="020B0606030504020204" pitchFamily="34" charset="0"/>
                <a:cs typeface="Open Sans" panose="020B0606030504020204" pitchFamily="34" charset="0"/>
                <a:sym typeface="Arial"/>
              </a:rPr>
              <a:t>We are writing to obtain your assistance in determining whether any of the information in this grant application falls within one or more of the Freedom of Information Act (FOIA or Act) exemptions. Please note that in order for us to withhold material from release under the Act, and specifically using a particular exemption(s), you must demonstrate clearly and specifically, and in a manner that is nonconclusory, why the information should be withheld. Please specify all grounds for withholding any of the information within this funded grant application. In addition, please place in brackets the information you believe should be withheld.</a:t>
            </a:r>
          </a:p>
          <a:p>
            <a:pPr marL="0" lvl="0" indent="0">
              <a:spcBef>
                <a:spcPts val="0"/>
              </a:spcBef>
              <a:buNone/>
            </a:pPr>
            <a:endParaRPr sz="1400" b="0" dirty="0">
              <a:solidFill>
                <a:srgbClr val="000000"/>
              </a:solidFill>
              <a:highlight>
                <a:srgbClr val="FFFFFF"/>
              </a:highlight>
              <a:latin typeface="Open Sans" panose="020B0606030504020204" pitchFamily="34" charset="0"/>
              <a:ea typeface="Open Sans" panose="020B0606030504020204" pitchFamily="34" charset="0"/>
              <a:cs typeface="Open Sans" panose="020B0606030504020204" pitchFamily="34" charset="0"/>
              <a:sym typeface="Arial"/>
            </a:endParaRPr>
          </a:p>
          <a:p>
            <a:pPr marL="457200" lvl="0" indent="0">
              <a:spcBef>
                <a:spcPts val="0"/>
              </a:spcBef>
              <a:buNone/>
            </a:pPr>
            <a:r>
              <a:rPr lang="en-US" sz="1400" b="0" dirty="0">
                <a:solidFill>
                  <a:srgbClr val="000000"/>
                </a:solidFill>
                <a:highlight>
                  <a:srgbClr val="FFFFFF"/>
                </a:highlight>
                <a:latin typeface="Open Sans" panose="020B0606030504020204" pitchFamily="34" charset="0"/>
                <a:ea typeface="Open Sans" panose="020B0606030504020204" pitchFamily="34" charset="0"/>
                <a:cs typeface="Open Sans" panose="020B0606030504020204" pitchFamily="34" charset="0"/>
                <a:sym typeface="Arial"/>
              </a:rPr>
              <a:t>Please notify this office in writing within five (5) working days from receipt of this letter if you object to the release of any portions of this proposal.</a:t>
            </a:r>
          </a:p>
          <a:p>
            <a:pPr lvl="0">
              <a:spcBef>
                <a:spcPts val="0"/>
              </a:spcBef>
              <a:buNone/>
            </a:pPr>
            <a:r>
              <a:rPr lang="en-US" sz="1400" b="0" dirty="0">
                <a:solidFill>
                  <a:srgbClr val="000000"/>
                </a:solidFill>
                <a:highlight>
                  <a:srgbClr val="FFFFFF"/>
                </a:highlight>
                <a:latin typeface="Open Sans" panose="020B0606030504020204" pitchFamily="34" charset="0"/>
                <a:ea typeface="Open Sans" panose="020B0606030504020204" pitchFamily="34" charset="0"/>
                <a:cs typeface="Open Sans" panose="020B0606030504020204" pitchFamily="34" charset="0"/>
                <a:sym typeface="Arial"/>
              </a:rPr>
              <a:t> </a:t>
            </a:r>
          </a:p>
          <a:p>
            <a:pPr lvl="0">
              <a:spcBef>
                <a:spcPts val="0"/>
              </a:spcBef>
              <a:buNone/>
            </a:pPr>
            <a:r>
              <a:rPr lang="en-US" sz="1400" b="0" dirty="0">
                <a:solidFill>
                  <a:srgbClr val="000000"/>
                </a:solidFill>
                <a:highlight>
                  <a:srgbClr val="FFFFFF"/>
                </a:highlight>
                <a:latin typeface="Open Sans" panose="020B0606030504020204" pitchFamily="34" charset="0"/>
                <a:ea typeface="Open Sans" panose="020B0606030504020204" pitchFamily="34" charset="0"/>
                <a:cs typeface="Open Sans" panose="020B0606030504020204" pitchFamily="34" charset="0"/>
                <a:sym typeface="Arial"/>
              </a:rPr>
              <a:t>If you have any questions, please feel free to contact me by telephone </a:t>
            </a:r>
            <a:r>
              <a:rPr lang="en-US" sz="1400" b="0" dirty="0" smtClean="0">
                <a:solidFill>
                  <a:srgbClr val="000000"/>
                </a:solidFill>
                <a:highlight>
                  <a:srgbClr val="FFFFFF"/>
                </a:highlight>
                <a:latin typeface="Open Sans" panose="020B0606030504020204" pitchFamily="34" charset="0"/>
                <a:ea typeface="Open Sans" panose="020B0606030504020204" pitchFamily="34" charset="0"/>
                <a:cs typeface="Open Sans" panose="020B0606030504020204" pitchFamily="34" charset="0"/>
                <a:sym typeface="Arial"/>
              </a:rPr>
              <a:t>at</a:t>
            </a:r>
          </a:p>
          <a:p>
            <a:pPr lvl="0">
              <a:spcBef>
                <a:spcPts val="0"/>
              </a:spcBef>
              <a:buNone/>
            </a:pPr>
            <a:r>
              <a:rPr lang="en-US" sz="1400" b="0" dirty="0" smtClean="0">
                <a:solidFill>
                  <a:srgbClr val="000000"/>
                </a:solidFill>
                <a:highlight>
                  <a:srgbClr val="FFFFFF"/>
                </a:highlight>
                <a:latin typeface="Open Sans" panose="020B0606030504020204" pitchFamily="34" charset="0"/>
                <a:ea typeface="Open Sans" panose="020B0606030504020204" pitchFamily="34" charset="0"/>
                <a:cs typeface="Open Sans" panose="020B0606030504020204" pitchFamily="34" charset="0"/>
                <a:sym typeface="Arial"/>
              </a:rPr>
              <a:t> </a:t>
            </a:r>
            <a:r>
              <a:rPr lang="en-US" sz="1400" b="0" dirty="0">
                <a:solidFill>
                  <a:srgbClr val="000000"/>
                </a:solidFill>
                <a:highlight>
                  <a:srgbClr val="FFFFFF"/>
                </a:highlight>
                <a:latin typeface="Open Sans" panose="020B0606030504020204" pitchFamily="34" charset="0"/>
                <a:ea typeface="Open Sans" panose="020B0606030504020204" pitchFamily="34" charset="0"/>
                <a:cs typeface="Open Sans" panose="020B0606030504020204" pitchFamily="34" charset="0"/>
                <a:sym typeface="Arial"/>
              </a:rPr>
              <a:t>(202) 111-1111 or by e-mail at </a:t>
            </a:r>
            <a:r>
              <a:rPr lang="en-US" sz="1400" b="0" dirty="0">
                <a:solidFill>
                  <a:srgbClr val="0563C1"/>
                </a:solidFill>
                <a:highlight>
                  <a:srgbClr val="FFFFFF"/>
                </a:highlight>
                <a:latin typeface="Open Sans" panose="020B0606030504020204" pitchFamily="34" charset="0"/>
                <a:ea typeface="Open Sans" panose="020B0606030504020204" pitchFamily="34" charset="0"/>
                <a:cs typeface="Open Sans" panose="020B0606030504020204" pitchFamily="34" charset="0"/>
                <a:sym typeface="Arial"/>
              </a:rPr>
              <a:t>FOIA officer@usdoj.gov</a:t>
            </a:r>
            <a:r>
              <a:rPr lang="en-US" sz="1400" b="0" dirty="0">
                <a:solidFill>
                  <a:srgbClr val="000000"/>
                </a:solidFill>
                <a:highlight>
                  <a:srgbClr val="FFFFFF"/>
                </a:highlight>
                <a:latin typeface="Open Sans" panose="020B0606030504020204" pitchFamily="34" charset="0"/>
                <a:ea typeface="Open Sans" panose="020B0606030504020204" pitchFamily="34" charset="0"/>
                <a:cs typeface="Open Sans" panose="020B0606030504020204" pitchFamily="34" charset="0"/>
                <a:sym typeface="Arial"/>
              </a:rPr>
              <a:t>.</a:t>
            </a:r>
          </a:p>
          <a:p>
            <a:pPr lvl="0">
              <a:spcBef>
                <a:spcPts val="0"/>
              </a:spcBef>
              <a:buNone/>
            </a:pPr>
            <a:endParaRPr dirty="0">
              <a:latin typeface="Open Sans" panose="020B0606030504020204" pitchFamily="34" charset="0"/>
              <a:ea typeface="Open Sans" panose="020B0606030504020204" pitchFamily="34" charset="0"/>
              <a:cs typeface="Open Sans" panose="020B0606030504020204" pitchFamily="34"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Shape 190"/>
          <p:cNvSpPr txBox="1">
            <a:spLocks noGrp="1"/>
          </p:cNvSpPr>
          <p:nvPr>
            <p:ph type="body" idx="1"/>
          </p:nvPr>
        </p:nvSpPr>
        <p:spPr>
          <a:xfrm>
            <a:off x="671756" y="371510"/>
            <a:ext cx="8184600" cy="992100"/>
          </a:xfrm>
          <a:prstGeom prst="rect">
            <a:avLst/>
          </a:prstGeom>
        </p:spPr>
        <p:txBody>
          <a:bodyPr wrap="square" lIns="91425" tIns="91425" rIns="91425" bIns="91425" anchor="b" anchorCtr="0">
            <a:noAutofit/>
          </a:bodyPr>
          <a:lstStyle/>
          <a:p>
            <a:pPr lvl="0">
              <a:spcBef>
                <a:spcPts val="0"/>
              </a:spcBef>
              <a:buNone/>
            </a:pPr>
            <a:r>
              <a:rPr lang="en-US" dirty="0">
                <a:latin typeface="Open Sans" panose="020B0606030504020204" pitchFamily="34" charset="0"/>
                <a:ea typeface="Open Sans" panose="020B0606030504020204" pitchFamily="34" charset="0"/>
                <a:cs typeface="Open Sans" panose="020B0606030504020204" pitchFamily="34" charset="0"/>
              </a:rPr>
              <a:t>What </a:t>
            </a:r>
            <a:r>
              <a:rPr lang="en-US" dirty="0" smtClean="0">
                <a:latin typeface="Open Sans" panose="020B0606030504020204" pitchFamily="34" charset="0"/>
                <a:ea typeface="Open Sans" panose="020B0606030504020204" pitchFamily="34" charset="0"/>
                <a:cs typeface="Open Sans" panose="020B0606030504020204" pitchFamily="34" charset="0"/>
              </a:rPr>
              <a:t>Now</a:t>
            </a:r>
            <a:r>
              <a:rPr lang="en-US" dirty="0">
                <a:latin typeface="Open Sans" panose="020B0606030504020204" pitchFamily="34" charset="0"/>
                <a:ea typeface="Open Sans" panose="020B0606030504020204" pitchFamily="34" charset="0"/>
                <a:cs typeface="Open Sans" panose="020B0606030504020204" pitchFamily="34" charset="0"/>
              </a:rPr>
              <a:t>?</a:t>
            </a:r>
          </a:p>
        </p:txBody>
      </p:sp>
      <p:sp>
        <p:nvSpPr>
          <p:cNvPr id="191" name="Shape 191"/>
          <p:cNvSpPr txBox="1">
            <a:spLocks noGrp="1"/>
          </p:cNvSpPr>
          <p:nvPr>
            <p:ph type="body" idx="2"/>
          </p:nvPr>
        </p:nvSpPr>
        <p:spPr>
          <a:xfrm>
            <a:off x="659300" y="1592200"/>
            <a:ext cx="8196300" cy="4388700"/>
          </a:xfrm>
          <a:prstGeom prst="rect">
            <a:avLst/>
          </a:prstGeom>
        </p:spPr>
        <p:txBody>
          <a:bodyPr wrap="square" lIns="91425" tIns="91425" rIns="91425" bIns="91425" anchor="t" anchorCtr="0">
            <a:noAutofit/>
          </a:bodyPr>
          <a:lstStyle/>
          <a:p>
            <a:pPr marL="457200" marR="0" lvl="0" indent="-228600" algn="l" rtl="0">
              <a:lnSpc>
                <a:spcPct val="90000"/>
              </a:lnSpc>
              <a:spcBef>
                <a:spcPts val="0"/>
              </a:spcBef>
              <a:spcAft>
                <a:spcPts val="0"/>
              </a:spcAft>
            </a:pPr>
            <a:r>
              <a:rPr lang="en-US" b="0" dirty="0"/>
              <a:t>After reviewing exemptions, identify any information in your application or award that you wish to redact.</a:t>
            </a:r>
          </a:p>
          <a:p>
            <a:pPr marL="0" marR="0" lvl="0" indent="0" algn="l" rtl="0">
              <a:lnSpc>
                <a:spcPct val="90000"/>
              </a:lnSpc>
              <a:spcBef>
                <a:spcPts val="0"/>
              </a:spcBef>
              <a:spcAft>
                <a:spcPts val="0"/>
              </a:spcAft>
              <a:buNone/>
            </a:pPr>
            <a:endParaRPr b="0" dirty="0"/>
          </a:p>
          <a:p>
            <a:pPr marL="457200" marR="0" lvl="0" indent="-228600" algn="l" rtl="0">
              <a:lnSpc>
                <a:spcPct val="90000"/>
              </a:lnSpc>
              <a:spcBef>
                <a:spcPts val="0"/>
              </a:spcBef>
              <a:spcAft>
                <a:spcPts val="0"/>
              </a:spcAft>
            </a:pPr>
            <a:r>
              <a:rPr lang="en-US" b="0" dirty="0"/>
              <a:t>Highlight (but do not redact) those sections or information.</a:t>
            </a:r>
          </a:p>
          <a:p>
            <a:pPr marL="0" lvl="0" indent="0" rtl="0">
              <a:spcBef>
                <a:spcPts val="0"/>
              </a:spcBef>
              <a:buNone/>
            </a:pPr>
            <a:endParaRPr b="0" dirty="0"/>
          </a:p>
          <a:p>
            <a:pPr marL="457200" marR="0" lvl="0" indent="-228600" algn="l" rtl="0">
              <a:lnSpc>
                <a:spcPct val="90000"/>
              </a:lnSpc>
              <a:spcBef>
                <a:spcPts val="0"/>
              </a:spcBef>
              <a:spcAft>
                <a:spcPts val="0"/>
              </a:spcAft>
            </a:pPr>
            <a:r>
              <a:rPr lang="en-US" b="0" dirty="0"/>
              <a:t>Send to FOIA officer with request and explanation regarding why you believe withholding that information falls in a FOIA exemption category.</a:t>
            </a:r>
          </a:p>
          <a:p>
            <a:pPr marL="0" lvl="0" indent="0" rtl="0">
              <a:spcBef>
                <a:spcPts val="0"/>
              </a:spcBef>
              <a:buNone/>
            </a:pPr>
            <a:endParaRPr b="0" dirty="0"/>
          </a:p>
          <a:p>
            <a:pPr marL="0" lvl="0" indent="0">
              <a:spcBef>
                <a:spcPts val="0"/>
              </a:spcBef>
              <a:buNone/>
            </a:pPr>
            <a:r>
              <a:rPr lang="en-US" b="0" dirty="0"/>
              <a:t>Whether it is redacted is up to agency responding.</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Shape 196"/>
          <p:cNvSpPr txBox="1">
            <a:spLocks noGrp="1"/>
          </p:cNvSpPr>
          <p:nvPr>
            <p:ph type="body" idx="1"/>
          </p:nvPr>
        </p:nvSpPr>
        <p:spPr>
          <a:xfrm>
            <a:off x="671750" y="328776"/>
            <a:ext cx="8184600" cy="734399"/>
          </a:xfrm>
          <a:prstGeom prst="rect">
            <a:avLst/>
          </a:prstGeom>
        </p:spPr>
        <p:txBody>
          <a:bodyPr wrap="square" lIns="91425" tIns="91425" rIns="91425" bIns="91425" anchor="b" anchorCtr="0">
            <a:noAutofit/>
          </a:bodyPr>
          <a:lstStyle/>
          <a:p>
            <a:pPr marL="0" lvl="0" indent="0">
              <a:spcBef>
                <a:spcPts val="0"/>
              </a:spcBef>
              <a:buNone/>
            </a:pPr>
            <a:r>
              <a:rPr lang="en-US" dirty="0">
                <a:latin typeface="Open Sans"/>
                <a:ea typeface="Open Sans"/>
                <a:cs typeface="Open Sans"/>
                <a:sym typeface="Open Sans"/>
              </a:rPr>
              <a:t>FOIA Exemptions </a:t>
            </a:r>
            <a:r>
              <a:rPr lang="en-US" sz="2400" dirty="0">
                <a:latin typeface="Open Sans"/>
                <a:ea typeface="Open Sans"/>
                <a:cs typeface="Open Sans"/>
                <a:sym typeface="Open Sans"/>
              </a:rPr>
              <a:t>(1 of 2)</a:t>
            </a:r>
          </a:p>
        </p:txBody>
      </p:sp>
      <p:sp>
        <p:nvSpPr>
          <p:cNvPr id="197" name="Shape 197"/>
          <p:cNvSpPr txBox="1">
            <a:spLocks noGrp="1"/>
          </p:cNvSpPr>
          <p:nvPr>
            <p:ph type="body" idx="2"/>
          </p:nvPr>
        </p:nvSpPr>
        <p:spPr>
          <a:xfrm>
            <a:off x="697344" y="1658997"/>
            <a:ext cx="7617300" cy="5221200"/>
          </a:xfrm>
          <a:prstGeom prst="rect">
            <a:avLst/>
          </a:prstGeom>
        </p:spPr>
        <p:txBody>
          <a:bodyPr wrap="square" lIns="91425" tIns="91425" rIns="91425" bIns="91425" anchor="t" anchorCtr="0">
            <a:noAutofit/>
          </a:bodyPr>
          <a:lstStyle/>
          <a:p>
            <a:pPr marL="0" marR="0" lvl="0" indent="0" algn="l" rtl="0">
              <a:lnSpc>
                <a:spcPct val="90000"/>
              </a:lnSpc>
              <a:spcBef>
                <a:spcPts val="0"/>
              </a:spcBef>
              <a:spcAft>
                <a:spcPts val="0"/>
              </a:spcAft>
              <a:buNone/>
            </a:pPr>
            <a:r>
              <a:rPr lang="en-US" sz="1900" dirty="0"/>
              <a:t>Exemption 1:</a:t>
            </a:r>
            <a:r>
              <a:rPr lang="en-US" sz="1900" b="0" dirty="0"/>
              <a:t> </a:t>
            </a:r>
          </a:p>
          <a:p>
            <a:pPr marL="0" marR="0" lvl="0" indent="0" algn="l" rtl="0">
              <a:lnSpc>
                <a:spcPct val="90000"/>
              </a:lnSpc>
              <a:spcBef>
                <a:spcPts val="0"/>
              </a:spcBef>
              <a:spcAft>
                <a:spcPts val="0"/>
              </a:spcAft>
              <a:buNone/>
            </a:pPr>
            <a:r>
              <a:rPr lang="en-US" sz="1900" b="0" dirty="0"/>
              <a:t>Classified to protect national security.</a:t>
            </a:r>
          </a:p>
          <a:p>
            <a:pPr marL="0" marR="0" lvl="0" indent="0" algn="l" rtl="0">
              <a:lnSpc>
                <a:spcPct val="90000"/>
              </a:lnSpc>
              <a:spcBef>
                <a:spcPts val="0"/>
              </a:spcBef>
              <a:spcAft>
                <a:spcPts val="0"/>
              </a:spcAft>
              <a:buNone/>
            </a:pPr>
            <a:endParaRPr sz="1900" b="0" dirty="0"/>
          </a:p>
          <a:p>
            <a:pPr marL="0" marR="0" lvl="0" indent="0" algn="l" rtl="0">
              <a:lnSpc>
                <a:spcPct val="90000"/>
              </a:lnSpc>
              <a:spcBef>
                <a:spcPts val="0"/>
              </a:spcBef>
              <a:spcAft>
                <a:spcPts val="0"/>
              </a:spcAft>
              <a:buNone/>
            </a:pPr>
            <a:r>
              <a:rPr lang="en-US" sz="1900" dirty="0"/>
              <a:t>Exemption 2: </a:t>
            </a:r>
          </a:p>
          <a:p>
            <a:pPr marL="0" marR="0" lvl="0" indent="0" algn="l" rtl="0">
              <a:lnSpc>
                <a:spcPct val="90000"/>
              </a:lnSpc>
              <a:spcBef>
                <a:spcPts val="0"/>
              </a:spcBef>
              <a:spcAft>
                <a:spcPts val="0"/>
              </a:spcAft>
              <a:buNone/>
            </a:pPr>
            <a:r>
              <a:rPr lang="en-US" sz="1900" b="0" dirty="0"/>
              <a:t>Related solely to the internal personnel rules and practices of an agency.</a:t>
            </a:r>
          </a:p>
          <a:p>
            <a:pPr marL="0" marR="0" lvl="0" indent="0" algn="l" rtl="0">
              <a:lnSpc>
                <a:spcPct val="90000"/>
              </a:lnSpc>
              <a:spcBef>
                <a:spcPts val="0"/>
              </a:spcBef>
              <a:spcAft>
                <a:spcPts val="0"/>
              </a:spcAft>
              <a:buNone/>
            </a:pPr>
            <a:endParaRPr sz="1900" b="0" dirty="0"/>
          </a:p>
          <a:p>
            <a:pPr marL="0" marR="0" lvl="0" indent="0" algn="l" rtl="0">
              <a:lnSpc>
                <a:spcPct val="90000"/>
              </a:lnSpc>
              <a:spcBef>
                <a:spcPts val="0"/>
              </a:spcBef>
              <a:spcAft>
                <a:spcPts val="0"/>
              </a:spcAft>
              <a:buNone/>
            </a:pPr>
            <a:r>
              <a:rPr lang="en-US" sz="1900" dirty="0"/>
              <a:t>Exemption 3: </a:t>
            </a:r>
            <a:r>
              <a:rPr lang="en-US" sz="1900" b="0" dirty="0"/>
              <a:t> </a:t>
            </a:r>
          </a:p>
          <a:p>
            <a:pPr marL="0" marR="0" lvl="0" indent="0" algn="l" rtl="0">
              <a:lnSpc>
                <a:spcPct val="90000"/>
              </a:lnSpc>
              <a:spcBef>
                <a:spcPts val="0"/>
              </a:spcBef>
              <a:spcAft>
                <a:spcPts val="0"/>
              </a:spcAft>
              <a:buNone/>
            </a:pPr>
            <a:r>
              <a:rPr lang="en-US" sz="1900" b="0" dirty="0"/>
              <a:t>Prohibited from disclosure by another federal law.</a:t>
            </a:r>
          </a:p>
          <a:p>
            <a:pPr marL="0" marR="0" lvl="0" indent="0" algn="l" rtl="0">
              <a:lnSpc>
                <a:spcPct val="90000"/>
              </a:lnSpc>
              <a:spcBef>
                <a:spcPts val="0"/>
              </a:spcBef>
              <a:spcAft>
                <a:spcPts val="0"/>
              </a:spcAft>
              <a:buNone/>
            </a:pPr>
            <a:endParaRPr sz="1900" b="0" dirty="0"/>
          </a:p>
          <a:p>
            <a:pPr marL="0" marR="0" lvl="0" indent="0" algn="l" rtl="0">
              <a:lnSpc>
                <a:spcPct val="90000"/>
              </a:lnSpc>
              <a:spcBef>
                <a:spcPts val="0"/>
              </a:spcBef>
              <a:spcAft>
                <a:spcPts val="0"/>
              </a:spcAft>
              <a:buNone/>
            </a:pPr>
            <a:r>
              <a:rPr lang="en-US" sz="1900" dirty="0"/>
              <a:t>Exemption 4: </a:t>
            </a:r>
          </a:p>
          <a:p>
            <a:pPr marL="0" marR="0" lvl="0" indent="0" algn="l" rtl="0">
              <a:lnSpc>
                <a:spcPct val="90000"/>
              </a:lnSpc>
              <a:spcBef>
                <a:spcPts val="0"/>
              </a:spcBef>
              <a:spcAft>
                <a:spcPts val="0"/>
              </a:spcAft>
              <a:buNone/>
            </a:pPr>
            <a:r>
              <a:rPr lang="en-US" sz="1900" b="0" dirty="0"/>
              <a:t>Trade secrets or commercial or financial information that is confidential or privileged.</a:t>
            </a:r>
          </a:p>
          <a:p>
            <a:pPr marL="0" marR="0" lvl="0" indent="0" algn="l" rtl="0">
              <a:lnSpc>
                <a:spcPct val="90000"/>
              </a:lnSpc>
              <a:spcBef>
                <a:spcPts val="0"/>
              </a:spcBef>
              <a:spcAft>
                <a:spcPts val="0"/>
              </a:spcAft>
              <a:buNone/>
            </a:pPr>
            <a:endParaRPr sz="1900" b="0" dirty="0"/>
          </a:p>
          <a:p>
            <a:pPr marL="0" marR="0" lvl="0" indent="0" algn="l" rtl="0">
              <a:lnSpc>
                <a:spcPct val="90000"/>
              </a:lnSpc>
              <a:spcBef>
                <a:spcPts val="0"/>
              </a:spcBef>
              <a:spcAft>
                <a:spcPts val="0"/>
              </a:spcAft>
              <a:buNone/>
            </a:pPr>
            <a:r>
              <a:rPr lang="en-US" sz="1900" dirty="0"/>
              <a:t>Exemption 5: </a:t>
            </a:r>
          </a:p>
          <a:p>
            <a:pPr marL="0" marR="0" lvl="0" indent="0" algn="l" rtl="0">
              <a:lnSpc>
                <a:spcPct val="90000"/>
              </a:lnSpc>
              <a:spcBef>
                <a:spcPts val="0"/>
              </a:spcBef>
              <a:spcAft>
                <a:spcPts val="0"/>
              </a:spcAft>
              <a:buNone/>
            </a:pPr>
            <a:r>
              <a:rPr lang="en-US" sz="1900" b="0" dirty="0"/>
              <a:t>Privileged communications within or between agencies, including those protected by the Attorney-Client Privilege</a:t>
            </a:r>
          </a:p>
          <a:p>
            <a:pPr marL="0" marR="0" lvl="0" indent="0" algn="l" rtl="0">
              <a:lnSpc>
                <a:spcPct val="90000"/>
              </a:lnSpc>
              <a:spcBef>
                <a:spcPts val="0"/>
              </a:spcBef>
              <a:spcAft>
                <a:spcPts val="0"/>
              </a:spcAft>
              <a:buNone/>
            </a:pPr>
            <a:endParaRPr sz="1900" b="0" dirty="0"/>
          </a:p>
          <a:p>
            <a:pPr marL="787400" lvl="0" indent="-228600" rtl="0">
              <a:lnSpc>
                <a:spcPct val="131727"/>
              </a:lnSpc>
              <a:spcBef>
                <a:spcPts val="900"/>
              </a:spcBef>
              <a:spcAft>
                <a:spcPts val="900"/>
              </a:spcAft>
              <a:buClr>
                <a:srgbClr val="333333"/>
              </a:buClr>
              <a:buSzPct val="100000"/>
              <a:buFont typeface="Open Sans"/>
              <a:buNone/>
            </a:pPr>
            <a:endParaRPr sz="1900" b="0" dirty="0">
              <a:solidFill>
                <a:srgbClr val="333333"/>
              </a:solidFill>
              <a:highlight>
                <a:srgbClr val="FFFFFF"/>
              </a:highlight>
            </a:endParaRPr>
          </a:p>
          <a:p>
            <a:pPr lvl="0">
              <a:spcBef>
                <a:spcPts val="0"/>
              </a:spcBef>
              <a:buNone/>
            </a:pPr>
            <a:endParaRPr sz="19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Shape 202"/>
          <p:cNvSpPr txBox="1">
            <a:spLocks noGrp="1"/>
          </p:cNvSpPr>
          <p:nvPr>
            <p:ph type="body" idx="1"/>
          </p:nvPr>
        </p:nvSpPr>
        <p:spPr>
          <a:xfrm>
            <a:off x="671750" y="178648"/>
            <a:ext cx="8184600" cy="734399"/>
          </a:xfrm>
          <a:prstGeom prst="rect">
            <a:avLst/>
          </a:prstGeom>
        </p:spPr>
        <p:txBody>
          <a:bodyPr wrap="square" lIns="91425" tIns="91425" rIns="91425" bIns="91425" anchor="b" anchorCtr="0">
            <a:noAutofit/>
          </a:bodyPr>
          <a:lstStyle/>
          <a:p>
            <a:pPr marL="0" lvl="0" indent="0" rtl="0">
              <a:spcBef>
                <a:spcPts val="0"/>
              </a:spcBef>
              <a:buNone/>
            </a:pPr>
            <a:r>
              <a:rPr lang="en-US" dirty="0">
                <a:latin typeface="Open Sans"/>
                <a:ea typeface="Open Sans"/>
                <a:cs typeface="Open Sans"/>
                <a:sym typeface="Open Sans"/>
              </a:rPr>
              <a:t>FOIA Exemptions </a:t>
            </a:r>
            <a:r>
              <a:rPr lang="en-US" sz="2400" dirty="0">
                <a:latin typeface="Open Sans"/>
                <a:ea typeface="Open Sans"/>
                <a:cs typeface="Open Sans"/>
                <a:sym typeface="Open Sans"/>
              </a:rPr>
              <a:t>(2 of 2)</a:t>
            </a:r>
          </a:p>
        </p:txBody>
      </p:sp>
      <p:sp>
        <p:nvSpPr>
          <p:cNvPr id="203" name="Shape 203"/>
          <p:cNvSpPr txBox="1">
            <a:spLocks noGrp="1"/>
          </p:cNvSpPr>
          <p:nvPr>
            <p:ph type="body" idx="2"/>
          </p:nvPr>
        </p:nvSpPr>
        <p:spPr>
          <a:xfrm>
            <a:off x="732600" y="1182461"/>
            <a:ext cx="8275500" cy="5221200"/>
          </a:xfrm>
          <a:prstGeom prst="rect">
            <a:avLst/>
          </a:prstGeom>
        </p:spPr>
        <p:txBody>
          <a:bodyPr wrap="square" lIns="91425" tIns="91425" rIns="91425" bIns="91425" anchor="t" anchorCtr="0">
            <a:noAutofit/>
          </a:bodyPr>
          <a:lstStyle/>
          <a:p>
            <a:pPr marL="0" marR="0" lvl="0" indent="0" algn="l" rtl="0">
              <a:lnSpc>
                <a:spcPct val="90000"/>
              </a:lnSpc>
              <a:spcBef>
                <a:spcPts val="0"/>
              </a:spcBef>
              <a:spcAft>
                <a:spcPts val="0"/>
              </a:spcAft>
              <a:buNone/>
            </a:pPr>
            <a:endParaRPr sz="1800" b="0" dirty="0"/>
          </a:p>
          <a:p>
            <a:pPr marL="0" marR="0" lvl="0" indent="0" algn="l" rtl="0">
              <a:lnSpc>
                <a:spcPct val="90000"/>
              </a:lnSpc>
              <a:spcBef>
                <a:spcPts val="0"/>
              </a:spcBef>
              <a:spcAft>
                <a:spcPts val="0"/>
              </a:spcAft>
              <a:buNone/>
            </a:pPr>
            <a:endParaRPr sz="1800" b="0" dirty="0"/>
          </a:p>
          <a:p>
            <a:pPr marL="0" marR="0" lvl="0" indent="0" algn="l" rtl="0">
              <a:lnSpc>
                <a:spcPct val="90000"/>
              </a:lnSpc>
              <a:spcBef>
                <a:spcPts val="0"/>
              </a:spcBef>
              <a:spcAft>
                <a:spcPts val="0"/>
              </a:spcAft>
              <a:buNone/>
            </a:pPr>
            <a:r>
              <a:rPr lang="en-US" sz="2000" dirty="0"/>
              <a:t>Exemption 6:</a:t>
            </a:r>
            <a:r>
              <a:rPr lang="en-US" sz="2000" b="0" dirty="0"/>
              <a:t> </a:t>
            </a:r>
          </a:p>
          <a:p>
            <a:pPr marL="0" marR="0" lvl="0" indent="0" algn="l" rtl="0">
              <a:lnSpc>
                <a:spcPct val="90000"/>
              </a:lnSpc>
              <a:spcBef>
                <a:spcPts val="0"/>
              </a:spcBef>
              <a:spcAft>
                <a:spcPts val="0"/>
              </a:spcAft>
              <a:buNone/>
            </a:pPr>
            <a:r>
              <a:rPr lang="en-US" sz="2000" b="0" dirty="0"/>
              <a:t>If disclosed, would invade another individual's personal privacy.</a:t>
            </a:r>
          </a:p>
          <a:p>
            <a:pPr marL="0" marR="0" lvl="0" indent="0" algn="l" rtl="0">
              <a:lnSpc>
                <a:spcPct val="90000"/>
              </a:lnSpc>
              <a:spcBef>
                <a:spcPts val="0"/>
              </a:spcBef>
              <a:spcAft>
                <a:spcPts val="0"/>
              </a:spcAft>
              <a:buNone/>
            </a:pPr>
            <a:endParaRPr sz="2000" b="0" dirty="0"/>
          </a:p>
          <a:p>
            <a:pPr marL="0" marR="0" lvl="0" indent="0" algn="l" rtl="0">
              <a:lnSpc>
                <a:spcPct val="90000"/>
              </a:lnSpc>
              <a:spcBef>
                <a:spcPts val="0"/>
              </a:spcBef>
              <a:spcAft>
                <a:spcPts val="0"/>
              </a:spcAft>
              <a:buNone/>
            </a:pPr>
            <a:r>
              <a:rPr lang="en-US" sz="2000" dirty="0"/>
              <a:t>Exemption 7: </a:t>
            </a:r>
          </a:p>
          <a:p>
            <a:pPr marL="0" marR="0" lvl="0" indent="0" algn="l" rtl="0">
              <a:lnSpc>
                <a:spcPct val="90000"/>
              </a:lnSpc>
              <a:spcBef>
                <a:spcPts val="0"/>
              </a:spcBef>
              <a:spcAft>
                <a:spcPts val="0"/>
              </a:spcAft>
              <a:buNone/>
            </a:pPr>
            <a:r>
              <a:rPr lang="en-US" sz="2000" b="0" dirty="0"/>
              <a:t>Information compiled for law enforcement purposes. </a:t>
            </a:r>
          </a:p>
          <a:p>
            <a:pPr marL="0" marR="0" lvl="0" indent="0" algn="l" rtl="0">
              <a:lnSpc>
                <a:spcPct val="90000"/>
              </a:lnSpc>
              <a:spcBef>
                <a:spcPts val="0"/>
              </a:spcBef>
              <a:spcAft>
                <a:spcPts val="0"/>
              </a:spcAft>
              <a:buNone/>
            </a:pPr>
            <a:endParaRPr sz="2000" b="0" dirty="0"/>
          </a:p>
          <a:p>
            <a:pPr marL="0" marR="0" lvl="0" indent="0" algn="l" rtl="0">
              <a:lnSpc>
                <a:spcPct val="90000"/>
              </a:lnSpc>
              <a:spcBef>
                <a:spcPts val="0"/>
              </a:spcBef>
              <a:spcAft>
                <a:spcPts val="0"/>
              </a:spcAft>
              <a:buNone/>
            </a:pPr>
            <a:r>
              <a:rPr lang="en-US" sz="2000" dirty="0"/>
              <a:t>Exemption 8: </a:t>
            </a:r>
          </a:p>
          <a:p>
            <a:pPr marL="0" marR="0" lvl="0" indent="0" algn="l" rtl="0">
              <a:lnSpc>
                <a:spcPct val="90000"/>
              </a:lnSpc>
              <a:spcBef>
                <a:spcPts val="0"/>
              </a:spcBef>
              <a:spcAft>
                <a:spcPts val="0"/>
              </a:spcAft>
              <a:buNone/>
            </a:pPr>
            <a:r>
              <a:rPr lang="en-US" sz="2000" b="0" dirty="0"/>
              <a:t>Concerning the supervision of financial institutions.</a:t>
            </a:r>
          </a:p>
          <a:p>
            <a:pPr marL="0" marR="0" lvl="0" indent="0" algn="l" rtl="0">
              <a:lnSpc>
                <a:spcPct val="90000"/>
              </a:lnSpc>
              <a:spcBef>
                <a:spcPts val="0"/>
              </a:spcBef>
              <a:spcAft>
                <a:spcPts val="0"/>
              </a:spcAft>
              <a:buNone/>
            </a:pPr>
            <a:endParaRPr sz="2000" b="0" dirty="0"/>
          </a:p>
          <a:p>
            <a:pPr marL="0" marR="0" lvl="0" indent="0" algn="l" rtl="0">
              <a:lnSpc>
                <a:spcPct val="90000"/>
              </a:lnSpc>
              <a:spcBef>
                <a:spcPts val="0"/>
              </a:spcBef>
              <a:spcAft>
                <a:spcPts val="0"/>
              </a:spcAft>
              <a:buNone/>
            </a:pPr>
            <a:r>
              <a:rPr lang="en-US" sz="2000" dirty="0"/>
              <a:t>Exemption 9:</a:t>
            </a:r>
            <a:r>
              <a:rPr lang="en-US" sz="2000" b="0" dirty="0"/>
              <a:t> </a:t>
            </a:r>
          </a:p>
          <a:p>
            <a:pPr marL="0" marR="0" lvl="0" indent="0" algn="l" rtl="0">
              <a:lnSpc>
                <a:spcPct val="90000"/>
              </a:lnSpc>
              <a:spcBef>
                <a:spcPts val="0"/>
              </a:spcBef>
              <a:spcAft>
                <a:spcPts val="0"/>
              </a:spcAft>
              <a:buNone/>
            </a:pPr>
            <a:r>
              <a:rPr lang="en-US" sz="2000" b="0" dirty="0"/>
              <a:t>Geological information on wells.</a:t>
            </a:r>
          </a:p>
          <a:p>
            <a:pPr marL="787400" lvl="0" indent="-228600" rtl="0">
              <a:lnSpc>
                <a:spcPct val="131727"/>
              </a:lnSpc>
              <a:spcBef>
                <a:spcPts val="900"/>
              </a:spcBef>
              <a:spcAft>
                <a:spcPts val="900"/>
              </a:spcAft>
              <a:buClr>
                <a:srgbClr val="333333"/>
              </a:buClr>
              <a:buSzPct val="100000"/>
              <a:buFont typeface="Open Sans"/>
              <a:buNone/>
            </a:pPr>
            <a:endParaRPr sz="1800" b="0" dirty="0">
              <a:solidFill>
                <a:srgbClr val="333333"/>
              </a:solidFill>
              <a:highlight>
                <a:srgbClr val="FFFFFF"/>
              </a:highlight>
            </a:endParaRPr>
          </a:p>
          <a:p>
            <a:pPr lvl="0" rtl="0">
              <a:spcBef>
                <a:spcPts val="0"/>
              </a:spcBef>
              <a:buNone/>
            </a:pPr>
            <a:endParaRPr sz="18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Shape 208"/>
          <p:cNvSpPr txBox="1">
            <a:spLocks noGrp="1"/>
          </p:cNvSpPr>
          <p:nvPr>
            <p:ph type="body" idx="1"/>
          </p:nvPr>
        </p:nvSpPr>
        <p:spPr>
          <a:xfrm>
            <a:off x="562572" y="371510"/>
            <a:ext cx="8184600" cy="992100"/>
          </a:xfrm>
          <a:prstGeom prst="rect">
            <a:avLst/>
          </a:prstGeom>
        </p:spPr>
        <p:txBody>
          <a:bodyPr wrap="square" lIns="91425" tIns="91425" rIns="91425" bIns="91425" anchor="b" anchorCtr="0">
            <a:noAutofit/>
          </a:bodyPr>
          <a:lstStyle/>
          <a:p>
            <a:pPr lvl="0">
              <a:spcBef>
                <a:spcPts val="0"/>
              </a:spcBef>
              <a:buNone/>
            </a:pPr>
            <a:r>
              <a:rPr lang="en-US" dirty="0">
                <a:latin typeface="Open Sans" panose="020B0606030504020204" pitchFamily="34" charset="0"/>
                <a:ea typeface="Open Sans" panose="020B0606030504020204" pitchFamily="34" charset="0"/>
                <a:cs typeface="Open Sans" panose="020B0606030504020204" pitchFamily="34" charset="0"/>
              </a:rPr>
              <a:t>Need </a:t>
            </a:r>
            <a:r>
              <a:rPr lang="en-US" dirty="0" smtClean="0">
                <a:latin typeface="Open Sans" panose="020B0606030504020204" pitchFamily="34" charset="0"/>
                <a:ea typeface="Open Sans" panose="020B0606030504020204" pitchFamily="34" charset="0"/>
                <a:cs typeface="Open Sans" panose="020B0606030504020204" pitchFamily="34" charset="0"/>
              </a:rPr>
              <a:t>Help</a:t>
            </a:r>
            <a:r>
              <a:rPr lang="en-US" dirty="0">
                <a:latin typeface="Open Sans" panose="020B0606030504020204" pitchFamily="34" charset="0"/>
                <a:ea typeface="Open Sans" panose="020B0606030504020204" pitchFamily="34" charset="0"/>
                <a:cs typeface="Open Sans" panose="020B0606030504020204" pitchFamily="34" charset="0"/>
              </a:rPr>
              <a:t>?</a:t>
            </a:r>
          </a:p>
        </p:txBody>
      </p:sp>
      <p:sp>
        <p:nvSpPr>
          <p:cNvPr id="209" name="Shape 209"/>
          <p:cNvSpPr txBox="1">
            <a:spLocks noGrp="1"/>
          </p:cNvSpPr>
          <p:nvPr>
            <p:ph type="body" idx="2"/>
          </p:nvPr>
        </p:nvSpPr>
        <p:spPr>
          <a:xfrm>
            <a:off x="659300" y="1575175"/>
            <a:ext cx="8196300" cy="4773900"/>
          </a:xfrm>
          <a:prstGeom prst="rect">
            <a:avLst/>
          </a:prstGeom>
        </p:spPr>
        <p:txBody>
          <a:bodyPr wrap="square" lIns="91425" tIns="91425" rIns="91425" bIns="91425" anchor="t" anchorCtr="0">
            <a:noAutofit/>
          </a:bodyPr>
          <a:lstStyle/>
          <a:p>
            <a:pPr marL="0" lvl="0" indent="0" rtl="0">
              <a:spcBef>
                <a:spcPts val="0"/>
              </a:spcBef>
              <a:buNone/>
            </a:pPr>
            <a:r>
              <a:rPr lang="en-US" sz="1800" b="0" dirty="0"/>
              <a:t>Response to agency does not need to go through Institutional Official, unless specifically required by agency</a:t>
            </a:r>
            <a:r>
              <a:rPr lang="en-US" sz="1800" b="0" dirty="0" smtClean="0"/>
              <a:t>.</a:t>
            </a:r>
          </a:p>
          <a:p>
            <a:pPr marL="0" lvl="0" indent="0" rtl="0">
              <a:spcBef>
                <a:spcPts val="0"/>
              </a:spcBef>
              <a:buNone/>
            </a:pPr>
            <a:endParaRPr lang="en-US" sz="1800" b="0" dirty="0"/>
          </a:p>
          <a:p>
            <a:pPr marL="0" lvl="0" indent="0" rtl="0">
              <a:spcBef>
                <a:spcPts val="0"/>
              </a:spcBef>
              <a:buNone/>
            </a:pPr>
            <a:r>
              <a:rPr lang="en-US" sz="1800" b="0" dirty="0"/>
              <a:t>If assistance needed for response, contact </a:t>
            </a:r>
            <a:r>
              <a:rPr lang="en-US" sz="1800" b="0" u="sng" dirty="0">
                <a:solidFill>
                  <a:schemeClr val="hlink"/>
                </a:solidFill>
                <a:hlinkClick r:id="rId3"/>
              </a:rPr>
              <a:t>osp@uw.edu</a:t>
            </a:r>
            <a:r>
              <a:rPr lang="en-US" sz="1800" b="0" dirty="0"/>
              <a:t> </a:t>
            </a:r>
          </a:p>
          <a:p>
            <a:pPr marL="0" lvl="0" indent="0" rtl="0">
              <a:spcBef>
                <a:spcPts val="0"/>
              </a:spcBef>
              <a:buNone/>
            </a:pPr>
            <a:endParaRPr sz="1800" b="0" dirty="0"/>
          </a:p>
          <a:p>
            <a:pPr marL="0" lvl="0" indent="0" rtl="0">
              <a:spcBef>
                <a:spcPts val="0"/>
              </a:spcBef>
              <a:buNone/>
            </a:pPr>
            <a:r>
              <a:rPr lang="en-US" sz="1800" b="0" dirty="0"/>
              <a:t>OSP </a:t>
            </a:r>
            <a:r>
              <a:rPr lang="en-US" sz="1800" dirty="0"/>
              <a:t>can</a:t>
            </a:r>
            <a:r>
              <a:rPr lang="en-US" sz="1800" b="0" dirty="0"/>
              <a:t> provide</a:t>
            </a:r>
            <a:r>
              <a:rPr lang="en-US" sz="1800" b="0" dirty="0" smtClean="0"/>
              <a:t>:</a:t>
            </a:r>
          </a:p>
          <a:p>
            <a:pPr marL="285750" indent="-285750">
              <a:spcBef>
                <a:spcPts val="0"/>
              </a:spcBef>
            </a:pPr>
            <a:r>
              <a:rPr lang="en-US" sz="1800" b="0" dirty="0" smtClean="0"/>
              <a:t>Assistance </a:t>
            </a:r>
            <a:r>
              <a:rPr lang="en-US" sz="1800" b="0" dirty="0"/>
              <a:t>communicating with FOIA officer to ask questions or get an </a:t>
            </a:r>
            <a:r>
              <a:rPr lang="en-US" sz="1800" b="0" dirty="0" smtClean="0"/>
              <a:t>extension</a:t>
            </a:r>
          </a:p>
          <a:p>
            <a:pPr marL="285750" indent="-285750">
              <a:spcBef>
                <a:spcPts val="0"/>
              </a:spcBef>
            </a:pPr>
            <a:r>
              <a:rPr lang="en-US" sz="1800" b="0" dirty="0" smtClean="0"/>
              <a:t>Help </a:t>
            </a:r>
            <a:r>
              <a:rPr lang="en-US" sz="1800" b="0" dirty="0"/>
              <a:t>drafting request to agency to redact </a:t>
            </a:r>
            <a:r>
              <a:rPr lang="en-US" sz="1800" b="0" dirty="0" smtClean="0"/>
              <a:t>information</a:t>
            </a:r>
          </a:p>
          <a:p>
            <a:pPr marL="285750" indent="-285750">
              <a:spcBef>
                <a:spcPts val="0"/>
              </a:spcBef>
            </a:pPr>
            <a:r>
              <a:rPr lang="en-US" sz="1800" b="0" dirty="0" smtClean="0"/>
              <a:t>Relevant </a:t>
            </a:r>
            <a:r>
              <a:rPr lang="en-US" sz="1800" b="0" dirty="0"/>
              <a:t>eGC1 information so copies of your proposal/award can be retrieved from SAGE by PI</a:t>
            </a:r>
          </a:p>
          <a:p>
            <a:pPr marL="0" lvl="0" indent="0" rtl="0">
              <a:spcBef>
                <a:spcPts val="0"/>
              </a:spcBef>
              <a:buNone/>
            </a:pPr>
            <a:endParaRPr sz="1800" b="0" dirty="0"/>
          </a:p>
          <a:p>
            <a:pPr marL="0" lvl="0" indent="0" rtl="0">
              <a:spcBef>
                <a:spcPts val="0"/>
              </a:spcBef>
              <a:buNone/>
            </a:pPr>
            <a:r>
              <a:rPr lang="en-US" sz="1800" b="0" dirty="0"/>
              <a:t>OSP </a:t>
            </a:r>
            <a:r>
              <a:rPr lang="en-US" sz="1800" dirty="0"/>
              <a:t>cannot</a:t>
            </a:r>
            <a:r>
              <a:rPr lang="en-US" sz="1800" b="0" dirty="0"/>
              <a:t> </a:t>
            </a:r>
            <a:r>
              <a:rPr lang="en-US" sz="1800" b="0" dirty="0" smtClean="0"/>
              <a:t>provide:</a:t>
            </a:r>
          </a:p>
          <a:p>
            <a:pPr marL="285750" indent="-285750">
              <a:spcBef>
                <a:spcPts val="0"/>
              </a:spcBef>
            </a:pPr>
            <a:r>
              <a:rPr lang="en-US" sz="1800" b="0" dirty="0" smtClean="0"/>
              <a:t>Review </a:t>
            </a:r>
            <a:r>
              <a:rPr lang="en-US" sz="1800" b="0" dirty="0"/>
              <a:t>of information in application or award to determine what should be </a:t>
            </a:r>
            <a:r>
              <a:rPr lang="en-US" sz="1800" b="0" dirty="0" smtClean="0"/>
              <a:t>redacted</a:t>
            </a:r>
          </a:p>
          <a:p>
            <a:pPr marL="285750" indent="-285750">
              <a:spcBef>
                <a:spcPts val="0"/>
              </a:spcBef>
            </a:pPr>
            <a:r>
              <a:rPr lang="en-US" sz="1800" b="0" dirty="0" smtClean="0"/>
              <a:t>Highlighting </a:t>
            </a:r>
            <a:r>
              <a:rPr lang="en-US" sz="1800" b="0" dirty="0"/>
              <a:t>assistance/making </a:t>
            </a:r>
            <a:r>
              <a:rPr lang="en-US" sz="1800" b="0" dirty="0" smtClean="0"/>
              <a:t>pdfs</a:t>
            </a:r>
          </a:p>
          <a:p>
            <a:pPr marL="285750" indent="-285750">
              <a:spcBef>
                <a:spcPts val="0"/>
              </a:spcBef>
            </a:pPr>
            <a:r>
              <a:rPr lang="en-US" sz="1800" b="0" dirty="0" smtClean="0"/>
              <a:t>Legal </a:t>
            </a:r>
            <a:r>
              <a:rPr lang="en-US" sz="1800" b="0" dirty="0"/>
              <a:t>advice</a:t>
            </a:r>
          </a:p>
          <a:p>
            <a:pPr marL="0" lvl="0" indent="0" rtl="0">
              <a:spcBef>
                <a:spcPts val="0"/>
              </a:spcBef>
              <a:buNone/>
            </a:pPr>
            <a:endParaRPr sz="1800" b="0" dirty="0"/>
          </a:p>
          <a:p>
            <a:pPr marL="0" lvl="0" indent="0" rtl="0">
              <a:spcBef>
                <a:spcPts val="0"/>
              </a:spcBef>
              <a:buNone/>
            </a:pPr>
            <a:endParaRPr sz="1800" b="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7"/>
        <p:cNvGrpSpPr/>
        <p:nvPr/>
      </p:nvGrpSpPr>
      <p:grpSpPr>
        <a:xfrm>
          <a:off x="0" y="0"/>
          <a:ext cx="0" cy="0"/>
          <a:chOff x="0" y="0"/>
          <a:chExt cx="0" cy="0"/>
        </a:xfrm>
      </p:grpSpPr>
      <p:sp>
        <p:nvSpPr>
          <p:cNvPr id="48" name="Shape 48"/>
          <p:cNvSpPr txBox="1">
            <a:spLocks noGrp="1"/>
          </p:cNvSpPr>
          <p:nvPr>
            <p:ph type="body" idx="1"/>
          </p:nvPr>
        </p:nvSpPr>
        <p:spPr>
          <a:xfrm>
            <a:off x="670931" y="371510"/>
            <a:ext cx="8184600" cy="992100"/>
          </a:xfrm>
          <a:prstGeom prst="rect">
            <a:avLst/>
          </a:prstGeom>
          <a:noFill/>
          <a:ln>
            <a:noFill/>
          </a:ln>
        </p:spPr>
        <p:txBody>
          <a:bodyPr wrap="square" lIns="91425" tIns="45700" rIns="91425" bIns="45700" anchor="b" anchorCtr="0">
            <a:noAutofit/>
          </a:bodyPr>
          <a:lstStyle/>
          <a:p>
            <a:pPr marL="0" marR="0" lvl="0" indent="0" algn="l" rtl="0">
              <a:lnSpc>
                <a:spcPct val="90000"/>
              </a:lnSpc>
              <a:spcBef>
                <a:spcPts val="0"/>
              </a:spcBef>
              <a:spcAft>
                <a:spcPts val="0"/>
              </a:spcAft>
              <a:buClr>
                <a:srgbClr val="4B2E83"/>
              </a:buClr>
              <a:buSzPct val="25000"/>
              <a:buFont typeface="Arial"/>
              <a:buNone/>
            </a:pPr>
            <a:r>
              <a:rPr lang="en-US" sz="3000" b="0" i="0" u="none" strike="noStrike" cap="none" dirty="0">
                <a:solidFill>
                  <a:srgbClr val="4B2E83"/>
                </a:solidFill>
                <a:latin typeface="Open Sans"/>
                <a:ea typeface="Open Sans"/>
                <a:cs typeface="Open Sans"/>
                <a:sym typeface="Open Sans"/>
              </a:rPr>
              <a:t>Multiple PI Designation</a:t>
            </a:r>
            <a:r>
              <a:rPr lang="en-US" dirty="0">
                <a:latin typeface="Open Sans"/>
                <a:ea typeface="Open Sans"/>
                <a:cs typeface="Open Sans"/>
                <a:sym typeface="Open Sans"/>
              </a:rPr>
              <a:t> </a:t>
            </a:r>
          </a:p>
        </p:txBody>
      </p:sp>
      <p:sp>
        <p:nvSpPr>
          <p:cNvPr id="49" name="Shape 49"/>
          <p:cNvSpPr txBox="1">
            <a:spLocks noGrp="1"/>
          </p:cNvSpPr>
          <p:nvPr>
            <p:ph type="body" idx="2"/>
          </p:nvPr>
        </p:nvSpPr>
        <p:spPr>
          <a:xfrm>
            <a:off x="659304" y="1736725"/>
            <a:ext cx="8196300" cy="4015500"/>
          </a:xfrm>
          <a:prstGeom prst="rect">
            <a:avLst/>
          </a:prstGeom>
          <a:noFill/>
          <a:ln>
            <a:noFill/>
          </a:ln>
        </p:spPr>
        <p:txBody>
          <a:bodyPr wrap="square" lIns="91425" tIns="45700" rIns="91425" bIns="45700" anchor="t" anchorCtr="0">
            <a:noAutofit/>
          </a:bodyPr>
          <a:lstStyle/>
          <a:p>
            <a:pPr marL="342900" marR="0" lvl="0" indent="-342900" algn="l" rtl="0">
              <a:lnSpc>
                <a:spcPct val="90000"/>
              </a:lnSpc>
              <a:spcBef>
                <a:spcPts val="0"/>
              </a:spcBef>
              <a:spcAft>
                <a:spcPts val="0"/>
              </a:spcAft>
              <a:buClr>
                <a:srgbClr val="4B2E83"/>
              </a:buClr>
              <a:buSzPct val="25000"/>
              <a:buFont typeface="Merriweather Sans"/>
              <a:buNone/>
            </a:pPr>
            <a:endParaRPr sz="2200" b="0" i="0" u="none" strike="noStrike" cap="none" dirty="0">
              <a:solidFill>
                <a:srgbClr val="4B2E83"/>
              </a:solidFill>
              <a:latin typeface="Open Sans"/>
              <a:ea typeface="Open Sans"/>
              <a:cs typeface="Open Sans"/>
              <a:sym typeface="Open Sans"/>
            </a:endParaRPr>
          </a:p>
          <a:p>
            <a:pPr marL="0" marR="0" lvl="0" indent="0" algn="l" rtl="0">
              <a:lnSpc>
                <a:spcPct val="90000"/>
              </a:lnSpc>
              <a:spcBef>
                <a:spcPts val="0"/>
              </a:spcBef>
              <a:spcAft>
                <a:spcPts val="0"/>
              </a:spcAft>
              <a:buClr>
                <a:srgbClr val="4B2E83"/>
              </a:buClr>
              <a:buSzPct val="25000"/>
              <a:buFont typeface="Merriweather Sans"/>
              <a:buNone/>
            </a:pPr>
            <a:endParaRPr sz="2400" b="0" i="0" u="none" strike="noStrike" cap="none" dirty="0">
              <a:solidFill>
                <a:srgbClr val="4B2E83"/>
              </a:solidFill>
              <a:latin typeface="Open Sans"/>
              <a:ea typeface="Open Sans"/>
              <a:cs typeface="Open Sans"/>
              <a:sym typeface="Open Sans"/>
            </a:endParaRPr>
          </a:p>
          <a:p>
            <a:pPr marL="0" marR="0" lvl="0" indent="0" algn="l" rtl="0">
              <a:lnSpc>
                <a:spcPct val="90000"/>
              </a:lnSpc>
              <a:spcBef>
                <a:spcPts val="0"/>
              </a:spcBef>
              <a:spcAft>
                <a:spcPts val="0"/>
              </a:spcAft>
              <a:buClr>
                <a:srgbClr val="4B2E83"/>
              </a:buClr>
              <a:buSzPct val="25000"/>
              <a:buFont typeface="Merriweather Sans"/>
              <a:buNone/>
            </a:pPr>
            <a:endParaRPr sz="2400" b="0" i="0" u="none" strike="noStrike" cap="none" dirty="0">
              <a:solidFill>
                <a:srgbClr val="4B2E83"/>
              </a:solidFill>
              <a:latin typeface="Open Sans"/>
              <a:ea typeface="Open Sans"/>
              <a:cs typeface="Open Sans"/>
              <a:sym typeface="Open Sans"/>
            </a:endParaRPr>
          </a:p>
          <a:p>
            <a:pPr marL="0" marR="0" lvl="0" indent="0" algn="l" rtl="0">
              <a:lnSpc>
                <a:spcPct val="90000"/>
              </a:lnSpc>
              <a:spcBef>
                <a:spcPts val="0"/>
              </a:spcBef>
              <a:spcAft>
                <a:spcPts val="0"/>
              </a:spcAft>
              <a:buClr>
                <a:srgbClr val="4B2E83"/>
              </a:buClr>
              <a:buSzPct val="25000"/>
              <a:buFont typeface="Merriweather Sans"/>
              <a:buNone/>
            </a:pPr>
            <a:r>
              <a:rPr lang="en-US" sz="2400" b="0" i="0" u="none" strike="noStrike" cap="none" dirty="0">
                <a:solidFill>
                  <a:srgbClr val="4B2E83"/>
                </a:solidFill>
                <a:latin typeface="Open Sans"/>
                <a:ea typeface="Open Sans"/>
                <a:cs typeface="Open Sans"/>
                <a:sym typeface="Open Sans"/>
              </a:rPr>
              <a:t/>
            </a:r>
            <a:br>
              <a:rPr lang="en-US" sz="2400" b="0" i="0" u="none" strike="noStrike" cap="none" dirty="0">
                <a:solidFill>
                  <a:srgbClr val="4B2E83"/>
                </a:solidFill>
                <a:latin typeface="Open Sans"/>
                <a:ea typeface="Open Sans"/>
                <a:cs typeface="Open Sans"/>
                <a:sym typeface="Open Sans"/>
              </a:rPr>
            </a:br>
            <a:endParaRPr lang="en-US" sz="2400" b="0" i="0" u="none" strike="noStrike" cap="none" dirty="0">
              <a:solidFill>
                <a:srgbClr val="4B2E83"/>
              </a:solidFill>
              <a:latin typeface="Open Sans"/>
              <a:ea typeface="Open Sans"/>
              <a:cs typeface="Open Sans"/>
              <a:sym typeface="Open Sans"/>
            </a:endParaRPr>
          </a:p>
        </p:txBody>
      </p:sp>
      <p:sp>
        <p:nvSpPr>
          <p:cNvPr id="50" name="Shape 50"/>
          <p:cNvSpPr txBox="1"/>
          <p:nvPr/>
        </p:nvSpPr>
        <p:spPr>
          <a:xfrm>
            <a:off x="731700" y="1516000"/>
            <a:ext cx="8262600" cy="4771500"/>
          </a:xfrm>
          <a:prstGeom prst="rect">
            <a:avLst/>
          </a:prstGeom>
          <a:noFill/>
          <a:ln>
            <a:noFill/>
          </a:ln>
        </p:spPr>
        <p:txBody>
          <a:bodyPr wrap="square" lIns="91425" tIns="45700" rIns="91425" bIns="45700" anchor="t" anchorCtr="0">
            <a:noAutofit/>
          </a:bodyPr>
          <a:lstStyle/>
          <a:p>
            <a:pPr lvl="0" rtl="0">
              <a:spcBef>
                <a:spcPts val="480"/>
              </a:spcBef>
              <a:buClr>
                <a:srgbClr val="000000"/>
              </a:buClr>
              <a:buSzPct val="45833"/>
              <a:buFont typeface="Arial"/>
              <a:buNone/>
            </a:pPr>
            <a:r>
              <a:rPr lang="en-US" sz="2200" dirty="0">
                <a:solidFill>
                  <a:schemeClr val="dk1"/>
                </a:solidFill>
                <a:highlight>
                  <a:srgbClr val="FFFFFF"/>
                </a:highlight>
                <a:latin typeface="Open Sans"/>
                <a:ea typeface="Open Sans"/>
                <a:cs typeface="Open Sans"/>
                <a:sym typeface="Open Sans"/>
              </a:rPr>
              <a:t>The NIH adopted a multiple-PD/PI model in 2006.</a:t>
            </a:r>
          </a:p>
          <a:p>
            <a:pPr lvl="0" rtl="0">
              <a:spcBef>
                <a:spcPts val="480"/>
              </a:spcBef>
              <a:buClr>
                <a:srgbClr val="000000"/>
              </a:buClr>
              <a:buFont typeface="Arial"/>
              <a:buNone/>
            </a:pPr>
            <a:endParaRPr sz="2200" dirty="0">
              <a:solidFill>
                <a:schemeClr val="dk1"/>
              </a:solidFill>
              <a:highlight>
                <a:srgbClr val="FFFFFF"/>
              </a:highlight>
              <a:latin typeface="Open Sans"/>
              <a:ea typeface="Open Sans"/>
              <a:cs typeface="Open Sans"/>
              <a:sym typeface="Open Sans"/>
            </a:endParaRPr>
          </a:p>
          <a:p>
            <a:pPr lvl="0" rtl="0">
              <a:spcBef>
                <a:spcPts val="480"/>
              </a:spcBef>
              <a:buClr>
                <a:srgbClr val="000000"/>
              </a:buClr>
              <a:buSzPct val="45833"/>
              <a:buFont typeface="Arial"/>
              <a:buNone/>
            </a:pPr>
            <a:r>
              <a:rPr lang="en-US" sz="2200" dirty="0">
                <a:solidFill>
                  <a:schemeClr val="dk1"/>
                </a:solidFill>
                <a:highlight>
                  <a:srgbClr val="FFFFFF"/>
                </a:highlight>
                <a:latin typeface="Open Sans"/>
                <a:ea typeface="Open Sans"/>
                <a:cs typeface="Open Sans"/>
                <a:sym typeface="Open Sans"/>
              </a:rPr>
              <a:t>Encourages interdisciplinary and other team approaches to biomedical </a:t>
            </a:r>
            <a:r>
              <a:rPr lang="en-US" sz="2200" dirty="0" smtClean="0">
                <a:solidFill>
                  <a:schemeClr val="dk1"/>
                </a:solidFill>
                <a:highlight>
                  <a:srgbClr val="FFFFFF"/>
                </a:highlight>
                <a:latin typeface="Open Sans"/>
                <a:ea typeface="Open Sans"/>
                <a:cs typeface="Open Sans"/>
                <a:sym typeface="Open Sans"/>
              </a:rPr>
              <a:t>research. </a:t>
            </a:r>
            <a:r>
              <a:rPr lang="en-US" sz="2200" b="1" dirty="0" smtClean="0">
                <a:solidFill>
                  <a:schemeClr val="dk1"/>
                </a:solidFill>
                <a:highlight>
                  <a:srgbClr val="FFFFFF"/>
                </a:highlight>
                <a:latin typeface="Open Sans"/>
                <a:ea typeface="Open Sans"/>
                <a:cs typeface="Open Sans"/>
                <a:sym typeface="Open Sans"/>
              </a:rPr>
              <a:t>All </a:t>
            </a:r>
            <a:r>
              <a:rPr lang="en-US" sz="2200" b="1" dirty="0">
                <a:solidFill>
                  <a:schemeClr val="dk1"/>
                </a:solidFill>
                <a:highlight>
                  <a:srgbClr val="FFFFFF"/>
                </a:highlight>
                <a:latin typeface="Open Sans"/>
                <a:ea typeface="Open Sans"/>
                <a:cs typeface="Open Sans"/>
                <a:sym typeface="Open Sans"/>
              </a:rPr>
              <a:t>PD/PIs share </a:t>
            </a:r>
            <a:r>
              <a:rPr lang="en-US" sz="2200" b="1" dirty="0" smtClean="0">
                <a:solidFill>
                  <a:schemeClr val="dk1"/>
                </a:solidFill>
                <a:highlight>
                  <a:srgbClr val="FFFFFF"/>
                </a:highlight>
                <a:latin typeface="Open Sans"/>
                <a:ea typeface="Open Sans"/>
                <a:cs typeface="Open Sans"/>
                <a:sym typeface="Open Sans"/>
              </a:rPr>
              <a:t>responsibility </a:t>
            </a:r>
            <a:r>
              <a:rPr lang="en-US" sz="2200" b="1" dirty="0">
                <a:solidFill>
                  <a:schemeClr val="dk1"/>
                </a:solidFill>
                <a:highlight>
                  <a:srgbClr val="FFFFFF"/>
                </a:highlight>
                <a:latin typeface="Open Sans"/>
                <a:ea typeface="Open Sans"/>
                <a:cs typeface="Open Sans"/>
                <a:sym typeface="Open Sans"/>
              </a:rPr>
              <a:t>and authority</a:t>
            </a:r>
            <a:r>
              <a:rPr lang="en-US" sz="2200" dirty="0">
                <a:solidFill>
                  <a:schemeClr val="dk1"/>
                </a:solidFill>
                <a:highlight>
                  <a:srgbClr val="FFFFFF"/>
                </a:highlight>
                <a:latin typeface="Open Sans"/>
                <a:ea typeface="Open Sans"/>
                <a:cs typeface="Open Sans"/>
                <a:sym typeface="Open Sans"/>
              </a:rPr>
              <a:t> for leading and directing the project.</a:t>
            </a:r>
          </a:p>
          <a:p>
            <a:pPr marL="0" marR="0" lvl="0" indent="0" algn="l" rtl="0">
              <a:lnSpc>
                <a:spcPct val="100000"/>
              </a:lnSpc>
              <a:spcBef>
                <a:spcPts val="0"/>
              </a:spcBef>
              <a:spcAft>
                <a:spcPts val="0"/>
              </a:spcAft>
              <a:buClr>
                <a:srgbClr val="4B2E83"/>
              </a:buClr>
              <a:buFont typeface="Open Sans"/>
              <a:buNone/>
            </a:pPr>
            <a:endParaRPr sz="2200" dirty="0">
              <a:solidFill>
                <a:schemeClr val="dk1"/>
              </a:solidFill>
              <a:latin typeface="Open Sans"/>
              <a:ea typeface="Open Sans"/>
              <a:cs typeface="Open Sans"/>
              <a:sym typeface="Open Sans"/>
            </a:endParaRPr>
          </a:p>
          <a:p>
            <a:pPr marL="0" marR="0" lvl="0" indent="0" algn="l" rtl="0">
              <a:lnSpc>
                <a:spcPct val="100000"/>
              </a:lnSpc>
              <a:spcBef>
                <a:spcPts val="0"/>
              </a:spcBef>
              <a:spcAft>
                <a:spcPts val="0"/>
              </a:spcAft>
              <a:buClr>
                <a:srgbClr val="4B2E83"/>
              </a:buClr>
              <a:buSzPct val="25000"/>
              <a:buFont typeface="Open Sans"/>
              <a:buNone/>
            </a:pPr>
            <a:r>
              <a:rPr lang="en-US" sz="2200" dirty="0">
                <a:solidFill>
                  <a:schemeClr val="dk1"/>
                </a:solidFill>
                <a:latin typeface="Open Sans"/>
                <a:ea typeface="Open Sans"/>
                <a:cs typeface="Open Sans"/>
                <a:sym typeface="Open Sans"/>
              </a:rPr>
              <a:t>Typically, the PI listed on the eGC1 is the contact PD/PI, responsible for communication between the sponsor and the rest of leadership team. </a:t>
            </a:r>
          </a:p>
          <a:p>
            <a:pPr marL="0" marR="0" lvl="0" indent="0" algn="l" rtl="0">
              <a:lnSpc>
                <a:spcPct val="100000"/>
              </a:lnSpc>
              <a:spcBef>
                <a:spcPts val="0"/>
              </a:spcBef>
              <a:spcAft>
                <a:spcPts val="0"/>
              </a:spcAft>
              <a:buClr>
                <a:srgbClr val="000000"/>
              </a:buClr>
              <a:buFont typeface="Arial"/>
              <a:buNone/>
            </a:pPr>
            <a:endParaRPr sz="2200" dirty="0">
              <a:solidFill>
                <a:schemeClr val="dk1"/>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ct val="25000"/>
              <a:buFont typeface="Arial"/>
              <a:buNone/>
            </a:pPr>
            <a:r>
              <a:rPr lang="en-US" sz="2200" dirty="0">
                <a:solidFill>
                  <a:schemeClr val="dk1"/>
                </a:solidFill>
                <a:latin typeface="Open Sans"/>
                <a:ea typeface="Open Sans"/>
                <a:cs typeface="Open Sans"/>
                <a:sym typeface="Open Sans"/>
              </a:rPr>
              <a:t>Use </a:t>
            </a:r>
            <a:r>
              <a:rPr lang="en-US" sz="2200" dirty="0" smtClean="0">
                <a:solidFill>
                  <a:schemeClr val="dk1"/>
                </a:solidFill>
                <a:latin typeface="Open Sans"/>
                <a:ea typeface="Open Sans"/>
                <a:cs typeface="Open Sans"/>
                <a:sym typeface="Open Sans"/>
              </a:rPr>
              <a:t>“</a:t>
            </a:r>
            <a:r>
              <a:rPr lang="en-US" sz="2200" dirty="0">
                <a:solidFill>
                  <a:schemeClr val="dk1"/>
                </a:solidFill>
                <a:latin typeface="Open Sans"/>
                <a:ea typeface="Open Sans"/>
                <a:cs typeface="Open Sans"/>
                <a:sym typeface="Open Sans"/>
              </a:rPr>
              <a:t>Multiple PI” designation from </a:t>
            </a:r>
            <a:r>
              <a:rPr lang="en-US" sz="2200" dirty="0" smtClean="0">
                <a:solidFill>
                  <a:schemeClr val="dk1"/>
                </a:solidFill>
                <a:latin typeface="Open Sans"/>
                <a:ea typeface="Open Sans"/>
                <a:cs typeface="Open Sans"/>
                <a:sym typeface="Open Sans"/>
              </a:rPr>
              <a:t>selection </a:t>
            </a:r>
            <a:r>
              <a:rPr lang="en-US" sz="2200" dirty="0">
                <a:solidFill>
                  <a:schemeClr val="dk1"/>
                </a:solidFill>
                <a:latin typeface="Open Sans"/>
                <a:ea typeface="Open Sans"/>
                <a:cs typeface="Open Sans"/>
                <a:sym typeface="Open Sans"/>
              </a:rPr>
              <a:t>on </a:t>
            </a:r>
            <a:r>
              <a:rPr lang="en-US" sz="2200" dirty="0" smtClean="0">
                <a:solidFill>
                  <a:schemeClr val="dk1"/>
                </a:solidFill>
                <a:latin typeface="Open Sans"/>
                <a:ea typeface="Open Sans"/>
                <a:cs typeface="Open Sans"/>
                <a:sym typeface="Open Sans"/>
              </a:rPr>
              <a:t>eGC1 PI &amp; Personnel </a:t>
            </a:r>
            <a:r>
              <a:rPr lang="en-US" sz="2200" dirty="0">
                <a:solidFill>
                  <a:schemeClr val="dk1"/>
                </a:solidFill>
                <a:latin typeface="Open Sans"/>
                <a:ea typeface="Open Sans"/>
                <a:cs typeface="Open Sans"/>
                <a:sym typeface="Open Sans"/>
              </a:rPr>
              <a:t>page.</a:t>
            </a:r>
          </a:p>
          <a:p>
            <a:pPr marL="0" marR="0" lvl="0" indent="0" algn="l" rtl="0">
              <a:lnSpc>
                <a:spcPct val="100000"/>
              </a:lnSpc>
              <a:spcBef>
                <a:spcPts val="0"/>
              </a:spcBef>
              <a:spcAft>
                <a:spcPts val="0"/>
              </a:spcAft>
              <a:buClr>
                <a:srgbClr val="4B2E83"/>
              </a:buClr>
              <a:buFont typeface="Open Sans"/>
              <a:buNone/>
            </a:pPr>
            <a:endParaRPr sz="2400" dirty="0">
              <a:solidFill>
                <a:srgbClr val="4B2E83"/>
              </a:solidFill>
              <a:latin typeface="Open Sans"/>
              <a:ea typeface="Open Sans"/>
              <a:cs typeface="Open Sans"/>
              <a:sym typeface="Open Sans"/>
            </a:endParaRPr>
          </a:p>
          <a:p>
            <a:pPr marL="0" marR="0" lvl="0" indent="0" algn="l" rtl="0">
              <a:lnSpc>
                <a:spcPct val="100000"/>
              </a:lnSpc>
              <a:spcBef>
                <a:spcPts val="0"/>
              </a:spcBef>
              <a:spcAft>
                <a:spcPts val="0"/>
              </a:spcAft>
              <a:buClr>
                <a:srgbClr val="4B2E83"/>
              </a:buClr>
              <a:buFont typeface="Open Sans"/>
              <a:buNone/>
            </a:pPr>
            <a:endParaRPr sz="2400" dirty="0">
              <a:solidFill>
                <a:srgbClr val="4B2E83"/>
              </a:solidFill>
              <a:latin typeface="Open Sans"/>
              <a:ea typeface="Open Sans"/>
              <a:cs typeface="Open Sans"/>
              <a:sym typeface="Open Sans"/>
            </a:endParaRPr>
          </a:p>
          <a:p>
            <a:pPr marL="0" marR="0" lvl="0" indent="0" algn="l" rtl="0">
              <a:lnSpc>
                <a:spcPct val="100000"/>
              </a:lnSpc>
              <a:spcBef>
                <a:spcPts val="0"/>
              </a:spcBef>
              <a:spcAft>
                <a:spcPts val="0"/>
              </a:spcAft>
              <a:buClr>
                <a:srgbClr val="4B2E83"/>
              </a:buClr>
              <a:buFont typeface="Open Sans"/>
              <a:buNone/>
            </a:pPr>
            <a:endParaRPr sz="2400" dirty="0">
              <a:solidFill>
                <a:srgbClr val="4B2E83"/>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Font typeface="Arial"/>
              <a:buNone/>
            </a:pP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Font typeface="Arial"/>
              <a:buNone/>
            </a:pP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Shape 214"/>
          <p:cNvSpPr txBox="1">
            <a:spLocks noGrp="1"/>
          </p:cNvSpPr>
          <p:nvPr>
            <p:ph type="body" idx="1"/>
          </p:nvPr>
        </p:nvSpPr>
        <p:spPr>
          <a:xfrm>
            <a:off x="589868" y="371510"/>
            <a:ext cx="8184600" cy="992100"/>
          </a:xfrm>
          <a:prstGeom prst="rect">
            <a:avLst/>
          </a:prstGeom>
        </p:spPr>
        <p:txBody>
          <a:bodyPr wrap="square" lIns="91425" tIns="91425" rIns="91425" bIns="91425" anchor="b" anchorCtr="0">
            <a:noAutofit/>
          </a:bodyPr>
          <a:lstStyle/>
          <a:p>
            <a:pPr lvl="0">
              <a:spcBef>
                <a:spcPts val="0"/>
              </a:spcBef>
              <a:buNone/>
            </a:pPr>
            <a:r>
              <a:rPr lang="en-US" dirty="0">
                <a:latin typeface="Open Sans" panose="020B0606030504020204" pitchFamily="34" charset="0"/>
                <a:ea typeface="Open Sans" panose="020B0606030504020204" pitchFamily="34" charset="0"/>
                <a:cs typeface="Open Sans" panose="020B0606030504020204" pitchFamily="34" charset="0"/>
              </a:rPr>
              <a:t>Tips</a:t>
            </a:r>
          </a:p>
        </p:txBody>
      </p:sp>
      <p:sp>
        <p:nvSpPr>
          <p:cNvPr id="215" name="Shape 215"/>
          <p:cNvSpPr txBox="1">
            <a:spLocks noGrp="1"/>
          </p:cNvSpPr>
          <p:nvPr>
            <p:ph type="body" idx="2"/>
          </p:nvPr>
        </p:nvSpPr>
        <p:spPr>
          <a:xfrm>
            <a:off x="659300" y="1250525"/>
            <a:ext cx="8196300" cy="4501800"/>
          </a:xfrm>
          <a:prstGeom prst="rect">
            <a:avLst/>
          </a:prstGeom>
        </p:spPr>
        <p:txBody>
          <a:bodyPr wrap="square" lIns="91425" tIns="91425" rIns="91425" bIns="91425" anchor="t" anchorCtr="0">
            <a:noAutofit/>
          </a:bodyPr>
          <a:lstStyle/>
          <a:p>
            <a:pPr marL="457200" lvl="0" indent="0" rtl="0">
              <a:spcBef>
                <a:spcPts val="0"/>
              </a:spcBef>
              <a:buNone/>
            </a:pPr>
            <a:endParaRPr b="0" dirty="0"/>
          </a:p>
          <a:p>
            <a:pPr marL="0" lvl="0" indent="0">
              <a:spcBef>
                <a:spcPts val="0"/>
              </a:spcBef>
              <a:buNone/>
            </a:pPr>
            <a:r>
              <a:rPr lang="en-US" b="0" dirty="0"/>
              <a:t>A notification from an agency that there is a FOIA request is not unusual.  </a:t>
            </a:r>
          </a:p>
          <a:p>
            <a:pPr lvl="0">
              <a:spcBef>
                <a:spcPts val="0"/>
              </a:spcBef>
              <a:buNone/>
            </a:pPr>
            <a:endParaRPr b="0" dirty="0"/>
          </a:p>
          <a:p>
            <a:pPr marL="0" lvl="0" indent="0" rtl="0">
              <a:spcBef>
                <a:spcPts val="0"/>
              </a:spcBef>
              <a:buNone/>
            </a:pPr>
            <a:r>
              <a:rPr lang="en-US" b="0" dirty="0"/>
              <a:t>Proposals, in and of themselves, are not confidential or proprietary.</a:t>
            </a:r>
          </a:p>
          <a:p>
            <a:pPr marL="457200" lvl="0" indent="0" rtl="0">
              <a:spcBef>
                <a:spcPts val="0"/>
              </a:spcBef>
              <a:buNone/>
            </a:pPr>
            <a:endParaRPr b="0" dirty="0"/>
          </a:p>
          <a:p>
            <a:pPr marL="0" lvl="0" indent="0" rtl="0">
              <a:spcBef>
                <a:spcPts val="0"/>
              </a:spcBef>
              <a:buNone/>
            </a:pPr>
            <a:r>
              <a:rPr lang="en-US" b="0" dirty="0"/>
              <a:t>The most common response to a FOIA officer is </a:t>
            </a:r>
          </a:p>
          <a:p>
            <a:pPr marL="0" lvl="0" indent="0" rtl="0">
              <a:spcBef>
                <a:spcPts val="0"/>
              </a:spcBef>
              <a:buNone/>
            </a:pPr>
            <a:r>
              <a:rPr lang="en-US" b="0" dirty="0"/>
              <a:t>“I have no redactions to request”.</a:t>
            </a:r>
          </a:p>
          <a:p>
            <a:pPr marL="457200" lvl="0" indent="0" rtl="0">
              <a:spcBef>
                <a:spcPts val="0"/>
              </a:spcBef>
              <a:buNone/>
            </a:pPr>
            <a:endParaRPr dirty="0"/>
          </a:p>
          <a:p>
            <a:pPr marL="457200" lvl="0" indent="0">
              <a:spcBef>
                <a:spcPts val="0"/>
              </a:spcBef>
              <a:buNone/>
            </a:pPr>
            <a:endParaRPr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Shape 220"/>
          <p:cNvSpPr txBox="1">
            <a:spLocks noGrp="1"/>
          </p:cNvSpPr>
          <p:nvPr>
            <p:ph type="body" idx="1"/>
          </p:nvPr>
        </p:nvSpPr>
        <p:spPr>
          <a:xfrm>
            <a:off x="671756" y="371510"/>
            <a:ext cx="8184600" cy="992100"/>
          </a:xfrm>
          <a:prstGeom prst="rect">
            <a:avLst/>
          </a:prstGeom>
        </p:spPr>
        <p:txBody>
          <a:bodyPr wrap="square" lIns="91425" tIns="91425" rIns="91425" bIns="91425" anchor="b" anchorCtr="0">
            <a:noAutofit/>
          </a:bodyPr>
          <a:lstStyle/>
          <a:p>
            <a:pPr marL="0" marR="0" lvl="0" indent="0" algn="l" rtl="0">
              <a:lnSpc>
                <a:spcPct val="90000"/>
              </a:lnSpc>
              <a:spcBef>
                <a:spcPts val="600"/>
              </a:spcBef>
              <a:spcAft>
                <a:spcPts val="0"/>
              </a:spcAft>
              <a:buNone/>
            </a:pPr>
            <a:r>
              <a:rPr lang="en-US" dirty="0">
                <a:latin typeface="Open Sans" panose="020B0606030504020204" pitchFamily="34" charset="0"/>
                <a:ea typeface="Open Sans" panose="020B0606030504020204" pitchFamily="34" charset="0"/>
                <a:cs typeface="Open Sans" panose="020B0606030504020204" pitchFamily="34" charset="0"/>
              </a:rPr>
              <a:t>Two Different Processes</a:t>
            </a:r>
          </a:p>
          <a:p>
            <a:pPr marL="0" marR="0" lvl="0" indent="0" algn="l" rtl="0">
              <a:lnSpc>
                <a:spcPct val="90000"/>
              </a:lnSpc>
              <a:spcBef>
                <a:spcPts val="600"/>
              </a:spcBef>
              <a:spcAft>
                <a:spcPts val="0"/>
              </a:spcAft>
              <a:buNone/>
            </a:pPr>
            <a:r>
              <a:rPr lang="en-US" dirty="0">
                <a:latin typeface="Open Sans" panose="020B0606030504020204" pitchFamily="34" charset="0"/>
                <a:ea typeface="Open Sans" panose="020B0606030504020204" pitchFamily="34" charset="0"/>
                <a:cs typeface="Open Sans" panose="020B0606030504020204" pitchFamily="34" charset="0"/>
              </a:rPr>
              <a:t>Some Things </a:t>
            </a:r>
            <a:r>
              <a:rPr lang="en-US" dirty="0" smtClean="0">
                <a:latin typeface="Open Sans" panose="020B0606030504020204" pitchFamily="34" charset="0"/>
                <a:ea typeface="Open Sans" panose="020B0606030504020204" pitchFamily="34" charset="0"/>
                <a:cs typeface="Open Sans" panose="020B0606030504020204" pitchFamily="34" charset="0"/>
              </a:rPr>
              <a:t>in </a:t>
            </a:r>
            <a:r>
              <a:rPr lang="en-US" dirty="0">
                <a:latin typeface="Open Sans" panose="020B0606030504020204" pitchFamily="34" charset="0"/>
                <a:ea typeface="Open Sans" panose="020B0606030504020204" pitchFamily="34" charset="0"/>
                <a:cs typeface="Open Sans" panose="020B0606030504020204" pitchFamily="34" charset="0"/>
              </a:rPr>
              <a:t>Common</a:t>
            </a:r>
          </a:p>
        </p:txBody>
      </p:sp>
      <p:sp>
        <p:nvSpPr>
          <p:cNvPr id="221" name="Shape 221"/>
          <p:cNvSpPr txBox="1">
            <a:spLocks noGrp="1"/>
          </p:cNvSpPr>
          <p:nvPr>
            <p:ph type="body" idx="2"/>
          </p:nvPr>
        </p:nvSpPr>
        <p:spPr>
          <a:xfrm>
            <a:off x="645656" y="1309093"/>
            <a:ext cx="8196300" cy="4015500"/>
          </a:xfrm>
          <a:prstGeom prst="rect">
            <a:avLst/>
          </a:prstGeom>
        </p:spPr>
        <p:txBody>
          <a:bodyPr wrap="square" lIns="91425" tIns="91425" rIns="91425" bIns="91425" anchor="t" anchorCtr="0">
            <a:noAutofit/>
          </a:bodyPr>
          <a:lstStyle/>
          <a:p>
            <a:pPr marL="0" marR="0" lvl="0" indent="0" algn="l" rtl="0">
              <a:lnSpc>
                <a:spcPct val="100000"/>
              </a:lnSpc>
              <a:spcBef>
                <a:spcPts val="480"/>
              </a:spcBef>
              <a:spcAft>
                <a:spcPts val="0"/>
              </a:spcAft>
              <a:buNone/>
            </a:pPr>
            <a:endParaRPr b="0" dirty="0"/>
          </a:p>
          <a:p>
            <a:pPr marL="457200" marR="0" lvl="0" indent="-228600" algn="l" rtl="0">
              <a:lnSpc>
                <a:spcPct val="100000"/>
              </a:lnSpc>
              <a:spcBef>
                <a:spcPts val="480"/>
              </a:spcBef>
              <a:spcAft>
                <a:spcPts val="0"/>
              </a:spcAft>
            </a:pPr>
            <a:r>
              <a:rPr lang="en-US" b="0" dirty="0"/>
              <a:t>UW must comply with all records requests</a:t>
            </a:r>
          </a:p>
          <a:p>
            <a:pPr marL="0" marR="0" lvl="0" indent="0" algn="l" rtl="0">
              <a:lnSpc>
                <a:spcPct val="100000"/>
              </a:lnSpc>
              <a:spcBef>
                <a:spcPts val="480"/>
              </a:spcBef>
              <a:spcAft>
                <a:spcPts val="0"/>
              </a:spcAft>
              <a:buNone/>
            </a:pPr>
            <a:endParaRPr b="0" dirty="0"/>
          </a:p>
          <a:p>
            <a:pPr marL="457200" marR="0" lvl="0" indent="-228600" algn="l" rtl="0">
              <a:lnSpc>
                <a:spcPct val="100000"/>
              </a:lnSpc>
              <a:spcBef>
                <a:spcPts val="480"/>
              </a:spcBef>
              <a:spcAft>
                <a:spcPts val="0"/>
              </a:spcAft>
            </a:pPr>
            <a:r>
              <a:rPr lang="en-US" b="0" dirty="0"/>
              <a:t>Limited redaction is allowed</a:t>
            </a:r>
          </a:p>
          <a:p>
            <a:pPr marL="0" marR="0" lvl="0" indent="0" algn="l" rtl="0">
              <a:lnSpc>
                <a:spcPct val="100000"/>
              </a:lnSpc>
              <a:spcBef>
                <a:spcPts val="480"/>
              </a:spcBef>
              <a:spcAft>
                <a:spcPts val="0"/>
              </a:spcAft>
              <a:buNone/>
            </a:pPr>
            <a:endParaRPr b="0" dirty="0"/>
          </a:p>
          <a:p>
            <a:pPr marL="457200" marR="0" lvl="0" indent="-228600" algn="l" rtl="0">
              <a:lnSpc>
                <a:spcPct val="100000"/>
              </a:lnSpc>
              <a:spcBef>
                <a:spcPts val="480"/>
              </a:spcBef>
              <a:spcAft>
                <a:spcPts val="0"/>
              </a:spcAft>
            </a:pPr>
            <a:r>
              <a:rPr lang="en-US" b="0" dirty="0"/>
              <a:t>Assistance is available</a:t>
            </a:r>
          </a:p>
          <a:p>
            <a:pPr marL="0" marR="0" lvl="0" indent="0" algn="l" rtl="0">
              <a:lnSpc>
                <a:spcPct val="100000"/>
              </a:lnSpc>
              <a:spcBef>
                <a:spcPts val="480"/>
              </a:spcBef>
              <a:spcAft>
                <a:spcPts val="0"/>
              </a:spcAft>
              <a:buNone/>
            </a:pPr>
            <a:endParaRPr b="0" dirty="0"/>
          </a:p>
          <a:p>
            <a:pPr marL="457200" marR="0" lvl="0" indent="-228600" algn="l" rtl="0">
              <a:lnSpc>
                <a:spcPct val="100000"/>
              </a:lnSpc>
              <a:spcBef>
                <a:spcPts val="480"/>
              </a:spcBef>
              <a:spcAft>
                <a:spcPts val="0"/>
              </a:spcAft>
            </a:pPr>
            <a:r>
              <a:rPr lang="en-US" b="0" dirty="0"/>
              <a:t>Consider what is put into the record in the first place</a:t>
            </a:r>
          </a:p>
          <a:p>
            <a:pPr marL="0" marR="0" lvl="0" indent="0" algn="l" rtl="0">
              <a:lnSpc>
                <a:spcPct val="100000"/>
              </a:lnSpc>
              <a:spcBef>
                <a:spcPts val="480"/>
              </a:spcBef>
              <a:spcAft>
                <a:spcPts val="0"/>
              </a:spcAft>
              <a:buNone/>
            </a:pPr>
            <a:endParaRPr b="0"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Shape 226"/>
          <p:cNvSpPr txBox="1">
            <a:spLocks noGrp="1"/>
          </p:cNvSpPr>
          <p:nvPr>
            <p:ph type="body" idx="1"/>
          </p:nvPr>
        </p:nvSpPr>
        <p:spPr>
          <a:xfrm>
            <a:off x="671756" y="371510"/>
            <a:ext cx="8184600" cy="992100"/>
          </a:xfrm>
          <a:prstGeom prst="rect">
            <a:avLst/>
          </a:prstGeom>
        </p:spPr>
        <p:txBody>
          <a:bodyPr wrap="square" lIns="91425" tIns="91425" rIns="91425" bIns="91425" anchor="b" anchorCtr="0">
            <a:noAutofit/>
          </a:bodyPr>
          <a:lstStyle/>
          <a:p>
            <a:pPr lvl="0">
              <a:spcBef>
                <a:spcPts val="0"/>
              </a:spcBef>
              <a:buNone/>
            </a:pPr>
            <a:r>
              <a:rPr lang="en-US" dirty="0"/>
              <a:t>Resources</a:t>
            </a:r>
          </a:p>
        </p:txBody>
      </p:sp>
      <p:sp>
        <p:nvSpPr>
          <p:cNvPr id="227" name="Shape 227"/>
          <p:cNvSpPr txBox="1">
            <a:spLocks noGrp="1"/>
          </p:cNvSpPr>
          <p:nvPr>
            <p:ph type="body" idx="2"/>
          </p:nvPr>
        </p:nvSpPr>
        <p:spPr>
          <a:xfrm>
            <a:off x="236216" y="1736725"/>
            <a:ext cx="8196300" cy="4015500"/>
          </a:xfrm>
          <a:prstGeom prst="rect">
            <a:avLst/>
          </a:prstGeom>
        </p:spPr>
        <p:txBody>
          <a:bodyPr wrap="square" lIns="91425" tIns="91425" rIns="91425" bIns="91425" anchor="t" anchorCtr="0">
            <a:noAutofit/>
          </a:bodyPr>
          <a:lstStyle/>
          <a:p>
            <a:pPr lvl="0">
              <a:spcBef>
                <a:spcPts val="0"/>
              </a:spcBef>
              <a:buNone/>
            </a:pPr>
            <a:r>
              <a:rPr lang="en-US" b="0" dirty="0"/>
              <a:t>Freedom of Information </a:t>
            </a:r>
            <a:r>
              <a:rPr lang="en-US" b="0" dirty="0" smtClean="0"/>
              <a:t>Act: </a:t>
            </a:r>
          </a:p>
          <a:p>
            <a:pPr lvl="0">
              <a:spcBef>
                <a:spcPts val="0"/>
              </a:spcBef>
              <a:buNone/>
            </a:pPr>
            <a:r>
              <a:rPr lang="en-US" sz="2200" b="0" u="sng" smtClean="0">
                <a:solidFill>
                  <a:schemeClr val="hlink"/>
                </a:solidFill>
                <a:hlinkClick r:id="rId3"/>
              </a:rPr>
              <a:t>www.foia.gov</a:t>
            </a:r>
            <a:r>
              <a:rPr lang="en-US" sz="2200" b="0" u="sng" dirty="0" smtClean="0">
                <a:solidFill>
                  <a:schemeClr val="hlink"/>
                </a:solidFill>
                <a:hlinkClick r:id="rId3"/>
              </a:rPr>
              <a:t>/</a:t>
            </a:r>
          </a:p>
          <a:p>
            <a:pPr lvl="0">
              <a:spcBef>
                <a:spcPts val="0"/>
              </a:spcBef>
              <a:buNone/>
            </a:pPr>
            <a:endParaRPr lang="en-US" sz="1800" b="0" u="sng" dirty="0">
              <a:solidFill>
                <a:schemeClr val="hlink"/>
              </a:solidFill>
              <a:hlinkClick r:id="rId3"/>
            </a:endParaRPr>
          </a:p>
          <a:p>
            <a:pPr lvl="0">
              <a:spcBef>
                <a:spcPts val="0"/>
              </a:spcBef>
              <a:buNone/>
            </a:pPr>
            <a:endParaRPr dirty="0"/>
          </a:p>
          <a:p>
            <a:pPr lvl="0">
              <a:spcBef>
                <a:spcPts val="0"/>
              </a:spcBef>
              <a:buNone/>
            </a:pPr>
            <a:r>
              <a:rPr lang="en-US" b="0" dirty="0"/>
              <a:t>Help with FOIA </a:t>
            </a:r>
            <a:r>
              <a:rPr lang="en-US" b="0" dirty="0" smtClean="0"/>
              <a:t>request: </a:t>
            </a:r>
          </a:p>
          <a:p>
            <a:pPr lvl="0">
              <a:spcBef>
                <a:spcPts val="0"/>
              </a:spcBef>
              <a:buNone/>
            </a:pPr>
            <a:r>
              <a:rPr lang="en-US" sz="2200" b="0" dirty="0" smtClean="0">
                <a:hlinkClick r:id="rId4"/>
              </a:rPr>
              <a:t>osp@uw.edu</a:t>
            </a:r>
            <a:r>
              <a:rPr lang="en-US" sz="2200" b="0" dirty="0" smtClean="0"/>
              <a:t> </a:t>
            </a:r>
            <a:endParaRPr lang="en-US" sz="2200" b="0"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Shape 232"/>
          <p:cNvSpPr txBox="1">
            <a:spLocks noGrp="1"/>
          </p:cNvSpPr>
          <p:nvPr>
            <p:ph type="body" idx="1"/>
          </p:nvPr>
        </p:nvSpPr>
        <p:spPr>
          <a:xfrm>
            <a:off x="692029" y="1640263"/>
            <a:ext cx="6972300" cy="1593130"/>
          </a:xfrm>
          <a:prstGeom prst="rect">
            <a:avLst/>
          </a:prstGeom>
          <a:noFill/>
          <a:ln>
            <a:noFill/>
          </a:ln>
        </p:spPr>
        <p:txBody>
          <a:bodyPr wrap="square" lIns="91425" tIns="45700" rIns="91425" bIns="45700" anchor="b" anchorCtr="0">
            <a:noAutofit/>
          </a:bodyPr>
          <a:lstStyle/>
          <a:p>
            <a:pPr marL="0" marR="0" lvl="0" indent="0" algn="l" rtl="0">
              <a:lnSpc>
                <a:spcPct val="90000"/>
              </a:lnSpc>
              <a:spcBef>
                <a:spcPts val="0"/>
              </a:spcBef>
              <a:spcAft>
                <a:spcPts val="0"/>
              </a:spcAft>
              <a:buClr>
                <a:schemeClr val="accent3"/>
              </a:buClr>
              <a:buSzPct val="25000"/>
              <a:buFont typeface="Arial"/>
              <a:buNone/>
            </a:pPr>
            <a:r>
              <a:rPr lang="en-US" sz="4250" b="0" i="0" u="none" strike="noStrike" cap="none">
                <a:solidFill>
                  <a:schemeClr val="accent3"/>
                </a:solidFill>
                <a:latin typeface="Open Sans"/>
                <a:ea typeface="Open Sans"/>
                <a:cs typeface="Open Sans"/>
                <a:sym typeface="Open Sans"/>
              </a:rPr>
              <a:t>Budget Extension Form Updates</a:t>
            </a:r>
          </a:p>
        </p:txBody>
      </p:sp>
      <p:sp>
        <p:nvSpPr>
          <p:cNvPr id="233" name="Shape 233"/>
          <p:cNvSpPr txBox="1"/>
          <p:nvPr/>
        </p:nvSpPr>
        <p:spPr>
          <a:xfrm>
            <a:off x="692029" y="4308048"/>
            <a:ext cx="6656729" cy="1812600"/>
          </a:xfrm>
          <a:prstGeom prst="rect">
            <a:avLst/>
          </a:prstGeom>
          <a:noFill/>
          <a:ln>
            <a:noFill/>
          </a:ln>
        </p:spPr>
        <p:txBody>
          <a:bodyPr wrap="square" lIns="91425" tIns="45700" rIns="91425" bIns="45700" anchor="b" anchorCtr="0">
            <a:noAutofit/>
          </a:bodyPr>
          <a:lstStyle/>
          <a:p>
            <a:pPr>
              <a:buClr>
                <a:srgbClr val="FFFFFF"/>
              </a:buClr>
              <a:buFont typeface="Arial"/>
              <a:buNone/>
            </a:pPr>
            <a:endParaRPr sz="2000">
              <a:solidFill>
                <a:srgbClr val="FFFFFF"/>
              </a:solidFill>
              <a:latin typeface="Open Sans"/>
              <a:ea typeface="Open Sans"/>
              <a:cs typeface="Open Sans"/>
              <a:sym typeface="Open Sans"/>
            </a:endParaRPr>
          </a:p>
          <a:p>
            <a:pPr>
              <a:spcBef>
                <a:spcPts val="320"/>
              </a:spcBef>
              <a:buClr>
                <a:srgbClr val="FFFFFF"/>
              </a:buClr>
              <a:buSzPct val="25000"/>
              <a:buFont typeface="Arial"/>
              <a:buNone/>
            </a:pPr>
            <a:r>
              <a:rPr lang="en-US" sz="1600">
                <a:solidFill>
                  <a:srgbClr val="FFFFFF"/>
                </a:solidFill>
                <a:latin typeface="Open Sans"/>
                <a:ea typeface="Open Sans"/>
                <a:cs typeface="Open Sans"/>
                <a:sym typeface="Open Sans"/>
              </a:rPr>
              <a:t>Kendra Hayward</a:t>
            </a:r>
          </a:p>
          <a:p>
            <a:pPr>
              <a:spcBef>
                <a:spcPts val="320"/>
              </a:spcBef>
              <a:buClr>
                <a:srgbClr val="FFFFFF"/>
              </a:buClr>
              <a:buSzPct val="25000"/>
              <a:buFont typeface="Arial"/>
              <a:buNone/>
            </a:pPr>
            <a:r>
              <a:rPr lang="en-US" sz="1600">
                <a:solidFill>
                  <a:srgbClr val="FFFFFF"/>
                </a:solidFill>
                <a:latin typeface="Open Sans"/>
                <a:ea typeface="Open Sans"/>
                <a:cs typeface="Open Sans"/>
                <a:sym typeface="Open Sans"/>
              </a:rPr>
              <a:t>Office of Sponsored Programs</a:t>
            </a:r>
          </a:p>
          <a:p>
            <a:pPr>
              <a:spcBef>
                <a:spcPts val="320"/>
              </a:spcBef>
              <a:buClr>
                <a:srgbClr val="FFFFFF"/>
              </a:buClr>
              <a:buSzPct val="25000"/>
              <a:buFont typeface="Arial"/>
              <a:buNone/>
            </a:pPr>
            <a:r>
              <a:rPr lang="en-US" sz="1600">
                <a:solidFill>
                  <a:srgbClr val="FFFFFF"/>
                </a:solidFill>
                <a:latin typeface="Open Sans"/>
                <a:ea typeface="Open Sans"/>
                <a:cs typeface="Open Sans"/>
                <a:sym typeface="Open Sans"/>
              </a:rPr>
              <a:t>MRAM</a:t>
            </a:r>
          </a:p>
        </p:txBody>
      </p:sp>
    </p:spTree>
    <p:extLst>
      <p:ext uri="{BB962C8B-B14F-4D97-AF65-F5344CB8AC3E}">
        <p14:creationId xmlns:p14="http://schemas.microsoft.com/office/powerpoint/2010/main" val="342703461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Shape 238"/>
          <p:cNvSpPr txBox="1">
            <a:spLocks noGrp="1"/>
          </p:cNvSpPr>
          <p:nvPr>
            <p:ph type="body" idx="1"/>
          </p:nvPr>
        </p:nvSpPr>
        <p:spPr>
          <a:xfrm>
            <a:off x="670931" y="371510"/>
            <a:ext cx="8184599" cy="992100"/>
          </a:xfrm>
          <a:prstGeom prst="rect">
            <a:avLst/>
          </a:prstGeom>
          <a:noFill/>
          <a:ln>
            <a:noFill/>
          </a:ln>
        </p:spPr>
        <p:txBody>
          <a:bodyPr wrap="square" lIns="91425" tIns="45700" rIns="91425" bIns="45700" anchor="b" anchorCtr="0">
            <a:noAutofit/>
          </a:bodyPr>
          <a:lstStyle/>
          <a:p>
            <a:pPr marL="0" marR="0" lvl="0" indent="0" algn="l" rtl="0">
              <a:lnSpc>
                <a:spcPct val="90000"/>
              </a:lnSpc>
              <a:spcBef>
                <a:spcPts val="0"/>
              </a:spcBef>
              <a:spcAft>
                <a:spcPts val="0"/>
              </a:spcAft>
              <a:buClr>
                <a:srgbClr val="4B2E83"/>
              </a:buClr>
              <a:buSzPct val="25000"/>
              <a:buFont typeface="Arial"/>
              <a:buNone/>
            </a:pPr>
            <a:r>
              <a:rPr lang="en-US">
                <a:latin typeface="Open Sans"/>
                <a:ea typeface="Open Sans"/>
                <a:cs typeface="Open Sans"/>
                <a:sym typeface="Open Sans"/>
              </a:rPr>
              <a:t>New Budget Extension Form </a:t>
            </a:r>
          </a:p>
          <a:p>
            <a:pPr marL="0" marR="0" lvl="0" indent="0" algn="l" rtl="0">
              <a:lnSpc>
                <a:spcPct val="90000"/>
              </a:lnSpc>
              <a:spcBef>
                <a:spcPts val="0"/>
              </a:spcBef>
              <a:spcAft>
                <a:spcPts val="0"/>
              </a:spcAft>
              <a:buClr>
                <a:srgbClr val="4B2E83"/>
              </a:buClr>
              <a:buSzPct val="25000"/>
              <a:buFont typeface="Arial"/>
              <a:buNone/>
            </a:pPr>
            <a:r>
              <a:rPr lang="en-US">
                <a:latin typeface="Open Sans"/>
                <a:ea typeface="Open Sans"/>
                <a:cs typeface="Open Sans"/>
                <a:sym typeface="Open Sans"/>
              </a:rPr>
              <a:t>&amp; Updated Guidance Publication on 9/20/17</a:t>
            </a:r>
          </a:p>
        </p:txBody>
      </p:sp>
      <p:sp>
        <p:nvSpPr>
          <p:cNvPr id="239" name="Shape 239"/>
          <p:cNvSpPr txBox="1">
            <a:spLocks noGrp="1"/>
          </p:cNvSpPr>
          <p:nvPr>
            <p:ph type="body" idx="2"/>
          </p:nvPr>
        </p:nvSpPr>
        <p:spPr>
          <a:xfrm>
            <a:off x="659304" y="1889125"/>
            <a:ext cx="8196300" cy="4015500"/>
          </a:xfrm>
          <a:prstGeom prst="rect">
            <a:avLst/>
          </a:prstGeom>
          <a:noFill/>
          <a:ln>
            <a:noFill/>
          </a:ln>
        </p:spPr>
        <p:txBody>
          <a:bodyPr wrap="square" lIns="91425" tIns="45700" rIns="91425" bIns="45700" anchor="t" anchorCtr="0">
            <a:noAutofit/>
          </a:bodyPr>
          <a:lstStyle/>
          <a:p>
            <a:pPr marL="0" marR="0" lvl="0" indent="0" algn="l" rtl="0">
              <a:lnSpc>
                <a:spcPct val="90000"/>
              </a:lnSpc>
              <a:spcBef>
                <a:spcPts val="0"/>
              </a:spcBef>
              <a:spcAft>
                <a:spcPts val="0"/>
              </a:spcAft>
              <a:buClr>
                <a:srgbClr val="4B2E83"/>
              </a:buClr>
              <a:buSzPct val="25000"/>
              <a:buFont typeface="Merriweather Sans"/>
              <a:buNone/>
            </a:pPr>
            <a:r>
              <a:rPr lang="en-US" sz="2200" b="0" dirty="0" smtClean="0"/>
              <a:t>9/19 after 5pm:</a:t>
            </a:r>
            <a:endParaRPr lang="en-US" sz="2200" b="0" dirty="0"/>
          </a:p>
          <a:p>
            <a:pPr marL="0" marR="0" lvl="0" indent="0" algn="l" rtl="0">
              <a:lnSpc>
                <a:spcPct val="90000"/>
              </a:lnSpc>
              <a:spcBef>
                <a:spcPts val="0"/>
              </a:spcBef>
              <a:spcAft>
                <a:spcPts val="0"/>
              </a:spcAft>
              <a:buClr>
                <a:srgbClr val="4B2E83"/>
              </a:buClr>
              <a:buSzPct val="25000"/>
              <a:buFont typeface="Merriweather Sans"/>
              <a:buNone/>
            </a:pPr>
            <a:r>
              <a:rPr lang="en-US" sz="2200" b="0" dirty="0"/>
              <a:t>Budget Extension request form replacement</a:t>
            </a:r>
          </a:p>
          <a:p>
            <a:pPr marL="0" marR="0" lvl="0" indent="0" algn="l" rtl="0">
              <a:lnSpc>
                <a:spcPct val="90000"/>
              </a:lnSpc>
              <a:spcBef>
                <a:spcPts val="0"/>
              </a:spcBef>
              <a:spcAft>
                <a:spcPts val="0"/>
              </a:spcAft>
              <a:buClr>
                <a:srgbClr val="4B2E83"/>
              </a:buClr>
              <a:buSzPct val="25000"/>
              <a:buFont typeface="Merriweather Sans"/>
              <a:buNone/>
            </a:pPr>
            <a:endParaRPr sz="2200" b="0" dirty="0"/>
          </a:p>
          <a:p>
            <a:pPr marL="342900" indent="-342900">
              <a:lnSpc>
                <a:spcPct val="90000"/>
              </a:lnSpc>
              <a:spcBef>
                <a:spcPts val="0"/>
              </a:spcBef>
              <a:buSzPct val="90000"/>
            </a:pPr>
            <a:r>
              <a:rPr lang="en-US" sz="2200" b="0" dirty="0"/>
              <a:t>Document attachment &amp; updated questions</a:t>
            </a:r>
          </a:p>
          <a:p>
            <a:pPr marL="342900" indent="-342900">
              <a:lnSpc>
                <a:spcPct val="90000"/>
              </a:lnSpc>
              <a:spcBef>
                <a:spcPts val="0"/>
              </a:spcBef>
              <a:buSzPct val="90000"/>
            </a:pPr>
            <a:endParaRPr sz="2200" b="0" dirty="0"/>
          </a:p>
          <a:p>
            <a:pPr marL="342900" indent="-342900">
              <a:lnSpc>
                <a:spcPct val="90000"/>
              </a:lnSpc>
              <a:spcBef>
                <a:spcPts val="0"/>
              </a:spcBef>
              <a:buSzPct val="90000"/>
            </a:pPr>
            <a:r>
              <a:rPr lang="en-US" sz="2200" b="0" dirty="0"/>
              <a:t>One form to handle all your no cost extension (NCE) &amp; temporary budget extension requests at the same </a:t>
            </a:r>
            <a:r>
              <a:rPr lang="en-US" sz="2200" b="0" dirty="0" smtClean="0"/>
              <a:t>time </a:t>
            </a:r>
            <a:endParaRPr lang="en-US" sz="2200" b="0" dirty="0"/>
          </a:p>
          <a:p>
            <a:pPr marL="342900" indent="-342900">
              <a:lnSpc>
                <a:spcPct val="90000"/>
              </a:lnSpc>
              <a:spcBef>
                <a:spcPts val="0"/>
              </a:spcBef>
              <a:buSzPct val="90000"/>
            </a:pPr>
            <a:endParaRPr sz="2200" b="0" dirty="0"/>
          </a:p>
          <a:p>
            <a:pPr marL="342900" indent="-342900">
              <a:lnSpc>
                <a:spcPct val="90000"/>
              </a:lnSpc>
              <a:spcBef>
                <a:spcPts val="0"/>
              </a:spcBef>
              <a:buSzPct val="90000"/>
            </a:pPr>
            <a:r>
              <a:rPr lang="en-US" sz="2200" b="0" dirty="0"/>
              <a:t>NIH 2nd NCE request </a:t>
            </a:r>
          </a:p>
          <a:p>
            <a:pPr marL="342900" indent="-342900">
              <a:lnSpc>
                <a:spcPct val="90000"/>
              </a:lnSpc>
              <a:spcBef>
                <a:spcPts val="0"/>
              </a:spcBef>
              <a:buSzPct val="90000"/>
            </a:pPr>
            <a:endParaRPr sz="2200" b="0" dirty="0"/>
          </a:p>
          <a:p>
            <a:pPr marL="342900" indent="-342900">
              <a:lnSpc>
                <a:spcPct val="90000"/>
              </a:lnSpc>
              <a:spcBef>
                <a:spcPts val="0"/>
              </a:spcBef>
              <a:buSzPct val="90000"/>
            </a:pPr>
            <a:r>
              <a:rPr lang="en-US" sz="2200" b="0" dirty="0"/>
              <a:t>Updated temporary budget vs. advance budget </a:t>
            </a:r>
            <a:r>
              <a:rPr lang="en-US" sz="2200" b="0" dirty="0" smtClean="0"/>
              <a:t>guidance</a:t>
            </a:r>
            <a:endParaRPr lang="en-US" sz="2200" b="0" dirty="0"/>
          </a:p>
          <a:p>
            <a:pPr marL="0" marR="0" lvl="0" indent="0" algn="l" rtl="0">
              <a:lnSpc>
                <a:spcPct val="90000"/>
              </a:lnSpc>
              <a:spcBef>
                <a:spcPts val="0"/>
              </a:spcBef>
              <a:spcAft>
                <a:spcPts val="0"/>
              </a:spcAft>
              <a:buClr>
                <a:srgbClr val="4B2E83"/>
              </a:buClr>
              <a:buSzPct val="25000"/>
              <a:buFont typeface="Merriweather Sans"/>
              <a:buNone/>
            </a:pPr>
            <a:endParaRPr sz="2200" b="0" dirty="0"/>
          </a:p>
        </p:txBody>
      </p:sp>
    </p:spTree>
    <p:extLst>
      <p:ext uri="{BB962C8B-B14F-4D97-AF65-F5344CB8AC3E}">
        <p14:creationId xmlns:p14="http://schemas.microsoft.com/office/powerpoint/2010/main" val="327359176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Shape 244"/>
          <p:cNvSpPr txBox="1">
            <a:spLocks noGrp="1"/>
          </p:cNvSpPr>
          <p:nvPr>
            <p:ph type="body" idx="1"/>
          </p:nvPr>
        </p:nvSpPr>
        <p:spPr>
          <a:xfrm>
            <a:off x="670931" y="371510"/>
            <a:ext cx="8184600" cy="992100"/>
          </a:xfrm>
          <a:prstGeom prst="rect">
            <a:avLst/>
          </a:prstGeom>
          <a:noFill/>
          <a:ln>
            <a:noFill/>
          </a:ln>
        </p:spPr>
        <p:txBody>
          <a:bodyPr wrap="square" lIns="91425" tIns="45700" rIns="91425" bIns="45700" anchor="b" anchorCtr="0">
            <a:noAutofit/>
          </a:bodyPr>
          <a:lstStyle/>
          <a:p>
            <a:pPr marL="0" marR="0" lvl="0" indent="0" algn="l" rtl="0">
              <a:lnSpc>
                <a:spcPct val="90000"/>
              </a:lnSpc>
              <a:spcBef>
                <a:spcPts val="0"/>
              </a:spcBef>
              <a:spcAft>
                <a:spcPts val="0"/>
              </a:spcAft>
              <a:buClr>
                <a:srgbClr val="4B2E83"/>
              </a:buClr>
              <a:buSzPct val="25000"/>
              <a:buFont typeface="Arial"/>
              <a:buNone/>
            </a:pPr>
            <a:r>
              <a:rPr lang="en-US">
                <a:latin typeface="Open Sans"/>
                <a:ea typeface="Open Sans"/>
                <a:cs typeface="Open Sans"/>
                <a:sym typeface="Open Sans"/>
              </a:rPr>
              <a:t>New NIH 2nd NCE Request</a:t>
            </a:r>
          </a:p>
        </p:txBody>
      </p:sp>
      <p:sp>
        <p:nvSpPr>
          <p:cNvPr id="245" name="Shape 245"/>
          <p:cNvSpPr txBox="1">
            <a:spLocks noGrp="1"/>
          </p:cNvSpPr>
          <p:nvPr>
            <p:ph type="body" idx="2"/>
          </p:nvPr>
        </p:nvSpPr>
        <p:spPr>
          <a:xfrm>
            <a:off x="659304" y="1965325"/>
            <a:ext cx="8196300" cy="4015500"/>
          </a:xfrm>
          <a:prstGeom prst="rect">
            <a:avLst/>
          </a:prstGeom>
          <a:noFill/>
          <a:ln>
            <a:noFill/>
          </a:ln>
        </p:spPr>
        <p:txBody>
          <a:bodyPr wrap="square" lIns="91425" tIns="45700" rIns="91425" bIns="45700" anchor="t" anchorCtr="0">
            <a:noAutofit/>
          </a:bodyPr>
          <a:lstStyle/>
          <a:p>
            <a:pPr marL="0" lvl="0" indent="0" rtl="0">
              <a:lnSpc>
                <a:spcPct val="90000"/>
              </a:lnSpc>
              <a:spcBef>
                <a:spcPts val="0"/>
              </a:spcBef>
              <a:buClr>
                <a:srgbClr val="4B2E83"/>
              </a:buClr>
              <a:buSzPct val="25000"/>
              <a:buFont typeface="Merriweather Sans"/>
              <a:buNone/>
            </a:pPr>
            <a:r>
              <a:rPr lang="en-US" sz="2200" b="0" dirty="0"/>
              <a:t>New NIH Prior Approval Module allows OSP to submit 2nd NCE requests within </a:t>
            </a:r>
            <a:r>
              <a:rPr lang="en-US" sz="2200" b="0" dirty="0" err="1"/>
              <a:t>eRA</a:t>
            </a:r>
            <a:r>
              <a:rPr lang="en-US" sz="2200" b="0" dirty="0"/>
              <a:t> Commons directly.</a:t>
            </a:r>
          </a:p>
          <a:p>
            <a:pPr marL="0" lvl="0" indent="0" rtl="0">
              <a:lnSpc>
                <a:spcPct val="90000"/>
              </a:lnSpc>
              <a:spcBef>
                <a:spcPts val="0"/>
              </a:spcBef>
              <a:buClr>
                <a:srgbClr val="4B2E83"/>
              </a:buClr>
              <a:buSzPct val="25000"/>
              <a:buFont typeface="Merriweather Sans"/>
              <a:buNone/>
            </a:pPr>
            <a:endParaRPr sz="2200" b="0" dirty="0"/>
          </a:p>
          <a:p>
            <a:pPr marL="0" lvl="0" indent="0" rtl="0">
              <a:lnSpc>
                <a:spcPct val="90000"/>
              </a:lnSpc>
              <a:spcBef>
                <a:spcPts val="0"/>
              </a:spcBef>
              <a:buClr>
                <a:srgbClr val="4B2E83"/>
              </a:buClr>
              <a:buSzPct val="25000"/>
              <a:buFont typeface="Merriweather Sans"/>
              <a:buNone/>
            </a:pPr>
            <a:r>
              <a:rPr lang="en-US" sz="2200" b="0" dirty="0"/>
              <a:t>New form guides requestor to attach 3 NIH required PDFs:</a:t>
            </a:r>
          </a:p>
          <a:p>
            <a:pPr marL="457200" lvl="0" indent="-368300" rtl="0">
              <a:lnSpc>
                <a:spcPct val="90000"/>
              </a:lnSpc>
              <a:spcBef>
                <a:spcPts val="0"/>
              </a:spcBef>
              <a:buSzPct val="100000"/>
            </a:pPr>
            <a:r>
              <a:rPr lang="en-US" sz="2200" b="0" dirty="0"/>
              <a:t>Programmatic Justification Document	</a:t>
            </a:r>
          </a:p>
          <a:p>
            <a:pPr marL="457200" lvl="0" indent="-368300" rtl="0">
              <a:lnSpc>
                <a:spcPct val="90000"/>
              </a:lnSpc>
              <a:spcBef>
                <a:spcPts val="0"/>
              </a:spcBef>
              <a:buSzPct val="100000"/>
            </a:pPr>
            <a:r>
              <a:rPr lang="en-US" sz="2200" b="0" dirty="0"/>
              <a:t>Budget Document</a:t>
            </a:r>
          </a:p>
          <a:p>
            <a:pPr marL="457200" lvl="0" indent="-368300" rtl="0">
              <a:lnSpc>
                <a:spcPct val="90000"/>
              </a:lnSpc>
              <a:spcBef>
                <a:spcPts val="0"/>
              </a:spcBef>
              <a:buSzPct val="100000"/>
            </a:pPr>
            <a:r>
              <a:rPr lang="en-US" sz="2200" b="0" dirty="0"/>
              <a:t>Progress Report</a:t>
            </a:r>
          </a:p>
          <a:p>
            <a:pPr marL="0" lvl="0" indent="0" rtl="0">
              <a:lnSpc>
                <a:spcPct val="90000"/>
              </a:lnSpc>
              <a:spcBef>
                <a:spcPts val="0"/>
              </a:spcBef>
              <a:buNone/>
            </a:pPr>
            <a:endParaRPr sz="2200" b="0" dirty="0"/>
          </a:p>
          <a:p>
            <a:pPr marL="0" lvl="0" indent="0" rtl="0">
              <a:lnSpc>
                <a:spcPct val="90000"/>
              </a:lnSpc>
              <a:spcBef>
                <a:spcPts val="0"/>
              </a:spcBef>
              <a:buNone/>
            </a:pPr>
            <a:r>
              <a:rPr lang="en-US" sz="2200" b="0" dirty="0"/>
              <a:t>Same info NIH has always requested - </a:t>
            </a:r>
            <a:r>
              <a:rPr lang="en-US" sz="2200" b="0"/>
              <a:t>new </a:t>
            </a:r>
            <a:r>
              <a:rPr lang="en-US" sz="2200" b="0" smtClean="0"/>
              <a:t>format </a:t>
            </a:r>
            <a:endParaRPr lang="en-US" sz="2200" b="0" dirty="0"/>
          </a:p>
          <a:p>
            <a:pPr marL="0" lvl="0" indent="0" rtl="0">
              <a:lnSpc>
                <a:spcPct val="90000"/>
              </a:lnSpc>
              <a:spcBef>
                <a:spcPts val="0"/>
              </a:spcBef>
              <a:buClr>
                <a:srgbClr val="4B2E83"/>
              </a:buClr>
              <a:buSzPct val="25000"/>
              <a:buFont typeface="Merriweather Sans"/>
              <a:buNone/>
            </a:pPr>
            <a:r>
              <a:rPr lang="en-US" sz="2200" b="0" dirty="0"/>
              <a:t>	</a:t>
            </a:r>
          </a:p>
          <a:p>
            <a:pPr marL="0" lvl="0" indent="0" rtl="0">
              <a:lnSpc>
                <a:spcPct val="90000"/>
              </a:lnSpc>
              <a:spcBef>
                <a:spcPts val="0"/>
              </a:spcBef>
              <a:buClr>
                <a:srgbClr val="4B2E83"/>
              </a:buClr>
              <a:buSzPct val="25000"/>
              <a:buFont typeface="Merriweather Sans"/>
              <a:buNone/>
            </a:pPr>
            <a:r>
              <a:rPr lang="en-US" sz="2200" b="0" dirty="0"/>
              <a:t>This new NIH process enables tracking of requests directly within </a:t>
            </a:r>
            <a:r>
              <a:rPr lang="en-US" sz="2200" b="0" dirty="0" err="1" smtClean="0"/>
              <a:t>eRA</a:t>
            </a:r>
            <a:r>
              <a:rPr lang="en-US" sz="2200" b="0" dirty="0" smtClean="0"/>
              <a:t> Commons </a:t>
            </a:r>
            <a:r>
              <a:rPr lang="en-US" sz="2200" b="0" dirty="0"/>
              <a:t>upon submission. </a:t>
            </a:r>
          </a:p>
          <a:p>
            <a:pPr marL="0" lvl="0" indent="0" rtl="0">
              <a:lnSpc>
                <a:spcPct val="90000"/>
              </a:lnSpc>
              <a:spcBef>
                <a:spcPts val="0"/>
              </a:spcBef>
              <a:buClr>
                <a:srgbClr val="4B2E83"/>
              </a:buClr>
              <a:buSzPct val="25000"/>
              <a:buFont typeface="Merriweather Sans"/>
              <a:buNone/>
            </a:pPr>
            <a:endParaRPr sz="2200" b="0" dirty="0"/>
          </a:p>
          <a:p>
            <a:pPr marL="0" lvl="0" indent="0" rtl="0">
              <a:lnSpc>
                <a:spcPct val="90000"/>
              </a:lnSpc>
              <a:spcBef>
                <a:spcPts val="0"/>
              </a:spcBef>
              <a:buClr>
                <a:srgbClr val="4B2E83"/>
              </a:buClr>
              <a:buSzPct val="25000"/>
              <a:buFont typeface="Merriweather Sans"/>
              <a:buNone/>
            </a:pPr>
            <a:endParaRPr sz="2200" b="0" dirty="0"/>
          </a:p>
        </p:txBody>
      </p:sp>
    </p:spTree>
    <p:extLst>
      <p:ext uri="{BB962C8B-B14F-4D97-AF65-F5344CB8AC3E}">
        <p14:creationId xmlns:p14="http://schemas.microsoft.com/office/powerpoint/2010/main" val="396589207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Shape 250"/>
          <p:cNvSpPr txBox="1">
            <a:spLocks noGrp="1"/>
          </p:cNvSpPr>
          <p:nvPr>
            <p:ph type="body" idx="1"/>
          </p:nvPr>
        </p:nvSpPr>
        <p:spPr>
          <a:xfrm>
            <a:off x="670931" y="371510"/>
            <a:ext cx="8184600" cy="992100"/>
          </a:xfrm>
          <a:prstGeom prst="rect">
            <a:avLst/>
          </a:prstGeom>
          <a:noFill/>
          <a:ln>
            <a:noFill/>
          </a:ln>
        </p:spPr>
        <p:txBody>
          <a:bodyPr wrap="square" lIns="91425" tIns="45700" rIns="91425" bIns="45700" anchor="b" anchorCtr="0">
            <a:noAutofit/>
          </a:bodyPr>
          <a:lstStyle/>
          <a:p>
            <a:pPr marL="0" marR="0" lvl="0" indent="0" algn="l" rtl="0">
              <a:lnSpc>
                <a:spcPct val="90000"/>
              </a:lnSpc>
              <a:spcBef>
                <a:spcPts val="0"/>
              </a:spcBef>
              <a:spcAft>
                <a:spcPts val="0"/>
              </a:spcAft>
              <a:buClr>
                <a:srgbClr val="4B2E83"/>
              </a:buClr>
              <a:buSzPct val="25000"/>
              <a:buFont typeface="Arial"/>
              <a:buNone/>
            </a:pPr>
            <a:r>
              <a:rPr lang="en-US">
                <a:latin typeface="Open Sans"/>
                <a:ea typeface="Open Sans"/>
                <a:cs typeface="Open Sans"/>
                <a:sym typeface="Open Sans"/>
              </a:rPr>
              <a:t>Finding the Form</a:t>
            </a:r>
          </a:p>
        </p:txBody>
      </p:sp>
      <p:sp>
        <p:nvSpPr>
          <p:cNvPr id="251" name="Shape 251"/>
          <p:cNvSpPr txBox="1">
            <a:spLocks noGrp="1"/>
          </p:cNvSpPr>
          <p:nvPr>
            <p:ph type="body" idx="2"/>
          </p:nvPr>
        </p:nvSpPr>
        <p:spPr>
          <a:xfrm>
            <a:off x="670925" y="1934050"/>
            <a:ext cx="7760400" cy="3132600"/>
          </a:xfrm>
          <a:prstGeom prst="rect">
            <a:avLst/>
          </a:prstGeom>
          <a:noFill/>
          <a:ln>
            <a:noFill/>
          </a:ln>
        </p:spPr>
        <p:txBody>
          <a:bodyPr wrap="square" lIns="91425" tIns="45700" rIns="91425" bIns="45700" anchor="t" anchorCtr="0">
            <a:noAutofit/>
          </a:bodyPr>
          <a:lstStyle/>
          <a:p>
            <a:pPr marL="0" marR="0" lvl="0" indent="0" algn="l" rtl="0">
              <a:lnSpc>
                <a:spcPct val="90000"/>
              </a:lnSpc>
              <a:spcBef>
                <a:spcPts val="0"/>
              </a:spcBef>
              <a:spcAft>
                <a:spcPts val="0"/>
              </a:spcAft>
              <a:buClr>
                <a:srgbClr val="4B2E83"/>
              </a:buClr>
              <a:buSzPct val="25000"/>
              <a:buFont typeface="Merriweather Sans"/>
              <a:buNone/>
            </a:pPr>
            <a:endParaRPr b="0"/>
          </a:p>
          <a:p>
            <a:pPr marL="0" marR="0" lvl="0" indent="0" algn="l" rtl="0">
              <a:lnSpc>
                <a:spcPct val="90000"/>
              </a:lnSpc>
              <a:spcBef>
                <a:spcPts val="0"/>
              </a:spcBef>
              <a:spcAft>
                <a:spcPts val="0"/>
              </a:spcAft>
              <a:buClr>
                <a:srgbClr val="4B2E83"/>
              </a:buClr>
              <a:buSzPct val="25000"/>
              <a:buFont typeface="Merriweather Sans"/>
              <a:buNone/>
            </a:pPr>
            <a:endParaRPr b="0"/>
          </a:p>
          <a:p>
            <a:pPr marL="0" marR="0" lvl="0" indent="0" algn="l" rtl="0">
              <a:lnSpc>
                <a:spcPct val="90000"/>
              </a:lnSpc>
              <a:spcBef>
                <a:spcPts val="0"/>
              </a:spcBef>
              <a:spcAft>
                <a:spcPts val="0"/>
              </a:spcAft>
              <a:buClr>
                <a:srgbClr val="4B2E83"/>
              </a:buClr>
              <a:buSzPct val="25000"/>
              <a:buFont typeface="Merriweather Sans"/>
              <a:buNone/>
            </a:pPr>
            <a:endParaRPr/>
          </a:p>
          <a:p>
            <a:pPr marL="0" marR="0" lvl="0" indent="0" algn="l" rtl="0">
              <a:lnSpc>
                <a:spcPct val="90000"/>
              </a:lnSpc>
              <a:spcBef>
                <a:spcPts val="0"/>
              </a:spcBef>
              <a:spcAft>
                <a:spcPts val="0"/>
              </a:spcAft>
              <a:buClr>
                <a:srgbClr val="4B2E83"/>
              </a:buClr>
              <a:buSzPct val="25000"/>
              <a:buFont typeface="Merriweather Sans"/>
              <a:buNone/>
            </a:pPr>
            <a:endParaRPr sz="1800" b="0"/>
          </a:p>
        </p:txBody>
      </p:sp>
      <p:sp>
        <p:nvSpPr>
          <p:cNvPr id="252" name="Shape 252"/>
          <p:cNvSpPr txBox="1"/>
          <p:nvPr/>
        </p:nvSpPr>
        <p:spPr>
          <a:xfrm>
            <a:off x="280975" y="5879775"/>
            <a:ext cx="7161000" cy="1256700"/>
          </a:xfrm>
          <a:prstGeom prst="rect">
            <a:avLst/>
          </a:prstGeom>
          <a:noFill/>
          <a:ln>
            <a:noFill/>
          </a:ln>
        </p:spPr>
        <p:txBody>
          <a:bodyPr wrap="square" lIns="91425" tIns="91425" rIns="91425" bIns="91425" anchor="ctr" anchorCtr="0">
            <a:noAutofit/>
          </a:bodyPr>
          <a:lstStyle/>
          <a:p>
            <a:pPr>
              <a:lnSpc>
                <a:spcPct val="90000"/>
              </a:lnSpc>
            </a:pPr>
            <a:r>
              <a:rPr lang="en-US" sz="1100" u="sng">
                <a:solidFill>
                  <a:srgbClr val="26005C"/>
                </a:solidFill>
                <a:latin typeface="Open Sans"/>
                <a:ea typeface="Open Sans"/>
                <a:cs typeface="Open Sans"/>
                <a:sym typeface="Open Sans"/>
                <a:hlinkClick r:id="rId3"/>
              </a:rPr>
              <a:t>https://www.washington.edu/research/myresearch-lifecycle/manage/award-changes/budget-extensions/</a:t>
            </a:r>
          </a:p>
        </p:txBody>
      </p:sp>
      <p:pic>
        <p:nvPicPr>
          <p:cNvPr id="253" name="Shape 253"/>
          <p:cNvPicPr preferRelativeResize="0"/>
          <p:nvPr/>
        </p:nvPicPr>
        <p:blipFill rotWithShape="1">
          <a:blip r:embed="rId4">
            <a:alphaModFix/>
          </a:blip>
          <a:srcRect l="8124" t="10882" r="38878" b="49842"/>
          <a:stretch/>
        </p:blipFill>
        <p:spPr>
          <a:xfrm>
            <a:off x="670925" y="1808812"/>
            <a:ext cx="7160952" cy="2984913"/>
          </a:xfrm>
          <a:prstGeom prst="rect">
            <a:avLst/>
          </a:prstGeom>
          <a:noFill/>
          <a:ln>
            <a:noFill/>
          </a:ln>
        </p:spPr>
      </p:pic>
      <p:pic>
        <p:nvPicPr>
          <p:cNvPr id="254" name="Shape 254"/>
          <p:cNvPicPr preferRelativeResize="0"/>
          <p:nvPr/>
        </p:nvPicPr>
        <p:blipFill rotWithShape="1">
          <a:blip r:embed="rId5">
            <a:alphaModFix/>
          </a:blip>
          <a:srcRect l="38321" t="53535" r="34376" b="34094"/>
          <a:stretch/>
        </p:blipFill>
        <p:spPr>
          <a:xfrm>
            <a:off x="2918624" y="5175075"/>
            <a:ext cx="3264987" cy="889312"/>
          </a:xfrm>
          <a:prstGeom prst="rect">
            <a:avLst/>
          </a:prstGeom>
          <a:noFill/>
          <a:ln w="9525" cap="flat" cmpd="sng">
            <a:solidFill>
              <a:schemeClr val="dk2"/>
            </a:solidFill>
            <a:prstDash val="solid"/>
            <a:round/>
            <a:headEnd type="none" w="med" len="med"/>
            <a:tailEnd type="none" w="med" len="med"/>
          </a:ln>
        </p:spPr>
      </p:pic>
    </p:spTree>
    <p:extLst>
      <p:ext uri="{BB962C8B-B14F-4D97-AF65-F5344CB8AC3E}">
        <p14:creationId xmlns:p14="http://schemas.microsoft.com/office/powerpoint/2010/main" val="94213281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Shape 259"/>
          <p:cNvSpPr txBox="1">
            <a:spLocks noGrp="1"/>
          </p:cNvSpPr>
          <p:nvPr>
            <p:ph type="body" idx="1"/>
          </p:nvPr>
        </p:nvSpPr>
        <p:spPr>
          <a:xfrm>
            <a:off x="670931" y="371510"/>
            <a:ext cx="8184600" cy="992100"/>
          </a:xfrm>
          <a:prstGeom prst="rect">
            <a:avLst/>
          </a:prstGeom>
          <a:noFill/>
          <a:ln>
            <a:noFill/>
          </a:ln>
        </p:spPr>
        <p:txBody>
          <a:bodyPr wrap="square" lIns="91425" tIns="45700" rIns="91425" bIns="45700" anchor="b" anchorCtr="0">
            <a:noAutofit/>
          </a:bodyPr>
          <a:lstStyle/>
          <a:p>
            <a:pPr marL="0" marR="0" lvl="0" indent="0" algn="l" rtl="0">
              <a:lnSpc>
                <a:spcPct val="90000"/>
              </a:lnSpc>
              <a:spcBef>
                <a:spcPts val="0"/>
              </a:spcBef>
              <a:spcAft>
                <a:spcPts val="0"/>
              </a:spcAft>
              <a:buClr>
                <a:srgbClr val="4B2E83"/>
              </a:buClr>
              <a:buSzPct val="25000"/>
              <a:buFont typeface="Arial"/>
              <a:buNone/>
            </a:pPr>
            <a:r>
              <a:rPr lang="en-US">
                <a:latin typeface="Open Sans"/>
                <a:ea typeface="Open Sans"/>
                <a:cs typeface="Open Sans"/>
                <a:sym typeface="Open Sans"/>
              </a:rPr>
              <a:t>Thank you testers!</a:t>
            </a:r>
          </a:p>
        </p:txBody>
      </p:sp>
      <p:sp>
        <p:nvSpPr>
          <p:cNvPr id="260" name="Shape 260"/>
          <p:cNvSpPr txBox="1">
            <a:spLocks noGrp="1"/>
          </p:cNvSpPr>
          <p:nvPr>
            <p:ph type="body" idx="2"/>
          </p:nvPr>
        </p:nvSpPr>
        <p:spPr>
          <a:xfrm>
            <a:off x="665079" y="1776200"/>
            <a:ext cx="8196300" cy="4015500"/>
          </a:xfrm>
          <a:prstGeom prst="rect">
            <a:avLst/>
          </a:prstGeom>
          <a:noFill/>
          <a:ln>
            <a:noFill/>
          </a:ln>
        </p:spPr>
        <p:txBody>
          <a:bodyPr wrap="square" lIns="91425" tIns="45700" rIns="91425" bIns="45700" anchor="t" anchorCtr="0">
            <a:noAutofit/>
          </a:bodyPr>
          <a:lstStyle/>
          <a:p>
            <a:pPr marL="0" marR="0" lvl="0" indent="0" algn="l" rtl="0">
              <a:lnSpc>
                <a:spcPct val="90000"/>
              </a:lnSpc>
              <a:spcBef>
                <a:spcPts val="0"/>
              </a:spcBef>
              <a:spcAft>
                <a:spcPts val="0"/>
              </a:spcAft>
              <a:buClr>
                <a:srgbClr val="4B2E83"/>
              </a:buClr>
              <a:buSzPct val="25000"/>
              <a:buFont typeface="Merriweather Sans"/>
              <a:buNone/>
            </a:pPr>
            <a:endParaRPr sz="2200" b="0"/>
          </a:p>
          <a:p>
            <a:pPr marL="0" marR="0" lvl="0" indent="0" algn="l" rtl="0">
              <a:lnSpc>
                <a:spcPct val="90000"/>
              </a:lnSpc>
              <a:spcBef>
                <a:spcPts val="0"/>
              </a:spcBef>
              <a:spcAft>
                <a:spcPts val="0"/>
              </a:spcAft>
              <a:buClr>
                <a:srgbClr val="4B2E83"/>
              </a:buClr>
              <a:buSzPct val="25000"/>
              <a:buFont typeface="Merriweather Sans"/>
              <a:buNone/>
            </a:pPr>
            <a:endParaRPr sz="2200" b="0"/>
          </a:p>
          <a:p>
            <a:pPr marL="0" marR="0" lvl="0" indent="0" algn="l" rtl="0">
              <a:lnSpc>
                <a:spcPct val="90000"/>
              </a:lnSpc>
              <a:spcBef>
                <a:spcPts val="0"/>
              </a:spcBef>
              <a:spcAft>
                <a:spcPts val="0"/>
              </a:spcAft>
              <a:buClr>
                <a:srgbClr val="4B2E83"/>
              </a:buClr>
              <a:buSzPct val="25000"/>
              <a:buFont typeface="Merriweather Sans"/>
              <a:buNone/>
            </a:pPr>
            <a:r>
              <a:rPr lang="en-US" sz="2200" b="0"/>
              <a:t>A huge thanks to all our staff &amp; campus testers!</a:t>
            </a:r>
          </a:p>
          <a:p>
            <a:pPr marL="0" marR="0" lvl="0" indent="0" algn="l" rtl="0">
              <a:lnSpc>
                <a:spcPct val="90000"/>
              </a:lnSpc>
              <a:spcBef>
                <a:spcPts val="0"/>
              </a:spcBef>
              <a:spcAft>
                <a:spcPts val="0"/>
              </a:spcAft>
              <a:buClr>
                <a:srgbClr val="4B2E83"/>
              </a:buClr>
              <a:buSzPct val="25000"/>
              <a:buFont typeface="Merriweather Sans"/>
              <a:buNone/>
            </a:pPr>
            <a:endParaRPr sz="2200" b="0"/>
          </a:p>
          <a:p>
            <a:pPr marL="0" marR="0" lvl="0" indent="0" algn="l" rtl="0">
              <a:lnSpc>
                <a:spcPct val="90000"/>
              </a:lnSpc>
              <a:spcBef>
                <a:spcPts val="0"/>
              </a:spcBef>
              <a:spcAft>
                <a:spcPts val="0"/>
              </a:spcAft>
              <a:buClr>
                <a:srgbClr val="4B2E83"/>
              </a:buClr>
              <a:buSzPct val="25000"/>
              <a:buFont typeface="Merriweather Sans"/>
              <a:buNone/>
            </a:pPr>
            <a:endParaRPr sz="2200" b="0"/>
          </a:p>
          <a:p>
            <a:pPr marL="0" marR="0" lvl="0" indent="0" algn="l" rtl="0">
              <a:lnSpc>
                <a:spcPct val="90000"/>
              </a:lnSpc>
              <a:spcBef>
                <a:spcPts val="0"/>
              </a:spcBef>
              <a:spcAft>
                <a:spcPts val="0"/>
              </a:spcAft>
              <a:buClr>
                <a:srgbClr val="4B2E83"/>
              </a:buClr>
              <a:buSzPct val="25000"/>
              <a:buFont typeface="Merriweather Sans"/>
              <a:buNone/>
            </a:pPr>
            <a:r>
              <a:rPr lang="en-US" sz="2200" b="0"/>
              <a:t>Questions? </a:t>
            </a:r>
          </a:p>
          <a:p>
            <a:pPr marL="0" marR="0" lvl="0" indent="0" algn="l" rtl="0">
              <a:lnSpc>
                <a:spcPct val="90000"/>
              </a:lnSpc>
              <a:spcBef>
                <a:spcPts val="0"/>
              </a:spcBef>
              <a:spcAft>
                <a:spcPts val="0"/>
              </a:spcAft>
              <a:buClr>
                <a:srgbClr val="4B2E83"/>
              </a:buClr>
              <a:buSzPct val="25000"/>
              <a:buFont typeface="Merriweather Sans"/>
              <a:buNone/>
            </a:pPr>
            <a:endParaRPr sz="2200" b="0"/>
          </a:p>
          <a:p>
            <a:pPr marL="0" marR="0" lvl="0" indent="0" algn="l" rtl="0">
              <a:lnSpc>
                <a:spcPct val="90000"/>
              </a:lnSpc>
              <a:spcBef>
                <a:spcPts val="0"/>
              </a:spcBef>
              <a:spcAft>
                <a:spcPts val="0"/>
              </a:spcAft>
              <a:buClr>
                <a:srgbClr val="4B2E83"/>
              </a:buClr>
              <a:buSzPct val="25000"/>
              <a:buFont typeface="Merriweather Sans"/>
              <a:buNone/>
            </a:pPr>
            <a:r>
              <a:rPr lang="en-US" sz="2200" b="0"/>
              <a:t>email </a:t>
            </a:r>
            <a:r>
              <a:rPr lang="en-US" sz="2200" b="0" u="sng">
                <a:solidFill>
                  <a:schemeClr val="hlink"/>
                </a:solidFill>
                <a:hlinkClick r:id="rId3"/>
              </a:rPr>
              <a:t>osp@uw.edu</a:t>
            </a:r>
            <a:r>
              <a:rPr lang="en-US" sz="2200" b="0"/>
              <a:t> </a:t>
            </a:r>
          </a:p>
        </p:txBody>
      </p:sp>
    </p:spTree>
    <p:extLst>
      <p:ext uri="{BB962C8B-B14F-4D97-AF65-F5344CB8AC3E}">
        <p14:creationId xmlns:p14="http://schemas.microsoft.com/office/powerpoint/2010/main" val="13626535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Shape 265"/>
          <p:cNvSpPr txBox="1">
            <a:spLocks noGrp="1"/>
          </p:cNvSpPr>
          <p:nvPr>
            <p:ph type="body" idx="1"/>
          </p:nvPr>
        </p:nvSpPr>
        <p:spPr>
          <a:xfrm>
            <a:off x="692024" y="1868875"/>
            <a:ext cx="7942500" cy="1593000"/>
          </a:xfrm>
          <a:prstGeom prst="rect">
            <a:avLst/>
          </a:prstGeom>
          <a:noFill/>
          <a:ln>
            <a:noFill/>
          </a:ln>
        </p:spPr>
        <p:txBody>
          <a:bodyPr wrap="square" lIns="91425" tIns="45700" rIns="91425" bIns="45700" anchor="b" anchorCtr="0">
            <a:noAutofit/>
          </a:bodyPr>
          <a:lstStyle/>
          <a:p>
            <a:pPr marL="0" marR="0" lvl="0" indent="0" algn="l" rtl="0">
              <a:lnSpc>
                <a:spcPct val="90000"/>
              </a:lnSpc>
              <a:spcBef>
                <a:spcPts val="0"/>
              </a:spcBef>
              <a:spcAft>
                <a:spcPts val="0"/>
              </a:spcAft>
              <a:buClr>
                <a:schemeClr val="accent3"/>
              </a:buClr>
              <a:buSzPct val="25000"/>
              <a:buFont typeface="Arial"/>
              <a:buNone/>
            </a:pPr>
            <a:r>
              <a:rPr lang="en-US" sz="4250">
                <a:latin typeface="Open Sans"/>
                <a:ea typeface="Open Sans"/>
                <a:cs typeface="Open Sans"/>
                <a:sym typeface="Open Sans"/>
              </a:rPr>
              <a:t>Don’t Forget </a:t>
            </a:r>
          </a:p>
          <a:p>
            <a:pPr marL="0" marR="0" lvl="0" indent="0" algn="l" rtl="0">
              <a:lnSpc>
                <a:spcPct val="90000"/>
              </a:lnSpc>
              <a:spcBef>
                <a:spcPts val="0"/>
              </a:spcBef>
              <a:spcAft>
                <a:spcPts val="0"/>
              </a:spcAft>
              <a:buClr>
                <a:schemeClr val="accent3"/>
              </a:buClr>
              <a:buSzPct val="25000"/>
              <a:buFont typeface="Arial"/>
              <a:buNone/>
            </a:pPr>
            <a:r>
              <a:rPr lang="en-US" sz="4250">
                <a:latin typeface="Open Sans"/>
                <a:ea typeface="Open Sans"/>
                <a:cs typeface="Open Sans"/>
                <a:sym typeface="Open Sans"/>
              </a:rPr>
              <a:t>Research Administrators Day</a:t>
            </a:r>
          </a:p>
          <a:p>
            <a:pPr marL="0" marR="0" lvl="0" indent="0" algn="l" rtl="0">
              <a:lnSpc>
                <a:spcPct val="90000"/>
              </a:lnSpc>
              <a:spcBef>
                <a:spcPts val="0"/>
              </a:spcBef>
              <a:spcAft>
                <a:spcPts val="0"/>
              </a:spcAft>
              <a:buClr>
                <a:schemeClr val="accent3"/>
              </a:buClr>
              <a:buSzPct val="25000"/>
              <a:buFont typeface="Arial"/>
              <a:buNone/>
            </a:pPr>
            <a:r>
              <a:rPr lang="en-US" sz="4250">
                <a:latin typeface="Open Sans"/>
                <a:ea typeface="Open Sans"/>
                <a:cs typeface="Open Sans"/>
                <a:sym typeface="Open Sans"/>
              </a:rPr>
              <a:t>Monday, September 25!</a:t>
            </a:r>
          </a:p>
        </p:txBody>
      </p:sp>
    </p:spTree>
    <p:extLst>
      <p:ext uri="{BB962C8B-B14F-4D97-AF65-F5344CB8AC3E}">
        <p14:creationId xmlns:p14="http://schemas.microsoft.com/office/powerpoint/2010/main" val="204042317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Shape 166"/>
          <p:cNvSpPr txBox="1">
            <a:spLocks noGrp="1"/>
          </p:cNvSpPr>
          <p:nvPr>
            <p:ph type="body" idx="1"/>
          </p:nvPr>
        </p:nvSpPr>
        <p:spPr>
          <a:xfrm>
            <a:off x="692029" y="1640263"/>
            <a:ext cx="6972300" cy="1593000"/>
          </a:xfrm>
          <a:prstGeom prst="rect">
            <a:avLst/>
          </a:prstGeom>
          <a:noFill/>
          <a:ln>
            <a:noFill/>
          </a:ln>
        </p:spPr>
        <p:txBody>
          <a:bodyPr wrap="square" lIns="91425" tIns="45700" rIns="91425" bIns="45700" anchor="b" anchorCtr="0">
            <a:noAutofit/>
          </a:bodyPr>
          <a:lstStyle/>
          <a:p>
            <a:pPr marL="0" marR="0" lvl="0" indent="0" algn="l" rtl="0">
              <a:lnSpc>
                <a:spcPct val="90000"/>
              </a:lnSpc>
              <a:spcBef>
                <a:spcPts val="0"/>
              </a:spcBef>
              <a:spcAft>
                <a:spcPts val="0"/>
              </a:spcAft>
              <a:buClr>
                <a:schemeClr val="accent3"/>
              </a:buClr>
              <a:buSzPct val="25000"/>
              <a:buFont typeface="Arial"/>
              <a:buNone/>
            </a:pPr>
            <a:r>
              <a:rPr lang="en-US" sz="4250" dirty="0" smtClean="0">
                <a:latin typeface="Open Sans"/>
                <a:ea typeface="Open Sans"/>
                <a:cs typeface="Open Sans"/>
                <a:sym typeface="Open Sans"/>
              </a:rPr>
              <a:t>Export Controls and Sponsored Research</a:t>
            </a:r>
            <a:endParaRPr lang="en-US" sz="4250" dirty="0">
              <a:latin typeface="Open Sans"/>
              <a:ea typeface="Open Sans"/>
              <a:cs typeface="Open Sans"/>
              <a:sym typeface="Open Sans"/>
            </a:endParaRPr>
          </a:p>
        </p:txBody>
      </p:sp>
      <p:sp>
        <p:nvSpPr>
          <p:cNvPr id="167" name="Shape 167"/>
          <p:cNvSpPr txBox="1"/>
          <p:nvPr/>
        </p:nvSpPr>
        <p:spPr>
          <a:xfrm>
            <a:off x="692029" y="4308048"/>
            <a:ext cx="6656700" cy="1812600"/>
          </a:xfrm>
          <a:prstGeom prst="rect">
            <a:avLst/>
          </a:prstGeom>
          <a:noFill/>
          <a:ln>
            <a:noFill/>
          </a:ln>
        </p:spPr>
        <p:txBody>
          <a:bodyPr wrap="square" lIns="91425" tIns="45700" rIns="91425" bIns="45700" anchor="b" anchorCtr="0">
            <a:noAutofit/>
          </a:bodyPr>
          <a:lstStyle/>
          <a:p>
            <a:pPr marL="0" marR="0" lvl="0" indent="0" algn="l" rtl="0">
              <a:lnSpc>
                <a:spcPct val="100000"/>
              </a:lnSpc>
              <a:spcBef>
                <a:spcPts val="0"/>
              </a:spcBef>
              <a:spcAft>
                <a:spcPts val="0"/>
              </a:spcAft>
              <a:buClr>
                <a:schemeClr val="lt2"/>
              </a:buClr>
              <a:buFont typeface="Arial"/>
              <a:buNone/>
            </a:pPr>
            <a:endParaRPr sz="2000" b="0" i="0" u="none" strike="noStrike" cap="none" dirty="0">
              <a:solidFill>
                <a:schemeClr val="lt2"/>
              </a:solidFill>
              <a:latin typeface="Open Sans"/>
              <a:ea typeface="Open Sans"/>
              <a:cs typeface="Open Sans"/>
              <a:sym typeface="Open Sans"/>
            </a:endParaRPr>
          </a:p>
          <a:p>
            <a:pPr marL="0" marR="0" lvl="0" indent="0" algn="l" rtl="0">
              <a:lnSpc>
                <a:spcPct val="100000"/>
              </a:lnSpc>
              <a:spcBef>
                <a:spcPts val="320"/>
              </a:spcBef>
              <a:spcAft>
                <a:spcPts val="0"/>
              </a:spcAft>
              <a:buClr>
                <a:schemeClr val="lt2"/>
              </a:buClr>
              <a:buSzPct val="25000"/>
              <a:buFont typeface="Arial"/>
              <a:buNone/>
            </a:pPr>
            <a:r>
              <a:rPr lang="en-US" sz="1600" dirty="0" smtClean="0">
                <a:solidFill>
                  <a:schemeClr val="lt2"/>
                </a:solidFill>
                <a:latin typeface="Open Sans"/>
                <a:ea typeface="Open Sans"/>
                <a:cs typeface="Open Sans"/>
                <a:sym typeface="Open Sans"/>
              </a:rPr>
              <a:t>Mark Stomski</a:t>
            </a:r>
            <a:endParaRPr lang="en-US" sz="1600" dirty="0">
              <a:solidFill>
                <a:schemeClr val="lt2"/>
              </a:solidFill>
              <a:latin typeface="Open Sans"/>
              <a:ea typeface="Open Sans"/>
              <a:cs typeface="Open Sans"/>
              <a:sym typeface="Open Sans"/>
            </a:endParaRPr>
          </a:p>
          <a:p>
            <a:pPr marL="0" marR="0" lvl="0" indent="0" algn="l" rtl="0">
              <a:lnSpc>
                <a:spcPct val="100000"/>
              </a:lnSpc>
              <a:spcBef>
                <a:spcPts val="320"/>
              </a:spcBef>
              <a:spcAft>
                <a:spcPts val="0"/>
              </a:spcAft>
              <a:buClr>
                <a:schemeClr val="lt2"/>
              </a:buClr>
              <a:buSzPct val="25000"/>
              <a:buFont typeface="Arial"/>
              <a:buNone/>
            </a:pPr>
            <a:r>
              <a:rPr lang="en-US" sz="1600" b="0" i="0" u="none" strike="noStrike" cap="none" dirty="0" smtClean="0">
                <a:solidFill>
                  <a:schemeClr val="lt2"/>
                </a:solidFill>
                <a:latin typeface="Open Sans"/>
                <a:ea typeface="Open Sans"/>
                <a:cs typeface="Open Sans"/>
                <a:sym typeface="Open Sans"/>
              </a:rPr>
              <a:t>Export Control Office</a:t>
            </a:r>
            <a:endParaRPr lang="en-US" sz="1600" b="0" i="0" u="none" strike="noStrike" cap="none" dirty="0">
              <a:solidFill>
                <a:schemeClr val="lt2"/>
              </a:solidFill>
              <a:latin typeface="Open Sans"/>
              <a:ea typeface="Open Sans"/>
              <a:cs typeface="Open Sans"/>
              <a:sym typeface="Open Sans"/>
            </a:endParaRPr>
          </a:p>
          <a:p>
            <a:pPr marL="0" marR="0" lvl="0" indent="0" algn="l" rtl="0">
              <a:lnSpc>
                <a:spcPct val="100000"/>
              </a:lnSpc>
              <a:spcBef>
                <a:spcPts val="320"/>
              </a:spcBef>
              <a:spcAft>
                <a:spcPts val="0"/>
              </a:spcAft>
              <a:buClr>
                <a:schemeClr val="lt2"/>
              </a:buClr>
              <a:buSzPct val="25000"/>
              <a:buFont typeface="Arial"/>
              <a:buNone/>
            </a:pPr>
            <a:r>
              <a:rPr lang="en-US" sz="1600" b="0" i="0" u="none" strike="noStrike" cap="none" dirty="0" smtClean="0">
                <a:solidFill>
                  <a:schemeClr val="lt2"/>
                </a:solidFill>
                <a:latin typeface="Open Sans"/>
                <a:ea typeface="Open Sans"/>
                <a:cs typeface="Open Sans"/>
                <a:sym typeface="Open Sans"/>
              </a:rPr>
              <a:t>September MRAM</a:t>
            </a:r>
            <a:endParaRPr lang="en-US" sz="1600" b="0" i="0" u="none" strike="noStrike" cap="none" dirty="0">
              <a:solidFill>
                <a:schemeClr val="lt2"/>
              </a:solidFill>
              <a:latin typeface="Open Sans"/>
              <a:ea typeface="Open Sans"/>
              <a:cs typeface="Open Sans"/>
              <a:sym typeface="Open Sans"/>
            </a:endParaRPr>
          </a:p>
        </p:txBody>
      </p:sp>
    </p:spTree>
    <p:extLst>
      <p:ext uri="{BB962C8B-B14F-4D97-AF65-F5344CB8AC3E}">
        <p14:creationId xmlns:p14="http://schemas.microsoft.com/office/powerpoint/2010/main" val="24564326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4"/>
        <p:cNvGrpSpPr/>
        <p:nvPr/>
      </p:nvGrpSpPr>
      <p:grpSpPr>
        <a:xfrm>
          <a:off x="0" y="0"/>
          <a:ext cx="0" cy="0"/>
          <a:chOff x="0" y="0"/>
          <a:chExt cx="0" cy="0"/>
        </a:xfrm>
      </p:grpSpPr>
      <p:sp>
        <p:nvSpPr>
          <p:cNvPr id="55" name="Shape 55"/>
          <p:cNvSpPr txBox="1">
            <a:spLocks noGrp="1"/>
          </p:cNvSpPr>
          <p:nvPr>
            <p:ph type="body" idx="1"/>
          </p:nvPr>
        </p:nvSpPr>
        <p:spPr>
          <a:xfrm>
            <a:off x="671756" y="371510"/>
            <a:ext cx="8184600" cy="992100"/>
          </a:xfrm>
          <a:prstGeom prst="rect">
            <a:avLst/>
          </a:prstGeom>
        </p:spPr>
        <p:txBody>
          <a:bodyPr wrap="square" lIns="91425" tIns="91425" rIns="91425" bIns="91425" anchor="b" anchorCtr="0">
            <a:noAutofit/>
          </a:bodyPr>
          <a:lstStyle/>
          <a:p>
            <a:pPr marL="0" lvl="0" indent="0">
              <a:spcBef>
                <a:spcPts val="0"/>
              </a:spcBef>
              <a:buNone/>
            </a:pPr>
            <a:r>
              <a:rPr lang="en-US" dirty="0">
                <a:latin typeface="Open Sans"/>
                <a:ea typeface="Open Sans"/>
                <a:cs typeface="Open Sans"/>
                <a:sym typeface="Open Sans"/>
              </a:rPr>
              <a:t>SAGE Changes: Multiple PI</a:t>
            </a:r>
          </a:p>
        </p:txBody>
      </p:sp>
      <p:sp>
        <p:nvSpPr>
          <p:cNvPr id="56" name="Shape 56"/>
          <p:cNvSpPr txBox="1">
            <a:spLocks noGrp="1"/>
          </p:cNvSpPr>
          <p:nvPr>
            <p:ph type="body" idx="2"/>
          </p:nvPr>
        </p:nvSpPr>
        <p:spPr>
          <a:xfrm>
            <a:off x="688496" y="1576136"/>
            <a:ext cx="7311363" cy="4178100"/>
          </a:xfrm>
          <a:prstGeom prst="rect">
            <a:avLst/>
          </a:prstGeom>
        </p:spPr>
        <p:txBody>
          <a:bodyPr wrap="square" lIns="91425" tIns="91425" rIns="91425" bIns="91425" anchor="t" anchorCtr="0">
            <a:noAutofit/>
          </a:bodyPr>
          <a:lstStyle/>
          <a:p>
            <a:pPr marL="0" lvl="0" indent="0" rtl="0">
              <a:spcBef>
                <a:spcPts val="0"/>
              </a:spcBef>
              <a:buNone/>
            </a:pPr>
            <a:r>
              <a:rPr lang="en-US" sz="2200" dirty="0"/>
              <a:t>Key Changes:</a:t>
            </a:r>
          </a:p>
          <a:p>
            <a:pPr marL="0" lvl="0" indent="0" rtl="0">
              <a:spcBef>
                <a:spcPts val="0"/>
              </a:spcBef>
              <a:buNone/>
            </a:pPr>
            <a:endParaRPr sz="2200" b="0" dirty="0"/>
          </a:p>
          <a:p>
            <a:pPr marL="457200" lvl="0" indent="-342900" rtl="0">
              <a:spcBef>
                <a:spcPts val="0"/>
              </a:spcBef>
              <a:spcAft>
                <a:spcPts val="1000"/>
              </a:spcAft>
              <a:buSzPct val="100000"/>
            </a:pPr>
            <a:r>
              <a:rPr lang="en-US" sz="2200" b="0" dirty="0"/>
              <a:t>UW “Multiple PIs” will be automatically added to the approval graph </a:t>
            </a:r>
            <a:endParaRPr lang="en-US" sz="2200" b="0" dirty="0" smtClean="0"/>
          </a:p>
          <a:p>
            <a:pPr marL="114300" lvl="0" indent="0" rtl="0">
              <a:spcBef>
                <a:spcPts val="0"/>
              </a:spcBef>
              <a:spcAft>
                <a:spcPts val="1000"/>
              </a:spcAft>
              <a:buSzPct val="100000"/>
              <a:buNone/>
            </a:pPr>
            <a:endParaRPr lang="en-US" sz="2200" b="0" dirty="0"/>
          </a:p>
          <a:p>
            <a:pPr marL="457200" lvl="0" indent="-342900" rtl="0">
              <a:spcBef>
                <a:spcPts val="0"/>
              </a:spcBef>
              <a:spcAft>
                <a:spcPts val="1000"/>
              </a:spcAft>
              <a:buSzPct val="100000"/>
            </a:pPr>
            <a:r>
              <a:rPr lang="en-US" sz="2200" b="0" dirty="0"/>
              <a:t>Will receive same approval notification email that the PI </a:t>
            </a:r>
            <a:r>
              <a:rPr lang="en-US" sz="2200" b="0" dirty="0" smtClean="0"/>
              <a:t>receives</a:t>
            </a:r>
          </a:p>
          <a:p>
            <a:pPr marL="114300" lvl="0" indent="0" rtl="0">
              <a:spcBef>
                <a:spcPts val="0"/>
              </a:spcBef>
              <a:spcAft>
                <a:spcPts val="1000"/>
              </a:spcAft>
              <a:buSzPct val="100000"/>
              <a:buNone/>
            </a:pPr>
            <a:endParaRPr lang="en-US" sz="2200" b="0" dirty="0"/>
          </a:p>
          <a:p>
            <a:pPr marL="457200" lvl="0" indent="-342900" rtl="0">
              <a:spcBef>
                <a:spcPts val="0"/>
              </a:spcBef>
              <a:spcAft>
                <a:spcPts val="1000"/>
              </a:spcAft>
              <a:buSzPct val="100000"/>
            </a:pPr>
            <a:r>
              <a:rPr lang="en-US" sz="2200" b="0" dirty="0"/>
              <a:t>Will see “Assurance Statement” as part of their approval screen  </a:t>
            </a:r>
          </a:p>
          <a:p>
            <a:pPr marL="0" lvl="0" indent="0" rtl="0">
              <a:spcBef>
                <a:spcPts val="0"/>
              </a:spcBef>
              <a:spcAft>
                <a:spcPts val="1000"/>
              </a:spcAft>
              <a:buNone/>
            </a:pPr>
            <a:endParaRPr sz="1800" b="0" dirty="0"/>
          </a:p>
          <a:p>
            <a:pPr marL="0" lvl="0" indent="0" rtl="0">
              <a:spcBef>
                <a:spcPts val="0"/>
              </a:spcBef>
              <a:buNone/>
            </a:pPr>
            <a:endParaRPr sz="1800" b="0" dirty="0"/>
          </a:p>
          <a:p>
            <a:pPr marL="0" lvl="0" indent="0" rtl="0">
              <a:spcBef>
                <a:spcPts val="0"/>
              </a:spcBef>
              <a:buNone/>
            </a:pPr>
            <a:endParaRPr b="0" dirty="0"/>
          </a:p>
          <a:p>
            <a:pPr marL="0" lvl="0" indent="0" rtl="0">
              <a:lnSpc>
                <a:spcPct val="115000"/>
              </a:lnSpc>
              <a:spcBef>
                <a:spcPts val="0"/>
              </a:spcBef>
              <a:buNone/>
            </a:pPr>
            <a:endParaRPr sz="1100" b="0" dirty="0">
              <a:solidFill>
                <a:srgbClr val="000000"/>
              </a:solidFill>
              <a:latin typeface="Arial"/>
              <a:ea typeface="Arial"/>
              <a:cs typeface="Arial"/>
              <a:sym typeface="Arial"/>
            </a:endParaRPr>
          </a:p>
          <a:p>
            <a:pPr marL="0" lvl="0" indent="0" rtl="0">
              <a:spcBef>
                <a:spcPts val="0"/>
              </a:spcBef>
              <a:buNone/>
            </a:pPr>
            <a:endParaRPr b="0" dirty="0"/>
          </a:p>
          <a:p>
            <a:pPr marL="0" lvl="0" indent="0">
              <a:spcBef>
                <a:spcPts val="0"/>
              </a:spcBef>
              <a:buNone/>
            </a:pPr>
            <a:endParaRPr b="0" dirty="0"/>
          </a:p>
          <a:p>
            <a:pPr lvl="0">
              <a:spcBef>
                <a:spcPts val="0"/>
              </a:spcBef>
              <a:buNone/>
            </a:pPr>
            <a:endParaRPr b="0" dirty="0"/>
          </a:p>
          <a:p>
            <a:pPr lvl="0">
              <a:spcBef>
                <a:spcPts val="0"/>
              </a:spcBef>
              <a:buNone/>
            </a:pPr>
            <a:endParaRPr dirty="0"/>
          </a:p>
          <a:p>
            <a:pPr lvl="0">
              <a:spcBef>
                <a:spcPts val="0"/>
              </a:spcBef>
              <a:buNone/>
            </a:pPr>
            <a:endParaRPr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idx="4294967295"/>
          </p:nvPr>
        </p:nvSpPr>
        <p:spPr>
          <a:xfrm>
            <a:off x="711038" y="282920"/>
            <a:ext cx="7848600" cy="990600"/>
          </a:xfrm>
          <a:prstGeom prst="rect">
            <a:avLst/>
          </a:prstGeom>
        </p:spPr>
        <p:txBody>
          <a:bodyPr>
            <a:normAutofit/>
          </a:bodyPr>
          <a:lstStyle/>
          <a:p>
            <a:r>
              <a:rPr lang="en-US" dirty="0" smtClean="0">
                <a:latin typeface="Arial" pitchFamily="34" charset="0"/>
              </a:rPr>
              <a:t>What is an Export?</a:t>
            </a:r>
          </a:p>
        </p:txBody>
      </p:sp>
      <p:sp>
        <p:nvSpPr>
          <p:cNvPr id="16387" name="Rectangle 3"/>
          <p:cNvSpPr>
            <a:spLocks noGrp="1" noChangeAspect="1" noChangeArrowheads="1"/>
          </p:cNvSpPr>
          <p:nvPr>
            <p:ph type="body" idx="4294967295"/>
          </p:nvPr>
        </p:nvSpPr>
        <p:spPr>
          <a:xfrm>
            <a:off x="637515" y="1261449"/>
            <a:ext cx="7750107" cy="2779414"/>
          </a:xfrm>
          <a:prstGeom prst="rect">
            <a:avLst/>
          </a:prstGeom>
        </p:spPr>
        <p:txBody>
          <a:bodyPr wrap="square">
            <a:normAutofit/>
          </a:bodyPr>
          <a:lstStyle/>
          <a:p>
            <a:r>
              <a:rPr lang="en-US" sz="2800" dirty="0" smtClean="0">
                <a:latin typeface="Verdana" pitchFamily="34" charset="0"/>
              </a:rPr>
              <a:t>“’Export’ means an actual shipment or transmission of items … out of the United States, or release of technology or software, … to a foreign national in the United States”</a:t>
            </a:r>
          </a:p>
          <a:p>
            <a:pPr lvl="4"/>
            <a:r>
              <a:rPr lang="en-US" sz="1800" dirty="0" smtClean="0">
                <a:latin typeface="Verdana" pitchFamily="34" charset="0"/>
              </a:rPr>
              <a:t>Export Administration Regulations (EAR)</a:t>
            </a:r>
          </a:p>
        </p:txBody>
      </p:sp>
      <p:sp>
        <p:nvSpPr>
          <p:cNvPr id="16388" name="Slide Number Placeholder 2"/>
          <p:cNvSpPr txBox="1">
            <a:spLocks/>
          </p:cNvSpPr>
          <p:nvPr/>
        </p:nvSpPr>
        <p:spPr bwMode="auto">
          <a:xfrm>
            <a:off x="7924800" y="6445250"/>
            <a:ext cx="10668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orm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457200" eaLnBrk="1" hangingPunct="1"/>
            <a:r>
              <a:rPr lang="en-US" sz="1000" b="1" i="1" kern="1200" dirty="0">
                <a:solidFill>
                  <a:srgbClr val="33006F"/>
                </a:solidFill>
                <a:ea typeface="+mn-ea"/>
                <a:cs typeface="+mn-cs"/>
              </a:rPr>
              <a:t>Slide </a:t>
            </a:r>
            <a:fld id="{0AE132D0-A866-4B6E-8ED6-4036D3A779E1}" type="slidenum">
              <a:rPr lang="en-US" sz="1000" b="1" i="1" kern="1200">
                <a:solidFill>
                  <a:srgbClr val="33006F"/>
                </a:solidFill>
                <a:ea typeface="+mn-ea"/>
                <a:cs typeface="+mn-cs"/>
              </a:rPr>
              <a:pPr algn="r" defTabSz="457200" eaLnBrk="1" hangingPunct="1"/>
              <a:t>40</a:t>
            </a:fld>
            <a:endParaRPr lang="en-US" sz="1000" b="1" i="1" kern="1200" dirty="0">
              <a:solidFill>
                <a:srgbClr val="33006F"/>
              </a:solidFill>
              <a:ea typeface="+mn-ea"/>
              <a:cs typeface="+mn-cs"/>
            </a:endParaRPr>
          </a:p>
        </p:txBody>
      </p:sp>
      <p:pic>
        <p:nvPicPr>
          <p:cNvPr id="5" name="Picture 10" descr="http://www.indiedesignz.com/images/email_log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11438" y="4168024"/>
            <a:ext cx="1083194" cy="97729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http://www.etsu.edu/centralreceiving/pictures/fedex-logo.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90372" y="5201260"/>
            <a:ext cx="1904260" cy="68077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17088" y="4119088"/>
            <a:ext cx="1215423" cy="18565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59480" y="3964458"/>
            <a:ext cx="100965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37456" y="4119088"/>
            <a:ext cx="1529862" cy="12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6"/>
          <p:cNvSpPr txBox="1">
            <a:spLocks noChangeArrowheads="1"/>
          </p:cNvSpPr>
          <p:nvPr/>
        </p:nvSpPr>
        <p:spPr bwMode="auto">
          <a:xfrm>
            <a:off x="1206936" y="5500997"/>
            <a:ext cx="243754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defTabSz="457200" eaLnBrk="1" hangingPunct="1"/>
            <a:r>
              <a:rPr lang="en-US" sz="1800" u="sng" kern="1200" dirty="0">
                <a:solidFill>
                  <a:srgbClr val="33006F"/>
                </a:solidFill>
                <a:ea typeface="+mn-ea"/>
                <a:cs typeface="+mn-cs"/>
              </a:rPr>
              <a:t>Not</a:t>
            </a:r>
            <a:r>
              <a:rPr lang="en-US" sz="1800" kern="1200" dirty="0">
                <a:solidFill>
                  <a:srgbClr val="33006F"/>
                </a:solidFill>
                <a:ea typeface="+mn-ea"/>
                <a:cs typeface="+mn-cs"/>
              </a:rPr>
              <a:t> Foreign Nationals</a:t>
            </a:r>
          </a:p>
        </p:txBody>
      </p:sp>
    </p:spTree>
    <p:extLst>
      <p:ext uri="{BB962C8B-B14F-4D97-AF65-F5344CB8AC3E}">
        <p14:creationId xmlns:p14="http://schemas.microsoft.com/office/powerpoint/2010/main" val="107689044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782370" y="571500"/>
            <a:ext cx="7848600" cy="990600"/>
          </a:xfrm>
        </p:spPr>
        <p:txBody>
          <a:bodyPr/>
          <a:lstStyle/>
          <a:p>
            <a:pPr eaLnBrk="1" hangingPunct="1"/>
            <a:r>
              <a:rPr lang="en-US" dirty="0" smtClean="0"/>
              <a:t>Why Export Controls at a University?</a:t>
            </a:r>
          </a:p>
        </p:txBody>
      </p:sp>
      <p:sp>
        <p:nvSpPr>
          <p:cNvPr id="22531" name="Content Placeholder 2"/>
          <p:cNvSpPr>
            <a:spLocks noGrp="1"/>
          </p:cNvSpPr>
          <p:nvPr>
            <p:ph idx="1"/>
          </p:nvPr>
        </p:nvSpPr>
        <p:spPr>
          <a:xfrm>
            <a:off x="685800" y="1467416"/>
            <a:ext cx="8077200" cy="4191000"/>
          </a:xfrm>
        </p:spPr>
        <p:txBody>
          <a:bodyPr/>
          <a:lstStyle/>
          <a:p>
            <a:r>
              <a:rPr lang="en-US" sz="2400" dirty="0"/>
              <a:t>Exports do not have to be shipments of goods</a:t>
            </a:r>
          </a:p>
          <a:p>
            <a:pPr lvl="1"/>
            <a:r>
              <a:rPr lang="en-US" sz="2000" dirty="0"/>
              <a:t>Providing goods, technology, or software to a foreign national in the United States is still considered to be an export – a.k.a. “deemed export”</a:t>
            </a:r>
          </a:p>
          <a:p>
            <a:pPr lvl="1"/>
            <a:r>
              <a:rPr lang="en-US" sz="2000" dirty="0"/>
              <a:t>E-mailing technical data or a software program</a:t>
            </a:r>
          </a:p>
          <a:p>
            <a:r>
              <a:rPr lang="en-US" sz="2400" dirty="0"/>
              <a:t>Foreign nationals coming to the United States for education and research (increasing numbers from more countries)</a:t>
            </a:r>
          </a:p>
          <a:p>
            <a:pPr eaLnBrk="1" hangingPunct="1"/>
            <a:r>
              <a:rPr lang="en-US" sz="2400" dirty="0" smtClean="0"/>
              <a:t>Technology has enabled education to become increasingly global and “hands-on”</a:t>
            </a:r>
          </a:p>
          <a:p>
            <a:pPr eaLnBrk="1" hangingPunct="1"/>
            <a:r>
              <a:rPr lang="en-US" sz="2400" dirty="0" smtClean="0"/>
              <a:t>Export Controls does not cover FISMA, Personal Identifiable Information, or Confidential Unclassified Information </a:t>
            </a:r>
            <a:endParaRPr lang="en-US" dirty="0"/>
          </a:p>
          <a:p>
            <a:pPr marL="0" indent="0" eaLnBrk="1" hangingPunct="1">
              <a:buNone/>
            </a:pPr>
            <a:endParaRPr lang="en-US" sz="2400" dirty="0" smtClean="0"/>
          </a:p>
        </p:txBody>
      </p:sp>
      <p:sp>
        <p:nvSpPr>
          <p:cNvPr id="22532" name="Slide Number Placeholder 2"/>
          <p:cNvSpPr txBox="1">
            <a:spLocks/>
          </p:cNvSpPr>
          <p:nvPr/>
        </p:nvSpPr>
        <p:spPr bwMode="auto">
          <a:xfrm>
            <a:off x="7924800" y="6445250"/>
            <a:ext cx="10668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457200" eaLnBrk="1" hangingPunct="1"/>
            <a:r>
              <a:rPr lang="en-US" sz="1000" b="1" i="1" kern="1200" dirty="0">
                <a:solidFill>
                  <a:srgbClr val="33006F"/>
                </a:solidFill>
                <a:ea typeface="+mn-ea"/>
                <a:cs typeface="+mn-cs"/>
              </a:rPr>
              <a:t>Slide </a:t>
            </a:r>
            <a:fld id="{02A6F7D2-C8C4-4CDF-8878-9EA6EF81A626}" type="slidenum">
              <a:rPr lang="en-US" sz="1000" b="1" i="1" kern="1200">
                <a:solidFill>
                  <a:srgbClr val="33006F"/>
                </a:solidFill>
                <a:ea typeface="+mn-ea"/>
                <a:cs typeface="+mn-cs"/>
              </a:rPr>
              <a:pPr algn="r" defTabSz="457200" eaLnBrk="1" hangingPunct="1"/>
              <a:t>41</a:t>
            </a:fld>
            <a:endParaRPr lang="en-US" sz="1000" b="1" i="1" kern="1200" dirty="0">
              <a:solidFill>
                <a:srgbClr val="33006F"/>
              </a:solidFill>
              <a:ea typeface="+mn-ea"/>
              <a:cs typeface="+mn-cs"/>
            </a:endParaRPr>
          </a:p>
        </p:txBody>
      </p:sp>
    </p:spTree>
    <p:extLst>
      <p:ext uri="{BB962C8B-B14F-4D97-AF65-F5344CB8AC3E}">
        <p14:creationId xmlns:p14="http://schemas.microsoft.com/office/powerpoint/2010/main" val="215645624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idx="4294967295"/>
          </p:nvPr>
        </p:nvSpPr>
        <p:spPr>
          <a:xfrm>
            <a:off x="609600" y="581685"/>
            <a:ext cx="7848600" cy="990600"/>
          </a:xfrm>
          <a:prstGeom prst="rect">
            <a:avLst/>
          </a:prstGeom>
        </p:spPr>
        <p:txBody>
          <a:bodyPr/>
          <a:lstStyle/>
          <a:p>
            <a:r>
              <a:rPr lang="en-US" dirty="0" smtClean="0">
                <a:latin typeface="Arial" pitchFamily="34" charset="0"/>
              </a:rPr>
              <a:t>Exporting Basics</a:t>
            </a:r>
          </a:p>
        </p:txBody>
      </p:sp>
      <p:sp>
        <p:nvSpPr>
          <p:cNvPr id="17411" name="Rectangle 3"/>
          <p:cNvSpPr>
            <a:spLocks noGrp="1" noChangeArrowheads="1"/>
          </p:cNvSpPr>
          <p:nvPr>
            <p:ph type="body" idx="4294967295"/>
          </p:nvPr>
        </p:nvSpPr>
        <p:spPr>
          <a:xfrm>
            <a:off x="762000" y="1865014"/>
            <a:ext cx="8077200" cy="4459586"/>
          </a:xfrm>
          <a:prstGeom prst="rect">
            <a:avLst/>
          </a:prstGeom>
        </p:spPr>
        <p:txBody>
          <a:bodyPr>
            <a:noAutofit/>
          </a:bodyPr>
          <a:lstStyle/>
          <a:p>
            <a:pPr>
              <a:lnSpc>
                <a:spcPct val="80000"/>
              </a:lnSpc>
            </a:pPr>
            <a:r>
              <a:rPr lang="en-US" sz="2400" dirty="0" smtClean="0">
                <a:solidFill>
                  <a:srgbClr val="000000"/>
                </a:solidFill>
                <a:latin typeface="Verdana" pitchFamily="34" charset="0"/>
              </a:rPr>
              <a:t>Categorization (What?)</a:t>
            </a:r>
          </a:p>
          <a:p>
            <a:pPr lvl="1">
              <a:lnSpc>
                <a:spcPct val="80000"/>
              </a:lnSpc>
            </a:pPr>
            <a:r>
              <a:rPr lang="en-US" sz="2000" dirty="0" smtClean="0">
                <a:latin typeface="Verdana" pitchFamily="34" charset="0"/>
              </a:rPr>
              <a:t>Determines Jurisdiction (State, Commerce, NRC, etc.)</a:t>
            </a:r>
          </a:p>
          <a:p>
            <a:pPr lvl="1">
              <a:lnSpc>
                <a:spcPct val="80000"/>
              </a:lnSpc>
            </a:pPr>
            <a:r>
              <a:rPr lang="en-US" sz="2000" dirty="0" smtClean="0">
                <a:latin typeface="Verdana" pitchFamily="34" charset="0"/>
              </a:rPr>
              <a:t>Almost everything has a control number</a:t>
            </a:r>
          </a:p>
          <a:p>
            <a:pPr>
              <a:lnSpc>
                <a:spcPct val="80000"/>
              </a:lnSpc>
            </a:pPr>
            <a:r>
              <a:rPr lang="en-US" sz="2400" dirty="0" smtClean="0">
                <a:solidFill>
                  <a:srgbClr val="000000"/>
                </a:solidFill>
                <a:latin typeface="Verdana" pitchFamily="34" charset="0"/>
              </a:rPr>
              <a:t>Destination (Where?)</a:t>
            </a:r>
          </a:p>
          <a:p>
            <a:pPr lvl="1">
              <a:lnSpc>
                <a:spcPct val="80000"/>
              </a:lnSpc>
            </a:pPr>
            <a:r>
              <a:rPr lang="en-US" sz="2000" dirty="0" smtClean="0">
                <a:latin typeface="Verdana" pitchFamily="34" charset="0"/>
              </a:rPr>
              <a:t>Sanctioned countries may have additional prohibitions on financial or travel transactions</a:t>
            </a:r>
          </a:p>
          <a:p>
            <a:pPr>
              <a:lnSpc>
                <a:spcPct val="80000"/>
              </a:lnSpc>
            </a:pPr>
            <a:r>
              <a:rPr lang="en-US" sz="2400" dirty="0" smtClean="0">
                <a:solidFill>
                  <a:srgbClr val="000000"/>
                </a:solidFill>
                <a:latin typeface="Verdana" pitchFamily="34" charset="0"/>
              </a:rPr>
              <a:t>End-User (Who?)</a:t>
            </a:r>
          </a:p>
          <a:p>
            <a:pPr lvl="1">
              <a:lnSpc>
                <a:spcPct val="80000"/>
              </a:lnSpc>
            </a:pPr>
            <a:r>
              <a:rPr lang="en-US" sz="2000" dirty="0" smtClean="0">
                <a:latin typeface="Verdana" pitchFamily="34" charset="0"/>
              </a:rPr>
              <a:t>Debarred Parties Screening</a:t>
            </a:r>
          </a:p>
          <a:p>
            <a:pPr>
              <a:lnSpc>
                <a:spcPct val="80000"/>
              </a:lnSpc>
            </a:pPr>
            <a:r>
              <a:rPr lang="en-US" sz="2400" dirty="0" smtClean="0">
                <a:solidFill>
                  <a:srgbClr val="000000"/>
                </a:solidFill>
                <a:latin typeface="Verdana" pitchFamily="34" charset="0"/>
              </a:rPr>
              <a:t>End Use (Why?)</a:t>
            </a:r>
          </a:p>
          <a:p>
            <a:pPr lvl="1">
              <a:lnSpc>
                <a:spcPct val="80000"/>
              </a:lnSpc>
            </a:pPr>
            <a:r>
              <a:rPr lang="en-US" sz="2000" dirty="0" smtClean="0">
                <a:latin typeface="Verdana" pitchFamily="34" charset="0"/>
              </a:rPr>
              <a:t>Certain End Uses are prohibited (e.g., nuclear proliferation)</a:t>
            </a:r>
          </a:p>
          <a:p>
            <a:pPr lvl="1">
              <a:lnSpc>
                <a:spcPct val="80000"/>
              </a:lnSpc>
              <a:buFontTx/>
              <a:buNone/>
            </a:pPr>
            <a:endParaRPr lang="en-US" sz="2000" dirty="0" smtClean="0">
              <a:latin typeface="Verdana" pitchFamily="34" charset="0"/>
            </a:endParaRPr>
          </a:p>
        </p:txBody>
      </p:sp>
      <p:sp>
        <p:nvSpPr>
          <p:cNvPr id="17412" name="Slide Number Placeholder 2"/>
          <p:cNvSpPr txBox="1">
            <a:spLocks/>
          </p:cNvSpPr>
          <p:nvPr/>
        </p:nvSpPr>
        <p:spPr bwMode="auto">
          <a:xfrm>
            <a:off x="7924800" y="6445250"/>
            <a:ext cx="10668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457200" eaLnBrk="1" hangingPunct="1"/>
            <a:r>
              <a:rPr lang="en-US" sz="1000" b="1" i="1" kern="1200" dirty="0">
                <a:solidFill>
                  <a:srgbClr val="33006F"/>
                </a:solidFill>
                <a:ea typeface="+mn-ea"/>
                <a:cs typeface="+mn-cs"/>
              </a:rPr>
              <a:t>Slide </a:t>
            </a:r>
            <a:fld id="{0144D845-B4C8-4BD4-88CE-A841E17B0F15}" type="slidenum">
              <a:rPr lang="en-US" sz="1000" b="1" i="1" kern="1200">
                <a:solidFill>
                  <a:srgbClr val="33006F"/>
                </a:solidFill>
                <a:ea typeface="+mn-ea"/>
                <a:cs typeface="+mn-cs"/>
              </a:rPr>
              <a:pPr algn="r" defTabSz="457200" eaLnBrk="1" hangingPunct="1"/>
              <a:t>42</a:t>
            </a:fld>
            <a:endParaRPr lang="en-US" sz="1000" b="1" i="1" kern="1200" dirty="0">
              <a:solidFill>
                <a:srgbClr val="33006F"/>
              </a:solidFill>
              <a:ea typeface="+mn-ea"/>
              <a:cs typeface="+mn-cs"/>
            </a:endParaRPr>
          </a:p>
        </p:txBody>
      </p:sp>
    </p:spTree>
    <p:extLst>
      <p:ext uri="{BB962C8B-B14F-4D97-AF65-F5344CB8AC3E}">
        <p14:creationId xmlns:p14="http://schemas.microsoft.com/office/powerpoint/2010/main" val="78467510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idx="4294967295"/>
          </p:nvPr>
        </p:nvSpPr>
        <p:spPr>
          <a:xfrm>
            <a:off x="762000" y="273867"/>
            <a:ext cx="7848600" cy="990600"/>
          </a:xfrm>
          <a:prstGeom prst="rect">
            <a:avLst/>
          </a:prstGeom>
        </p:spPr>
        <p:txBody>
          <a:bodyPr/>
          <a:lstStyle/>
          <a:p>
            <a:r>
              <a:rPr lang="en-US" sz="4800" dirty="0" smtClean="0"/>
              <a:t>Why?</a:t>
            </a:r>
            <a:br>
              <a:rPr lang="en-US" sz="4800" dirty="0" smtClean="0"/>
            </a:br>
            <a:r>
              <a:rPr lang="en-US" sz="4800" dirty="0" smtClean="0"/>
              <a:t>Prohibited End Uses</a:t>
            </a:r>
          </a:p>
        </p:txBody>
      </p:sp>
      <p:sp>
        <p:nvSpPr>
          <p:cNvPr id="18435" name="Rectangle 3"/>
          <p:cNvSpPr>
            <a:spLocks noGrp="1" noChangeArrowheads="1"/>
          </p:cNvSpPr>
          <p:nvPr>
            <p:ph type="body" idx="4294967295"/>
          </p:nvPr>
        </p:nvSpPr>
        <p:spPr>
          <a:xfrm>
            <a:off x="990600" y="2209800"/>
            <a:ext cx="7848600" cy="4114800"/>
          </a:xfrm>
          <a:prstGeom prst="rect">
            <a:avLst/>
          </a:prstGeom>
        </p:spPr>
        <p:txBody>
          <a:bodyPr/>
          <a:lstStyle/>
          <a:p>
            <a:r>
              <a:rPr lang="en-US" sz="2400" dirty="0" smtClean="0">
                <a:latin typeface="Verdana" pitchFamily="34" charset="0"/>
              </a:rPr>
              <a:t>Certain nuclear activities</a:t>
            </a:r>
          </a:p>
          <a:p>
            <a:r>
              <a:rPr lang="en-US" sz="2400" dirty="0" smtClean="0">
                <a:latin typeface="Verdana" pitchFamily="34" charset="0"/>
              </a:rPr>
              <a:t>Rocket Systems and UAVs (drones)</a:t>
            </a:r>
          </a:p>
          <a:p>
            <a:r>
              <a:rPr lang="en-US" sz="2400" dirty="0" smtClean="0">
                <a:latin typeface="Verdana" pitchFamily="34" charset="0"/>
              </a:rPr>
              <a:t>Chemical and Biological Weapons</a:t>
            </a:r>
          </a:p>
          <a:p>
            <a:r>
              <a:rPr lang="en-US" sz="2400" dirty="0" smtClean="0">
                <a:latin typeface="Verdana" pitchFamily="34" charset="0"/>
              </a:rPr>
              <a:t>Others but very specific – luckily not the type of activities UW performs</a:t>
            </a:r>
          </a:p>
        </p:txBody>
      </p:sp>
      <p:sp>
        <p:nvSpPr>
          <p:cNvPr id="18436" name="Slide Number Placeholder 2"/>
          <p:cNvSpPr txBox="1">
            <a:spLocks/>
          </p:cNvSpPr>
          <p:nvPr/>
        </p:nvSpPr>
        <p:spPr bwMode="auto">
          <a:xfrm>
            <a:off x="7924800" y="6445250"/>
            <a:ext cx="10668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457200" eaLnBrk="1" hangingPunct="1"/>
            <a:r>
              <a:rPr lang="en-US" sz="1000" b="1" i="1" kern="1200" dirty="0">
                <a:solidFill>
                  <a:srgbClr val="33006F"/>
                </a:solidFill>
                <a:ea typeface="+mn-ea"/>
                <a:cs typeface="+mn-cs"/>
              </a:rPr>
              <a:t>Slide </a:t>
            </a:r>
            <a:fld id="{533632CA-2FE5-4C5E-A4B1-A599EA7E20D4}" type="slidenum">
              <a:rPr lang="en-US" sz="1000" b="1" i="1" kern="1200">
                <a:solidFill>
                  <a:srgbClr val="33006F"/>
                </a:solidFill>
                <a:ea typeface="+mn-ea"/>
                <a:cs typeface="+mn-cs"/>
              </a:rPr>
              <a:pPr algn="r" defTabSz="457200" eaLnBrk="1" hangingPunct="1"/>
              <a:t>43</a:t>
            </a:fld>
            <a:endParaRPr lang="en-US" sz="1000" b="1" i="1" kern="1200" dirty="0">
              <a:solidFill>
                <a:srgbClr val="33006F"/>
              </a:solidFill>
              <a:ea typeface="+mn-ea"/>
              <a:cs typeface="+mn-cs"/>
            </a:endParaRPr>
          </a:p>
        </p:txBody>
      </p:sp>
      <p:pic>
        <p:nvPicPr>
          <p:cNvPr id="2052" name="Picture 4" descr="http://1.bp.blogspot.com/_Ju4q8pepX1U/TUmODNHp1JI/AAAAAAAAGhk/8Yt6E90Qwzw/s1600/monopoly-go-to-jail-car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4488959"/>
            <a:ext cx="3124200" cy="17971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116320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609600" y="373456"/>
            <a:ext cx="7848600" cy="990600"/>
          </a:xfrm>
        </p:spPr>
        <p:txBody>
          <a:bodyPr/>
          <a:lstStyle/>
          <a:p>
            <a:r>
              <a:rPr lang="en-US" sz="5400" dirty="0" smtClean="0"/>
              <a:t>Who? </a:t>
            </a:r>
          </a:p>
        </p:txBody>
      </p:sp>
      <p:sp>
        <p:nvSpPr>
          <p:cNvPr id="3" name="Content Placeholder 2"/>
          <p:cNvSpPr>
            <a:spLocks noGrp="1"/>
          </p:cNvSpPr>
          <p:nvPr>
            <p:ph idx="1"/>
          </p:nvPr>
        </p:nvSpPr>
        <p:spPr>
          <a:xfrm>
            <a:off x="914400" y="1517445"/>
            <a:ext cx="3965418" cy="4684179"/>
          </a:xfrm>
        </p:spPr>
        <p:txBody>
          <a:bodyPr>
            <a:normAutofit fontScale="85000" lnSpcReduction="10000"/>
          </a:bodyPr>
          <a:lstStyle/>
          <a:p>
            <a:pPr>
              <a:defRPr/>
            </a:pPr>
            <a:r>
              <a:rPr lang="en-US" dirty="0">
                <a:latin typeface="Verdana" pitchFamily="34" charset="0"/>
              </a:rPr>
              <a:t>KNOW YOUR RECIPIENT!</a:t>
            </a:r>
          </a:p>
          <a:p>
            <a:pPr>
              <a:defRPr/>
            </a:pPr>
            <a:r>
              <a:rPr lang="en-US" sz="3300" dirty="0" smtClean="0"/>
              <a:t>Debarred Parties</a:t>
            </a:r>
            <a:r>
              <a:rPr lang="en-US" dirty="0" smtClean="0">
                <a:latin typeface="Verdana" pitchFamily="34" charset="0"/>
              </a:rPr>
              <a:t>, include universities, hospitals, research institutes, etc.</a:t>
            </a:r>
          </a:p>
          <a:p>
            <a:pPr lvl="1">
              <a:defRPr/>
            </a:pPr>
            <a:r>
              <a:rPr lang="en-US" dirty="0" smtClean="0">
                <a:latin typeface="Verdana" pitchFamily="34" charset="0"/>
              </a:rPr>
              <a:t>Beihang University</a:t>
            </a:r>
          </a:p>
          <a:p>
            <a:pPr lvl="1">
              <a:defRPr/>
            </a:pPr>
            <a:r>
              <a:rPr lang="en-US" dirty="0" smtClean="0">
                <a:latin typeface="Verdana" pitchFamily="34" charset="0"/>
              </a:rPr>
              <a:t>Sichuan University</a:t>
            </a:r>
          </a:p>
          <a:p>
            <a:pPr lvl="1">
              <a:defRPr/>
            </a:pPr>
            <a:r>
              <a:rPr lang="en-US" dirty="0" smtClean="0">
                <a:latin typeface="Verdana" pitchFamily="34" charset="0"/>
              </a:rPr>
              <a:t>Ben Gurion University</a:t>
            </a:r>
          </a:p>
          <a:p>
            <a:pPr lvl="1">
              <a:defRPr/>
            </a:pPr>
            <a:r>
              <a:rPr lang="en-US" dirty="0" smtClean="0">
                <a:latin typeface="Verdana" pitchFamily="34" charset="0"/>
              </a:rPr>
              <a:t>Space and Upper Atmosphere Research Commission (SUPARCO)</a:t>
            </a:r>
          </a:p>
          <a:p>
            <a:pPr>
              <a:defRPr/>
            </a:pPr>
            <a:endParaRPr lang="en-US" dirty="0"/>
          </a:p>
        </p:txBody>
      </p:sp>
      <p:sp>
        <p:nvSpPr>
          <p:cNvPr id="20484" name="Slide Number Placeholder 2"/>
          <p:cNvSpPr txBox="1">
            <a:spLocks/>
          </p:cNvSpPr>
          <p:nvPr/>
        </p:nvSpPr>
        <p:spPr bwMode="auto">
          <a:xfrm>
            <a:off x="7924800" y="6445250"/>
            <a:ext cx="10668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457200" eaLnBrk="1" hangingPunct="1"/>
            <a:r>
              <a:rPr lang="en-US" sz="1000" b="1" i="1" kern="1200" dirty="0">
                <a:solidFill>
                  <a:srgbClr val="33006F"/>
                </a:solidFill>
                <a:ea typeface="+mn-ea"/>
                <a:cs typeface="+mn-cs"/>
              </a:rPr>
              <a:t>Slide </a:t>
            </a:r>
            <a:fld id="{B0836C56-BC7F-4E85-9383-6C636191928B}" type="slidenum">
              <a:rPr lang="en-US" sz="1000" b="1" i="1" kern="1200">
                <a:solidFill>
                  <a:srgbClr val="33006F"/>
                </a:solidFill>
                <a:ea typeface="+mn-ea"/>
                <a:cs typeface="+mn-cs"/>
              </a:rPr>
              <a:pPr algn="r" defTabSz="457200" eaLnBrk="1" hangingPunct="1"/>
              <a:t>44</a:t>
            </a:fld>
            <a:endParaRPr lang="en-US" sz="1000" b="1" i="1" kern="1200" dirty="0">
              <a:solidFill>
                <a:srgbClr val="33006F"/>
              </a:solidFill>
              <a:ea typeface="+mn-ea"/>
              <a:cs typeface="+mn-cs"/>
            </a:endParaRPr>
          </a:p>
        </p:txBody>
      </p:sp>
      <p:pic>
        <p:nvPicPr>
          <p:cNvPr id="9" name="Picture 8"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42761" y="1518956"/>
            <a:ext cx="3421948" cy="4836577"/>
          </a:xfrm>
          <a:prstGeom prst="rect">
            <a:avLst/>
          </a:prstGeom>
        </p:spPr>
      </p:pic>
    </p:spTree>
    <p:extLst>
      <p:ext uri="{BB962C8B-B14F-4D97-AF65-F5344CB8AC3E}">
        <p14:creationId xmlns:p14="http://schemas.microsoft.com/office/powerpoint/2010/main" val="128639113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91423" y="445883"/>
            <a:ext cx="7848600" cy="990600"/>
          </a:xfrm>
        </p:spPr>
        <p:txBody>
          <a:bodyPr/>
          <a:lstStyle/>
          <a:p>
            <a:r>
              <a:rPr lang="en-US" sz="4800" dirty="0" smtClean="0"/>
              <a:t>Debarred Parties</a:t>
            </a:r>
            <a:endParaRPr lang="en-US" sz="4800" dirty="0"/>
          </a:p>
        </p:txBody>
      </p:sp>
      <p:sp>
        <p:nvSpPr>
          <p:cNvPr id="5" name="Content Placeholder 4"/>
          <p:cNvSpPr>
            <a:spLocks noGrp="1"/>
          </p:cNvSpPr>
          <p:nvPr>
            <p:ph sz="half" idx="1"/>
          </p:nvPr>
        </p:nvSpPr>
        <p:spPr>
          <a:xfrm>
            <a:off x="791423" y="1698415"/>
            <a:ext cx="3848100" cy="4114800"/>
          </a:xfrm>
        </p:spPr>
        <p:txBody>
          <a:bodyPr>
            <a:normAutofit/>
          </a:bodyPr>
          <a:lstStyle/>
          <a:p>
            <a:r>
              <a:rPr lang="en-US" dirty="0" smtClean="0"/>
              <a:t>Denied Persons List (Commerce)</a:t>
            </a:r>
          </a:p>
          <a:p>
            <a:r>
              <a:rPr lang="en-US" dirty="0" smtClean="0"/>
              <a:t>Entity List (Commerce)</a:t>
            </a:r>
          </a:p>
          <a:p>
            <a:r>
              <a:rPr lang="en-US" dirty="0" smtClean="0"/>
              <a:t>Specially Designated National List (Treasury)</a:t>
            </a:r>
          </a:p>
          <a:p>
            <a:r>
              <a:rPr lang="en-US" dirty="0" smtClean="0"/>
              <a:t>Debarred List (State)</a:t>
            </a:r>
          </a:p>
          <a:p>
            <a:r>
              <a:rPr lang="en-US" dirty="0" smtClean="0"/>
              <a:t>Nonproliferation Sanctions (State)</a:t>
            </a:r>
            <a:endParaRPr lang="en-US" dirty="0"/>
          </a:p>
        </p:txBody>
      </p:sp>
      <p:sp>
        <p:nvSpPr>
          <p:cNvPr id="6" name="Content Placeholder 5"/>
          <p:cNvSpPr>
            <a:spLocks noGrp="1"/>
          </p:cNvSpPr>
          <p:nvPr>
            <p:ph sz="half" idx="2"/>
          </p:nvPr>
        </p:nvSpPr>
        <p:spPr>
          <a:xfrm>
            <a:off x="5592023" y="1477495"/>
            <a:ext cx="3048000" cy="3313568"/>
          </a:xfrm>
        </p:spPr>
        <p:txBody>
          <a:bodyPr/>
          <a:lstStyle/>
          <a:p>
            <a:endParaRPr lang="en-US" dirty="0" smtClean="0"/>
          </a:p>
          <a:p>
            <a:endParaRPr lang="en-US" dirty="0"/>
          </a:p>
          <a:p>
            <a:pPr marL="0" indent="0">
              <a:buNone/>
            </a:pPr>
            <a:r>
              <a:rPr lang="en-US" dirty="0" smtClean="0"/>
              <a:t>When dealing with an unknown entity, we can screen all of these, and many more, for you</a:t>
            </a:r>
            <a:endParaRPr lang="en-US" dirty="0"/>
          </a:p>
        </p:txBody>
      </p:sp>
      <p:sp>
        <p:nvSpPr>
          <p:cNvPr id="7" name="Left Arrow 6"/>
          <p:cNvSpPr/>
          <p:nvPr/>
        </p:nvSpPr>
        <p:spPr>
          <a:xfrm>
            <a:off x="4639523" y="3374815"/>
            <a:ext cx="787908" cy="484632"/>
          </a:xfrm>
          <a:prstGeom prst="lef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1800" kern="1200" dirty="0">
              <a:solidFill>
                <a:srgbClr val="E8D3A2"/>
              </a:solidFill>
            </a:endParaRPr>
          </a:p>
        </p:txBody>
      </p:sp>
    </p:spTree>
    <p:extLst>
      <p:ext uri="{BB962C8B-B14F-4D97-AF65-F5344CB8AC3E}">
        <p14:creationId xmlns:p14="http://schemas.microsoft.com/office/powerpoint/2010/main" val="66576826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838200" y="647700"/>
            <a:ext cx="7848600" cy="990600"/>
          </a:xfrm>
        </p:spPr>
        <p:txBody>
          <a:bodyPr/>
          <a:lstStyle/>
          <a:p>
            <a:pPr eaLnBrk="1" hangingPunct="1"/>
            <a:r>
              <a:rPr lang="en-US" sz="4000" dirty="0" smtClean="0"/>
              <a:t>What is generally not subject to export controls?</a:t>
            </a:r>
          </a:p>
        </p:txBody>
      </p:sp>
      <p:sp>
        <p:nvSpPr>
          <p:cNvPr id="24579" name="Content Placeholder 2"/>
          <p:cNvSpPr>
            <a:spLocks noGrp="1"/>
          </p:cNvSpPr>
          <p:nvPr>
            <p:ph idx="1"/>
          </p:nvPr>
        </p:nvSpPr>
        <p:spPr>
          <a:xfrm>
            <a:off x="838200" y="2362200"/>
            <a:ext cx="5638800" cy="3962400"/>
          </a:xfrm>
        </p:spPr>
        <p:txBody>
          <a:bodyPr/>
          <a:lstStyle/>
          <a:p>
            <a:pPr eaLnBrk="1" hangingPunct="1"/>
            <a:r>
              <a:rPr lang="en-US" sz="2400" dirty="0" smtClean="0"/>
              <a:t>Public Domain Information</a:t>
            </a:r>
          </a:p>
          <a:p>
            <a:pPr lvl="1" eaLnBrk="1" hangingPunct="1"/>
            <a:r>
              <a:rPr lang="en-US" sz="2000" dirty="0" smtClean="0"/>
              <a:t>Information that is generally accessible to the public through: periodicals, books, print, or electronic media.</a:t>
            </a:r>
          </a:p>
          <a:p>
            <a:pPr lvl="1" eaLnBrk="1" hangingPunct="1"/>
            <a:r>
              <a:rPr lang="en-US" sz="2000" dirty="0" smtClean="0"/>
              <a:t>Includes information that is readily available at libraries, in patents, or through an “open” conference.</a:t>
            </a:r>
          </a:p>
          <a:p>
            <a:pPr eaLnBrk="1" hangingPunct="1"/>
            <a:endParaRPr lang="en-US" sz="900" dirty="0" smtClean="0"/>
          </a:p>
          <a:p>
            <a:pPr eaLnBrk="1" hangingPunct="1"/>
            <a:r>
              <a:rPr lang="en-US" sz="2400" dirty="0" smtClean="0"/>
              <a:t>Academic Catalog Courses</a:t>
            </a:r>
          </a:p>
        </p:txBody>
      </p:sp>
      <p:pic>
        <p:nvPicPr>
          <p:cNvPr id="24580" name="Picture 2" descr="C:\Documents and Settings\jj97.WIN\Local Settings\Temporary Internet Files\Content.IE5\1N5PO017\MP900401958[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4648200"/>
            <a:ext cx="2484438" cy="165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1" name="Slide Number Placeholder 2"/>
          <p:cNvSpPr txBox="1">
            <a:spLocks/>
          </p:cNvSpPr>
          <p:nvPr/>
        </p:nvSpPr>
        <p:spPr bwMode="auto">
          <a:xfrm>
            <a:off x="7924800" y="6445250"/>
            <a:ext cx="10668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457200" eaLnBrk="1" hangingPunct="1"/>
            <a:r>
              <a:rPr lang="en-US" sz="1000" b="1" i="1" kern="1200" dirty="0">
                <a:solidFill>
                  <a:srgbClr val="33006F"/>
                </a:solidFill>
                <a:ea typeface="+mn-ea"/>
                <a:cs typeface="+mn-cs"/>
              </a:rPr>
              <a:t>Slide </a:t>
            </a:r>
            <a:fld id="{54B70F2B-5EF9-47BE-BA7D-EE65C40BFB74}" type="slidenum">
              <a:rPr lang="en-US" sz="1000" b="1" i="1" kern="1200">
                <a:solidFill>
                  <a:srgbClr val="33006F"/>
                </a:solidFill>
                <a:ea typeface="+mn-ea"/>
                <a:cs typeface="+mn-cs"/>
              </a:rPr>
              <a:pPr algn="r" defTabSz="457200" eaLnBrk="1" hangingPunct="1"/>
              <a:t>46</a:t>
            </a:fld>
            <a:endParaRPr lang="en-US" sz="1000" b="1" i="1" kern="1200" dirty="0">
              <a:solidFill>
                <a:srgbClr val="33006F"/>
              </a:solidFill>
              <a:ea typeface="+mn-ea"/>
              <a:cs typeface="+mn-cs"/>
            </a:endParaRPr>
          </a:p>
        </p:txBody>
      </p:sp>
      <p:pic>
        <p:nvPicPr>
          <p:cNvPr id="24583" name="Picture 7" descr="http://www.penningtonlibrary.org/Book%20Groups.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99149" y="2362200"/>
            <a:ext cx="2087651" cy="18430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639263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1213164" y="400616"/>
            <a:ext cx="6627136" cy="990600"/>
          </a:xfrm>
        </p:spPr>
        <p:txBody>
          <a:bodyPr/>
          <a:lstStyle/>
          <a:p>
            <a:pPr eaLnBrk="1" hangingPunct="1"/>
            <a:r>
              <a:rPr lang="en-US" sz="4400" dirty="0" smtClean="0"/>
              <a:t>What is excluded from Export Controls?</a:t>
            </a:r>
          </a:p>
        </p:txBody>
      </p:sp>
      <p:sp>
        <p:nvSpPr>
          <p:cNvPr id="25603" name="Content Placeholder 2"/>
          <p:cNvSpPr>
            <a:spLocks noGrp="1"/>
          </p:cNvSpPr>
          <p:nvPr>
            <p:ph idx="1"/>
          </p:nvPr>
        </p:nvSpPr>
        <p:spPr>
          <a:xfrm>
            <a:off x="692590" y="2117757"/>
            <a:ext cx="8001000" cy="3962400"/>
          </a:xfrm>
        </p:spPr>
        <p:txBody>
          <a:bodyPr/>
          <a:lstStyle/>
          <a:p>
            <a:pPr eaLnBrk="1" hangingPunct="1"/>
            <a:r>
              <a:rPr lang="en-US" sz="3200" dirty="0" smtClean="0"/>
              <a:t>Fundamental Research </a:t>
            </a:r>
            <a:r>
              <a:rPr lang="en-US" sz="3200" u="sng" dirty="0" smtClean="0"/>
              <a:t>Results</a:t>
            </a:r>
          </a:p>
          <a:p>
            <a:pPr marL="914400" lvl="1" indent="-457200">
              <a:lnSpc>
                <a:spcPct val="90000"/>
              </a:lnSpc>
              <a:spcAft>
                <a:spcPts val="1000"/>
              </a:spcAft>
              <a:buFontTx/>
              <a:buAutoNum type="arabicPeriod"/>
            </a:pPr>
            <a:r>
              <a:rPr lang="en-US" sz="2000" dirty="0" smtClean="0">
                <a:latin typeface="Verdana" pitchFamily="34" charset="0"/>
              </a:rPr>
              <a:t>Basic and applied research in science or engineering; and</a:t>
            </a:r>
            <a:endParaRPr lang="en-US" dirty="0" smtClean="0">
              <a:latin typeface="Verdana" pitchFamily="34" charset="0"/>
            </a:endParaRPr>
          </a:p>
          <a:p>
            <a:pPr marL="914400" lvl="1" indent="-457200">
              <a:lnSpc>
                <a:spcPct val="90000"/>
              </a:lnSpc>
              <a:spcAft>
                <a:spcPts val="1000"/>
              </a:spcAft>
              <a:buFontTx/>
              <a:buAutoNum type="arabicPeriod" startAt="2"/>
            </a:pPr>
            <a:r>
              <a:rPr lang="en-US" sz="2000" dirty="0" smtClean="0">
                <a:latin typeface="Verdana" pitchFamily="34" charset="0"/>
              </a:rPr>
              <a:t>Intention is to publish the research results and there are no restrictions or approvals required on the publishing of the research results; and</a:t>
            </a:r>
          </a:p>
          <a:p>
            <a:pPr marL="914400" lvl="1" indent="-457200">
              <a:lnSpc>
                <a:spcPct val="90000"/>
              </a:lnSpc>
              <a:spcAft>
                <a:spcPts val="1000"/>
              </a:spcAft>
              <a:buFontTx/>
              <a:buAutoNum type="arabicPeriod" startAt="2"/>
            </a:pPr>
            <a:r>
              <a:rPr lang="en-US" sz="2000" dirty="0" smtClean="0">
                <a:latin typeface="Verdana" pitchFamily="34" charset="0"/>
              </a:rPr>
              <a:t>No restrictions on the access to the research results (including foreign national restrictions or approvals)</a:t>
            </a:r>
            <a:endParaRPr lang="en-US" dirty="0" smtClean="0"/>
          </a:p>
        </p:txBody>
      </p:sp>
      <p:sp>
        <p:nvSpPr>
          <p:cNvPr id="25604" name="Slide Number Placeholder 2"/>
          <p:cNvSpPr txBox="1">
            <a:spLocks/>
          </p:cNvSpPr>
          <p:nvPr/>
        </p:nvSpPr>
        <p:spPr bwMode="auto">
          <a:xfrm>
            <a:off x="7924800" y="6445250"/>
            <a:ext cx="10668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457200" eaLnBrk="1" hangingPunct="1"/>
            <a:r>
              <a:rPr lang="en-US" sz="1000" b="1" i="1" kern="1200" dirty="0">
                <a:solidFill>
                  <a:srgbClr val="33006F"/>
                </a:solidFill>
                <a:ea typeface="+mn-ea"/>
                <a:cs typeface="+mn-cs"/>
              </a:rPr>
              <a:t>Slide </a:t>
            </a:r>
            <a:fld id="{0EB86B90-35BA-4CC2-B08E-BF6ED28D434F}" type="slidenum">
              <a:rPr lang="en-US" sz="1000" b="1" i="1" kern="1200">
                <a:solidFill>
                  <a:srgbClr val="33006F"/>
                </a:solidFill>
                <a:ea typeface="+mn-ea"/>
                <a:cs typeface="+mn-cs"/>
              </a:rPr>
              <a:pPr algn="r" defTabSz="457200" eaLnBrk="1" hangingPunct="1"/>
              <a:t>47</a:t>
            </a:fld>
            <a:endParaRPr lang="en-US" sz="1000" b="1" i="1" kern="1200" dirty="0">
              <a:solidFill>
                <a:srgbClr val="33006F"/>
              </a:solidFill>
              <a:ea typeface="+mn-ea"/>
              <a:cs typeface="+mn-cs"/>
            </a:endParaRPr>
          </a:p>
        </p:txBody>
      </p:sp>
    </p:spTree>
    <p:extLst>
      <p:ext uri="{BB962C8B-B14F-4D97-AF65-F5344CB8AC3E}">
        <p14:creationId xmlns:p14="http://schemas.microsoft.com/office/powerpoint/2010/main" val="418329293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body" idx="4294967295"/>
          </p:nvPr>
        </p:nvSpPr>
        <p:spPr>
          <a:xfrm>
            <a:off x="803275" y="2286000"/>
            <a:ext cx="8001000" cy="4008438"/>
          </a:xfrm>
          <a:prstGeom prst="rect">
            <a:avLst/>
          </a:prstGeom>
          <a:noFill/>
        </p:spPr>
        <p:txBody>
          <a:bodyPr/>
          <a:lstStyle/>
          <a:p>
            <a:r>
              <a:rPr lang="en-US" sz="2400" dirty="0" smtClean="0">
                <a:latin typeface="Verdana" pitchFamily="34" charset="0"/>
              </a:rPr>
              <a:t>Contracts </a:t>
            </a:r>
          </a:p>
          <a:p>
            <a:pPr lvl="1"/>
            <a:r>
              <a:rPr lang="en-US" sz="2000" dirty="0" smtClean="0">
                <a:latin typeface="Verdana" pitchFamily="34" charset="0"/>
              </a:rPr>
              <a:t>Read clause carefully.  UW may notify the sponsor of any publications or foreign nationals working on a research project but it must be clear that it is not an approval process (or it appears to be an approval process.)  Generally, any clause which requires PRIOR notification of a foreign national on a project is not acceptable.</a:t>
            </a:r>
          </a:p>
          <a:p>
            <a:pPr lvl="1"/>
            <a:r>
              <a:rPr lang="en-US" sz="2000" dirty="0" smtClean="0">
                <a:latin typeface="Verdana" pitchFamily="34" charset="0"/>
              </a:rPr>
              <a:t>DFARS 252.204-7000 is an obvious example of a publication restriction</a:t>
            </a:r>
          </a:p>
        </p:txBody>
      </p:sp>
      <p:sp>
        <p:nvSpPr>
          <p:cNvPr id="26627" name="Rectangle 3"/>
          <p:cNvSpPr>
            <a:spLocks noChangeArrowheads="1"/>
          </p:cNvSpPr>
          <p:nvPr/>
        </p:nvSpPr>
        <p:spPr bwMode="auto">
          <a:xfrm>
            <a:off x="574675" y="823818"/>
            <a:ext cx="82296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457200"/>
            <a:r>
              <a:rPr lang="en-US" sz="3200" kern="1200" dirty="0">
                <a:solidFill>
                  <a:srgbClr val="33006F"/>
                </a:solidFill>
                <a:latin typeface="Calibri"/>
                <a:ea typeface="+mn-ea"/>
                <a:cs typeface="+mn-cs"/>
              </a:rPr>
              <a:t>How do </a:t>
            </a:r>
            <a:r>
              <a:rPr lang="en-US" sz="3200" kern="1200" dirty="0" smtClean="0">
                <a:solidFill>
                  <a:srgbClr val="33006F"/>
                </a:solidFill>
                <a:latin typeface="Calibri"/>
                <a:ea typeface="+mn-ea"/>
                <a:cs typeface="+mn-cs"/>
              </a:rPr>
              <a:t>I know if UW’s </a:t>
            </a:r>
            <a:r>
              <a:rPr lang="en-US" sz="3200" kern="1200" dirty="0">
                <a:solidFill>
                  <a:srgbClr val="33006F"/>
                </a:solidFill>
                <a:latin typeface="Calibri"/>
                <a:ea typeface="+mn-ea"/>
                <a:cs typeface="+mn-cs"/>
              </a:rPr>
              <a:t>research is </a:t>
            </a:r>
            <a:r>
              <a:rPr lang="en-US" sz="3200" kern="1200" dirty="0" smtClean="0">
                <a:solidFill>
                  <a:srgbClr val="33006F"/>
                </a:solidFill>
                <a:latin typeface="Calibri"/>
                <a:ea typeface="+mn-ea"/>
                <a:cs typeface="+mn-cs"/>
              </a:rPr>
              <a:t>covered under </a:t>
            </a:r>
            <a:r>
              <a:rPr lang="en-US" sz="3200" kern="1200" dirty="0">
                <a:solidFill>
                  <a:srgbClr val="33006F"/>
                </a:solidFill>
                <a:latin typeface="Calibri"/>
                <a:ea typeface="+mn-ea"/>
                <a:cs typeface="+mn-cs"/>
              </a:rPr>
              <a:t>the fundamental research </a:t>
            </a:r>
            <a:r>
              <a:rPr lang="en-US" sz="3200" kern="1200" dirty="0" smtClean="0">
                <a:solidFill>
                  <a:srgbClr val="33006F"/>
                </a:solidFill>
                <a:latin typeface="Calibri"/>
                <a:ea typeface="+mn-ea"/>
                <a:cs typeface="+mn-cs"/>
              </a:rPr>
              <a:t>exclusion?</a:t>
            </a:r>
            <a:endParaRPr lang="en-US" sz="3200" kern="1200" dirty="0">
              <a:solidFill>
                <a:srgbClr val="33006F"/>
              </a:solidFill>
              <a:latin typeface="Calibri"/>
              <a:ea typeface="+mn-ea"/>
              <a:cs typeface="+mn-cs"/>
            </a:endParaRPr>
          </a:p>
        </p:txBody>
      </p:sp>
      <p:sp>
        <p:nvSpPr>
          <p:cNvPr id="26628" name="Slide Number Placeholder 2"/>
          <p:cNvSpPr txBox="1">
            <a:spLocks/>
          </p:cNvSpPr>
          <p:nvPr/>
        </p:nvSpPr>
        <p:spPr bwMode="auto">
          <a:xfrm>
            <a:off x="7924800" y="6445250"/>
            <a:ext cx="10668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457200" eaLnBrk="1" hangingPunct="1"/>
            <a:r>
              <a:rPr lang="en-US" sz="1000" b="1" i="1" kern="1200" dirty="0">
                <a:solidFill>
                  <a:srgbClr val="33006F"/>
                </a:solidFill>
                <a:ea typeface="+mn-ea"/>
                <a:cs typeface="+mn-cs"/>
              </a:rPr>
              <a:t>Slide </a:t>
            </a:r>
            <a:fld id="{3D4531FF-668E-45F1-BBFB-32FE6DD2D83D}" type="slidenum">
              <a:rPr lang="en-US" sz="1000" b="1" i="1" kern="1200">
                <a:solidFill>
                  <a:srgbClr val="33006F"/>
                </a:solidFill>
                <a:ea typeface="+mn-ea"/>
                <a:cs typeface="+mn-cs"/>
              </a:rPr>
              <a:pPr algn="r" defTabSz="457200" eaLnBrk="1" hangingPunct="1"/>
              <a:t>48</a:t>
            </a:fld>
            <a:endParaRPr lang="en-US" sz="1000" b="1" i="1" kern="1200" dirty="0">
              <a:solidFill>
                <a:srgbClr val="33006F"/>
              </a:solidFill>
              <a:ea typeface="+mn-ea"/>
              <a:cs typeface="+mn-cs"/>
            </a:endParaRPr>
          </a:p>
        </p:txBody>
      </p:sp>
    </p:spTree>
    <p:extLst>
      <p:ext uri="{BB962C8B-B14F-4D97-AF65-F5344CB8AC3E}">
        <p14:creationId xmlns:p14="http://schemas.microsoft.com/office/powerpoint/2010/main" val="395779680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idx="4294967295"/>
          </p:nvPr>
        </p:nvSpPr>
        <p:spPr>
          <a:xfrm>
            <a:off x="609600" y="914400"/>
            <a:ext cx="8229600" cy="914400"/>
          </a:xfrm>
          <a:prstGeom prst="rect">
            <a:avLst/>
          </a:prstGeom>
          <a:noFill/>
        </p:spPr>
        <p:txBody>
          <a:bodyPr/>
          <a:lstStyle/>
          <a:p>
            <a:r>
              <a:rPr lang="en-US" dirty="0" smtClean="0">
                <a:latin typeface="Arial" pitchFamily="34" charset="0"/>
              </a:rPr>
              <a:t>Sample Clauses</a:t>
            </a:r>
          </a:p>
        </p:txBody>
      </p:sp>
      <p:sp>
        <p:nvSpPr>
          <p:cNvPr id="33795" name="Rectangle 3"/>
          <p:cNvSpPr>
            <a:spLocks noGrp="1" noChangeArrowheads="1"/>
          </p:cNvSpPr>
          <p:nvPr>
            <p:ph type="body" idx="4294967295"/>
          </p:nvPr>
        </p:nvSpPr>
        <p:spPr>
          <a:xfrm>
            <a:off x="533400" y="1676400"/>
            <a:ext cx="4343400" cy="4800600"/>
          </a:xfrm>
          <a:prstGeom prst="rect">
            <a:avLst/>
          </a:prstGeom>
        </p:spPr>
        <p:txBody>
          <a:bodyPr>
            <a:normAutofit/>
          </a:bodyPr>
          <a:lstStyle/>
          <a:p>
            <a:pPr>
              <a:lnSpc>
                <a:spcPct val="80000"/>
              </a:lnSpc>
              <a:buFont typeface="Wingdings" pitchFamily="2" charset="2"/>
              <a:buNone/>
              <a:defRPr/>
            </a:pPr>
            <a:r>
              <a:rPr lang="en-US" sz="1800" u="sng" dirty="0" smtClean="0">
                <a:latin typeface="+mn-lt"/>
              </a:rPr>
              <a:t>Unacceptable</a:t>
            </a:r>
          </a:p>
          <a:p>
            <a:pPr>
              <a:lnSpc>
                <a:spcPct val="80000"/>
              </a:lnSpc>
              <a:defRPr/>
            </a:pPr>
            <a:endParaRPr lang="en-US" sz="1400" u="sng" dirty="0" smtClean="0">
              <a:latin typeface="+mn-lt"/>
            </a:endParaRPr>
          </a:p>
          <a:p>
            <a:pPr>
              <a:lnSpc>
                <a:spcPct val="80000"/>
              </a:lnSpc>
              <a:defRPr/>
            </a:pPr>
            <a:r>
              <a:rPr lang="en-US" sz="1400" dirty="0" smtClean="0">
                <a:latin typeface="+mn-lt"/>
              </a:rPr>
              <a:t>DFARS 252.204-7000</a:t>
            </a:r>
          </a:p>
          <a:p>
            <a:pPr>
              <a:lnSpc>
                <a:spcPct val="80000"/>
              </a:lnSpc>
              <a:buFont typeface="Wingdings" pitchFamily="2" charset="2"/>
              <a:buNone/>
              <a:defRPr/>
            </a:pPr>
            <a:endParaRPr lang="en-US" sz="1400" dirty="0" smtClean="0">
              <a:latin typeface="+mn-lt"/>
            </a:endParaRPr>
          </a:p>
          <a:p>
            <a:pPr>
              <a:lnSpc>
                <a:spcPct val="80000"/>
              </a:lnSpc>
              <a:buFont typeface="Wingdings" pitchFamily="2" charset="2"/>
              <a:buNone/>
              <a:defRPr/>
            </a:pPr>
            <a:r>
              <a:rPr lang="en-US" sz="1400" dirty="0" smtClean="0">
                <a:latin typeface="+mn-lt"/>
              </a:rPr>
              <a:t>(a) The Contractor shall not release to anyone outside the Contractor's organization any unclassified information, regardless of medium (e.g., film, tape, document), pertaining to any part of this contract or any program related to this contract, unless—</a:t>
            </a:r>
          </a:p>
          <a:p>
            <a:pPr>
              <a:lnSpc>
                <a:spcPct val="80000"/>
              </a:lnSpc>
              <a:buFont typeface="Wingdings" pitchFamily="2" charset="2"/>
              <a:buNone/>
              <a:defRPr/>
            </a:pPr>
            <a:r>
              <a:rPr lang="en-US" sz="1400" dirty="0" smtClean="0">
                <a:latin typeface="+mn-lt"/>
              </a:rPr>
              <a:t>	(1) The Contracting Officer has given prior written approval; or</a:t>
            </a:r>
          </a:p>
          <a:p>
            <a:pPr>
              <a:lnSpc>
                <a:spcPct val="80000"/>
              </a:lnSpc>
              <a:buFont typeface="Wingdings" pitchFamily="2" charset="2"/>
              <a:buNone/>
              <a:defRPr/>
            </a:pPr>
            <a:r>
              <a:rPr lang="en-US" sz="1400" dirty="0" smtClean="0">
                <a:latin typeface="+mn-lt"/>
              </a:rPr>
              <a:t>	(2) The information is otherwise in the public domain before the date of release.</a:t>
            </a:r>
          </a:p>
          <a:p>
            <a:pPr>
              <a:lnSpc>
                <a:spcPct val="80000"/>
              </a:lnSpc>
              <a:buFont typeface="Wingdings" pitchFamily="2" charset="2"/>
              <a:buNone/>
              <a:defRPr/>
            </a:pPr>
            <a:r>
              <a:rPr lang="en-US" sz="1400" dirty="0" smtClean="0">
                <a:latin typeface="+mn-lt"/>
              </a:rPr>
              <a:t>(b) Requests for approval shall identify the specific information to be released, the medium to be used, and the purpose for the release. The Contractor shall submit its request to the Contracting Officer at least 45 days before the proposed date for release.</a:t>
            </a:r>
          </a:p>
          <a:p>
            <a:pPr>
              <a:lnSpc>
                <a:spcPct val="80000"/>
              </a:lnSpc>
              <a:buFont typeface="Wingdings" pitchFamily="2" charset="2"/>
              <a:buNone/>
              <a:defRPr/>
            </a:pPr>
            <a:r>
              <a:rPr lang="en-US" sz="1400" dirty="0" smtClean="0">
                <a:latin typeface="+mn-lt"/>
              </a:rPr>
              <a:t>(c) The Contractor agrees to include a similar requirement in each subcontract under this contract. Subcontractors shall submit requests for authorization to release through the prime contractor to the Contracting Officer.</a:t>
            </a:r>
          </a:p>
        </p:txBody>
      </p:sp>
      <p:sp>
        <p:nvSpPr>
          <p:cNvPr id="33796" name="Rectangle 4"/>
          <p:cNvSpPr>
            <a:spLocks noChangeArrowheads="1"/>
          </p:cNvSpPr>
          <p:nvPr/>
        </p:nvSpPr>
        <p:spPr bwMode="auto">
          <a:xfrm>
            <a:off x="4953000" y="1676400"/>
            <a:ext cx="3733800" cy="4114800"/>
          </a:xfrm>
          <a:prstGeom prst="rect">
            <a:avLst/>
          </a:prstGeom>
          <a:noFill/>
          <a:ln>
            <a:noFill/>
          </a:ln>
          <a:extLst/>
        </p:spPr>
        <p:txBody>
          <a:bodyPr>
            <a:normAutofit/>
          </a:bodyPr>
          <a:lstStyle/>
          <a:p>
            <a:pPr marL="342900" indent="-342900" defTabSz="457200">
              <a:spcBef>
                <a:spcPct val="20000"/>
              </a:spcBef>
              <a:buClr>
                <a:srgbClr val="33006F"/>
              </a:buClr>
              <a:buSzPct val="60000"/>
              <a:buFont typeface="Wingdings" pitchFamily="2" charset="2"/>
              <a:buNone/>
              <a:defRPr/>
            </a:pPr>
            <a:r>
              <a:rPr lang="en-US" sz="1800" u="sng" kern="1200" dirty="0">
                <a:solidFill>
                  <a:srgbClr val="33006F"/>
                </a:solidFill>
                <a:latin typeface="Calibri"/>
                <a:ea typeface="+mn-ea"/>
                <a:cs typeface="+mn-cs"/>
              </a:rPr>
              <a:t>Acceptable</a:t>
            </a:r>
          </a:p>
          <a:p>
            <a:pPr marL="342900" indent="-342900" defTabSz="457200">
              <a:spcBef>
                <a:spcPct val="20000"/>
              </a:spcBef>
              <a:buClr>
                <a:srgbClr val="33006F"/>
              </a:buClr>
              <a:buSzPct val="60000"/>
              <a:buFont typeface="Wingdings" pitchFamily="2" charset="2"/>
              <a:buNone/>
              <a:defRPr/>
            </a:pPr>
            <a:endParaRPr lang="en-US" u="sng" kern="1200" dirty="0">
              <a:solidFill>
                <a:srgbClr val="33006F"/>
              </a:solidFill>
              <a:latin typeface="Calibri"/>
              <a:ea typeface="+mn-ea"/>
              <a:cs typeface="+mn-cs"/>
            </a:endParaRPr>
          </a:p>
          <a:p>
            <a:pPr marL="342900" indent="-342900" defTabSz="457200">
              <a:spcBef>
                <a:spcPct val="20000"/>
              </a:spcBef>
              <a:buClr>
                <a:srgbClr val="33006F"/>
              </a:buClr>
              <a:buSzPct val="60000"/>
              <a:buFont typeface="Wingdings" pitchFamily="2" charset="2"/>
              <a:buNone/>
              <a:defRPr/>
            </a:pPr>
            <a:endParaRPr lang="en-US" u="sng" kern="1200" dirty="0">
              <a:solidFill>
                <a:srgbClr val="33006F"/>
              </a:solidFill>
              <a:latin typeface="Calibri"/>
              <a:ea typeface="+mn-ea"/>
              <a:cs typeface="+mn-cs"/>
            </a:endParaRPr>
          </a:p>
          <a:p>
            <a:pPr marL="342900" indent="-342900" defTabSz="457200">
              <a:spcBef>
                <a:spcPct val="20000"/>
              </a:spcBef>
              <a:buClr>
                <a:srgbClr val="33006F"/>
              </a:buClr>
              <a:buSzPct val="60000"/>
              <a:buFont typeface="Wingdings" pitchFamily="2" charset="2"/>
              <a:buChar char="u"/>
              <a:defRPr/>
            </a:pPr>
            <a:r>
              <a:rPr lang="en-US" kern="1200" dirty="0">
                <a:solidFill>
                  <a:srgbClr val="33006F"/>
                </a:solidFill>
                <a:latin typeface="Calibri"/>
                <a:ea typeface="+mn-ea"/>
                <a:cs typeface="+mn-cs"/>
              </a:rPr>
              <a:t>To comply with DFARS 252.204-7000, Disclosure of Information, the contractor shall be free to publish, permit to be published, or distribute for public consumption, any information, oral or written, concerning the results of conclusions made pursuant to performance of the contract; provided, however, that it shall provide copies of any such publication or notification of release of information to the </a:t>
            </a:r>
            <a:r>
              <a:rPr lang="en-US" i="1" kern="1200" dirty="0">
                <a:solidFill>
                  <a:srgbClr val="33006F"/>
                </a:solidFill>
                <a:latin typeface="Calibri"/>
                <a:ea typeface="+mn-ea"/>
                <a:cs typeface="+mn-cs"/>
              </a:rPr>
              <a:t>Contracting Administrator</a:t>
            </a:r>
            <a:r>
              <a:rPr lang="en-US" kern="1200" dirty="0">
                <a:solidFill>
                  <a:srgbClr val="33006F"/>
                </a:solidFill>
                <a:latin typeface="Calibri"/>
                <a:ea typeface="+mn-ea"/>
                <a:cs typeface="+mn-cs"/>
              </a:rPr>
              <a:t> 15 days prior to release. </a:t>
            </a:r>
          </a:p>
        </p:txBody>
      </p:sp>
      <p:sp>
        <p:nvSpPr>
          <p:cNvPr id="28677" name="Slide Number Placeholder 2"/>
          <p:cNvSpPr txBox="1">
            <a:spLocks/>
          </p:cNvSpPr>
          <p:nvPr/>
        </p:nvSpPr>
        <p:spPr bwMode="auto">
          <a:xfrm>
            <a:off x="7924800" y="6445250"/>
            <a:ext cx="10668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457200" eaLnBrk="1" hangingPunct="1"/>
            <a:r>
              <a:rPr lang="en-US" sz="1000" b="1" i="1" kern="1200" dirty="0">
                <a:solidFill>
                  <a:srgbClr val="33006F"/>
                </a:solidFill>
                <a:ea typeface="+mn-ea"/>
                <a:cs typeface="+mn-cs"/>
              </a:rPr>
              <a:t>Slide </a:t>
            </a:r>
            <a:fld id="{E4A92004-F107-40A6-9CB9-5C1BE9840135}" type="slidenum">
              <a:rPr lang="en-US" sz="1000" b="1" i="1" kern="1200">
                <a:solidFill>
                  <a:srgbClr val="33006F"/>
                </a:solidFill>
                <a:ea typeface="+mn-ea"/>
                <a:cs typeface="+mn-cs"/>
              </a:rPr>
              <a:pPr algn="r" defTabSz="457200" eaLnBrk="1" hangingPunct="1"/>
              <a:t>49</a:t>
            </a:fld>
            <a:endParaRPr lang="en-US" sz="1000" b="1" i="1" kern="1200" dirty="0">
              <a:solidFill>
                <a:srgbClr val="33006F"/>
              </a:solidFill>
              <a:ea typeface="+mn-ea"/>
              <a:cs typeface="+mn-cs"/>
            </a:endParaRPr>
          </a:p>
        </p:txBody>
      </p:sp>
    </p:spTree>
    <p:extLst>
      <p:ext uri="{BB962C8B-B14F-4D97-AF65-F5344CB8AC3E}">
        <p14:creationId xmlns:p14="http://schemas.microsoft.com/office/powerpoint/2010/main" val="13857863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Shape 61"/>
          <p:cNvSpPr txBox="1">
            <a:spLocks noGrp="1"/>
          </p:cNvSpPr>
          <p:nvPr>
            <p:ph type="body" idx="1"/>
          </p:nvPr>
        </p:nvSpPr>
        <p:spPr>
          <a:xfrm>
            <a:off x="671756" y="371510"/>
            <a:ext cx="8184600" cy="992100"/>
          </a:xfrm>
          <a:prstGeom prst="rect">
            <a:avLst/>
          </a:prstGeom>
        </p:spPr>
        <p:txBody>
          <a:bodyPr wrap="square" lIns="91425" tIns="91425" rIns="91425" bIns="91425" anchor="b" anchorCtr="0">
            <a:noAutofit/>
          </a:bodyPr>
          <a:lstStyle/>
          <a:p>
            <a:pPr marL="0" lvl="0" indent="0" rtl="0">
              <a:spcBef>
                <a:spcPts val="0"/>
              </a:spcBef>
              <a:buNone/>
            </a:pPr>
            <a:r>
              <a:rPr lang="en-US" dirty="0">
                <a:latin typeface="Open Sans"/>
                <a:ea typeface="Open Sans"/>
                <a:cs typeface="Open Sans"/>
                <a:sym typeface="Open Sans"/>
              </a:rPr>
              <a:t>New Role Type: Application PI</a:t>
            </a:r>
          </a:p>
        </p:txBody>
      </p:sp>
      <p:sp>
        <p:nvSpPr>
          <p:cNvPr id="62" name="Shape 62"/>
          <p:cNvSpPr txBox="1">
            <a:spLocks noGrp="1"/>
          </p:cNvSpPr>
          <p:nvPr>
            <p:ph type="body" idx="2"/>
          </p:nvPr>
        </p:nvSpPr>
        <p:spPr>
          <a:xfrm>
            <a:off x="659300" y="1459344"/>
            <a:ext cx="7851499" cy="4178100"/>
          </a:xfrm>
          <a:prstGeom prst="rect">
            <a:avLst/>
          </a:prstGeom>
        </p:spPr>
        <p:txBody>
          <a:bodyPr wrap="square" lIns="91425" tIns="91425" rIns="91425" bIns="91425" anchor="t" anchorCtr="0">
            <a:noAutofit/>
          </a:bodyPr>
          <a:lstStyle/>
          <a:p>
            <a:pPr marL="0" lvl="0" indent="0" rtl="0">
              <a:spcBef>
                <a:spcPts val="0"/>
              </a:spcBef>
              <a:buNone/>
            </a:pPr>
            <a:r>
              <a:rPr lang="en-US" sz="2000" b="0" dirty="0"/>
              <a:t>Use when PI on sponsor forms is different than eGC1 PI, and sponsor “PI” is not eligible to be a UW PI.  Examples:</a:t>
            </a:r>
          </a:p>
          <a:p>
            <a:pPr marL="0" lvl="0" indent="0" rtl="0">
              <a:spcBef>
                <a:spcPts val="0"/>
              </a:spcBef>
              <a:buNone/>
            </a:pPr>
            <a:endParaRPr sz="2000" b="0" dirty="0"/>
          </a:p>
          <a:p>
            <a:pPr marL="457200" lvl="0" indent="-342900" rtl="0">
              <a:spcBef>
                <a:spcPts val="0"/>
              </a:spcBef>
              <a:buSzPct val="100000"/>
            </a:pPr>
            <a:r>
              <a:rPr lang="en-US" sz="2000" b="0" dirty="0"/>
              <a:t>NIH Career Development (K) Award </a:t>
            </a:r>
          </a:p>
          <a:p>
            <a:pPr marL="457200" lvl="0" indent="-342900" rtl="0">
              <a:spcBef>
                <a:spcPts val="0"/>
              </a:spcBef>
              <a:buSzPct val="100000"/>
            </a:pPr>
            <a:r>
              <a:rPr lang="en-US" sz="2000" b="0" dirty="0"/>
              <a:t>NIH Fellowship Award</a:t>
            </a:r>
          </a:p>
          <a:p>
            <a:pPr marL="0" lvl="0" indent="0" rtl="0">
              <a:spcBef>
                <a:spcPts val="0"/>
              </a:spcBef>
              <a:buNone/>
            </a:pPr>
            <a:endParaRPr sz="2000" b="0" dirty="0"/>
          </a:p>
          <a:p>
            <a:pPr marL="0" lvl="0" indent="0" rtl="0">
              <a:spcBef>
                <a:spcPts val="0"/>
              </a:spcBef>
              <a:spcAft>
                <a:spcPts val="1600"/>
              </a:spcAft>
              <a:buNone/>
            </a:pPr>
            <a:r>
              <a:rPr lang="en-US" sz="2000" b="0" dirty="0"/>
              <a:t>“Application PI” can be selected on PI &amp; Personnel Page.  When selected, the API will flow through to Grant Runner SF 424 and Key Persons forms.</a:t>
            </a:r>
          </a:p>
          <a:p>
            <a:pPr marL="0" lvl="0" indent="0" rtl="0">
              <a:spcBef>
                <a:spcPts val="0"/>
              </a:spcBef>
              <a:spcAft>
                <a:spcPts val="1600"/>
              </a:spcAft>
              <a:buNone/>
            </a:pPr>
            <a:r>
              <a:rPr lang="en-US" sz="2000" b="0" dirty="0"/>
              <a:t>UW Application PIs will be added to </a:t>
            </a:r>
            <a:r>
              <a:rPr lang="en-US" sz="2000" b="0" dirty="0" smtClean="0"/>
              <a:t>approval </a:t>
            </a:r>
            <a:r>
              <a:rPr lang="en-US" sz="2000" b="0" dirty="0"/>
              <a:t>graph and automatically receive </a:t>
            </a:r>
            <a:r>
              <a:rPr lang="en-US" sz="2000" b="0" dirty="0" smtClean="0"/>
              <a:t>same </a:t>
            </a:r>
            <a:r>
              <a:rPr lang="en-US" sz="2000" b="0" dirty="0"/>
              <a:t>approval notification email that the PI receives.  </a:t>
            </a:r>
          </a:p>
          <a:p>
            <a:pPr marL="0" lvl="0" indent="0" rtl="0">
              <a:spcBef>
                <a:spcPts val="0"/>
              </a:spcBef>
              <a:buNone/>
            </a:pPr>
            <a:r>
              <a:rPr lang="en-US" sz="2000" b="0" dirty="0"/>
              <a:t>Application PI will also see the “Assurance Statement” on their approval screen.</a:t>
            </a:r>
          </a:p>
          <a:p>
            <a:pPr marL="0" lvl="0" indent="0" rtl="0">
              <a:spcBef>
                <a:spcPts val="0"/>
              </a:spcBef>
              <a:buNone/>
            </a:pPr>
            <a:endParaRPr sz="1800" b="0" dirty="0"/>
          </a:p>
          <a:p>
            <a:pPr marL="0" lvl="0" indent="0" rtl="0">
              <a:spcBef>
                <a:spcPts val="0"/>
              </a:spcBef>
              <a:buNone/>
            </a:pPr>
            <a:endParaRPr sz="1800" b="0" dirty="0"/>
          </a:p>
          <a:p>
            <a:pPr marL="0" lvl="0" indent="0" rtl="0">
              <a:spcBef>
                <a:spcPts val="0"/>
              </a:spcBef>
              <a:buNone/>
            </a:pPr>
            <a:endParaRPr b="0" dirty="0"/>
          </a:p>
          <a:p>
            <a:pPr marL="0" lvl="0" indent="0" rtl="0">
              <a:lnSpc>
                <a:spcPct val="115000"/>
              </a:lnSpc>
              <a:spcBef>
                <a:spcPts val="0"/>
              </a:spcBef>
              <a:buNone/>
            </a:pPr>
            <a:endParaRPr sz="1100" b="0" dirty="0">
              <a:solidFill>
                <a:srgbClr val="000000"/>
              </a:solidFill>
              <a:latin typeface="Arial"/>
              <a:ea typeface="Arial"/>
              <a:cs typeface="Arial"/>
              <a:sym typeface="Arial"/>
            </a:endParaRPr>
          </a:p>
          <a:p>
            <a:pPr marL="0" lvl="0" indent="0" rtl="0">
              <a:spcBef>
                <a:spcPts val="0"/>
              </a:spcBef>
              <a:buNone/>
            </a:pPr>
            <a:endParaRPr b="0" dirty="0"/>
          </a:p>
          <a:p>
            <a:pPr marL="0" lvl="0" indent="0" rtl="0">
              <a:spcBef>
                <a:spcPts val="0"/>
              </a:spcBef>
              <a:buNone/>
            </a:pPr>
            <a:endParaRPr b="0" dirty="0"/>
          </a:p>
          <a:p>
            <a:pPr lvl="0" rtl="0">
              <a:spcBef>
                <a:spcPts val="0"/>
              </a:spcBef>
              <a:buNone/>
            </a:pPr>
            <a:endParaRPr b="0" dirty="0"/>
          </a:p>
          <a:p>
            <a:pPr lvl="0" rtl="0">
              <a:spcBef>
                <a:spcPts val="0"/>
              </a:spcBef>
              <a:buNone/>
            </a:pPr>
            <a:endParaRPr dirty="0"/>
          </a:p>
          <a:p>
            <a:pPr lvl="0" rtl="0">
              <a:spcBef>
                <a:spcPts val="0"/>
              </a:spcBef>
              <a:buNone/>
            </a:pPr>
            <a:endParaRPr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idx="4294967295"/>
          </p:nvPr>
        </p:nvSpPr>
        <p:spPr>
          <a:xfrm>
            <a:off x="990600" y="1143000"/>
            <a:ext cx="7848600" cy="990600"/>
          </a:xfrm>
          <a:prstGeom prst="rect">
            <a:avLst/>
          </a:prstGeom>
          <a:noFill/>
        </p:spPr>
        <p:txBody>
          <a:bodyPr/>
          <a:lstStyle/>
          <a:p>
            <a:r>
              <a:rPr lang="en-US" dirty="0" smtClean="0">
                <a:latin typeface="Arial" pitchFamily="34" charset="0"/>
              </a:rPr>
              <a:t>Hidden Contractual Restriction</a:t>
            </a:r>
          </a:p>
        </p:txBody>
      </p:sp>
      <p:sp>
        <p:nvSpPr>
          <p:cNvPr id="31747" name="Rectangle 3"/>
          <p:cNvSpPr>
            <a:spLocks noGrp="1" noChangeArrowheads="1"/>
          </p:cNvSpPr>
          <p:nvPr>
            <p:ph type="body" idx="4294967295"/>
          </p:nvPr>
        </p:nvSpPr>
        <p:spPr>
          <a:xfrm>
            <a:off x="990600" y="2209800"/>
            <a:ext cx="7848600" cy="4114800"/>
          </a:xfrm>
          <a:prstGeom prst="rect">
            <a:avLst/>
          </a:prstGeom>
          <a:noFill/>
        </p:spPr>
        <p:txBody>
          <a:bodyPr/>
          <a:lstStyle/>
          <a:p>
            <a:r>
              <a:rPr lang="en-US" dirty="0" smtClean="0">
                <a:latin typeface="Verdana" pitchFamily="34" charset="0"/>
              </a:rPr>
              <a:t>On publication </a:t>
            </a:r>
          </a:p>
          <a:p>
            <a:endParaRPr lang="en-US" dirty="0" smtClean="0">
              <a:latin typeface="Verdana" pitchFamily="34" charset="0"/>
            </a:endParaRPr>
          </a:p>
        </p:txBody>
      </p:sp>
      <p:pic>
        <p:nvPicPr>
          <p:cNvPr id="3174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60000">
            <a:off x="685800" y="2819400"/>
            <a:ext cx="8335963"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9" name="Slide Number Placeholder 2"/>
          <p:cNvSpPr txBox="1">
            <a:spLocks/>
          </p:cNvSpPr>
          <p:nvPr/>
        </p:nvSpPr>
        <p:spPr bwMode="auto">
          <a:xfrm>
            <a:off x="7924800" y="6445250"/>
            <a:ext cx="10668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457200" eaLnBrk="1" hangingPunct="1"/>
            <a:r>
              <a:rPr lang="en-US" sz="1000" b="1" i="1" kern="1200" dirty="0">
                <a:solidFill>
                  <a:srgbClr val="33006F"/>
                </a:solidFill>
                <a:ea typeface="+mn-ea"/>
                <a:cs typeface="+mn-cs"/>
              </a:rPr>
              <a:t>Slide </a:t>
            </a:r>
            <a:fld id="{56A686EB-7285-4E76-BEE2-8875765ADB2F}" type="slidenum">
              <a:rPr lang="en-US" sz="1000" b="1" i="1" kern="1200">
                <a:solidFill>
                  <a:srgbClr val="33006F"/>
                </a:solidFill>
                <a:ea typeface="+mn-ea"/>
                <a:cs typeface="+mn-cs"/>
              </a:rPr>
              <a:pPr algn="r" defTabSz="457200" eaLnBrk="1" hangingPunct="1"/>
              <a:t>50</a:t>
            </a:fld>
            <a:endParaRPr lang="en-US" sz="1000" b="1" i="1" kern="1200" dirty="0">
              <a:solidFill>
                <a:srgbClr val="33006F"/>
              </a:solidFill>
              <a:ea typeface="+mn-ea"/>
              <a:cs typeface="+mn-cs"/>
            </a:endParaRPr>
          </a:p>
        </p:txBody>
      </p:sp>
    </p:spTree>
    <p:extLst>
      <p:ext uri="{BB962C8B-B14F-4D97-AF65-F5344CB8AC3E}">
        <p14:creationId xmlns:p14="http://schemas.microsoft.com/office/powerpoint/2010/main" val="428517359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a:off x="6987164" y="4532093"/>
            <a:ext cx="1906588" cy="1360488"/>
          </a:xfrm>
          <a:prstGeom prst="rect">
            <a:avLst/>
          </a:prstGeom>
        </p:spPr>
      </p:pic>
      <p:sp>
        <p:nvSpPr>
          <p:cNvPr id="37890" name="Title 1"/>
          <p:cNvSpPr>
            <a:spLocks noGrp="1"/>
          </p:cNvSpPr>
          <p:nvPr>
            <p:ph type="title"/>
          </p:nvPr>
        </p:nvSpPr>
        <p:spPr>
          <a:xfrm>
            <a:off x="800477" y="317626"/>
            <a:ext cx="7848600" cy="990600"/>
          </a:xfrm>
        </p:spPr>
        <p:txBody>
          <a:bodyPr/>
          <a:lstStyle/>
          <a:p>
            <a:r>
              <a:rPr lang="en-US" dirty="0"/>
              <a:t>What is controlled?</a:t>
            </a:r>
            <a:br>
              <a:rPr lang="en-US" dirty="0"/>
            </a:br>
            <a:r>
              <a:rPr lang="en-US" dirty="0"/>
              <a:t>International </a:t>
            </a:r>
            <a:r>
              <a:rPr lang="en-US" dirty="0" smtClean="0"/>
              <a:t>Traffic in Arms Regulations </a:t>
            </a:r>
            <a:r>
              <a:rPr lang="en-US" sz="4000" b="1" dirty="0" smtClean="0"/>
              <a:t>ITAR</a:t>
            </a:r>
            <a:r>
              <a:rPr lang="en-US" b="1" dirty="0" smtClean="0"/>
              <a:t> </a:t>
            </a:r>
            <a:r>
              <a:rPr lang="en-US" dirty="0" smtClean="0"/>
              <a:t>-</a:t>
            </a:r>
          </a:p>
        </p:txBody>
      </p:sp>
      <p:sp>
        <p:nvSpPr>
          <p:cNvPr id="37891" name="Content Placeholder 2"/>
          <p:cNvSpPr>
            <a:spLocks noGrp="1"/>
          </p:cNvSpPr>
          <p:nvPr>
            <p:ph idx="1"/>
          </p:nvPr>
        </p:nvSpPr>
        <p:spPr>
          <a:xfrm>
            <a:off x="533400" y="1853965"/>
            <a:ext cx="4876800" cy="4017962"/>
          </a:xfrm>
        </p:spPr>
        <p:txBody>
          <a:bodyPr>
            <a:normAutofit lnSpcReduction="10000"/>
          </a:bodyPr>
          <a:lstStyle/>
          <a:p>
            <a:pPr marL="457200" lvl="1" indent="0" eaLnBrk="1" hangingPunct="1">
              <a:buNone/>
            </a:pPr>
            <a:r>
              <a:rPr lang="en-US" dirty="0" smtClean="0"/>
              <a:t>State Department</a:t>
            </a:r>
          </a:p>
          <a:p>
            <a:pPr lvl="1" eaLnBrk="1" hangingPunct="1"/>
            <a:r>
              <a:rPr lang="en-US" dirty="0" smtClean="0"/>
              <a:t>Anything specifically designed or modified for military or space application</a:t>
            </a:r>
          </a:p>
          <a:p>
            <a:pPr lvl="2" eaLnBrk="1" hangingPunct="1"/>
            <a:r>
              <a:rPr lang="en-US" dirty="0" smtClean="0"/>
              <a:t>DARPA, </a:t>
            </a:r>
            <a:r>
              <a:rPr lang="en-US" dirty="0"/>
              <a:t>AFRL, ONR, ARO technology </a:t>
            </a:r>
            <a:r>
              <a:rPr lang="en-US" dirty="0" smtClean="0"/>
              <a:t>and/or goods</a:t>
            </a:r>
          </a:p>
          <a:p>
            <a:pPr lvl="2" eaLnBrk="1" hangingPunct="1"/>
            <a:r>
              <a:rPr lang="en-US" dirty="0" smtClean="0"/>
              <a:t>Includes mock-ups and models</a:t>
            </a:r>
          </a:p>
          <a:p>
            <a:pPr lvl="2" eaLnBrk="1" hangingPunct="1"/>
            <a:r>
              <a:rPr lang="en-US" dirty="0" smtClean="0"/>
              <a:t>Does not include general system descriptions</a:t>
            </a:r>
          </a:p>
          <a:p>
            <a:pPr lvl="1" eaLnBrk="1" hangingPunct="1"/>
            <a:r>
              <a:rPr lang="en-US" dirty="0" smtClean="0"/>
              <a:t>License required for all countries (limited exceptions)</a:t>
            </a:r>
          </a:p>
        </p:txBody>
      </p:sp>
      <p:sp>
        <p:nvSpPr>
          <p:cNvPr id="37894" name="Slide Number Placeholder 2"/>
          <p:cNvSpPr txBox="1">
            <a:spLocks/>
          </p:cNvSpPr>
          <p:nvPr/>
        </p:nvSpPr>
        <p:spPr bwMode="auto">
          <a:xfrm>
            <a:off x="7924800" y="6445250"/>
            <a:ext cx="10668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457200" eaLnBrk="1" hangingPunct="1"/>
            <a:r>
              <a:rPr lang="en-US" sz="1000" b="1" i="1" kern="1200" dirty="0">
                <a:solidFill>
                  <a:srgbClr val="33006F"/>
                </a:solidFill>
                <a:ea typeface="+mn-ea"/>
                <a:cs typeface="+mn-cs"/>
              </a:rPr>
              <a:t>Slide </a:t>
            </a:r>
            <a:fld id="{2C85FE03-08BD-4D8B-AB9A-D0B5F1DF94D0}" type="slidenum">
              <a:rPr lang="en-US" sz="1000" b="1" i="1" kern="1200">
                <a:solidFill>
                  <a:srgbClr val="33006F"/>
                </a:solidFill>
                <a:ea typeface="+mn-ea"/>
                <a:cs typeface="+mn-cs"/>
              </a:rPr>
              <a:pPr algn="r" defTabSz="457200" eaLnBrk="1" hangingPunct="1"/>
              <a:t>51</a:t>
            </a:fld>
            <a:endParaRPr lang="en-US" sz="1000" b="1" i="1" kern="1200" dirty="0">
              <a:solidFill>
                <a:srgbClr val="33006F"/>
              </a:solidFill>
              <a:ea typeface="+mn-ea"/>
              <a:cs typeface="+mn-cs"/>
            </a:endParaRPr>
          </a:p>
        </p:txBody>
      </p:sp>
      <p:pic>
        <p:nvPicPr>
          <p:cNvPr id="8"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46139" y="3606376"/>
            <a:ext cx="152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33719" y="2872951"/>
            <a:ext cx="1524000" cy="130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Airplane Wing SolidWorks CFD.wmv">
            <a:hlinkClick r:id="" action="ppaction://media"/>
          </p:cNvPr>
          <p:cNvPicPr>
            <a:picLocks noRot="1" noChangeAspect="1"/>
          </p:cNvPicPr>
          <p:nvPr>
            <a:videoFile r:link="rId1"/>
          </p:nvPr>
        </p:nvPicPr>
        <p:blipFill>
          <a:blip r:embed="rId7">
            <a:extLst>
              <a:ext uri="{28A0092B-C50C-407E-A947-70E740481C1C}">
                <a14:useLocalDpi xmlns:a14="http://schemas.microsoft.com/office/drawing/2010/main" val="0"/>
              </a:ext>
            </a:extLst>
          </a:blip>
          <a:srcRect/>
          <a:stretch>
            <a:fillRect/>
          </a:stretch>
        </p:blipFill>
        <p:spPr bwMode="auto">
          <a:xfrm>
            <a:off x="5755137" y="1908741"/>
            <a:ext cx="1668499" cy="1251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8535661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mediacall" presetSubtype="0" fill="hold" nodeType="withEffect">
                                  <p:stCondLst>
                                    <p:cond delay="0"/>
                                  </p:stCondLst>
                                  <p:childTnLst>
                                    <p:cmd type="call" cmd="togglePause">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746157" y="391562"/>
            <a:ext cx="7848600" cy="762000"/>
          </a:xfrm>
        </p:spPr>
        <p:txBody>
          <a:bodyPr/>
          <a:lstStyle/>
          <a:p>
            <a:r>
              <a:rPr lang="en-US" sz="4400" dirty="0" smtClean="0"/>
              <a:t>Defense Service</a:t>
            </a:r>
          </a:p>
        </p:txBody>
      </p:sp>
      <p:sp>
        <p:nvSpPr>
          <p:cNvPr id="24579" name="Content Placeholder 2"/>
          <p:cNvSpPr>
            <a:spLocks noGrp="1"/>
          </p:cNvSpPr>
          <p:nvPr>
            <p:ph idx="1"/>
          </p:nvPr>
        </p:nvSpPr>
        <p:spPr>
          <a:xfrm>
            <a:off x="746157" y="1409322"/>
            <a:ext cx="7848600" cy="4556911"/>
          </a:xfrm>
        </p:spPr>
        <p:txBody>
          <a:bodyPr>
            <a:normAutofit fontScale="77500" lnSpcReduction="20000"/>
          </a:bodyPr>
          <a:lstStyle/>
          <a:p>
            <a:pPr>
              <a:defRPr/>
            </a:pPr>
            <a:r>
              <a:rPr lang="en-US" dirty="0" smtClean="0">
                <a:solidFill>
                  <a:srgbClr val="FF0000"/>
                </a:solidFill>
              </a:rPr>
              <a:t>The only export that can be done with public domain information, courses, or fundamental research results</a:t>
            </a:r>
          </a:p>
          <a:p>
            <a:pPr>
              <a:defRPr/>
            </a:pPr>
            <a:r>
              <a:rPr lang="en-US" dirty="0" smtClean="0"/>
              <a:t>Furnishing assistance (including training) on defense articles to foreign persons</a:t>
            </a:r>
          </a:p>
          <a:p>
            <a:pPr lvl="1">
              <a:spcAft>
                <a:spcPts val="1000"/>
              </a:spcAft>
              <a:defRPr/>
            </a:pPr>
            <a:r>
              <a:rPr lang="en-US" dirty="0" smtClean="0"/>
              <a:t>Includes design, development, engineering, manufacture, production, assembly, testing, repair, maintenance, modification, operation, demilitarization, destruction, processing or use of defense articles</a:t>
            </a:r>
          </a:p>
          <a:p>
            <a:pPr>
              <a:spcAft>
                <a:spcPts val="1000"/>
              </a:spcAft>
              <a:defRPr/>
            </a:pPr>
            <a:r>
              <a:rPr lang="en-US" dirty="0" smtClean="0"/>
              <a:t>Training of foreign units/forces, including through the use of educational or informational publications</a:t>
            </a:r>
          </a:p>
          <a:p>
            <a:pPr>
              <a:spcAft>
                <a:spcPts val="1000"/>
              </a:spcAft>
              <a:defRPr/>
            </a:pPr>
            <a:endParaRPr lang="en-US" dirty="0"/>
          </a:p>
          <a:p>
            <a:pPr marL="0" indent="0">
              <a:spcAft>
                <a:spcPts val="1000"/>
              </a:spcAft>
              <a:buNone/>
              <a:defRPr/>
            </a:pPr>
            <a:r>
              <a:rPr lang="en-US" dirty="0" smtClean="0"/>
              <a:t>What does this mean?</a:t>
            </a:r>
          </a:p>
          <a:p>
            <a:pPr marL="0" indent="0">
              <a:spcAft>
                <a:spcPts val="1000"/>
              </a:spcAft>
              <a:buNone/>
              <a:defRPr/>
            </a:pPr>
            <a:r>
              <a:rPr lang="en-US" dirty="0" smtClean="0"/>
              <a:t>Any activity with a foreign government’s military or space programs should be brought to the Office of Research’s attention</a:t>
            </a:r>
            <a:endParaRPr lang="en-US" dirty="0"/>
          </a:p>
        </p:txBody>
      </p:sp>
      <p:sp>
        <p:nvSpPr>
          <p:cNvPr id="19460" name="Slide Number Placeholder 2"/>
          <p:cNvSpPr txBox="1">
            <a:spLocks/>
          </p:cNvSpPr>
          <p:nvPr/>
        </p:nvSpPr>
        <p:spPr bwMode="auto">
          <a:xfrm>
            <a:off x="7924800" y="6445250"/>
            <a:ext cx="10668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457200" eaLnBrk="1" hangingPunct="1"/>
            <a:r>
              <a:rPr lang="en-US" sz="1000" b="1" i="1" kern="1200" dirty="0">
                <a:solidFill>
                  <a:srgbClr val="33006F"/>
                </a:solidFill>
                <a:ea typeface="+mn-ea"/>
                <a:cs typeface="+mn-cs"/>
              </a:rPr>
              <a:t>Slide </a:t>
            </a:r>
            <a:fld id="{D039C34E-A75F-464B-B710-A0BB6BEF4850}" type="slidenum">
              <a:rPr lang="en-US" sz="1000" b="1" i="1" kern="1200">
                <a:solidFill>
                  <a:srgbClr val="33006F"/>
                </a:solidFill>
                <a:ea typeface="+mn-ea"/>
                <a:cs typeface="+mn-cs"/>
              </a:rPr>
              <a:pPr algn="r" defTabSz="457200" eaLnBrk="1" hangingPunct="1"/>
              <a:t>52</a:t>
            </a:fld>
            <a:endParaRPr lang="en-US" sz="1000" b="1" i="1" kern="1200" dirty="0">
              <a:solidFill>
                <a:srgbClr val="33006F"/>
              </a:solidFill>
              <a:ea typeface="+mn-ea"/>
              <a:cs typeface="+mn-cs"/>
            </a:endParaRPr>
          </a:p>
        </p:txBody>
      </p:sp>
    </p:spTree>
    <p:extLst>
      <p:ext uri="{BB962C8B-B14F-4D97-AF65-F5344CB8AC3E}">
        <p14:creationId xmlns:p14="http://schemas.microsoft.com/office/powerpoint/2010/main" val="211320520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647700" y="251988"/>
            <a:ext cx="7848600" cy="990600"/>
          </a:xfrm>
        </p:spPr>
        <p:txBody>
          <a:bodyPr/>
          <a:lstStyle/>
          <a:p>
            <a:pPr eaLnBrk="1" hangingPunct="1"/>
            <a:r>
              <a:rPr lang="en-US" sz="3600" dirty="0" smtClean="0"/>
              <a:t>Examples of Export Controlled </a:t>
            </a:r>
            <a:br>
              <a:rPr lang="en-US" sz="3600" dirty="0" smtClean="0"/>
            </a:br>
            <a:r>
              <a:rPr lang="en-US" sz="3600" dirty="0" smtClean="0"/>
              <a:t>Goods And Technology</a:t>
            </a:r>
          </a:p>
        </p:txBody>
      </p:sp>
      <p:sp>
        <p:nvSpPr>
          <p:cNvPr id="40963" name="Content Placeholder 2"/>
          <p:cNvSpPr>
            <a:spLocks noGrp="1"/>
          </p:cNvSpPr>
          <p:nvPr>
            <p:ph idx="1"/>
          </p:nvPr>
        </p:nvSpPr>
        <p:spPr>
          <a:xfrm>
            <a:off x="647700" y="1595673"/>
            <a:ext cx="8001000" cy="3962400"/>
          </a:xfrm>
        </p:spPr>
        <p:txBody>
          <a:bodyPr/>
          <a:lstStyle/>
          <a:p>
            <a:pPr eaLnBrk="1" hangingPunct="1"/>
            <a:r>
              <a:rPr lang="en-US" sz="2400" dirty="0" smtClean="0"/>
              <a:t>Department of Commerce</a:t>
            </a:r>
          </a:p>
          <a:p>
            <a:pPr lvl="1" eaLnBrk="1" hangingPunct="1"/>
            <a:r>
              <a:rPr lang="en-US" sz="2000" dirty="0" smtClean="0"/>
              <a:t>Export Administration Regulations (EAR)</a:t>
            </a:r>
          </a:p>
        </p:txBody>
      </p:sp>
      <p:pic>
        <p:nvPicPr>
          <p:cNvPr id="4096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3570" y="4052180"/>
            <a:ext cx="1524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76170" y="2375780"/>
            <a:ext cx="1938338" cy="1895475"/>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pic>
        <p:nvPicPr>
          <p:cNvPr id="40966"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52170" y="2528180"/>
            <a:ext cx="1171575"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7"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99570" y="2528180"/>
            <a:ext cx="13716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8" name="Picture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42370" y="4280780"/>
            <a:ext cx="1741488"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9" name="Picture 1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99770" y="4204580"/>
            <a:ext cx="1524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70" name="Picture 1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271395" y="4433180"/>
            <a:ext cx="1935163"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71"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194570" y="2528180"/>
            <a:ext cx="1371600" cy="145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73" name="Slide Number Placeholder 2"/>
          <p:cNvSpPr txBox="1">
            <a:spLocks/>
          </p:cNvSpPr>
          <p:nvPr/>
        </p:nvSpPr>
        <p:spPr bwMode="auto">
          <a:xfrm>
            <a:off x="7924800" y="6445250"/>
            <a:ext cx="10668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457200" eaLnBrk="1" hangingPunct="1"/>
            <a:r>
              <a:rPr lang="en-US" sz="1000" b="1" i="1" kern="1200" dirty="0">
                <a:solidFill>
                  <a:srgbClr val="33006F"/>
                </a:solidFill>
                <a:ea typeface="+mn-ea"/>
                <a:cs typeface="+mn-cs"/>
              </a:rPr>
              <a:t>Slide </a:t>
            </a:r>
            <a:fld id="{C0F7FAAA-9034-49FD-B519-8BFEB7F607C7}" type="slidenum">
              <a:rPr lang="en-US" sz="1000" b="1" i="1" kern="1200">
                <a:solidFill>
                  <a:srgbClr val="33006F"/>
                </a:solidFill>
                <a:ea typeface="+mn-ea"/>
                <a:cs typeface="+mn-cs"/>
              </a:rPr>
              <a:pPr algn="r" defTabSz="457200" eaLnBrk="1" hangingPunct="1"/>
              <a:t>53</a:t>
            </a:fld>
            <a:endParaRPr lang="en-US" sz="1000" b="1" i="1" kern="1200" dirty="0">
              <a:solidFill>
                <a:srgbClr val="33006F"/>
              </a:solidFill>
              <a:ea typeface="+mn-ea"/>
              <a:cs typeface="+mn-cs"/>
            </a:endParaRPr>
          </a:p>
        </p:txBody>
      </p:sp>
    </p:spTree>
    <p:extLst>
      <p:ext uri="{BB962C8B-B14F-4D97-AF65-F5344CB8AC3E}">
        <p14:creationId xmlns:p14="http://schemas.microsoft.com/office/powerpoint/2010/main" val="108327795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603250" y="572631"/>
            <a:ext cx="7848600" cy="990600"/>
          </a:xfrm>
        </p:spPr>
        <p:txBody>
          <a:bodyPr/>
          <a:lstStyle/>
          <a:p>
            <a:r>
              <a:rPr lang="en-US" dirty="0" smtClean="0"/>
              <a:t>Export Administration Regulations (EAR)</a:t>
            </a:r>
          </a:p>
        </p:txBody>
      </p:sp>
      <p:sp>
        <p:nvSpPr>
          <p:cNvPr id="5" name="Content Placeholder 4"/>
          <p:cNvSpPr>
            <a:spLocks noGrp="1"/>
          </p:cNvSpPr>
          <p:nvPr>
            <p:ph sz="half" idx="2"/>
          </p:nvPr>
        </p:nvSpPr>
        <p:spPr>
          <a:xfrm>
            <a:off x="5105400" y="2057400"/>
            <a:ext cx="3733800" cy="3733800"/>
          </a:xfrm>
        </p:spPr>
        <p:txBody>
          <a:bodyPr>
            <a:noAutofit/>
          </a:bodyPr>
          <a:lstStyle/>
          <a:p>
            <a:pPr>
              <a:spcBef>
                <a:spcPct val="50000"/>
              </a:spcBef>
              <a:buFontTx/>
              <a:buNone/>
              <a:defRPr/>
            </a:pPr>
            <a:r>
              <a:rPr lang="en-US" sz="1600" dirty="0" smtClean="0"/>
              <a:t>Product Groups (Subcategories)</a:t>
            </a:r>
          </a:p>
          <a:p>
            <a:pPr marL="514350" indent="-514350">
              <a:spcBef>
                <a:spcPct val="50000"/>
              </a:spcBef>
              <a:buFont typeface="+mj-lt"/>
              <a:buAutoNum type="alphaUcPeriod"/>
              <a:defRPr/>
            </a:pPr>
            <a:r>
              <a:rPr lang="en-US" sz="1600" dirty="0" smtClean="0"/>
              <a:t>Equipment, Assemblies and Components</a:t>
            </a:r>
          </a:p>
          <a:p>
            <a:pPr marL="514350" indent="-514350">
              <a:spcBef>
                <a:spcPct val="50000"/>
              </a:spcBef>
              <a:buFont typeface="+mj-lt"/>
              <a:buAutoNum type="alphaUcPeriod"/>
              <a:defRPr/>
            </a:pPr>
            <a:r>
              <a:rPr lang="en-US" sz="1600" dirty="0" smtClean="0"/>
              <a:t>Test, Inspection, and Production Equipment</a:t>
            </a:r>
          </a:p>
          <a:p>
            <a:pPr marL="514350" indent="-514350">
              <a:spcBef>
                <a:spcPct val="50000"/>
              </a:spcBef>
              <a:buFont typeface="+mj-lt"/>
              <a:buAutoNum type="alphaUcPeriod"/>
              <a:defRPr/>
            </a:pPr>
            <a:r>
              <a:rPr lang="en-US" sz="1600" dirty="0" smtClean="0"/>
              <a:t>Materials</a:t>
            </a:r>
          </a:p>
          <a:p>
            <a:pPr marL="514350" indent="-514350">
              <a:spcBef>
                <a:spcPct val="50000"/>
              </a:spcBef>
              <a:buFont typeface="+mj-lt"/>
              <a:buAutoNum type="alphaUcPeriod"/>
              <a:defRPr/>
            </a:pPr>
            <a:r>
              <a:rPr lang="en-US" sz="1600" dirty="0" smtClean="0"/>
              <a:t>Software</a:t>
            </a:r>
          </a:p>
          <a:p>
            <a:pPr marL="514350" indent="-514350">
              <a:spcBef>
                <a:spcPct val="50000"/>
              </a:spcBef>
              <a:buFont typeface="+mj-lt"/>
              <a:buAutoNum type="alphaUcPeriod"/>
              <a:defRPr/>
            </a:pPr>
            <a:r>
              <a:rPr lang="en-US" sz="1600" dirty="0" smtClean="0"/>
              <a:t>Technology </a:t>
            </a:r>
          </a:p>
        </p:txBody>
      </p:sp>
      <p:sp>
        <p:nvSpPr>
          <p:cNvPr id="6" name="Content Placeholder 5"/>
          <p:cNvSpPr>
            <a:spLocks noGrp="1"/>
          </p:cNvSpPr>
          <p:nvPr>
            <p:ph sz="half" idx="1"/>
          </p:nvPr>
        </p:nvSpPr>
        <p:spPr>
          <a:xfrm>
            <a:off x="838200" y="2057400"/>
            <a:ext cx="3200400" cy="4267200"/>
          </a:xfrm>
        </p:spPr>
        <p:txBody>
          <a:bodyPr>
            <a:noAutofit/>
          </a:bodyPr>
          <a:lstStyle/>
          <a:p>
            <a:pPr>
              <a:buFontTx/>
              <a:buNone/>
              <a:defRPr/>
            </a:pPr>
            <a:r>
              <a:rPr lang="en-US" sz="1600" dirty="0" smtClean="0"/>
              <a:t>Categories</a:t>
            </a:r>
          </a:p>
          <a:p>
            <a:pPr marL="514350" indent="-514350">
              <a:buFontTx/>
              <a:buNone/>
              <a:defRPr/>
            </a:pPr>
            <a:r>
              <a:rPr lang="en-US" sz="1600" dirty="0" smtClean="0"/>
              <a:t>0.	Nuclear Materials, Facilities and Equipment</a:t>
            </a:r>
          </a:p>
          <a:p>
            <a:pPr marL="514350" indent="-514350">
              <a:buFontTx/>
              <a:buNone/>
              <a:defRPr/>
            </a:pPr>
            <a:r>
              <a:rPr lang="en-US" sz="1600" dirty="0" smtClean="0"/>
              <a:t>1.	Chemicals, Microorganisms, Toxins</a:t>
            </a:r>
          </a:p>
          <a:p>
            <a:pPr marL="514350" indent="-514350">
              <a:buFontTx/>
              <a:buNone/>
              <a:defRPr/>
            </a:pPr>
            <a:r>
              <a:rPr lang="en-US" sz="1600" dirty="0" smtClean="0"/>
              <a:t>2.	Material Processing</a:t>
            </a:r>
          </a:p>
          <a:p>
            <a:pPr marL="514350" indent="-514350">
              <a:buFontTx/>
              <a:buNone/>
              <a:defRPr/>
            </a:pPr>
            <a:r>
              <a:rPr lang="en-US" sz="1600" dirty="0" smtClean="0"/>
              <a:t>3.	Electronics</a:t>
            </a:r>
          </a:p>
          <a:p>
            <a:pPr marL="514350" indent="-514350">
              <a:buFontTx/>
              <a:buNone/>
              <a:defRPr/>
            </a:pPr>
            <a:r>
              <a:rPr lang="en-US" sz="1600" dirty="0" smtClean="0"/>
              <a:t>4.	Computers</a:t>
            </a:r>
          </a:p>
          <a:p>
            <a:pPr marL="514350" indent="-514350">
              <a:buFontTx/>
              <a:buNone/>
              <a:defRPr/>
            </a:pPr>
            <a:r>
              <a:rPr lang="en-US" sz="1600" dirty="0" smtClean="0"/>
              <a:t>5.	Telecommunications and Information Security</a:t>
            </a:r>
          </a:p>
          <a:p>
            <a:pPr marL="514350" indent="-514350">
              <a:buFontTx/>
              <a:buNone/>
              <a:defRPr/>
            </a:pPr>
            <a:r>
              <a:rPr lang="en-US" sz="1600" dirty="0" smtClean="0"/>
              <a:t>6.	Sensors and Lasers</a:t>
            </a:r>
          </a:p>
          <a:p>
            <a:pPr marL="514350" indent="-514350">
              <a:buFontTx/>
              <a:buNone/>
              <a:defRPr/>
            </a:pPr>
            <a:r>
              <a:rPr lang="en-US" sz="1600" dirty="0" smtClean="0"/>
              <a:t>7.	Navigation and Avionics</a:t>
            </a:r>
          </a:p>
          <a:p>
            <a:pPr marL="514350" indent="-514350">
              <a:buFontTx/>
              <a:buNone/>
              <a:defRPr/>
            </a:pPr>
            <a:r>
              <a:rPr lang="en-US" sz="1600" dirty="0" smtClean="0"/>
              <a:t>8.	Marine</a:t>
            </a:r>
          </a:p>
          <a:p>
            <a:pPr marL="514350" indent="-514350">
              <a:buFontTx/>
              <a:buNone/>
              <a:defRPr/>
            </a:pPr>
            <a:r>
              <a:rPr lang="en-US" sz="1600" dirty="0" smtClean="0"/>
              <a:t>9.	Propulsion Systems, Space Vehicles, and other</a:t>
            </a:r>
            <a:endParaRPr lang="en-US" sz="1600" dirty="0"/>
          </a:p>
        </p:txBody>
      </p:sp>
      <p:sp>
        <p:nvSpPr>
          <p:cNvPr id="7" name="Right Arrow 6"/>
          <p:cNvSpPr/>
          <p:nvPr/>
        </p:nvSpPr>
        <p:spPr>
          <a:xfrm>
            <a:off x="4038600" y="2971800"/>
            <a:ext cx="977900" cy="1676400"/>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sz="1800" kern="1200" dirty="0">
              <a:solidFill>
                <a:srgbClr val="E8D3A2"/>
              </a:solidFill>
            </a:endParaRPr>
          </a:p>
        </p:txBody>
      </p:sp>
      <p:sp>
        <p:nvSpPr>
          <p:cNvPr id="41990" name="Slide Number Placeholder 2"/>
          <p:cNvSpPr txBox="1">
            <a:spLocks/>
          </p:cNvSpPr>
          <p:nvPr/>
        </p:nvSpPr>
        <p:spPr bwMode="auto">
          <a:xfrm>
            <a:off x="7924800" y="6445250"/>
            <a:ext cx="10668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457200" eaLnBrk="1" hangingPunct="1"/>
            <a:r>
              <a:rPr lang="en-US" sz="1000" b="1" i="1" kern="1200" dirty="0">
                <a:solidFill>
                  <a:srgbClr val="33006F"/>
                </a:solidFill>
                <a:ea typeface="+mn-ea"/>
                <a:cs typeface="+mn-cs"/>
              </a:rPr>
              <a:t>Slide </a:t>
            </a:r>
            <a:fld id="{17138DC4-C5AA-4B53-99A5-229A6E2FCE1E}" type="slidenum">
              <a:rPr lang="en-US" sz="1000" b="1" i="1" kern="1200">
                <a:solidFill>
                  <a:srgbClr val="33006F"/>
                </a:solidFill>
                <a:ea typeface="+mn-ea"/>
                <a:cs typeface="+mn-cs"/>
              </a:rPr>
              <a:pPr algn="r" defTabSz="457200" eaLnBrk="1" hangingPunct="1"/>
              <a:t>54</a:t>
            </a:fld>
            <a:endParaRPr lang="en-US" sz="1000" b="1" i="1" kern="1200" dirty="0">
              <a:solidFill>
                <a:srgbClr val="33006F"/>
              </a:solidFill>
              <a:ea typeface="+mn-ea"/>
              <a:cs typeface="+mn-cs"/>
            </a:endParaRPr>
          </a:p>
        </p:txBody>
      </p:sp>
    </p:spTree>
    <p:extLst>
      <p:ext uri="{BB962C8B-B14F-4D97-AF65-F5344CB8AC3E}">
        <p14:creationId xmlns:p14="http://schemas.microsoft.com/office/powerpoint/2010/main" val="115535831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755210" y="2408976"/>
            <a:ext cx="7848600" cy="1981200"/>
          </a:xfrm>
        </p:spPr>
        <p:txBody>
          <a:bodyPr/>
          <a:lstStyle/>
          <a:p>
            <a:r>
              <a:rPr lang="en-US" sz="3600" dirty="0" smtClean="0"/>
              <a:t>When might an export license be needed?</a:t>
            </a:r>
            <a:br>
              <a:rPr lang="en-US" sz="3600" dirty="0" smtClean="0"/>
            </a:br>
            <a:r>
              <a:rPr lang="en-US" sz="3600" dirty="0" smtClean="0"/>
              <a:t/>
            </a:r>
            <a:br>
              <a:rPr lang="en-US" sz="3600" dirty="0" smtClean="0"/>
            </a:br>
            <a:r>
              <a:rPr lang="en-US" sz="3600" dirty="0" smtClean="0"/>
              <a:t/>
            </a:r>
            <a:br>
              <a:rPr lang="en-US" sz="3600" dirty="0" smtClean="0"/>
            </a:br>
            <a:endParaRPr lang="en-US" sz="3600" dirty="0" smtClean="0"/>
          </a:p>
        </p:txBody>
      </p:sp>
      <p:sp>
        <p:nvSpPr>
          <p:cNvPr id="33795" name="Slide Number Placeholder 2"/>
          <p:cNvSpPr txBox="1">
            <a:spLocks/>
          </p:cNvSpPr>
          <p:nvPr/>
        </p:nvSpPr>
        <p:spPr bwMode="auto">
          <a:xfrm>
            <a:off x="7924800" y="6445250"/>
            <a:ext cx="10668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457200" eaLnBrk="1" hangingPunct="1"/>
            <a:r>
              <a:rPr lang="en-US" sz="1000" b="1" i="1" kern="1200" dirty="0">
                <a:solidFill>
                  <a:srgbClr val="33006F"/>
                </a:solidFill>
                <a:ea typeface="+mn-ea"/>
                <a:cs typeface="+mn-cs"/>
              </a:rPr>
              <a:t>Slide </a:t>
            </a:r>
            <a:fld id="{C64DC460-E8A5-437D-A873-C2828E7BED47}" type="slidenum">
              <a:rPr lang="en-US" sz="1000" b="1" i="1" kern="1200">
                <a:solidFill>
                  <a:srgbClr val="33006F"/>
                </a:solidFill>
                <a:ea typeface="+mn-ea"/>
                <a:cs typeface="+mn-cs"/>
              </a:rPr>
              <a:pPr algn="r" defTabSz="457200" eaLnBrk="1" hangingPunct="1"/>
              <a:t>55</a:t>
            </a:fld>
            <a:endParaRPr lang="en-US" sz="1000" b="1" i="1" kern="1200" dirty="0">
              <a:solidFill>
                <a:srgbClr val="33006F"/>
              </a:solidFill>
              <a:ea typeface="+mn-ea"/>
              <a:cs typeface="+mn-cs"/>
            </a:endParaRPr>
          </a:p>
        </p:txBody>
      </p:sp>
    </p:spTree>
    <p:extLst>
      <p:ext uri="{BB962C8B-B14F-4D97-AF65-F5344CB8AC3E}">
        <p14:creationId xmlns:p14="http://schemas.microsoft.com/office/powerpoint/2010/main" val="165359359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728049" y="454936"/>
            <a:ext cx="7848600" cy="990600"/>
          </a:xfrm>
        </p:spPr>
        <p:txBody>
          <a:bodyPr/>
          <a:lstStyle/>
          <a:p>
            <a:pPr eaLnBrk="1" hangingPunct="1"/>
            <a:r>
              <a:rPr lang="en-US" sz="3600" dirty="0" smtClean="0"/>
              <a:t>When the Fundamental Research Exclusion Doesn’t Apply</a:t>
            </a:r>
          </a:p>
        </p:txBody>
      </p:sp>
      <p:sp>
        <p:nvSpPr>
          <p:cNvPr id="34819" name="Content Placeholder 2"/>
          <p:cNvSpPr>
            <a:spLocks noGrp="1"/>
          </p:cNvSpPr>
          <p:nvPr>
            <p:ph idx="1"/>
          </p:nvPr>
        </p:nvSpPr>
        <p:spPr>
          <a:xfrm>
            <a:off x="800477" y="1786551"/>
            <a:ext cx="7848600" cy="3886200"/>
          </a:xfrm>
        </p:spPr>
        <p:txBody>
          <a:bodyPr wrap="square">
            <a:normAutofit fontScale="92500" lnSpcReduction="20000"/>
          </a:bodyPr>
          <a:lstStyle/>
          <a:p>
            <a:pPr eaLnBrk="1" hangingPunct="1"/>
            <a:r>
              <a:rPr lang="en-US" dirty="0" smtClean="0"/>
              <a:t>Confidential or Proprietary data being shared with a foreign national</a:t>
            </a:r>
          </a:p>
          <a:p>
            <a:pPr eaLnBrk="1" hangingPunct="1"/>
            <a:r>
              <a:rPr lang="en-US" dirty="0" smtClean="0"/>
              <a:t>Foreign national use of ITAR items</a:t>
            </a:r>
          </a:p>
          <a:p>
            <a:pPr eaLnBrk="1" hangingPunct="1"/>
            <a:r>
              <a:rPr lang="en-US" dirty="0" smtClean="0"/>
              <a:t>Research results that are withheld from publication due to national security or ethical issues</a:t>
            </a:r>
          </a:p>
          <a:p>
            <a:pPr eaLnBrk="1" hangingPunct="1"/>
            <a:r>
              <a:rPr lang="en-US" dirty="0" smtClean="0"/>
              <a:t>Shipments of physical items</a:t>
            </a:r>
          </a:p>
          <a:p>
            <a:pPr eaLnBrk="1" hangingPunct="1"/>
            <a:r>
              <a:rPr lang="en-US" dirty="0" smtClean="0"/>
              <a:t>Encryption software </a:t>
            </a:r>
          </a:p>
          <a:p>
            <a:pPr eaLnBrk="1" hangingPunct="1"/>
            <a:r>
              <a:rPr lang="en-US" dirty="0" smtClean="0"/>
              <a:t>Providing a “Defense Service”</a:t>
            </a:r>
          </a:p>
          <a:p>
            <a:pPr eaLnBrk="1" hangingPunct="1"/>
            <a:r>
              <a:rPr lang="en-US" dirty="0" smtClean="0"/>
              <a:t>Foreign nationals who are working on a controlled  project (e.g., sensitive APL project)</a:t>
            </a:r>
          </a:p>
        </p:txBody>
      </p:sp>
      <p:sp>
        <p:nvSpPr>
          <p:cNvPr id="34820" name="Slide Number Placeholder 2"/>
          <p:cNvSpPr txBox="1">
            <a:spLocks/>
          </p:cNvSpPr>
          <p:nvPr/>
        </p:nvSpPr>
        <p:spPr bwMode="auto">
          <a:xfrm>
            <a:off x="7924800" y="6445250"/>
            <a:ext cx="10668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457200" eaLnBrk="1" hangingPunct="1"/>
            <a:r>
              <a:rPr lang="en-US" sz="1000" b="1" i="1" kern="1200" dirty="0">
                <a:solidFill>
                  <a:srgbClr val="33006F"/>
                </a:solidFill>
                <a:ea typeface="+mn-ea"/>
                <a:cs typeface="+mn-cs"/>
              </a:rPr>
              <a:t>Slide </a:t>
            </a:r>
            <a:fld id="{2970834E-EDAD-466A-8044-89C3FABC1D45}" type="slidenum">
              <a:rPr lang="en-US" sz="1000" b="1" i="1" kern="1200">
                <a:solidFill>
                  <a:srgbClr val="33006F"/>
                </a:solidFill>
                <a:ea typeface="+mn-ea"/>
                <a:cs typeface="+mn-cs"/>
              </a:rPr>
              <a:pPr algn="r" defTabSz="457200" eaLnBrk="1" hangingPunct="1"/>
              <a:t>56</a:t>
            </a:fld>
            <a:endParaRPr lang="en-US" sz="1000" b="1" i="1" kern="1200" dirty="0">
              <a:solidFill>
                <a:srgbClr val="33006F"/>
              </a:solidFill>
              <a:ea typeface="+mn-ea"/>
              <a:cs typeface="+mn-cs"/>
            </a:endParaRPr>
          </a:p>
        </p:txBody>
      </p:sp>
    </p:spTree>
    <p:extLst>
      <p:ext uri="{BB962C8B-B14F-4D97-AF65-F5344CB8AC3E}">
        <p14:creationId xmlns:p14="http://schemas.microsoft.com/office/powerpoint/2010/main" val="269292223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1423" y="647700"/>
            <a:ext cx="7848600" cy="990600"/>
          </a:xfrm>
        </p:spPr>
        <p:txBody>
          <a:bodyPr/>
          <a:lstStyle/>
          <a:p>
            <a:r>
              <a:rPr lang="en-US" sz="4800" dirty="0" smtClean="0"/>
              <a:t>Where?</a:t>
            </a:r>
            <a:endParaRPr lang="en-US" sz="4800" dirty="0"/>
          </a:p>
        </p:txBody>
      </p:sp>
      <p:sp>
        <p:nvSpPr>
          <p:cNvPr id="3" name="Content Placeholder 2"/>
          <p:cNvSpPr>
            <a:spLocks noGrp="1"/>
          </p:cNvSpPr>
          <p:nvPr>
            <p:ph idx="1"/>
          </p:nvPr>
        </p:nvSpPr>
        <p:spPr>
          <a:xfrm>
            <a:off x="990600" y="1739020"/>
            <a:ext cx="7848600" cy="4114800"/>
          </a:xfrm>
        </p:spPr>
        <p:txBody>
          <a:bodyPr/>
          <a:lstStyle/>
          <a:p>
            <a:r>
              <a:rPr lang="en-US" dirty="0" smtClean="0"/>
              <a:t>Export Controls vary based on the country</a:t>
            </a:r>
          </a:p>
          <a:p>
            <a:pPr lvl="1"/>
            <a:r>
              <a:rPr lang="en-US" dirty="0" smtClean="0"/>
              <a:t>Canada</a:t>
            </a:r>
          </a:p>
          <a:p>
            <a:pPr lvl="1"/>
            <a:r>
              <a:rPr lang="en-US" dirty="0" smtClean="0"/>
              <a:t>NATO</a:t>
            </a:r>
          </a:p>
          <a:p>
            <a:pPr lvl="1"/>
            <a:r>
              <a:rPr lang="en-US" dirty="0" smtClean="0"/>
              <a:t>Countries/Regions that are US-friendly and stable</a:t>
            </a:r>
          </a:p>
          <a:p>
            <a:pPr lvl="1"/>
            <a:r>
              <a:rPr lang="en-US" dirty="0" smtClean="0"/>
              <a:t>Countries suspected of nuclear weapon/missile development</a:t>
            </a:r>
          </a:p>
          <a:p>
            <a:pPr lvl="1"/>
            <a:r>
              <a:rPr lang="en-US" dirty="0" smtClean="0"/>
              <a:t>Sanctioned countries</a:t>
            </a:r>
          </a:p>
          <a:p>
            <a:pPr lvl="1"/>
            <a:endParaRPr lang="en-US" dirty="0"/>
          </a:p>
        </p:txBody>
      </p:sp>
      <p:sp>
        <p:nvSpPr>
          <p:cNvPr id="4" name="AutoShape 2" descr="https://upload.wikimedia.org/wikipedia/commons/b/b4/Missile_technology_export_control_regime_membership_map.svg"/>
          <p:cNvSpPr>
            <a:spLocks noChangeAspect="1" noChangeArrowheads="1"/>
          </p:cNvSpPr>
          <p:nvPr/>
        </p:nvSpPr>
        <p:spPr bwMode="auto">
          <a:xfrm>
            <a:off x="155575" y="-1798638"/>
            <a:ext cx="7410450" cy="37528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200"/>
            <a:endParaRPr lang="en-US" sz="1800" kern="1200" dirty="0">
              <a:solidFill>
                <a:srgbClr val="33006F"/>
              </a:solidFill>
              <a:latin typeface="Calibri"/>
              <a:ea typeface="+mn-ea"/>
              <a:cs typeface="+mn-cs"/>
            </a:endParaRPr>
          </a:p>
        </p:txBody>
      </p:sp>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36280" y="4328905"/>
            <a:ext cx="3424382" cy="17376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5036280" y="6066597"/>
            <a:ext cx="3621504" cy="246221"/>
          </a:xfrm>
          <a:prstGeom prst="rect">
            <a:avLst/>
          </a:prstGeom>
          <a:noFill/>
        </p:spPr>
        <p:txBody>
          <a:bodyPr wrap="none" rtlCol="0">
            <a:spAutoFit/>
          </a:bodyPr>
          <a:lstStyle/>
          <a:p>
            <a:pPr defTabSz="457200"/>
            <a:r>
              <a:rPr lang="en-US" sz="1000" kern="1200" dirty="0">
                <a:solidFill>
                  <a:srgbClr val="33006F"/>
                </a:solidFill>
                <a:latin typeface="Calibri"/>
                <a:ea typeface="+mn-ea"/>
                <a:cs typeface="+mn-cs"/>
              </a:rPr>
              <a:t>Missile Technology Export Control Regime Membership Map</a:t>
            </a:r>
          </a:p>
        </p:txBody>
      </p:sp>
      <p:sp>
        <p:nvSpPr>
          <p:cNvPr id="7" name="Slide Number Placeholder 2"/>
          <p:cNvSpPr txBox="1">
            <a:spLocks/>
          </p:cNvSpPr>
          <p:nvPr/>
        </p:nvSpPr>
        <p:spPr bwMode="auto">
          <a:xfrm>
            <a:off x="7924800" y="6445250"/>
            <a:ext cx="10668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457200" eaLnBrk="1" hangingPunct="1"/>
            <a:r>
              <a:rPr lang="en-US" sz="1000" b="1" i="1" kern="1200" dirty="0">
                <a:solidFill>
                  <a:srgbClr val="33006F"/>
                </a:solidFill>
                <a:ea typeface="+mn-ea"/>
                <a:cs typeface="+mn-cs"/>
              </a:rPr>
              <a:t>Slide </a:t>
            </a:r>
            <a:fld id="{D039C34E-A75F-464B-B710-A0BB6BEF4850}" type="slidenum">
              <a:rPr lang="en-US" sz="1000" b="1" i="1" kern="1200">
                <a:solidFill>
                  <a:srgbClr val="33006F"/>
                </a:solidFill>
                <a:ea typeface="+mn-ea"/>
                <a:cs typeface="+mn-cs"/>
              </a:rPr>
              <a:pPr algn="r" defTabSz="457200" eaLnBrk="1" hangingPunct="1"/>
              <a:t>57</a:t>
            </a:fld>
            <a:endParaRPr lang="en-US" sz="1000" b="1" i="1" kern="1200" dirty="0">
              <a:solidFill>
                <a:srgbClr val="33006F"/>
              </a:solidFill>
              <a:ea typeface="+mn-ea"/>
              <a:cs typeface="+mn-cs"/>
            </a:endParaRPr>
          </a:p>
        </p:txBody>
      </p:sp>
    </p:spTree>
    <p:extLst>
      <p:ext uri="{BB962C8B-B14F-4D97-AF65-F5344CB8AC3E}">
        <p14:creationId xmlns:p14="http://schemas.microsoft.com/office/powerpoint/2010/main" val="373060338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a:xfrm>
            <a:off x="685800" y="304800"/>
            <a:ext cx="7848600" cy="762000"/>
          </a:xfrm>
        </p:spPr>
        <p:txBody>
          <a:bodyPr/>
          <a:lstStyle/>
          <a:p>
            <a:pPr eaLnBrk="1" hangingPunct="1"/>
            <a:r>
              <a:rPr lang="en-US" sz="4800" dirty="0" smtClean="0"/>
              <a:t>Sanctions and Embargos</a:t>
            </a:r>
          </a:p>
        </p:txBody>
      </p:sp>
      <p:pic>
        <p:nvPicPr>
          <p:cNvPr id="51203" name="Picture 4" descr="OFAC Countries.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1500" y="2296359"/>
            <a:ext cx="4191000" cy="209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4" name="Picture 4"/>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a:xfrm>
            <a:off x="5105400" y="1489075"/>
            <a:ext cx="1524000" cy="1285875"/>
          </a:xfrm>
        </p:spPr>
      </p:pic>
      <p:pic>
        <p:nvPicPr>
          <p:cNvPr id="5120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24332" y="3146425"/>
            <a:ext cx="1524000" cy="100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6"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23578" y="1489075"/>
            <a:ext cx="1152525"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7"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05400" y="3013075"/>
            <a:ext cx="152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8" name="TextBox 9"/>
          <p:cNvSpPr txBox="1">
            <a:spLocks noChangeArrowheads="1"/>
          </p:cNvSpPr>
          <p:nvPr/>
        </p:nvSpPr>
        <p:spPr bwMode="auto">
          <a:xfrm>
            <a:off x="457200" y="1306588"/>
            <a:ext cx="44196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defTabSz="457200" eaLnBrk="1" hangingPunct="1"/>
            <a:r>
              <a:rPr lang="en-US" sz="2800" kern="1200" dirty="0">
                <a:solidFill>
                  <a:srgbClr val="33006F"/>
                </a:solidFill>
                <a:ea typeface="+mn-ea"/>
                <a:cs typeface="+mn-cs"/>
              </a:rPr>
              <a:t>Office of Foreign Assets Controls (OFAC)</a:t>
            </a:r>
          </a:p>
        </p:txBody>
      </p:sp>
      <p:sp>
        <p:nvSpPr>
          <p:cNvPr id="51209" name="TextBox 10"/>
          <p:cNvSpPr txBox="1">
            <a:spLocks noChangeArrowheads="1"/>
          </p:cNvSpPr>
          <p:nvPr/>
        </p:nvSpPr>
        <p:spPr bwMode="auto">
          <a:xfrm>
            <a:off x="1448177" y="4391859"/>
            <a:ext cx="2202255"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defTabSz="457200" eaLnBrk="1" hangingPunct="1">
              <a:buFont typeface="Arial" pitchFamily="34" charset="0"/>
              <a:buChar char="•"/>
            </a:pPr>
            <a:r>
              <a:rPr lang="en-US" sz="2000" b="1" kern="1200" dirty="0">
                <a:solidFill>
                  <a:srgbClr val="FF0000"/>
                </a:solidFill>
                <a:ea typeface="+mn-ea"/>
                <a:cs typeface="+mn-cs"/>
              </a:rPr>
              <a:t>CUBA</a:t>
            </a:r>
          </a:p>
          <a:p>
            <a:pPr defTabSz="457200" eaLnBrk="1" hangingPunct="1">
              <a:buFont typeface="Arial" pitchFamily="34" charset="0"/>
              <a:buChar char="•"/>
            </a:pPr>
            <a:r>
              <a:rPr lang="en-US" sz="2000" b="1" kern="1200" dirty="0">
                <a:solidFill>
                  <a:srgbClr val="FF0000"/>
                </a:solidFill>
                <a:ea typeface="+mn-ea"/>
                <a:cs typeface="+mn-cs"/>
              </a:rPr>
              <a:t>IRAN</a:t>
            </a:r>
          </a:p>
          <a:p>
            <a:pPr defTabSz="457200" eaLnBrk="1" hangingPunct="1">
              <a:buFont typeface="Arial" pitchFamily="34" charset="0"/>
              <a:buChar char="•"/>
            </a:pPr>
            <a:r>
              <a:rPr lang="en-US" sz="2000" b="1" kern="1200" dirty="0">
                <a:solidFill>
                  <a:srgbClr val="FF0000"/>
                </a:solidFill>
                <a:ea typeface="+mn-ea"/>
                <a:cs typeface="+mn-cs"/>
              </a:rPr>
              <a:t>NORTH KOREA</a:t>
            </a:r>
          </a:p>
          <a:p>
            <a:pPr defTabSz="457200" eaLnBrk="1" hangingPunct="1">
              <a:buFont typeface="Arial" pitchFamily="34" charset="0"/>
              <a:buChar char="•"/>
            </a:pPr>
            <a:r>
              <a:rPr lang="en-US" sz="2000" b="1" kern="1200" dirty="0">
                <a:solidFill>
                  <a:srgbClr val="FF0000"/>
                </a:solidFill>
                <a:ea typeface="+mn-ea"/>
                <a:cs typeface="+mn-cs"/>
              </a:rPr>
              <a:t>SUDAN</a:t>
            </a:r>
          </a:p>
          <a:p>
            <a:pPr defTabSz="457200" eaLnBrk="1" hangingPunct="1">
              <a:buFont typeface="Arial" pitchFamily="34" charset="0"/>
              <a:buChar char="•"/>
            </a:pPr>
            <a:r>
              <a:rPr lang="en-US" sz="2000" b="1" kern="1200" dirty="0">
                <a:solidFill>
                  <a:srgbClr val="FF0000"/>
                </a:solidFill>
                <a:ea typeface="+mn-ea"/>
                <a:cs typeface="+mn-cs"/>
              </a:rPr>
              <a:t>SYRIA</a:t>
            </a:r>
          </a:p>
        </p:txBody>
      </p:sp>
      <p:sp>
        <p:nvSpPr>
          <p:cNvPr id="51210" name="TextBox 11"/>
          <p:cNvSpPr txBox="1">
            <a:spLocks noChangeArrowheads="1"/>
          </p:cNvSpPr>
          <p:nvPr/>
        </p:nvSpPr>
        <p:spPr bwMode="auto">
          <a:xfrm>
            <a:off x="3878655" y="4621794"/>
            <a:ext cx="31242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defTabSz="457200" eaLnBrk="1" hangingPunct="1">
              <a:buFont typeface="Arial" pitchFamily="34" charset="0"/>
              <a:buChar char="•"/>
            </a:pPr>
            <a:r>
              <a:rPr lang="en-US" sz="1800" kern="1200" dirty="0">
                <a:solidFill>
                  <a:srgbClr val="33006F"/>
                </a:solidFill>
                <a:ea typeface="+mn-ea"/>
                <a:cs typeface="+mn-cs"/>
              </a:rPr>
              <a:t>Belarus</a:t>
            </a:r>
          </a:p>
          <a:p>
            <a:pPr defTabSz="457200" eaLnBrk="1" hangingPunct="1">
              <a:buFont typeface="Arial" pitchFamily="34" charset="0"/>
              <a:buChar char="•"/>
            </a:pPr>
            <a:r>
              <a:rPr lang="en-US" sz="1800" kern="1200" dirty="0" smtClean="0">
                <a:solidFill>
                  <a:srgbClr val="33006F"/>
                </a:solidFill>
                <a:ea typeface="+mn-ea"/>
                <a:cs typeface="+mn-cs"/>
              </a:rPr>
              <a:t>Cote </a:t>
            </a:r>
            <a:r>
              <a:rPr lang="en-US" sz="1800" kern="1200" dirty="0">
                <a:solidFill>
                  <a:srgbClr val="33006F"/>
                </a:solidFill>
                <a:ea typeface="+mn-ea"/>
                <a:cs typeface="+mn-cs"/>
              </a:rPr>
              <a:t>d’Ivoire (Ivory Coast)</a:t>
            </a:r>
          </a:p>
          <a:p>
            <a:pPr defTabSz="457200" eaLnBrk="1" hangingPunct="1">
              <a:buFont typeface="Arial" pitchFamily="34" charset="0"/>
              <a:buChar char="•"/>
            </a:pPr>
            <a:r>
              <a:rPr lang="en-US" sz="1800" kern="1200" dirty="0">
                <a:solidFill>
                  <a:srgbClr val="33006F"/>
                </a:solidFill>
                <a:ea typeface="+mn-ea"/>
                <a:cs typeface="+mn-cs"/>
              </a:rPr>
              <a:t>Congo</a:t>
            </a:r>
          </a:p>
          <a:p>
            <a:pPr defTabSz="457200" eaLnBrk="1" hangingPunct="1">
              <a:buFont typeface="Arial" pitchFamily="34" charset="0"/>
              <a:buChar char="•"/>
            </a:pPr>
            <a:r>
              <a:rPr lang="en-US" sz="1800" kern="1200" dirty="0">
                <a:solidFill>
                  <a:srgbClr val="33006F"/>
                </a:solidFill>
                <a:ea typeface="+mn-ea"/>
                <a:cs typeface="+mn-cs"/>
              </a:rPr>
              <a:t>Liberia</a:t>
            </a:r>
          </a:p>
        </p:txBody>
      </p:sp>
      <p:sp>
        <p:nvSpPr>
          <p:cNvPr id="51211" name="TextBox 12"/>
          <p:cNvSpPr txBox="1">
            <a:spLocks noChangeArrowheads="1"/>
          </p:cNvSpPr>
          <p:nvPr/>
        </p:nvSpPr>
        <p:spPr bwMode="auto">
          <a:xfrm>
            <a:off x="6858000" y="4653660"/>
            <a:ext cx="21336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defTabSz="457200" eaLnBrk="1" hangingPunct="1">
              <a:buFont typeface="Arial" pitchFamily="34" charset="0"/>
              <a:buChar char="•"/>
            </a:pPr>
            <a:r>
              <a:rPr lang="en-US" sz="1800" kern="1200" dirty="0">
                <a:solidFill>
                  <a:srgbClr val="33006F"/>
                </a:solidFill>
                <a:ea typeface="+mn-ea"/>
                <a:cs typeface="+mn-cs"/>
              </a:rPr>
              <a:t>Lebanon</a:t>
            </a:r>
          </a:p>
          <a:p>
            <a:pPr defTabSz="457200" eaLnBrk="1" hangingPunct="1">
              <a:buFont typeface="Arial" pitchFamily="34" charset="0"/>
              <a:buChar char="•"/>
            </a:pPr>
            <a:r>
              <a:rPr lang="en-US" sz="1800" kern="1200" dirty="0">
                <a:solidFill>
                  <a:srgbClr val="33006F"/>
                </a:solidFill>
                <a:ea typeface="+mn-ea"/>
                <a:cs typeface="+mn-cs"/>
              </a:rPr>
              <a:t>Libya	</a:t>
            </a:r>
          </a:p>
          <a:p>
            <a:pPr defTabSz="457200" eaLnBrk="1" hangingPunct="1">
              <a:buFont typeface="Arial" pitchFamily="34" charset="0"/>
              <a:buChar char="•"/>
            </a:pPr>
            <a:r>
              <a:rPr lang="en-US" sz="1800" kern="1200" dirty="0">
                <a:solidFill>
                  <a:srgbClr val="33006F"/>
                </a:solidFill>
                <a:ea typeface="+mn-ea"/>
                <a:cs typeface="+mn-cs"/>
              </a:rPr>
              <a:t>Somalia</a:t>
            </a:r>
          </a:p>
          <a:p>
            <a:pPr defTabSz="457200" eaLnBrk="1" hangingPunct="1">
              <a:buFont typeface="Arial" pitchFamily="34" charset="0"/>
              <a:buChar char="•"/>
            </a:pPr>
            <a:r>
              <a:rPr lang="en-US" sz="1800" kern="1200" dirty="0">
                <a:solidFill>
                  <a:srgbClr val="33006F"/>
                </a:solidFill>
                <a:ea typeface="+mn-ea"/>
                <a:cs typeface="+mn-cs"/>
              </a:rPr>
              <a:t>Zimbabwe</a:t>
            </a:r>
          </a:p>
        </p:txBody>
      </p:sp>
      <p:pic>
        <p:nvPicPr>
          <p:cNvPr id="12" name="Picture 7" descr="MPj03853150000[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71500" y="4514753"/>
            <a:ext cx="763588" cy="1066800"/>
          </a:xfrm>
          <a:prstGeom prst="rect">
            <a:avLst/>
          </a:prstGeom>
          <a:noFill/>
          <a:ln w="12700">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51213" name="Slide Number Placeholder 2"/>
          <p:cNvSpPr txBox="1">
            <a:spLocks/>
          </p:cNvSpPr>
          <p:nvPr/>
        </p:nvSpPr>
        <p:spPr bwMode="auto">
          <a:xfrm>
            <a:off x="7924800" y="6445250"/>
            <a:ext cx="10668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457200" eaLnBrk="1" hangingPunct="1"/>
            <a:r>
              <a:rPr lang="en-US" sz="1000" b="1" i="1" kern="1200" dirty="0">
                <a:solidFill>
                  <a:srgbClr val="33006F"/>
                </a:solidFill>
                <a:ea typeface="+mn-ea"/>
                <a:cs typeface="+mn-cs"/>
              </a:rPr>
              <a:t>Slide </a:t>
            </a:r>
            <a:fld id="{E62067E3-DAE2-449A-A42A-E7FC87D2422D}" type="slidenum">
              <a:rPr lang="en-US" sz="1000" b="1" i="1" kern="1200">
                <a:solidFill>
                  <a:srgbClr val="33006F"/>
                </a:solidFill>
                <a:ea typeface="+mn-ea"/>
                <a:cs typeface="+mn-cs"/>
              </a:rPr>
              <a:pPr algn="r" defTabSz="457200" eaLnBrk="1" hangingPunct="1"/>
              <a:t>58</a:t>
            </a:fld>
            <a:endParaRPr lang="en-US" sz="1000" b="1" i="1" kern="1200" dirty="0">
              <a:solidFill>
                <a:srgbClr val="33006F"/>
              </a:solidFill>
              <a:ea typeface="+mn-ea"/>
              <a:cs typeface="+mn-cs"/>
            </a:endParaRPr>
          </a:p>
        </p:txBody>
      </p:sp>
      <p:sp>
        <p:nvSpPr>
          <p:cNvPr id="2" name="AutoShape 2" descr="Image result for mean syria al-assad"/>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200"/>
            <a:endParaRPr lang="en-US" sz="1800" kern="1200" dirty="0">
              <a:solidFill>
                <a:srgbClr val="33006F"/>
              </a:solidFill>
              <a:latin typeface="Calibri"/>
              <a:ea typeface="+mn-ea"/>
              <a:cs typeface="+mn-cs"/>
            </a:endParaRPr>
          </a:p>
        </p:txBody>
      </p:sp>
      <p:sp>
        <p:nvSpPr>
          <p:cNvPr id="3" name="AutoShape 4" descr="Image result for mean syria al-assad"/>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200"/>
            <a:endParaRPr lang="en-US" sz="1800" kern="1200" dirty="0">
              <a:solidFill>
                <a:srgbClr val="33006F"/>
              </a:solidFill>
              <a:latin typeface="Calibri"/>
              <a:ea typeface="+mn-ea"/>
              <a:cs typeface="+mn-cs"/>
            </a:endParaRPr>
          </a:p>
        </p:txBody>
      </p:sp>
    </p:spTree>
    <p:extLst>
      <p:ext uri="{BB962C8B-B14F-4D97-AF65-F5344CB8AC3E}">
        <p14:creationId xmlns:p14="http://schemas.microsoft.com/office/powerpoint/2010/main" val="175239372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2000" fill="hold"/>
                                        <p:tgtEl>
                                          <p:spTgt spid="12"/>
                                        </p:tgtEl>
                                        <p:attrNameLst>
                                          <p:attrName>ppt_x</p:attrName>
                                        </p:attrNameLst>
                                      </p:cBhvr>
                                      <p:tavLst>
                                        <p:tav tm="0">
                                          <p:val>
                                            <p:strVal val="1+#ppt_w/2"/>
                                          </p:val>
                                        </p:tav>
                                        <p:tav tm="100000">
                                          <p:val>
                                            <p:strVal val="#ppt_x"/>
                                          </p:val>
                                        </p:tav>
                                      </p:tavLst>
                                    </p:anim>
                                    <p:anim calcmode="lin" valueType="num">
                                      <p:cBhvr additive="base">
                                        <p:cTn id="8" dur="20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a:xfrm>
            <a:off x="709943" y="258400"/>
            <a:ext cx="7848600" cy="990600"/>
          </a:xfrm>
        </p:spPr>
        <p:txBody>
          <a:bodyPr/>
          <a:lstStyle/>
          <a:p>
            <a:pPr eaLnBrk="1" hangingPunct="1"/>
            <a:r>
              <a:rPr lang="en-US" sz="4400" dirty="0" smtClean="0"/>
              <a:t>The Sanctioned Countries</a:t>
            </a:r>
          </a:p>
        </p:txBody>
      </p:sp>
      <p:sp>
        <p:nvSpPr>
          <p:cNvPr id="52227" name="Content Placeholder 2"/>
          <p:cNvSpPr>
            <a:spLocks noGrp="1"/>
          </p:cNvSpPr>
          <p:nvPr>
            <p:ph idx="1"/>
          </p:nvPr>
        </p:nvSpPr>
        <p:spPr>
          <a:xfrm>
            <a:off x="546226" y="1432711"/>
            <a:ext cx="6400800" cy="4114800"/>
          </a:xfrm>
        </p:spPr>
        <p:txBody>
          <a:bodyPr/>
          <a:lstStyle/>
          <a:p>
            <a:pPr eaLnBrk="1" hangingPunct="1"/>
            <a:r>
              <a:rPr lang="en-US" sz="2400" dirty="0" smtClean="0"/>
              <a:t>Often prohibited: </a:t>
            </a:r>
          </a:p>
          <a:p>
            <a:pPr lvl="1" eaLnBrk="1" hangingPunct="1"/>
            <a:r>
              <a:rPr lang="en-US" dirty="0" smtClean="0"/>
              <a:t>Exports/Imports of any kind</a:t>
            </a:r>
          </a:p>
          <a:p>
            <a:pPr lvl="1" eaLnBrk="1" hangingPunct="1"/>
            <a:r>
              <a:rPr lang="en-US" dirty="0" smtClean="0"/>
              <a:t>Collaboration on research projects or publications</a:t>
            </a:r>
          </a:p>
          <a:p>
            <a:pPr lvl="1" eaLnBrk="1" hangingPunct="1"/>
            <a:r>
              <a:rPr lang="en-US" dirty="0" smtClean="0"/>
              <a:t>Financial transactions</a:t>
            </a:r>
          </a:p>
          <a:p>
            <a:pPr lvl="1" eaLnBrk="1" hangingPunct="1"/>
            <a:r>
              <a:rPr lang="en-US" dirty="0" smtClean="0"/>
              <a:t>“Participation” in conferences</a:t>
            </a:r>
          </a:p>
          <a:p>
            <a:pPr lvl="1" eaLnBrk="1" hangingPunct="1"/>
            <a:r>
              <a:rPr lang="en-US" dirty="0" smtClean="0"/>
              <a:t>Technical data</a:t>
            </a:r>
          </a:p>
          <a:p>
            <a:pPr eaLnBrk="1" hangingPunct="1"/>
            <a:r>
              <a:rPr lang="en-US" sz="2400" dirty="0" smtClean="0"/>
              <a:t>Public domain information may be shared without restrictions</a:t>
            </a:r>
          </a:p>
        </p:txBody>
      </p:sp>
      <p:pic>
        <p:nvPicPr>
          <p:cNvPr id="5222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94626" y="1737511"/>
            <a:ext cx="2109788" cy="302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30" name="Slide Number Placeholder 2"/>
          <p:cNvSpPr txBox="1">
            <a:spLocks/>
          </p:cNvSpPr>
          <p:nvPr/>
        </p:nvSpPr>
        <p:spPr bwMode="auto">
          <a:xfrm>
            <a:off x="7924800" y="6445250"/>
            <a:ext cx="10668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457200" eaLnBrk="1" hangingPunct="1"/>
            <a:r>
              <a:rPr lang="en-US" sz="1000" b="1" i="1" kern="1200" dirty="0">
                <a:solidFill>
                  <a:srgbClr val="33006F"/>
                </a:solidFill>
                <a:ea typeface="+mn-ea"/>
                <a:cs typeface="+mn-cs"/>
              </a:rPr>
              <a:t>Slide </a:t>
            </a:r>
            <a:fld id="{4954BDFE-A480-4BC4-9966-9187D1A747DB}" type="slidenum">
              <a:rPr lang="en-US" sz="1000" b="1" i="1" kern="1200">
                <a:solidFill>
                  <a:srgbClr val="33006F"/>
                </a:solidFill>
                <a:ea typeface="+mn-ea"/>
                <a:cs typeface="+mn-cs"/>
              </a:rPr>
              <a:pPr algn="r" defTabSz="457200" eaLnBrk="1" hangingPunct="1"/>
              <a:t>59</a:t>
            </a:fld>
            <a:endParaRPr lang="en-US" sz="1000" b="1" i="1" kern="1200" dirty="0">
              <a:solidFill>
                <a:srgbClr val="33006F"/>
              </a:solidFill>
              <a:ea typeface="+mn-ea"/>
              <a:cs typeface="+mn-cs"/>
            </a:endParaRPr>
          </a:p>
        </p:txBody>
      </p:sp>
    </p:spTree>
    <p:extLst>
      <p:ext uri="{BB962C8B-B14F-4D97-AF65-F5344CB8AC3E}">
        <p14:creationId xmlns:p14="http://schemas.microsoft.com/office/powerpoint/2010/main" val="11093941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Shape 67"/>
          <p:cNvSpPr txBox="1">
            <a:spLocks noGrp="1"/>
          </p:cNvSpPr>
          <p:nvPr>
            <p:ph type="body" idx="1"/>
          </p:nvPr>
        </p:nvSpPr>
        <p:spPr>
          <a:xfrm>
            <a:off x="283406" y="362035"/>
            <a:ext cx="8184600" cy="992100"/>
          </a:xfrm>
          <a:prstGeom prst="rect">
            <a:avLst/>
          </a:prstGeom>
        </p:spPr>
        <p:txBody>
          <a:bodyPr wrap="square" lIns="91425" tIns="91425" rIns="91425" bIns="91425" anchor="b" anchorCtr="0">
            <a:noAutofit/>
          </a:bodyPr>
          <a:lstStyle/>
          <a:p>
            <a:pPr lvl="0">
              <a:spcBef>
                <a:spcPts val="0"/>
              </a:spcBef>
              <a:buNone/>
            </a:pPr>
            <a:r>
              <a:rPr lang="en-US" dirty="0"/>
              <a:t>PI, Personnel &amp; Organizations Page Update</a:t>
            </a:r>
          </a:p>
        </p:txBody>
      </p:sp>
      <p:pic>
        <p:nvPicPr>
          <p:cNvPr id="68" name="Shape 68"/>
          <p:cNvPicPr preferRelativeResize="0"/>
          <p:nvPr/>
        </p:nvPicPr>
        <p:blipFill>
          <a:blip r:embed="rId3">
            <a:alphaModFix/>
          </a:blip>
          <a:stretch>
            <a:fillRect/>
          </a:stretch>
        </p:blipFill>
        <p:spPr>
          <a:xfrm>
            <a:off x="152400" y="1629685"/>
            <a:ext cx="8839200" cy="4303417"/>
          </a:xfrm>
          <a:prstGeom prst="rect">
            <a:avLst/>
          </a:prstGeom>
          <a:noFill/>
          <a:ln>
            <a:noFill/>
          </a:ln>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idx="4294967295"/>
          </p:nvPr>
        </p:nvSpPr>
        <p:spPr>
          <a:xfrm>
            <a:off x="700889" y="294615"/>
            <a:ext cx="7848600" cy="990600"/>
          </a:xfrm>
          <a:prstGeom prst="rect">
            <a:avLst/>
          </a:prstGeom>
        </p:spPr>
        <p:txBody>
          <a:bodyPr/>
          <a:lstStyle/>
          <a:p>
            <a:r>
              <a:rPr lang="en-US" sz="6000" dirty="0" smtClean="0"/>
              <a:t>Anti-Boycott</a:t>
            </a:r>
          </a:p>
        </p:txBody>
      </p:sp>
      <p:sp>
        <p:nvSpPr>
          <p:cNvPr id="58371" name="Rectangle 3"/>
          <p:cNvSpPr>
            <a:spLocks noGrp="1" noChangeArrowheads="1"/>
          </p:cNvSpPr>
          <p:nvPr>
            <p:ph type="body" idx="4294967295"/>
          </p:nvPr>
        </p:nvSpPr>
        <p:spPr>
          <a:xfrm>
            <a:off x="809531" y="1856715"/>
            <a:ext cx="7848600" cy="4114800"/>
          </a:xfrm>
          <a:prstGeom prst="rect">
            <a:avLst/>
          </a:prstGeom>
        </p:spPr>
        <p:txBody>
          <a:bodyPr/>
          <a:lstStyle/>
          <a:p>
            <a:pPr>
              <a:lnSpc>
                <a:spcPct val="80000"/>
              </a:lnSpc>
            </a:pPr>
            <a:r>
              <a:rPr lang="en-US" sz="2400" dirty="0" smtClean="0">
                <a:latin typeface="Verdana" pitchFamily="34" charset="0"/>
              </a:rPr>
              <a:t>It is illegal for a US person or a person in the US to accept terms which support an international boycott in which the US does not participate – (Israel)</a:t>
            </a:r>
          </a:p>
          <a:p>
            <a:pPr>
              <a:lnSpc>
                <a:spcPct val="80000"/>
              </a:lnSpc>
            </a:pPr>
            <a:endParaRPr lang="en-US" sz="2400" dirty="0" smtClean="0">
              <a:latin typeface="Verdana" pitchFamily="34" charset="0"/>
            </a:endParaRPr>
          </a:p>
          <a:p>
            <a:pPr>
              <a:lnSpc>
                <a:spcPct val="80000"/>
              </a:lnSpc>
            </a:pPr>
            <a:r>
              <a:rPr lang="en-US" sz="2400" dirty="0" smtClean="0">
                <a:latin typeface="Verdana" pitchFamily="34" charset="0"/>
              </a:rPr>
              <a:t>The law also requires US persons to report any such language to the US government</a:t>
            </a:r>
          </a:p>
          <a:p>
            <a:pPr>
              <a:lnSpc>
                <a:spcPct val="80000"/>
              </a:lnSpc>
            </a:pPr>
            <a:endParaRPr lang="en-US" sz="2400" dirty="0" smtClean="0">
              <a:latin typeface="Verdana" pitchFamily="34" charset="0"/>
            </a:endParaRPr>
          </a:p>
          <a:p>
            <a:pPr>
              <a:lnSpc>
                <a:spcPct val="80000"/>
              </a:lnSpc>
            </a:pPr>
            <a:r>
              <a:rPr lang="en-US" sz="2400" dirty="0" smtClean="0">
                <a:latin typeface="Verdana" pitchFamily="34" charset="0"/>
              </a:rPr>
              <a:t>May be found on any type of document (contract, P.O., Letter of Credit, Waybill, certification, etc.) – Do not sign and contact export controls</a:t>
            </a:r>
          </a:p>
          <a:p>
            <a:pPr>
              <a:lnSpc>
                <a:spcPct val="80000"/>
              </a:lnSpc>
            </a:pPr>
            <a:endParaRPr lang="en-US" sz="2400" dirty="0" smtClean="0">
              <a:latin typeface="Verdana" pitchFamily="34" charset="0"/>
            </a:endParaRPr>
          </a:p>
        </p:txBody>
      </p:sp>
      <p:sp>
        <p:nvSpPr>
          <p:cNvPr id="58372" name="Slide Number Placeholder 2"/>
          <p:cNvSpPr txBox="1">
            <a:spLocks/>
          </p:cNvSpPr>
          <p:nvPr/>
        </p:nvSpPr>
        <p:spPr bwMode="auto">
          <a:xfrm>
            <a:off x="7924800" y="6445250"/>
            <a:ext cx="10668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457200" eaLnBrk="1" hangingPunct="1"/>
            <a:r>
              <a:rPr lang="en-US" sz="1000" b="1" i="1" kern="1200" dirty="0">
                <a:solidFill>
                  <a:srgbClr val="33006F"/>
                </a:solidFill>
                <a:ea typeface="+mn-ea"/>
                <a:cs typeface="+mn-cs"/>
              </a:rPr>
              <a:t>Slide </a:t>
            </a:r>
            <a:fld id="{47309DFC-93C6-49CE-92C0-1FEC9D688D00}" type="slidenum">
              <a:rPr lang="en-US" sz="1000" b="1" i="1" kern="1200">
                <a:solidFill>
                  <a:srgbClr val="33006F"/>
                </a:solidFill>
                <a:ea typeface="+mn-ea"/>
                <a:cs typeface="+mn-cs"/>
              </a:rPr>
              <a:pPr algn="r" defTabSz="457200" eaLnBrk="1" hangingPunct="1"/>
              <a:t>60</a:t>
            </a:fld>
            <a:endParaRPr lang="en-US" sz="1000" b="1" i="1" kern="1200" dirty="0">
              <a:solidFill>
                <a:srgbClr val="33006F"/>
              </a:solidFill>
              <a:ea typeface="+mn-ea"/>
              <a:cs typeface="+mn-cs"/>
            </a:endParaRPr>
          </a:p>
        </p:txBody>
      </p:sp>
    </p:spTree>
    <p:extLst>
      <p:ext uri="{BB962C8B-B14F-4D97-AF65-F5344CB8AC3E}">
        <p14:creationId xmlns:p14="http://schemas.microsoft.com/office/powerpoint/2010/main" val="99659758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idx="4294967295"/>
          </p:nvPr>
        </p:nvSpPr>
        <p:spPr>
          <a:xfrm>
            <a:off x="514350" y="294993"/>
            <a:ext cx="7848600" cy="762000"/>
          </a:xfrm>
          <a:prstGeom prst="rect">
            <a:avLst/>
          </a:prstGeom>
        </p:spPr>
        <p:txBody>
          <a:bodyPr/>
          <a:lstStyle/>
          <a:p>
            <a:r>
              <a:rPr lang="en-US" dirty="0" smtClean="0"/>
              <a:t>Anti-Boycott Countries</a:t>
            </a:r>
          </a:p>
        </p:txBody>
      </p:sp>
      <p:sp>
        <p:nvSpPr>
          <p:cNvPr id="59395" name="Rectangle 3"/>
          <p:cNvSpPr>
            <a:spLocks noGrp="1" noChangeArrowheads="1"/>
          </p:cNvSpPr>
          <p:nvPr>
            <p:ph type="body" idx="4294967295"/>
          </p:nvPr>
        </p:nvSpPr>
        <p:spPr>
          <a:xfrm>
            <a:off x="752475" y="1676400"/>
            <a:ext cx="7848600" cy="4267200"/>
          </a:xfrm>
          <a:prstGeom prst="rect">
            <a:avLst/>
          </a:prstGeom>
        </p:spPr>
        <p:txBody>
          <a:bodyPr/>
          <a:lstStyle/>
          <a:p>
            <a:pPr>
              <a:lnSpc>
                <a:spcPct val="80000"/>
              </a:lnSpc>
            </a:pPr>
            <a:r>
              <a:rPr lang="en-US" sz="2200" dirty="0" smtClean="0">
                <a:latin typeface="Verdana" pitchFamily="34" charset="0"/>
              </a:rPr>
              <a:t>Countries currently* cooperating with Arab Boycott of Israel:</a:t>
            </a:r>
          </a:p>
          <a:p>
            <a:pPr lvl="1">
              <a:lnSpc>
                <a:spcPct val="80000"/>
              </a:lnSpc>
            </a:pPr>
            <a:r>
              <a:rPr lang="en-US" sz="1800" dirty="0" smtClean="0">
                <a:latin typeface="Verdana" pitchFamily="34" charset="0"/>
              </a:rPr>
              <a:t>Iraq</a:t>
            </a:r>
          </a:p>
          <a:p>
            <a:pPr lvl="1">
              <a:lnSpc>
                <a:spcPct val="80000"/>
              </a:lnSpc>
            </a:pPr>
            <a:r>
              <a:rPr lang="en-US" sz="1800" dirty="0" smtClean="0">
                <a:latin typeface="Verdana" pitchFamily="34" charset="0"/>
              </a:rPr>
              <a:t>Kuwait</a:t>
            </a:r>
          </a:p>
          <a:p>
            <a:pPr lvl="1">
              <a:lnSpc>
                <a:spcPct val="80000"/>
              </a:lnSpc>
            </a:pPr>
            <a:r>
              <a:rPr lang="en-US" sz="1800" dirty="0" smtClean="0">
                <a:latin typeface="Verdana" pitchFamily="34" charset="0"/>
              </a:rPr>
              <a:t>Lebanon</a:t>
            </a:r>
          </a:p>
          <a:p>
            <a:pPr lvl="1">
              <a:lnSpc>
                <a:spcPct val="80000"/>
              </a:lnSpc>
            </a:pPr>
            <a:r>
              <a:rPr lang="en-US" sz="1800" dirty="0" smtClean="0">
                <a:latin typeface="Verdana" pitchFamily="34" charset="0"/>
              </a:rPr>
              <a:t>Libya</a:t>
            </a:r>
          </a:p>
          <a:p>
            <a:pPr lvl="1">
              <a:lnSpc>
                <a:spcPct val="80000"/>
              </a:lnSpc>
            </a:pPr>
            <a:r>
              <a:rPr lang="en-US" sz="1800" dirty="0" smtClean="0">
                <a:latin typeface="Verdana" pitchFamily="34" charset="0"/>
              </a:rPr>
              <a:t>Qatar</a:t>
            </a:r>
          </a:p>
          <a:p>
            <a:pPr lvl="1">
              <a:lnSpc>
                <a:spcPct val="80000"/>
              </a:lnSpc>
            </a:pPr>
            <a:r>
              <a:rPr lang="en-US" sz="1800" dirty="0" smtClean="0">
                <a:latin typeface="Verdana" pitchFamily="34" charset="0"/>
              </a:rPr>
              <a:t>Saudi Arabia</a:t>
            </a:r>
          </a:p>
          <a:p>
            <a:pPr lvl="1">
              <a:lnSpc>
                <a:spcPct val="80000"/>
              </a:lnSpc>
            </a:pPr>
            <a:r>
              <a:rPr lang="en-US" sz="1800" dirty="0" smtClean="0">
                <a:latin typeface="Verdana" pitchFamily="34" charset="0"/>
              </a:rPr>
              <a:t>Syria</a:t>
            </a:r>
          </a:p>
          <a:p>
            <a:pPr lvl="1">
              <a:lnSpc>
                <a:spcPct val="80000"/>
              </a:lnSpc>
            </a:pPr>
            <a:r>
              <a:rPr lang="en-US" sz="1800" dirty="0" smtClean="0">
                <a:latin typeface="Verdana" pitchFamily="34" charset="0"/>
              </a:rPr>
              <a:t>United Arab Emirates</a:t>
            </a:r>
          </a:p>
          <a:p>
            <a:pPr lvl="1">
              <a:lnSpc>
                <a:spcPct val="80000"/>
              </a:lnSpc>
            </a:pPr>
            <a:r>
              <a:rPr lang="en-US" sz="1800" dirty="0" smtClean="0">
                <a:latin typeface="Verdana" pitchFamily="34" charset="0"/>
              </a:rPr>
              <a:t>Yemen, Republic of</a:t>
            </a:r>
          </a:p>
          <a:p>
            <a:pPr>
              <a:lnSpc>
                <a:spcPct val="80000"/>
              </a:lnSpc>
            </a:pPr>
            <a:endParaRPr lang="en-US" sz="2000" dirty="0" smtClean="0">
              <a:latin typeface="Verdana" pitchFamily="34" charset="0"/>
            </a:endParaRPr>
          </a:p>
          <a:p>
            <a:pPr>
              <a:lnSpc>
                <a:spcPct val="80000"/>
              </a:lnSpc>
              <a:spcAft>
                <a:spcPts val="1000"/>
              </a:spcAft>
              <a:buFont typeface="Wingdings" pitchFamily="2" charset="2"/>
              <a:buNone/>
            </a:pPr>
            <a:r>
              <a:rPr lang="en-US" sz="2000" dirty="0" smtClean="0">
                <a:latin typeface="Verdana" pitchFamily="34" charset="0"/>
              </a:rPr>
              <a:t>* </a:t>
            </a:r>
            <a:r>
              <a:rPr lang="en-US" sz="1600" dirty="0" smtClean="0">
                <a:latin typeface="Verdana" pitchFamily="34" charset="0"/>
              </a:rPr>
              <a:t>As of 2017</a:t>
            </a:r>
          </a:p>
        </p:txBody>
      </p:sp>
      <p:sp>
        <p:nvSpPr>
          <p:cNvPr id="59397" name="Slide Number Placeholder 2"/>
          <p:cNvSpPr txBox="1">
            <a:spLocks/>
          </p:cNvSpPr>
          <p:nvPr/>
        </p:nvSpPr>
        <p:spPr bwMode="auto">
          <a:xfrm>
            <a:off x="7924800" y="6445250"/>
            <a:ext cx="10668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457200" eaLnBrk="1" hangingPunct="1"/>
            <a:r>
              <a:rPr lang="en-US" sz="1000" b="1" i="1" kern="1200" dirty="0">
                <a:solidFill>
                  <a:srgbClr val="33006F"/>
                </a:solidFill>
                <a:ea typeface="+mn-ea"/>
                <a:cs typeface="+mn-cs"/>
              </a:rPr>
              <a:t>Slide </a:t>
            </a:r>
            <a:fld id="{94F40E14-2758-477F-A602-5587DCA447D4}" type="slidenum">
              <a:rPr lang="en-US" sz="1000" b="1" i="1" kern="1200">
                <a:solidFill>
                  <a:srgbClr val="33006F"/>
                </a:solidFill>
                <a:ea typeface="+mn-ea"/>
                <a:cs typeface="+mn-cs"/>
              </a:rPr>
              <a:pPr algn="r" defTabSz="457200" eaLnBrk="1" hangingPunct="1"/>
              <a:t>61</a:t>
            </a:fld>
            <a:endParaRPr lang="en-US" sz="1000" b="1" i="1" kern="1200" dirty="0">
              <a:solidFill>
                <a:srgbClr val="33006F"/>
              </a:solidFill>
              <a:ea typeface="+mn-ea"/>
              <a:cs typeface="+mn-cs"/>
            </a:endParaRPr>
          </a:p>
        </p:txBody>
      </p:sp>
      <p:pic>
        <p:nvPicPr>
          <p:cNvPr id="2050" name="Picture 2" descr="C:\Users\stomski\Downloads\amChart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56853" y="2525916"/>
            <a:ext cx="4144222" cy="17760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668679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a:xfrm>
            <a:off x="762000" y="372324"/>
            <a:ext cx="7848600" cy="990600"/>
          </a:xfrm>
        </p:spPr>
        <p:txBody>
          <a:bodyPr/>
          <a:lstStyle/>
          <a:p>
            <a:pPr eaLnBrk="1" hangingPunct="1"/>
            <a:r>
              <a:rPr lang="en-US" sz="4000" dirty="0" smtClean="0"/>
              <a:t>Other Export Licensing Regimes</a:t>
            </a:r>
          </a:p>
        </p:txBody>
      </p:sp>
      <p:sp>
        <p:nvSpPr>
          <p:cNvPr id="61443" name="Content Placeholder 2"/>
          <p:cNvSpPr>
            <a:spLocks noGrp="1"/>
          </p:cNvSpPr>
          <p:nvPr>
            <p:ph idx="1"/>
          </p:nvPr>
        </p:nvSpPr>
        <p:spPr>
          <a:xfrm>
            <a:off x="609600" y="1362924"/>
            <a:ext cx="8153400" cy="4419600"/>
          </a:xfrm>
        </p:spPr>
        <p:txBody>
          <a:bodyPr/>
          <a:lstStyle/>
          <a:p>
            <a:pPr eaLnBrk="1" hangingPunct="1"/>
            <a:r>
              <a:rPr lang="en-US" sz="2000" dirty="0" smtClean="0"/>
              <a:t>Department of Energy – Nuclear Regulatory Commission</a:t>
            </a:r>
          </a:p>
          <a:p>
            <a:pPr lvl="1" eaLnBrk="1" hangingPunct="1"/>
            <a:r>
              <a:rPr lang="en-US" sz="1800" dirty="0" smtClean="0"/>
              <a:t>Regulate the import and export of radioactive materials and certain research activities with radioactive materials</a:t>
            </a:r>
          </a:p>
          <a:p>
            <a:pPr eaLnBrk="1" hangingPunct="1"/>
            <a:r>
              <a:rPr lang="en-US" sz="2000" dirty="0" smtClean="0"/>
              <a:t>Fish and Wildlife Service – CITES</a:t>
            </a:r>
          </a:p>
          <a:p>
            <a:pPr lvl="1" eaLnBrk="1" hangingPunct="1"/>
            <a:r>
              <a:rPr lang="en-US" sz="1800" dirty="0" smtClean="0"/>
              <a:t>Regulates the trade of animals (primates, marine mammals, migratory birds, etc.) as well as specimens of endangered species</a:t>
            </a:r>
          </a:p>
          <a:p>
            <a:pPr eaLnBrk="1" hangingPunct="1"/>
            <a:r>
              <a:rPr lang="en-US" sz="2000" dirty="0" smtClean="0"/>
              <a:t>Department of Health and Human Services – Food and Drug Administration</a:t>
            </a:r>
          </a:p>
          <a:p>
            <a:pPr lvl="1" eaLnBrk="1" hangingPunct="1"/>
            <a:r>
              <a:rPr lang="en-US" sz="1800" dirty="0" smtClean="0"/>
              <a:t>Regulates export of certain drugs, devices, and biological products</a:t>
            </a:r>
          </a:p>
          <a:p>
            <a:pPr eaLnBrk="1" hangingPunct="1"/>
            <a:r>
              <a:rPr lang="en-US" sz="2000" dirty="0" smtClean="0"/>
              <a:t>Department of  Commerce – </a:t>
            </a:r>
          </a:p>
          <a:p>
            <a:pPr lvl="1" eaLnBrk="1" hangingPunct="1"/>
            <a:r>
              <a:rPr lang="en-US" sz="1800" dirty="0" smtClean="0"/>
              <a:t>Patent and Trademark Office - regulates the international filings of patents and trademarks </a:t>
            </a:r>
          </a:p>
          <a:p>
            <a:pPr lvl="1" eaLnBrk="1" hangingPunct="1"/>
            <a:r>
              <a:rPr lang="en-US" sz="1800" dirty="0" smtClean="0"/>
              <a:t>Bureau of Census – collects data on all exports</a:t>
            </a:r>
            <a:endParaRPr lang="en-US" sz="2000" dirty="0" smtClean="0"/>
          </a:p>
        </p:txBody>
      </p:sp>
      <p:sp>
        <p:nvSpPr>
          <p:cNvPr id="61444" name="Slide Number Placeholder 2"/>
          <p:cNvSpPr txBox="1">
            <a:spLocks/>
          </p:cNvSpPr>
          <p:nvPr/>
        </p:nvSpPr>
        <p:spPr bwMode="auto">
          <a:xfrm>
            <a:off x="7924800" y="6445250"/>
            <a:ext cx="10668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457200" eaLnBrk="1" hangingPunct="1"/>
            <a:r>
              <a:rPr lang="en-US" sz="1000" b="1" i="1" kern="1200" dirty="0">
                <a:solidFill>
                  <a:srgbClr val="33006F"/>
                </a:solidFill>
                <a:ea typeface="+mn-ea"/>
                <a:cs typeface="+mn-cs"/>
              </a:rPr>
              <a:t>Slide </a:t>
            </a:r>
            <a:fld id="{9462A23A-163F-4EE7-A980-04C457930EAB}" type="slidenum">
              <a:rPr lang="en-US" sz="1000" b="1" i="1" kern="1200">
                <a:solidFill>
                  <a:srgbClr val="33006F"/>
                </a:solidFill>
                <a:ea typeface="+mn-ea"/>
                <a:cs typeface="+mn-cs"/>
              </a:rPr>
              <a:pPr algn="r" defTabSz="457200" eaLnBrk="1" hangingPunct="1"/>
              <a:t>62</a:t>
            </a:fld>
            <a:endParaRPr lang="en-US" sz="1000" b="1" i="1" kern="1200" dirty="0">
              <a:solidFill>
                <a:srgbClr val="33006F"/>
              </a:solidFill>
              <a:ea typeface="+mn-ea"/>
              <a:cs typeface="+mn-cs"/>
            </a:endParaRPr>
          </a:p>
        </p:txBody>
      </p:sp>
    </p:spTree>
    <p:extLst>
      <p:ext uri="{BB962C8B-B14F-4D97-AF65-F5344CB8AC3E}">
        <p14:creationId xmlns:p14="http://schemas.microsoft.com/office/powerpoint/2010/main" val="106259952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a:xfrm>
            <a:off x="827638" y="264814"/>
            <a:ext cx="7848600" cy="990600"/>
          </a:xfrm>
        </p:spPr>
        <p:txBody>
          <a:bodyPr/>
          <a:lstStyle/>
          <a:p>
            <a:r>
              <a:rPr lang="en-US" sz="4400" dirty="0" smtClean="0"/>
              <a:t>Incoming Foreign Nationals</a:t>
            </a:r>
          </a:p>
        </p:txBody>
      </p:sp>
      <p:sp>
        <p:nvSpPr>
          <p:cNvPr id="3" name="Content Placeholder 2"/>
          <p:cNvSpPr>
            <a:spLocks noGrp="1"/>
          </p:cNvSpPr>
          <p:nvPr>
            <p:ph idx="1"/>
          </p:nvPr>
        </p:nvSpPr>
        <p:spPr>
          <a:xfrm>
            <a:off x="673729" y="1255414"/>
            <a:ext cx="7848600" cy="4114800"/>
          </a:xfrm>
        </p:spPr>
        <p:txBody>
          <a:bodyPr/>
          <a:lstStyle/>
          <a:p>
            <a:pPr>
              <a:defRPr/>
            </a:pPr>
            <a:r>
              <a:rPr lang="en-US" sz="2400" dirty="0" smtClean="0"/>
              <a:t>UW has a system of reviewing any foreign nationals coming to UW under a sponsored visa</a:t>
            </a:r>
          </a:p>
          <a:p>
            <a:pPr>
              <a:defRPr/>
            </a:pPr>
            <a:r>
              <a:rPr lang="en-US" sz="2400" dirty="0" smtClean="0"/>
              <a:t>If UW is not sponsoring an H1-B Visa but the foreign national is coming to UW, ask:</a:t>
            </a:r>
          </a:p>
          <a:p>
            <a:pPr lvl="1">
              <a:defRPr/>
            </a:pPr>
            <a:r>
              <a:rPr lang="en-US" sz="2000" dirty="0" smtClean="0"/>
              <a:t>Will we be exposing export controlled equipment/technology to the foreign national?</a:t>
            </a:r>
          </a:p>
          <a:p>
            <a:pPr lvl="1">
              <a:defRPr/>
            </a:pPr>
            <a:r>
              <a:rPr lang="en-US" sz="2000" dirty="0" smtClean="0"/>
              <a:t>Will we provide them something to take out of the country?</a:t>
            </a:r>
          </a:p>
          <a:p>
            <a:pPr lvl="1">
              <a:defRPr/>
            </a:pPr>
            <a:r>
              <a:rPr lang="en-US" sz="2000" dirty="0" smtClean="0"/>
              <a:t>Could they be considered a foreign government official?</a:t>
            </a:r>
          </a:p>
          <a:p>
            <a:pPr lvl="1">
              <a:defRPr/>
            </a:pPr>
            <a:r>
              <a:rPr lang="en-US" sz="2000" dirty="0" smtClean="0"/>
              <a:t>Where are they from (both citizenship and residency?)</a:t>
            </a:r>
          </a:p>
          <a:p>
            <a:pPr lvl="1">
              <a:defRPr/>
            </a:pPr>
            <a:r>
              <a:rPr lang="en-US" sz="2000" dirty="0" smtClean="0"/>
              <a:t>Should they be screened against debarred lists?</a:t>
            </a:r>
          </a:p>
          <a:p>
            <a:pPr lvl="1">
              <a:defRPr/>
            </a:pPr>
            <a:r>
              <a:rPr lang="en-US" sz="2000" dirty="0" smtClean="0"/>
              <a:t>Is the purpose of their visit allowable?</a:t>
            </a:r>
          </a:p>
          <a:p>
            <a:pPr marL="457200" lvl="1" indent="0">
              <a:buFontTx/>
              <a:buNone/>
              <a:defRPr/>
            </a:pPr>
            <a:endParaRPr lang="en-US" sz="2000" dirty="0" smtClean="0"/>
          </a:p>
          <a:p>
            <a:pPr lvl="1">
              <a:defRPr/>
            </a:pPr>
            <a:endParaRPr lang="en-US" sz="2000" dirty="0" smtClean="0"/>
          </a:p>
          <a:p>
            <a:pPr lvl="1">
              <a:defRPr/>
            </a:pPr>
            <a:endParaRPr lang="en-US" sz="2000" dirty="0" smtClean="0"/>
          </a:p>
          <a:p>
            <a:pPr lvl="1">
              <a:defRPr/>
            </a:pPr>
            <a:endParaRPr lang="en-US" sz="2000" dirty="0"/>
          </a:p>
        </p:txBody>
      </p:sp>
    </p:spTree>
    <p:extLst>
      <p:ext uri="{BB962C8B-B14F-4D97-AF65-F5344CB8AC3E}">
        <p14:creationId xmlns:p14="http://schemas.microsoft.com/office/powerpoint/2010/main" val="75607645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9942" y="373456"/>
            <a:ext cx="7848600" cy="990600"/>
          </a:xfrm>
        </p:spPr>
        <p:txBody>
          <a:bodyPr/>
          <a:lstStyle/>
          <a:p>
            <a:r>
              <a:rPr lang="en-US" sz="4400" dirty="0" smtClean="0"/>
              <a:t>Key Points</a:t>
            </a:r>
            <a:endParaRPr lang="en-US" sz="4400" dirty="0"/>
          </a:p>
        </p:txBody>
      </p:sp>
      <p:sp>
        <p:nvSpPr>
          <p:cNvPr id="3" name="Content Placeholder 2"/>
          <p:cNvSpPr>
            <a:spLocks noGrp="1" noChangeAspect="1"/>
          </p:cNvSpPr>
          <p:nvPr>
            <p:ph idx="1"/>
          </p:nvPr>
        </p:nvSpPr>
        <p:spPr>
          <a:xfrm>
            <a:off x="709942" y="1132436"/>
            <a:ext cx="7848600" cy="4625567"/>
          </a:xfrm>
        </p:spPr>
        <p:txBody>
          <a:bodyPr>
            <a:normAutofit/>
          </a:bodyPr>
          <a:lstStyle/>
          <a:p>
            <a:r>
              <a:rPr lang="en-US" dirty="0" smtClean="0"/>
              <a:t>Fundamental Research Exclusion</a:t>
            </a:r>
          </a:p>
          <a:p>
            <a:pPr lvl="1"/>
            <a:r>
              <a:rPr lang="en-US" dirty="0" smtClean="0"/>
              <a:t>No publication of foreign national approvals or restrictions</a:t>
            </a:r>
          </a:p>
          <a:p>
            <a:pPr lvl="1"/>
            <a:r>
              <a:rPr lang="en-US" dirty="0"/>
              <a:t>Physical shipments of goods overseas and proprietary data is </a:t>
            </a:r>
            <a:r>
              <a:rPr lang="en-US" dirty="0" smtClean="0"/>
              <a:t>never considered to be fundamental research</a:t>
            </a:r>
          </a:p>
          <a:p>
            <a:r>
              <a:rPr lang="en-US" dirty="0" smtClean="0"/>
              <a:t>Screen unknown foreign entities</a:t>
            </a:r>
          </a:p>
          <a:p>
            <a:r>
              <a:rPr lang="en-US" dirty="0" smtClean="0"/>
              <a:t>Military and Space research requires extra thought</a:t>
            </a:r>
          </a:p>
          <a:p>
            <a:r>
              <a:rPr lang="en-US" dirty="0" smtClean="0"/>
              <a:t>Sanctioned country interaction should be thoroughly reviewed</a:t>
            </a:r>
          </a:p>
          <a:p>
            <a:r>
              <a:rPr lang="en-US" dirty="0" smtClean="0"/>
              <a:t>Ask the </a:t>
            </a:r>
            <a:r>
              <a:rPr lang="en-US" dirty="0"/>
              <a:t>question – resources </a:t>
            </a:r>
            <a:r>
              <a:rPr lang="en-US" dirty="0" smtClean="0"/>
              <a:t>are available</a:t>
            </a:r>
            <a:endParaRPr lang="en-US" dirty="0"/>
          </a:p>
          <a:p>
            <a:endParaRPr lang="en-US" dirty="0"/>
          </a:p>
        </p:txBody>
      </p:sp>
    </p:spTree>
    <p:extLst>
      <p:ext uri="{BB962C8B-B14F-4D97-AF65-F5344CB8AC3E}">
        <p14:creationId xmlns:p14="http://schemas.microsoft.com/office/powerpoint/2010/main" val="365309593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ChangeArrowheads="1"/>
          </p:cNvSpPr>
          <p:nvPr/>
        </p:nvSpPr>
        <p:spPr bwMode="auto">
          <a:xfrm>
            <a:off x="464372" y="1534562"/>
            <a:ext cx="5673878"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defTabSz="457200">
              <a:spcBef>
                <a:spcPct val="20000"/>
              </a:spcBef>
              <a:buClr>
                <a:srgbClr val="33006F"/>
              </a:buClr>
              <a:buSzPct val="60000"/>
              <a:buFont typeface="Arial" pitchFamily="34" charset="0"/>
              <a:buChar char="•"/>
              <a:defRPr/>
            </a:pPr>
            <a:r>
              <a:rPr lang="en-US" sz="2400" kern="1200" dirty="0">
                <a:solidFill>
                  <a:srgbClr val="33006F"/>
                </a:solidFill>
                <a:latin typeface="Calibri"/>
                <a:ea typeface="+mn-ea"/>
                <a:cs typeface="+mn-cs"/>
              </a:rPr>
              <a:t>Dr. </a:t>
            </a:r>
            <a:r>
              <a:rPr lang="en-US" sz="2400" kern="1200" dirty="0" smtClean="0">
                <a:solidFill>
                  <a:srgbClr val="33006F"/>
                </a:solidFill>
                <a:latin typeface="Calibri"/>
                <a:ea typeface="+mn-ea"/>
                <a:cs typeface="+mn-cs"/>
              </a:rPr>
              <a:t>J. Reese Roth </a:t>
            </a:r>
            <a:r>
              <a:rPr lang="en-US" sz="2400" kern="1200" dirty="0">
                <a:solidFill>
                  <a:srgbClr val="33006F"/>
                </a:solidFill>
                <a:latin typeface="Calibri"/>
                <a:ea typeface="+mn-ea"/>
                <a:cs typeface="+mn-cs"/>
              </a:rPr>
              <a:t>of the University of Tennessee – Knoxville was convicted of export control violations</a:t>
            </a:r>
          </a:p>
          <a:p>
            <a:pPr marL="342900" indent="-342900" defTabSz="457200">
              <a:spcBef>
                <a:spcPct val="20000"/>
              </a:spcBef>
              <a:buClr>
                <a:srgbClr val="33006F"/>
              </a:buClr>
              <a:buSzPct val="60000"/>
              <a:buFont typeface="Arial" pitchFamily="34" charset="0"/>
              <a:buChar char="•"/>
              <a:defRPr/>
            </a:pPr>
            <a:r>
              <a:rPr lang="en-US" sz="2400" kern="1200" dirty="0">
                <a:solidFill>
                  <a:srgbClr val="33006F"/>
                </a:solidFill>
                <a:latin typeface="Calibri"/>
                <a:ea typeface="+mn-ea"/>
                <a:cs typeface="+mn-cs"/>
              </a:rPr>
              <a:t>He shared DARPA research with a Chinese national and went on a lecture tour in China</a:t>
            </a:r>
          </a:p>
          <a:p>
            <a:pPr marL="342900" indent="-342900" defTabSz="457200">
              <a:spcBef>
                <a:spcPct val="20000"/>
              </a:spcBef>
              <a:buClr>
                <a:srgbClr val="33006F"/>
              </a:buClr>
              <a:buSzPct val="60000"/>
              <a:buFont typeface="Arial" pitchFamily="34" charset="0"/>
              <a:buChar char="•"/>
              <a:defRPr/>
            </a:pPr>
            <a:r>
              <a:rPr lang="en-US" sz="2400" kern="1200" dirty="0">
                <a:solidFill>
                  <a:srgbClr val="33006F"/>
                </a:solidFill>
                <a:latin typeface="Calibri"/>
                <a:ea typeface="+mn-ea"/>
                <a:cs typeface="+mn-cs"/>
              </a:rPr>
              <a:t>He was sentenced to 4 years in prison followed by 2 years of supervised release</a:t>
            </a:r>
          </a:p>
          <a:p>
            <a:pPr marL="342900" indent="-342900" defTabSz="457200">
              <a:spcBef>
                <a:spcPct val="20000"/>
              </a:spcBef>
              <a:buClr>
                <a:srgbClr val="33006F"/>
              </a:buClr>
              <a:buSzPct val="60000"/>
              <a:buFont typeface="Arial" pitchFamily="34" charset="0"/>
              <a:buChar char="•"/>
              <a:defRPr/>
            </a:pPr>
            <a:r>
              <a:rPr lang="en-US" sz="2400" kern="1200" dirty="0">
                <a:solidFill>
                  <a:srgbClr val="33006F"/>
                </a:solidFill>
                <a:latin typeface="Calibri"/>
                <a:ea typeface="+mn-ea"/>
                <a:cs typeface="+mn-cs"/>
              </a:rPr>
              <a:t>Began serving sentence in February 2012</a:t>
            </a:r>
          </a:p>
        </p:txBody>
      </p:sp>
      <p:pic>
        <p:nvPicPr>
          <p:cNvPr id="59396" name="Picture 4" descr="Go to fullsize image">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5600" y="1371600"/>
            <a:ext cx="15875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7" name="Text Box 5"/>
          <p:cNvSpPr txBox="1">
            <a:spLocks noChangeArrowheads="1"/>
          </p:cNvSpPr>
          <p:nvPr/>
        </p:nvSpPr>
        <p:spPr bwMode="auto">
          <a:xfrm>
            <a:off x="6248400" y="3733800"/>
            <a:ext cx="2590800"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defTabSz="457200">
              <a:spcBef>
                <a:spcPct val="50000"/>
              </a:spcBef>
            </a:pPr>
            <a:r>
              <a:rPr lang="en-US" sz="1800" i="1" kern="1200" dirty="0">
                <a:solidFill>
                  <a:srgbClr val="33006F"/>
                </a:solidFill>
                <a:ea typeface="+mn-ea"/>
                <a:cs typeface="+mn-cs"/>
              </a:rPr>
              <a:t>“I could hardly believe it,” Roth said. “This whole imbroglio has such heavy police state overtures.” </a:t>
            </a:r>
          </a:p>
        </p:txBody>
      </p:sp>
      <p:sp>
        <p:nvSpPr>
          <p:cNvPr id="59400" name="Slide Number Placeholder 6"/>
          <p:cNvSpPr>
            <a:spLocks noGrp="1"/>
          </p:cNvSpPr>
          <p:nvPr>
            <p:ph type="sldNum" sz="quarter" idx="4294967295"/>
          </p:nvPr>
        </p:nvSpPr>
        <p:spPr bwMode="auto">
          <a:xfrm>
            <a:off x="6705600" y="6400800"/>
            <a:ext cx="1981200" cy="228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ctr" defTabSz="457200"/>
            <a:r>
              <a:rPr lang="en-US" sz="1000" b="1" i="1" kern="1200" dirty="0" smtClean="0">
                <a:solidFill>
                  <a:srgbClr val="33006F"/>
                </a:solidFill>
                <a:latin typeface="Calibri"/>
                <a:ea typeface="+mn-ea"/>
                <a:cs typeface="+mn-cs"/>
              </a:rPr>
              <a:t>Slide </a:t>
            </a:r>
            <a:fld id="{DDB74595-DE36-4AFF-86D9-3782D178AD8A}" type="slidenum">
              <a:rPr lang="en-US" sz="1000" b="1" i="1" kern="1200" smtClean="0">
                <a:solidFill>
                  <a:srgbClr val="33006F"/>
                </a:solidFill>
                <a:latin typeface="Calibri"/>
                <a:ea typeface="+mn-ea"/>
                <a:cs typeface="+mn-cs"/>
              </a:rPr>
              <a:pPr algn="ctr" defTabSz="457200"/>
              <a:t>65</a:t>
            </a:fld>
            <a:endParaRPr lang="en-US" sz="1000" b="1" i="1" kern="1200" dirty="0">
              <a:solidFill>
                <a:srgbClr val="33006F"/>
              </a:solidFill>
              <a:latin typeface="Calibri"/>
              <a:ea typeface="+mn-ea"/>
              <a:cs typeface="+mn-cs"/>
            </a:endParaRPr>
          </a:p>
        </p:txBody>
      </p:sp>
      <p:sp>
        <p:nvSpPr>
          <p:cNvPr id="9" name="Rectangle 2"/>
          <p:cNvSpPr txBox="1">
            <a:spLocks noChangeArrowheads="1"/>
          </p:cNvSpPr>
          <p:nvPr/>
        </p:nvSpPr>
        <p:spPr bwMode="auto">
          <a:xfrm>
            <a:off x="-566596" y="402332"/>
            <a:ext cx="7848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2800">
                <a:solidFill>
                  <a:schemeClr val="tx2"/>
                </a:solidFill>
                <a:latin typeface="Calibri (Headings)"/>
                <a:ea typeface="+mj-ea"/>
                <a:cs typeface="+mj-cs"/>
              </a:defRPr>
            </a:lvl1pPr>
            <a:lvl2pPr algn="ctr" rtl="0" eaLnBrk="0" fontAlgn="base" hangingPunct="0">
              <a:spcBef>
                <a:spcPct val="0"/>
              </a:spcBef>
              <a:spcAft>
                <a:spcPct val="0"/>
              </a:spcAft>
              <a:defRPr sz="2800">
                <a:solidFill>
                  <a:schemeClr val="tx2"/>
                </a:solidFill>
                <a:latin typeface="Calibri (Headings)"/>
              </a:defRPr>
            </a:lvl2pPr>
            <a:lvl3pPr algn="ctr" rtl="0" eaLnBrk="0" fontAlgn="base" hangingPunct="0">
              <a:spcBef>
                <a:spcPct val="0"/>
              </a:spcBef>
              <a:spcAft>
                <a:spcPct val="0"/>
              </a:spcAft>
              <a:defRPr sz="2800">
                <a:solidFill>
                  <a:schemeClr val="tx2"/>
                </a:solidFill>
                <a:latin typeface="Calibri (Headings)"/>
              </a:defRPr>
            </a:lvl3pPr>
            <a:lvl4pPr algn="ctr" rtl="0" eaLnBrk="0" fontAlgn="base" hangingPunct="0">
              <a:spcBef>
                <a:spcPct val="0"/>
              </a:spcBef>
              <a:spcAft>
                <a:spcPct val="0"/>
              </a:spcAft>
              <a:defRPr sz="2800">
                <a:solidFill>
                  <a:schemeClr val="tx2"/>
                </a:solidFill>
                <a:latin typeface="Calibri (Headings)"/>
              </a:defRPr>
            </a:lvl4pPr>
            <a:lvl5pPr algn="ctr" rtl="0" eaLnBrk="0" fontAlgn="base" hangingPunct="0">
              <a:spcBef>
                <a:spcPct val="0"/>
              </a:spcBef>
              <a:spcAft>
                <a:spcPct val="0"/>
              </a:spcAft>
              <a:defRPr sz="2800">
                <a:solidFill>
                  <a:schemeClr val="tx2"/>
                </a:solidFill>
                <a:latin typeface="Calibri (Headings)"/>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defTabSz="457200"/>
            <a:r>
              <a:rPr lang="en-US" sz="4400" kern="1200" dirty="0" smtClean="0">
                <a:solidFill>
                  <a:srgbClr val="33006F"/>
                </a:solidFill>
                <a:latin typeface="Arial" pitchFamily="34" charset="0"/>
              </a:rPr>
              <a:t>Real Cases</a:t>
            </a:r>
          </a:p>
        </p:txBody>
      </p:sp>
    </p:spTree>
    <p:extLst>
      <p:ext uri="{BB962C8B-B14F-4D97-AF65-F5344CB8AC3E}">
        <p14:creationId xmlns:p14="http://schemas.microsoft.com/office/powerpoint/2010/main" val="906674627"/>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idx="4294967295"/>
          </p:nvPr>
        </p:nvSpPr>
        <p:spPr>
          <a:xfrm>
            <a:off x="-359569" y="419100"/>
            <a:ext cx="7848600" cy="990600"/>
          </a:xfrm>
          <a:prstGeom prst="rect">
            <a:avLst/>
          </a:prstGeom>
        </p:spPr>
        <p:txBody>
          <a:bodyPr/>
          <a:lstStyle/>
          <a:p>
            <a:r>
              <a:rPr lang="en-US" dirty="0" smtClean="0">
                <a:latin typeface="Arial" pitchFamily="34" charset="0"/>
              </a:rPr>
              <a:t>Real Cases</a:t>
            </a:r>
          </a:p>
        </p:txBody>
      </p:sp>
      <p:sp>
        <p:nvSpPr>
          <p:cNvPr id="60419" name="Rectangle 3"/>
          <p:cNvSpPr>
            <a:spLocks noGrp="1" noChangeArrowheads="1"/>
          </p:cNvSpPr>
          <p:nvPr>
            <p:ph type="body" idx="4294967295"/>
          </p:nvPr>
        </p:nvSpPr>
        <p:spPr>
          <a:xfrm>
            <a:off x="457200" y="1600200"/>
            <a:ext cx="5562600" cy="4572000"/>
          </a:xfrm>
          <a:prstGeom prst="rect">
            <a:avLst/>
          </a:prstGeom>
        </p:spPr>
        <p:txBody>
          <a:bodyPr/>
          <a:lstStyle/>
          <a:p>
            <a:r>
              <a:rPr lang="en-US" sz="2000" dirty="0" smtClean="0">
                <a:latin typeface="+mn-lt"/>
              </a:rPr>
              <a:t>In March 2004, Dr. Tom Butler of Texas Tech University was sentenced to 2 years imprisonment, 3 years supervised release, and a $50,000 fine </a:t>
            </a:r>
          </a:p>
          <a:p>
            <a:r>
              <a:rPr lang="en-US" sz="2000" dirty="0" smtClean="0">
                <a:latin typeface="+mn-lt"/>
              </a:rPr>
              <a:t>Sent vials of bubonic plague bacteria to Tanzania</a:t>
            </a:r>
          </a:p>
          <a:p>
            <a:r>
              <a:rPr lang="en-US" sz="2000" dirty="0" smtClean="0">
                <a:latin typeface="+mn-lt"/>
              </a:rPr>
              <a:t>Claimed the vials were either lost or stolen</a:t>
            </a:r>
          </a:p>
          <a:p>
            <a:r>
              <a:rPr lang="en-US" sz="2000" dirty="0" smtClean="0">
                <a:latin typeface="+mn-lt"/>
              </a:rPr>
              <a:t>September 2010 - “Officials shut down most of the airport (Miami) overnight, roused hotel guests from their beds and detained Thomas Butler, 70, until Friday morning, when he was released without charges, the official said.”</a:t>
            </a:r>
          </a:p>
        </p:txBody>
      </p:sp>
      <p:pic>
        <p:nvPicPr>
          <p:cNvPr id="6042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1752600"/>
            <a:ext cx="2786063" cy="263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23" name="Slide Number Placeholder 6"/>
          <p:cNvSpPr>
            <a:spLocks noGrp="1"/>
          </p:cNvSpPr>
          <p:nvPr>
            <p:ph type="sldNum" sz="quarter" idx="4294967295"/>
          </p:nvPr>
        </p:nvSpPr>
        <p:spPr bwMode="auto">
          <a:xfrm>
            <a:off x="6705600" y="6477000"/>
            <a:ext cx="1981200" cy="3000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ctr" defTabSz="457200"/>
            <a:r>
              <a:rPr lang="en-US" sz="1000" b="1" i="1" kern="1200" dirty="0" smtClean="0">
                <a:solidFill>
                  <a:srgbClr val="33006F"/>
                </a:solidFill>
                <a:latin typeface="Calibri"/>
                <a:ea typeface="+mn-ea"/>
                <a:cs typeface="+mn-cs"/>
              </a:rPr>
              <a:t>Slide </a:t>
            </a:r>
            <a:fld id="{C6C9E0A6-8B4E-40C0-BF61-EA4A4556746A}" type="slidenum">
              <a:rPr lang="en-US" sz="1000" b="1" i="1" kern="1200" smtClean="0">
                <a:solidFill>
                  <a:srgbClr val="33006F"/>
                </a:solidFill>
                <a:latin typeface="Calibri"/>
                <a:ea typeface="+mn-ea"/>
                <a:cs typeface="+mn-cs"/>
              </a:rPr>
              <a:pPr algn="ctr" defTabSz="457200"/>
              <a:t>66</a:t>
            </a:fld>
            <a:endParaRPr lang="en-US" sz="1000" b="1" i="1" kern="1200" dirty="0">
              <a:solidFill>
                <a:srgbClr val="33006F"/>
              </a:solidFill>
              <a:latin typeface="Calibri"/>
              <a:ea typeface="+mn-ea"/>
              <a:cs typeface="+mn-cs"/>
            </a:endParaRPr>
          </a:p>
        </p:txBody>
      </p:sp>
    </p:spTree>
    <p:extLst>
      <p:ext uri="{BB962C8B-B14F-4D97-AF65-F5344CB8AC3E}">
        <p14:creationId xmlns:p14="http://schemas.microsoft.com/office/powerpoint/2010/main" val="3708771102"/>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a:xfrm>
            <a:off x="845744" y="1174687"/>
            <a:ext cx="7848600" cy="636006"/>
          </a:xfrm>
          <a:ln>
            <a:solidFill>
              <a:schemeClr val="tx1"/>
            </a:solidFill>
            <a:miter lim="800000"/>
            <a:headEnd/>
            <a:tailEnd/>
          </a:ln>
        </p:spPr>
        <p:txBody>
          <a:bodyPr/>
          <a:lstStyle/>
          <a:p>
            <a:r>
              <a:rPr lang="en-US" b="1" dirty="0" smtClean="0"/>
              <a:t>Questions?</a:t>
            </a:r>
          </a:p>
        </p:txBody>
      </p:sp>
      <p:sp>
        <p:nvSpPr>
          <p:cNvPr id="70659" name="Content Placeholder 2"/>
          <p:cNvSpPr>
            <a:spLocks noGrp="1"/>
          </p:cNvSpPr>
          <p:nvPr>
            <p:ph idx="1"/>
          </p:nvPr>
        </p:nvSpPr>
        <p:spPr>
          <a:xfrm>
            <a:off x="845744" y="2193957"/>
            <a:ext cx="7848600" cy="3886200"/>
          </a:xfrm>
        </p:spPr>
        <p:txBody>
          <a:bodyPr/>
          <a:lstStyle/>
          <a:p>
            <a:pPr algn="ctr">
              <a:buFontTx/>
              <a:buNone/>
            </a:pPr>
            <a:endParaRPr lang="en-US" dirty="0" smtClean="0"/>
          </a:p>
          <a:p>
            <a:pPr algn="ctr">
              <a:buFontTx/>
              <a:buNone/>
            </a:pPr>
            <a:endParaRPr lang="en-US" dirty="0" smtClean="0"/>
          </a:p>
          <a:p>
            <a:pPr algn="ctr">
              <a:buFontTx/>
              <a:buNone/>
            </a:pPr>
            <a:r>
              <a:rPr lang="en-US" dirty="0" smtClean="0"/>
              <a:t>Mark Stomski: 206-616-8741</a:t>
            </a:r>
          </a:p>
          <a:p>
            <a:pPr algn="ctr">
              <a:buFontTx/>
              <a:buNone/>
            </a:pPr>
            <a:r>
              <a:rPr lang="en-US" dirty="0" smtClean="0"/>
              <a:t>stomski@uw.edu</a:t>
            </a:r>
          </a:p>
        </p:txBody>
      </p:sp>
      <p:sp>
        <p:nvSpPr>
          <p:cNvPr id="70660" name="Slide Number Placeholder 2"/>
          <p:cNvSpPr txBox="1">
            <a:spLocks/>
          </p:cNvSpPr>
          <p:nvPr/>
        </p:nvSpPr>
        <p:spPr bwMode="auto">
          <a:xfrm>
            <a:off x="7924800" y="6445250"/>
            <a:ext cx="10668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457200" eaLnBrk="1" hangingPunct="1"/>
            <a:r>
              <a:rPr lang="en-US" sz="1000" b="1" i="1" kern="1200" dirty="0">
                <a:solidFill>
                  <a:srgbClr val="33006F"/>
                </a:solidFill>
                <a:ea typeface="+mn-ea"/>
                <a:cs typeface="+mn-cs"/>
              </a:rPr>
              <a:t>Slide </a:t>
            </a:r>
            <a:fld id="{9CADF187-0548-40B9-971E-819FEE73ECC1}" type="slidenum">
              <a:rPr lang="en-US" sz="1000" b="1" i="1" kern="1200">
                <a:solidFill>
                  <a:srgbClr val="33006F"/>
                </a:solidFill>
                <a:ea typeface="+mn-ea"/>
                <a:cs typeface="+mn-cs"/>
              </a:rPr>
              <a:pPr algn="r" defTabSz="457200" eaLnBrk="1" hangingPunct="1"/>
              <a:t>67</a:t>
            </a:fld>
            <a:endParaRPr lang="en-US" sz="1000" b="1" i="1" kern="1200" dirty="0">
              <a:solidFill>
                <a:srgbClr val="33006F"/>
              </a:solidFill>
              <a:ea typeface="+mn-ea"/>
              <a:cs typeface="+mn-cs"/>
            </a:endParaRPr>
          </a:p>
        </p:txBody>
      </p:sp>
    </p:spTree>
    <p:extLst>
      <p:ext uri="{BB962C8B-B14F-4D97-AF65-F5344CB8AC3E}">
        <p14:creationId xmlns:p14="http://schemas.microsoft.com/office/powerpoint/2010/main" val="179831859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692028" y="1640263"/>
            <a:ext cx="7929457" cy="1593130"/>
          </a:xfrm>
        </p:spPr>
        <p:txBody>
          <a:bodyPr>
            <a:normAutofit/>
          </a:bodyPr>
          <a:lstStyle/>
          <a:p>
            <a:r>
              <a:rPr lang="en-US" dirty="0" smtClean="0">
                <a:latin typeface="Arial" panose="020B0604020202020204" pitchFamily="34" charset="0"/>
                <a:cs typeface="Arial" panose="020B0604020202020204" pitchFamily="34" charset="0"/>
              </a:rPr>
              <a:t>Compliance Corner</a:t>
            </a:r>
          </a:p>
        </p:txBody>
      </p:sp>
      <p:sp>
        <p:nvSpPr>
          <p:cNvPr id="6" name="Text Placeholder 1"/>
          <p:cNvSpPr txBox="1">
            <a:spLocks/>
          </p:cNvSpPr>
          <p:nvPr/>
        </p:nvSpPr>
        <p:spPr>
          <a:xfrm>
            <a:off x="692029" y="4308049"/>
            <a:ext cx="6656731" cy="1812601"/>
          </a:xfrm>
          <a:prstGeom prst="rect">
            <a:avLst/>
          </a:prstGeom>
        </p:spPr>
        <p:txBody>
          <a:bodyPr anchor="b">
            <a:noAutofit/>
          </a:bodyPr>
          <a:lstStyle>
            <a:lvl1pPr marL="0" indent="0" algn="l" defTabSz="457200" rtl="0" eaLnBrk="1" latinLnBrk="0" hangingPunct="1">
              <a:lnSpc>
                <a:spcPct val="100000"/>
              </a:lnSpc>
              <a:spcBef>
                <a:spcPct val="20000"/>
              </a:spcBef>
              <a:buFont typeface="Arial"/>
              <a:buNone/>
              <a:defRPr sz="5000" b="0" i="0" kern="1200" baseline="0">
                <a:solidFill>
                  <a:schemeClr val="accent3"/>
                </a:solidFill>
                <a:latin typeface="Encode Sans Normal Black"/>
                <a:ea typeface="+mn-ea"/>
                <a:cs typeface="Encode Sans Normal Black"/>
              </a:defRPr>
            </a:lvl1pPr>
            <a:lvl2pPr marL="457200" indent="0" algn="l" defTabSz="457200" rtl="0" eaLnBrk="1" latinLnBrk="0" hangingPunct="1">
              <a:spcBef>
                <a:spcPct val="20000"/>
              </a:spcBef>
              <a:buFont typeface="Arial"/>
              <a:buNone/>
              <a:defRPr sz="2800" b="0" i="0" kern="1200">
                <a:solidFill>
                  <a:srgbClr val="E8D3A2"/>
                </a:solidFill>
                <a:latin typeface="Encode Sans Normal Black"/>
                <a:ea typeface="+mn-ea"/>
                <a:cs typeface="Encode Sans Normal Black"/>
              </a:defRPr>
            </a:lvl2pPr>
            <a:lvl3pPr marL="914400" indent="0" algn="l" defTabSz="457200" rtl="0" eaLnBrk="1" latinLnBrk="0" hangingPunct="1">
              <a:spcBef>
                <a:spcPct val="20000"/>
              </a:spcBef>
              <a:buFont typeface="Arial"/>
              <a:buNone/>
              <a:defRPr sz="2400" b="0" i="0" kern="1200">
                <a:solidFill>
                  <a:srgbClr val="E8D3A2"/>
                </a:solidFill>
                <a:latin typeface="Encode Sans Normal Black"/>
                <a:ea typeface="+mn-ea"/>
                <a:cs typeface="Encode Sans Normal Black"/>
              </a:defRPr>
            </a:lvl3pPr>
            <a:lvl4pPr marL="1371600" indent="0" algn="l" defTabSz="457200" rtl="0" eaLnBrk="1" latinLnBrk="0" hangingPunct="1">
              <a:spcBef>
                <a:spcPct val="20000"/>
              </a:spcBef>
              <a:buFont typeface="Arial"/>
              <a:buNone/>
              <a:defRPr sz="2000" b="0" i="0" kern="1200">
                <a:solidFill>
                  <a:srgbClr val="E8D3A2"/>
                </a:solidFill>
                <a:latin typeface="Encode Sans Normal Black"/>
                <a:ea typeface="+mn-ea"/>
                <a:cs typeface="Encode Sans Normal Black"/>
              </a:defRPr>
            </a:lvl4pPr>
            <a:lvl5pPr marL="1828800" indent="0" algn="l" defTabSz="457200" rtl="0" eaLnBrk="1" latinLnBrk="0" hangingPunct="1">
              <a:spcBef>
                <a:spcPct val="20000"/>
              </a:spcBef>
              <a:buFont typeface="Arial"/>
              <a:buNone/>
              <a:defRPr sz="2000" b="0" i="0" kern="1200">
                <a:solidFill>
                  <a:srgbClr val="E8D3A2"/>
                </a:solidFill>
                <a:latin typeface="Encode Sans Normal Black"/>
                <a:ea typeface="+mn-ea"/>
                <a:cs typeface="Encode Sans Normal Blac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50000"/>
              </a:lnSpc>
            </a:pPr>
            <a:r>
              <a:rPr lang="en-US" sz="2000" dirty="0" smtClean="0">
                <a:solidFill>
                  <a:srgbClr val="FFFFFF"/>
                </a:solidFill>
                <a:latin typeface="Arial" panose="020B0604020202020204" pitchFamily="34" charset="0"/>
                <a:cs typeface="Arial" panose="020B0604020202020204" pitchFamily="34" charset="0"/>
              </a:rPr>
              <a:t>MRAM</a:t>
            </a:r>
          </a:p>
          <a:p>
            <a:pPr>
              <a:lnSpc>
                <a:spcPct val="150000"/>
              </a:lnSpc>
            </a:pPr>
            <a:r>
              <a:rPr lang="en-US" sz="1600" dirty="0" smtClean="0">
                <a:solidFill>
                  <a:srgbClr val="FFFFFF"/>
                </a:solidFill>
                <a:latin typeface="Arial" panose="020B0604020202020204" pitchFamily="34" charset="0"/>
                <a:cs typeface="Arial" panose="020B0604020202020204" pitchFamily="34" charset="0"/>
              </a:rPr>
              <a:t>September 2017</a:t>
            </a:r>
          </a:p>
          <a:p>
            <a:pPr>
              <a:lnSpc>
                <a:spcPct val="150000"/>
              </a:lnSpc>
            </a:pPr>
            <a:r>
              <a:rPr lang="en-US" sz="1600" dirty="0" smtClean="0">
                <a:solidFill>
                  <a:srgbClr val="FFFFFF"/>
                </a:solidFill>
                <a:latin typeface="Arial" panose="020B0604020202020204" pitchFamily="34" charset="0"/>
                <a:cs typeface="Arial" panose="020B0604020202020204" pitchFamily="34" charset="0"/>
              </a:rPr>
              <a:t>Andra Sawyer </a:t>
            </a:r>
          </a:p>
          <a:p>
            <a:pPr>
              <a:lnSpc>
                <a:spcPct val="150000"/>
              </a:lnSpc>
            </a:pPr>
            <a:r>
              <a:rPr lang="en-US" sz="1600" dirty="0" smtClean="0">
                <a:solidFill>
                  <a:srgbClr val="FFFFFF"/>
                </a:solidFill>
                <a:latin typeface="Arial" panose="020B0604020202020204" pitchFamily="34" charset="0"/>
                <a:cs typeface="Arial" panose="020B0604020202020204" pitchFamily="34" charset="0"/>
              </a:rPr>
              <a:t>Research Accounting and Analysis</a:t>
            </a:r>
          </a:p>
        </p:txBody>
      </p:sp>
    </p:spTree>
    <p:extLst>
      <p:ext uri="{BB962C8B-B14F-4D97-AF65-F5344CB8AC3E}">
        <p14:creationId xmlns:p14="http://schemas.microsoft.com/office/powerpoint/2010/main" val="2556398979"/>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Data Analytics Program</a:t>
            </a:r>
            <a:endParaRPr lang="en-US" dirty="0"/>
          </a:p>
        </p:txBody>
      </p:sp>
      <p:sp>
        <p:nvSpPr>
          <p:cNvPr id="3" name="Text Placeholder 2"/>
          <p:cNvSpPr>
            <a:spLocks noGrp="1"/>
          </p:cNvSpPr>
          <p:nvPr>
            <p:ph type="body" sz="quarter" idx="11"/>
          </p:nvPr>
        </p:nvSpPr>
        <p:spPr/>
        <p:txBody>
          <a:bodyPr/>
          <a:lstStyle/>
          <a:p>
            <a:pPr>
              <a:buFont typeface="Arial" panose="020B0604020202020204" pitchFamily="34" charset="0"/>
              <a:buChar char="•"/>
            </a:pPr>
            <a:r>
              <a:rPr lang="en-US" sz="3600" b="0" dirty="0" smtClean="0"/>
              <a:t>Q2 (April – June) 2017 Reports released August 22</a:t>
            </a:r>
          </a:p>
          <a:p>
            <a:pPr>
              <a:buFont typeface="Arial" panose="020B0604020202020204" pitchFamily="34" charset="0"/>
              <a:buChar char="•"/>
            </a:pPr>
            <a:endParaRPr lang="en-US" sz="3600" b="0" dirty="0" smtClean="0"/>
          </a:p>
          <a:p>
            <a:pPr>
              <a:buFont typeface="Arial" panose="020B0604020202020204" pitchFamily="34" charset="0"/>
              <a:buChar char="•"/>
            </a:pPr>
            <a:r>
              <a:rPr lang="en-US" sz="3600" b="0" dirty="0" smtClean="0"/>
              <a:t>Contact College/School Administrator for access to the Office 365 report repository</a:t>
            </a:r>
          </a:p>
          <a:p>
            <a:pPr marL="0" indent="0">
              <a:buNone/>
            </a:pPr>
            <a:endParaRPr lang="en-US" dirty="0"/>
          </a:p>
        </p:txBody>
      </p:sp>
    </p:spTree>
    <p:extLst>
      <p:ext uri="{BB962C8B-B14F-4D97-AF65-F5344CB8AC3E}">
        <p14:creationId xmlns:p14="http://schemas.microsoft.com/office/powerpoint/2010/main" val="39892452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Shape 73"/>
          <p:cNvSpPr txBox="1">
            <a:spLocks noGrp="1"/>
          </p:cNvSpPr>
          <p:nvPr>
            <p:ph type="body" idx="1"/>
          </p:nvPr>
        </p:nvSpPr>
        <p:spPr>
          <a:xfrm>
            <a:off x="671756" y="371510"/>
            <a:ext cx="8184600" cy="992100"/>
          </a:xfrm>
          <a:prstGeom prst="rect">
            <a:avLst/>
          </a:prstGeom>
        </p:spPr>
        <p:txBody>
          <a:bodyPr wrap="square" lIns="91425" tIns="91425" rIns="91425" bIns="91425" anchor="b" anchorCtr="0">
            <a:noAutofit/>
          </a:bodyPr>
          <a:lstStyle/>
          <a:p>
            <a:pPr lvl="0" rtl="0">
              <a:spcBef>
                <a:spcPts val="0"/>
              </a:spcBef>
              <a:buNone/>
            </a:pPr>
            <a:r>
              <a:rPr lang="en-US" dirty="0">
                <a:latin typeface="Open Sans"/>
                <a:ea typeface="Open Sans"/>
                <a:cs typeface="Open Sans"/>
                <a:sym typeface="Open Sans"/>
              </a:rPr>
              <a:t>Approval Graph Updates</a:t>
            </a:r>
          </a:p>
        </p:txBody>
      </p:sp>
      <p:sp>
        <p:nvSpPr>
          <p:cNvPr id="74" name="Shape 74"/>
          <p:cNvSpPr txBox="1">
            <a:spLocks noGrp="1"/>
          </p:cNvSpPr>
          <p:nvPr>
            <p:ph type="body" idx="2"/>
          </p:nvPr>
        </p:nvSpPr>
        <p:spPr>
          <a:xfrm>
            <a:off x="659304" y="1736725"/>
            <a:ext cx="8196300" cy="4015500"/>
          </a:xfrm>
          <a:prstGeom prst="rect">
            <a:avLst/>
          </a:prstGeom>
        </p:spPr>
        <p:txBody>
          <a:bodyPr wrap="square" lIns="91425" tIns="91425" rIns="91425" bIns="91425" anchor="t" anchorCtr="0">
            <a:noAutofit/>
          </a:bodyPr>
          <a:lstStyle/>
          <a:p>
            <a:pPr marL="0" lvl="0" indent="0" rtl="0">
              <a:spcBef>
                <a:spcPts val="0"/>
              </a:spcBef>
              <a:buNone/>
            </a:pPr>
            <a:r>
              <a:rPr lang="en-US" b="0" dirty="0"/>
              <a:t>Application PI &amp; Multiple PI added to Approval Graph</a:t>
            </a:r>
          </a:p>
          <a:p>
            <a:pPr marL="0" lvl="0" indent="0" rtl="0">
              <a:spcBef>
                <a:spcPts val="0"/>
              </a:spcBef>
              <a:buNone/>
            </a:pPr>
            <a:endParaRPr b="0" dirty="0"/>
          </a:p>
          <a:p>
            <a:pPr marL="0" lvl="0" indent="0" rtl="0">
              <a:spcBef>
                <a:spcPts val="0"/>
              </a:spcBef>
              <a:buNone/>
            </a:pPr>
            <a:endParaRPr b="0" dirty="0"/>
          </a:p>
          <a:p>
            <a:pPr lvl="0" rtl="0">
              <a:spcBef>
                <a:spcPts val="0"/>
              </a:spcBef>
              <a:buNone/>
            </a:pPr>
            <a:endParaRPr dirty="0"/>
          </a:p>
          <a:p>
            <a:pPr lvl="0" rtl="0">
              <a:spcBef>
                <a:spcPts val="0"/>
              </a:spcBef>
              <a:buNone/>
            </a:pPr>
            <a:endParaRPr dirty="0"/>
          </a:p>
        </p:txBody>
      </p:sp>
      <p:pic>
        <p:nvPicPr>
          <p:cNvPr id="75" name="Shape 75"/>
          <p:cNvPicPr preferRelativeResize="0"/>
          <p:nvPr/>
        </p:nvPicPr>
        <p:blipFill>
          <a:blip r:embed="rId3">
            <a:alphaModFix/>
          </a:blip>
          <a:stretch>
            <a:fillRect/>
          </a:stretch>
        </p:blipFill>
        <p:spPr>
          <a:xfrm>
            <a:off x="239600" y="2368725"/>
            <a:ext cx="8788623" cy="4015499"/>
          </a:xfrm>
          <a:prstGeom prst="rect">
            <a:avLst/>
          </a:prstGeom>
          <a:noFill/>
          <a:ln>
            <a:noFill/>
          </a:ln>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Data Analytics:  July 2015 – June 2017</a:t>
            </a:r>
            <a:endParaRPr lang="en-US" dirty="0"/>
          </a:p>
        </p:txBody>
      </p:sp>
      <p:sp>
        <p:nvSpPr>
          <p:cNvPr id="3" name="Text Placeholder 2"/>
          <p:cNvSpPr>
            <a:spLocks noGrp="1"/>
          </p:cNvSpPr>
          <p:nvPr>
            <p:ph type="body" sz="quarter" idx="11"/>
          </p:nvPr>
        </p:nvSpPr>
        <p:spPr/>
        <p:txBody>
          <a:bodyPr/>
          <a:lstStyle/>
          <a:p>
            <a:pPr marL="0" indent="0">
              <a:buNone/>
            </a:pPr>
            <a:r>
              <a:rPr lang="en-US" b="0" dirty="0" smtClean="0"/>
              <a:t>90 Equipment purchases in last 90</a:t>
            </a:r>
          </a:p>
          <a:p>
            <a:pPr marL="0" indent="0">
              <a:buNone/>
            </a:pPr>
            <a:r>
              <a:rPr lang="en-US" b="0" dirty="0" smtClean="0"/>
              <a:t>days of an Award:   							 392 for $4.3m</a:t>
            </a:r>
          </a:p>
          <a:p>
            <a:pPr marL="0" indent="0">
              <a:buNone/>
            </a:pPr>
            <a:endParaRPr lang="en-US" b="0" dirty="0" smtClean="0"/>
          </a:p>
          <a:p>
            <a:pPr marL="0" indent="0">
              <a:buNone/>
            </a:pPr>
            <a:r>
              <a:rPr lang="en-US" b="0" dirty="0" smtClean="0"/>
              <a:t>Food purchases:  							 11,566 for $2.8m</a:t>
            </a:r>
          </a:p>
          <a:p>
            <a:pPr marL="0" indent="0">
              <a:buNone/>
            </a:pPr>
            <a:endParaRPr lang="en-US" b="0" dirty="0" smtClean="0"/>
          </a:p>
          <a:p>
            <a:pPr marL="0" indent="0">
              <a:buNone/>
            </a:pPr>
            <a:r>
              <a:rPr lang="en-US" b="0" dirty="0" smtClean="0"/>
              <a:t>Cost Transfers &gt; 120 days: 			     12,458 for $16.2m</a:t>
            </a:r>
          </a:p>
          <a:p>
            <a:pPr marL="0" indent="0">
              <a:buNone/>
            </a:pPr>
            <a:endParaRPr lang="en-US" b="0" dirty="0" smtClean="0"/>
          </a:p>
          <a:p>
            <a:pPr marL="0" indent="0">
              <a:buNone/>
            </a:pPr>
            <a:r>
              <a:rPr lang="en-US" b="0" dirty="0" smtClean="0"/>
              <a:t>Cost Transfers &gt; 120 days from </a:t>
            </a:r>
          </a:p>
          <a:p>
            <a:pPr marL="0" indent="0">
              <a:buNone/>
            </a:pPr>
            <a:r>
              <a:rPr lang="en-US" b="0" dirty="0" smtClean="0"/>
              <a:t>Federal Awards: 							   5,376 for $6.1m</a:t>
            </a:r>
            <a:endParaRPr lang="en-US" b="0" dirty="0"/>
          </a:p>
        </p:txBody>
      </p:sp>
    </p:spTree>
    <p:extLst>
      <p:ext uri="{BB962C8B-B14F-4D97-AF65-F5344CB8AC3E}">
        <p14:creationId xmlns:p14="http://schemas.microsoft.com/office/powerpoint/2010/main" val="119539293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PSA</a:t>
            </a:r>
            <a:endParaRPr lang="en-US" dirty="0"/>
          </a:p>
        </p:txBody>
      </p:sp>
      <p:sp>
        <p:nvSpPr>
          <p:cNvPr id="3" name="Text Placeholder 2"/>
          <p:cNvSpPr>
            <a:spLocks noGrp="1"/>
          </p:cNvSpPr>
          <p:nvPr>
            <p:ph type="body" sz="quarter" idx="11"/>
          </p:nvPr>
        </p:nvSpPr>
        <p:spPr/>
        <p:txBody>
          <a:bodyPr/>
          <a:lstStyle/>
          <a:p>
            <a:pPr marL="0" indent="0">
              <a:buNone/>
            </a:pPr>
            <a:r>
              <a:rPr lang="en-US" sz="3600" b="0" dirty="0" smtClean="0"/>
              <a:t>Updated GCA Help Phone Hours:</a:t>
            </a:r>
          </a:p>
          <a:p>
            <a:endParaRPr lang="en-US" sz="3600" b="0" dirty="0"/>
          </a:p>
          <a:p>
            <a:pPr marL="0" indent="0">
              <a:buNone/>
            </a:pPr>
            <a:r>
              <a:rPr lang="en-US" sz="3600" b="0" dirty="0" smtClean="0"/>
              <a:t>8:00am – 4:30pm</a:t>
            </a:r>
          </a:p>
          <a:p>
            <a:endParaRPr lang="en-US" sz="3600" b="0" dirty="0"/>
          </a:p>
          <a:p>
            <a:pPr marL="0" indent="0">
              <a:buNone/>
            </a:pPr>
            <a:r>
              <a:rPr lang="en-US" sz="3600" b="0" dirty="0" smtClean="0"/>
              <a:t>GCA Help:  206-616-9995</a:t>
            </a:r>
            <a:endParaRPr lang="en-US" sz="3600" b="0" dirty="0"/>
          </a:p>
        </p:txBody>
      </p:sp>
    </p:spTree>
    <p:extLst>
      <p:ext uri="{BB962C8B-B14F-4D97-AF65-F5344CB8AC3E}">
        <p14:creationId xmlns:p14="http://schemas.microsoft.com/office/powerpoint/2010/main" val="425641207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Post Award Fiscal Compliance (PAFC) Updates</a:t>
            </a:r>
            <a:endParaRPr lang="en-US" dirty="0"/>
          </a:p>
        </p:txBody>
      </p:sp>
      <p:sp>
        <p:nvSpPr>
          <p:cNvPr id="3" name="Text Placeholder 2"/>
          <p:cNvSpPr>
            <a:spLocks noGrp="1"/>
          </p:cNvSpPr>
          <p:nvPr>
            <p:ph type="body" sz="quarter" idx="11"/>
          </p:nvPr>
        </p:nvSpPr>
        <p:spPr/>
        <p:txBody>
          <a:bodyPr/>
          <a:lstStyle/>
          <a:p>
            <a:pPr marL="0" indent="0">
              <a:buNone/>
            </a:pPr>
            <a:r>
              <a:rPr lang="en-US" sz="4000" b="0" dirty="0" smtClean="0"/>
              <a:t>Welcome Matt Gardner!</a:t>
            </a:r>
          </a:p>
          <a:p>
            <a:pPr marL="0" indent="0">
              <a:buNone/>
            </a:pPr>
            <a:endParaRPr lang="en-US" sz="4000" b="0" dirty="0"/>
          </a:p>
          <a:p>
            <a:pPr marL="0" indent="0">
              <a:buNone/>
            </a:pPr>
            <a:r>
              <a:rPr lang="en-US" sz="4000" b="0" dirty="0" smtClean="0"/>
              <a:t>Website:  finance.uw.edu/pafc</a:t>
            </a:r>
          </a:p>
          <a:p>
            <a:pPr marL="0" indent="0">
              <a:buNone/>
            </a:pPr>
            <a:endParaRPr lang="en-US" sz="4000" b="0" dirty="0" smtClean="0"/>
          </a:p>
          <a:p>
            <a:pPr marL="0" indent="0">
              <a:buNone/>
            </a:pPr>
            <a:r>
              <a:rPr lang="en-US" sz="4000" b="0" dirty="0" smtClean="0"/>
              <a:t>E-mail:  gcafco@uw.edu</a:t>
            </a:r>
            <a:endParaRPr lang="en-US" sz="4000" b="0" dirty="0"/>
          </a:p>
        </p:txBody>
      </p:sp>
    </p:spTree>
    <p:extLst>
      <p:ext uri="{BB962C8B-B14F-4D97-AF65-F5344CB8AC3E}">
        <p14:creationId xmlns:p14="http://schemas.microsoft.com/office/powerpoint/2010/main" val="6211090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9153525" cy="1083677"/>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kern="1200">
              <a:solidFill>
                <a:prstClr val="white"/>
              </a:solidFill>
            </a:endParaRPr>
          </a:p>
        </p:txBody>
      </p:sp>
      <p:sp>
        <p:nvSpPr>
          <p:cNvPr id="6" name="TextBox 5"/>
          <p:cNvSpPr txBox="1"/>
          <p:nvPr/>
        </p:nvSpPr>
        <p:spPr>
          <a:xfrm>
            <a:off x="548963" y="345013"/>
            <a:ext cx="5470972" cy="615553"/>
          </a:xfrm>
          <a:prstGeom prst="rect">
            <a:avLst/>
          </a:prstGeom>
          <a:noFill/>
        </p:spPr>
        <p:txBody>
          <a:bodyPr wrap="square" lIns="0" tIns="0" rIns="0" bIns="0" rtlCol="0">
            <a:spAutoFit/>
          </a:bodyPr>
          <a:lstStyle/>
          <a:p>
            <a:r>
              <a:rPr lang="en-US" sz="2000" b="1" kern="1200" dirty="0" smtClean="0">
                <a:solidFill>
                  <a:prstClr val="white"/>
                </a:solidFill>
                <a:latin typeface="Encode Sans Normal" panose="02000000000000000000" pitchFamily="2" charset="0"/>
                <a:ea typeface="+mn-ea"/>
                <a:cs typeface="+mn-cs"/>
              </a:rPr>
              <a:t>UPCOMING COURSES IN </a:t>
            </a:r>
          </a:p>
          <a:p>
            <a:r>
              <a:rPr lang="en-US" sz="2000" b="1" kern="1200" dirty="0" smtClean="0">
                <a:solidFill>
                  <a:prstClr val="white"/>
                </a:solidFill>
                <a:latin typeface="Encode Sans Normal" panose="02000000000000000000" pitchFamily="2" charset="0"/>
                <a:ea typeface="+mn-ea"/>
                <a:cs typeface="+mn-cs"/>
              </a:rPr>
              <a:t>RESEARCH ADMINISTRATION</a:t>
            </a:r>
            <a:endParaRPr lang="en-US" sz="2000" b="1" kern="1200" dirty="0">
              <a:solidFill>
                <a:prstClr val="white"/>
              </a:solidFill>
              <a:latin typeface="Encode Sans Normal" panose="02000000000000000000" pitchFamily="2" charset="0"/>
              <a:ea typeface="+mn-ea"/>
              <a:cs typeface="+mn-cs"/>
            </a:endParaRP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85980" y="5943601"/>
            <a:ext cx="1358020" cy="914400"/>
          </a:xfrm>
          <a:prstGeom prst="rect">
            <a:avLst/>
          </a:prstGeom>
        </p:spPr>
      </p:pic>
      <p:grpSp>
        <p:nvGrpSpPr>
          <p:cNvPr id="24" name="Group 23"/>
          <p:cNvGrpSpPr/>
          <p:nvPr/>
        </p:nvGrpSpPr>
        <p:grpSpPr>
          <a:xfrm>
            <a:off x="1137225" y="2882443"/>
            <a:ext cx="6454140" cy="307777"/>
            <a:chOff x="0" y="1401986"/>
            <a:chExt cx="5334000" cy="307777"/>
          </a:xfrm>
        </p:grpSpPr>
        <p:sp>
          <p:nvSpPr>
            <p:cNvPr id="40" name="TextBox 39"/>
            <p:cNvSpPr txBox="1"/>
            <p:nvPr/>
          </p:nvSpPr>
          <p:spPr>
            <a:xfrm>
              <a:off x="0" y="1401986"/>
              <a:ext cx="609600" cy="307777"/>
            </a:xfrm>
            <a:prstGeom prst="rect">
              <a:avLst/>
            </a:prstGeom>
            <a:noFill/>
          </p:spPr>
          <p:txBody>
            <a:bodyPr wrap="square" lIns="0" rIns="0" rtlCol="0">
              <a:spAutoFit/>
            </a:bodyPr>
            <a:lstStyle>
              <a:defPPr>
                <a:defRPr lang="en-US"/>
              </a:defPPr>
              <a:lvl1pPr algn="r">
                <a:defRPr sz="1400" b="1">
                  <a:solidFill>
                    <a:schemeClr val="accent4"/>
                  </a:solidFill>
                </a:defRPr>
              </a:lvl1pPr>
            </a:lstStyle>
            <a:p>
              <a:endParaRPr lang="en-US" kern="1200" dirty="0">
                <a:solidFill>
                  <a:prstClr val="black">
                    <a:lumMod val="65000"/>
                    <a:lumOff val="35000"/>
                  </a:prstClr>
                </a:solidFill>
                <a:latin typeface="Calibri"/>
                <a:ea typeface="+mn-ea"/>
                <a:cs typeface="+mn-cs"/>
              </a:endParaRPr>
            </a:p>
          </p:txBody>
        </p:sp>
        <p:sp>
          <p:nvSpPr>
            <p:cNvPr id="41" name="TextBox 40"/>
            <p:cNvSpPr txBox="1"/>
            <p:nvPr/>
          </p:nvSpPr>
          <p:spPr>
            <a:xfrm>
              <a:off x="838200" y="1401986"/>
              <a:ext cx="4495800" cy="307777"/>
            </a:xfrm>
            <a:prstGeom prst="rect">
              <a:avLst/>
            </a:prstGeom>
            <a:noFill/>
          </p:spPr>
          <p:txBody>
            <a:bodyPr wrap="square" lIns="0" rIns="0" rtlCol="0">
              <a:spAutoFit/>
            </a:bodyPr>
            <a:lstStyle/>
            <a:p>
              <a:endParaRPr lang="en-US" kern="1200" dirty="0" smtClean="0">
                <a:solidFill>
                  <a:srgbClr val="8064A2">
                    <a:lumMod val="75000"/>
                  </a:srgbClr>
                </a:solidFill>
                <a:latin typeface="Calibri"/>
                <a:ea typeface="+mn-ea"/>
                <a:cs typeface="+mn-cs"/>
              </a:endParaRPr>
            </a:p>
          </p:txBody>
        </p:sp>
      </p:grpSp>
      <p:sp>
        <p:nvSpPr>
          <p:cNvPr id="3" name="TextBox 2"/>
          <p:cNvSpPr txBox="1"/>
          <p:nvPr/>
        </p:nvSpPr>
        <p:spPr>
          <a:xfrm>
            <a:off x="838200" y="4724400"/>
            <a:ext cx="3505200" cy="954107"/>
          </a:xfrm>
          <a:prstGeom prst="rect">
            <a:avLst/>
          </a:prstGeom>
          <a:noFill/>
        </p:spPr>
        <p:txBody>
          <a:bodyPr wrap="square" lIns="0" rtlCol="0">
            <a:spAutoFit/>
          </a:bodyPr>
          <a:lstStyle/>
          <a:p>
            <a:r>
              <a:rPr lang="en-US" b="1" kern="1200" dirty="0" smtClean="0">
                <a:solidFill>
                  <a:prstClr val="white">
                    <a:lumMod val="50000"/>
                  </a:prstClr>
                </a:solidFill>
                <a:latin typeface="Calibri"/>
                <a:ea typeface="+mn-ea"/>
                <a:cs typeface="+mn-cs"/>
              </a:rPr>
              <a:t>Register: </a:t>
            </a:r>
            <a:r>
              <a:rPr lang="en-US" b="1" kern="1200" dirty="0">
                <a:solidFill>
                  <a:prstClr val="black">
                    <a:lumMod val="65000"/>
                    <a:lumOff val="35000"/>
                  </a:prstClr>
                </a:solidFill>
                <a:latin typeface="Calibri"/>
                <a:ea typeface="+mn-ea"/>
                <a:cs typeface="+mn-cs"/>
                <a:hlinkClick r:id="rId5"/>
              </a:rPr>
              <a:t>https://</a:t>
            </a:r>
            <a:r>
              <a:rPr lang="en-US" b="1" kern="1200" dirty="0">
                <a:solidFill>
                  <a:prstClr val="black">
                    <a:lumMod val="50000"/>
                    <a:lumOff val="50000"/>
                  </a:prstClr>
                </a:solidFill>
                <a:latin typeface="Calibri"/>
                <a:ea typeface="+mn-ea"/>
                <a:cs typeface="+mn-cs"/>
                <a:hlinkClick r:id="rId5"/>
              </a:rPr>
              <a:t>uwresearch.gosignmeup.com/public/course/browse</a:t>
            </a:r>
            <a:r>
              <a:rPr lang="en-US" b="1" kern="1200" dirty="0">
                <a:solidFill>
                  <a:prstClr val="black">
                    <a:lumMod val="65000"/>
                    <a:lumOff val="35000"/>
                  </a:prstClr>
                </a:solidFill>
                <a:latin typeface="Calibri"/>
                <a:ea typeface="+mn-ea"/>
                <a:cs typeface="+mn-cs"/>
              </a:rPr>
              <a:t> </a:t>
            </a:r>
          </a:p>
          <a:p>
            <a:endParaRPr lang="en-US" kern="1200" dirty="0">
              <a:solidFill>
                <a:prstClr val="black"/>
              </a:solidFill>
              <a:latin typeface="Calibri"/>
              <a:ea typeface="+mn-ea"/>
              <a:cs typeface="+mn-cs"/>
            </a:endParaRPr>
          </a:p>
        </p:txBody>
      </p:sp>
      <p:grpSp>
        <p:nvGrpSpPr>
          <p:cNvPr id="54" name="Group 53"/>
          <p:cNvGrpSpPr/>
          <p:nvPr/>
        </p:nvGrpSpPr>
        <p:grpSpPr>
          <a:xfrm>
            <a:off x="1386952" y="3339643"/>
            <a:ext cx="6454140" cy="307777"/>
            <a:chOff x="0" y="1401986"/>
            <a:chExt cx="5334000" cy="307777"/>
          </a:xfrm>
        </p:grpSpPr>
        <p:sp>
          <p:nvSpPr>
            <p:cNvPr id="55" name="TextBox 54"/>
            <p:cNvSpPr txBox="1"/>
            <p:nvPr/>
          </p:nvSpPr>
          <p:spPr>
            <a:xfrm>
              <a:off x="0" y="1401986"/>
              <a:ext cx="609600" cy="307777"/>
            </a:xfrm>
            <a:prstGeom prst="rect">
              <a:avLst/>
            </a:prstGeom>
            <a:noFill/>
          </p:spPr>
          <p:txBody>
            <a:bodyPr wrap="square" lIns="0" rIns="0" rtlCol="0">
              <a:spAutoFit/>
            </a:bodyPr>
            <a:lstStyle>
              <a:defPPr>
                <a:defRPr lang="en-US"/>
              </a:defPPr>
              <a:lvl1pPr algn="r">
                <a:defRPr sz="1400" b="1">
                  <a:solidFill>
                    <a:schemeClr val="accent4"/>
                  </a:solidFill>
                </a:defRPr>
              </a:lvl1pPr>
            </a:lstStyle>
            <a:p>
              <a:endParaRPr lang="en-US" kern="1200" dirty="0">
                <a:solidFill>
                  <a:prstClr val="black">
                    <a:lumMod val="65000"/>
                    <a:lumOff val="35000"/>
                  </a:prstClr>
                </a:solidFill>
                <a:latin typeface="Calibri"/>
                <a:ea typeface="+mn-ea"/>
                <a:cs typeface="+mn-cs"/>
              </a:endParaRPr>
            </a:p>
          </p:txBody>
        </p:sp>
        <p:sp>
          <p:nvSpPr>
            <p:cNvPr id="56" name="TextBox 55"/>
            <p:cNvSpPr txBox="1"/>
            <p:nvPr/>
          </p:nvSpPr>
          <p:spPr>
            <a:xfrm>
              <a:off x="838200" y="1401986"/>
              <a:ext cx="4495800" cy="307777"/>
            </a:xfrm>
            <a:prstGeom prst="rect">
              <a:avLst/>
            </a:prstGeom>
            <a:noFill/>
          </p:spPr>
          <p:txBody>
            <a:bodyPr wrap="square" lIns="0" rIns="0" rtlCol="0">
              <a:spAutoFit/>
            </a:bodyPr>
            <a:lstStyle/>
            <a:p>
              <a:endParaRPr lang="en-US" kern="1200" dirty="0" smtClean="0">
                <a:solidFill>
                  <a:srgbClr val="8064A2">
                    <a:lumMod val="75000"/>
                  </a:srgbClr>
                </a:solidFill>
                <a:latin typeface="Calibri"/>
                <a:ea typeface="+mn-ea"/>
                <a:cs typeface="+mn-cs"/>
              </a:endParaRPr>
            </a:p>
          </p:txBody>
        </p:sp>
      </p:grpSp>
      <p:graphicFrame>
        <p:nvGraphicFramePr>
          <p:cNvPr id="10" name="Table 9"/>
          <p:cNvGraphicFramePr>
            <a:graphicFrameLocks noGrp="1"/>
          </p:cNvGraphicFramePr>
          <p:nvPr>
            <p:extLst>
              <p:ext uri="{D42A27DB-BD31-4B8C-83A1-F6EECF244321}">
                <p14:modId xmlns:p14="http://schemas.microsoft.com/office/powerpoint/2010/main" val="850977985"/>
              </p:ext>
            </p:extLst>
          </p:nvPr>
        </p:nvGraphicFramePr>
        <p:xfrm>
          <a:off x="548963" y="1442263"/>
          <a:ext cx="8049990" cy="2819400"/>
        </p:xfrm>
        <a:graphic>
          <a:graphicData uri="http://schemas.openxmlformats.org/drawingml/2006/table">
            <a:tbl>
              <a:tblPr>
                <a:tableStyleId>{5C22544A-7EE6-4342-B048-85BDC9FD1C3A}</a:tableStyleId>
              </a:tblPr>
              <a:tblGrid>
                <a:gridCol w="566900"/>
                <a:gridCol w="804700"/>
                <a:gridCol w="976390"/>
                <a:gridCol w="5702000"/>
              </a:tblGrid>
              <a:tr h="333141">
                <a:tc>
                  <a:txBody>
                    <a:bodyPr/>
                    <a:lstStyle/>
                    <a:p>
                      <a:endParaRPr lang="en-US" sz="1400" b="1" dirty="0">
                        <a:solidFill>
                          <a:schemeClr val="tx1">
                            <a:lumMod val="50000"/>
                            <a:lumOff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400" b="1" u="none" kern="1200" dirty="0" smtClean="0">
                          <a:solidFill>
                            <a:schemeClr val="tx1">
                              <a:lumMod val="50000"/>
                              <a:lumOff val="50000"/>
                            </a:schemeClr>
                          </a:solidFill>
                          <a:latin typeface="+mn-lt"/>
                          <a:ea typeface="+mn-ea"/>
                          <a:cs typeface="+mn-cs"/>
                        </a:rPr>
                        <a:t>Sep</a:t>
                      </a:r>
                      <a:r>
                        <a:rPr lang="en-US" sz="1400" b="1" u="none" kern="1200" baseline="0" dirty="0" smtClean="0">
                          <a:solidFill>
                            <a:schemeClr val="tx1">
                              <a:lumMod val="50000"/>
                              <a:lumOff val="50000"/>
                            </a:schemeClr>
                          </a:solidFill>
                          <a:latin typeface="+mn-lt"/>
                          <a:ea typeface="+mn-ea"/>
                          <a:cs typeface="+mn-cs"/>
                        </a:rPr>
                        <a:t> 13</a:t>
                      </a:r>
                      <a:endParaRPr lang="en-US" sz="1400" b="1" u="none" kern="1200" dirty="0">
                        <a:solidFill>
                          <a:schemeClr val="tx1">
                            <a:lumMod val="50000"/>
                            <a:lumOff val="50000"/>
                          </a:schemeClr>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400" b="1" u="none" kern="1200" dirty="0" smtClean="0">
                          <a:solidFill>
                            <a:schemeClr val="tx1">
                              <a:lumMod val="50000"/>
                              <a:lumOff val="50000"/>
                            </a:schemeClr>
                          </a:solidFill>
                          <a:latin typeface="+mn-lt"/>
                          <a:ea typeface="+mn-ea"/>
                          <a:cs typeface="+mn-cs"/>
                        </a:rPr>
                        <a:t>MAA 205</a:t>
                      </a:r>
                      <a:endParaRPr lang="en-US" sz="1400" b="1" u="none" kern="1200" dirty="0">
                        <a:solidFill>
                          <a:schemeClr val="tx1">
                            <a:lumMod val="50000"/>
                            <a:lumOff val="50000"/>
                          </a:schemeClr>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400" b="1" u="none" kern="1200" dirty="0" smtClean="0">
                          <a:solidFill>
                            <a:schemeClr val="tx1">
                              <a:lumMod val="50000"/>
                              <a:lumOff val="50000"/>
                            </a:schemeClr>
                          </a:solidFill>
                          <a:latin typeface="+mn-lt"/>
                          <a:ea typeface="+mn-ea"/>
                          <a:cs typeface="+mn-cs"/>
                        </a:rPr>
                        <a:t>Modifying an FEC Using Comments and Adjusting Cost Sharing</a:t>
                      </a:r>
                      <a:endParaRPr lang="en-US" sz="1400" b="1" u="none" kern="1200" dirty="0">
                        <a:solidFill>
                          <a:schemeClr val="tx1">
                            <a:lumMod val="50000"/>
                            <a:lumOff val="50000"/>
                          </a:schemeClr>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97122">
                <a:tc>
                  <a:txBody>
                    <a:bodyPr/>
                    <a:lstStyle/>
                    <a:p>
                      <a:endParaRPr lang="en-US" sz="1400" b="1" dirty="0">
                        <a:solidFill>
                          <a:schemeClr val="tx1">
                            <a:lumMod val="50000"/>
                            <a:lumOff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400" b="1" u="none" kern="1200" dirty="0" smtClean="0">
                          <a:solidFill>
                            <a:schemeClr val="tx1">
                              <a:lumMod val="50000"/>
                              <a:lumOff val="50000"/>
                            </a:schemeClr>
                          </a:solidFill>
                          <a:latin typeface="+mn-lt"/>
                          <a:ea typeface="+mn-ea"/>
                          <a:cs typeface="+mn-cs"/>
                        </a:rPr>
                        <a:t>Sep 14</a:t>
                      </a:r>
                      <a:endParaRPr lang="en-US" sz="1400" b="1" u="none" kern="1200" dirty="0">
                        <a:solidFill>
                          <a:schemeClr val="tx1">
                            <a:lumMod val="50000"/>
                            <a:lumOff val="50000"/>
                          </a:schemeClr>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400" b="1" u="none" kern="1200" dirty="0" smtClean="0">
                          <a:solidFill>
                            <a:schemeClr val="tx1">
                              <a:lumMod val="50000"/>
                              <a:lumOff val="50000"/>
                            </a:schemeClr>
                          </a:solidFill>
                          <a:latin typeface="+mn-lt"/>
                          <a:ea typeface="+mn-ea"/>
                          <a:cs typeface="+mn-cs"/>
                        </a:rPr>
                        <a:t>OSP 101</a:t>
                      </a:r>
                      <a:endParaRPr lang="en-US" sz="1400" b="1" u="none" kern="1200" dirty="0">
                        <a:solidFill>
                          <a:schemeClr val="tx1">
                            <a:lumMod val="50000"/>
                            <a:lumOff val="50000"/>
                          </a:schemeClr>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400" b="1" u="none" kern="1200" dirty="0" smtClean="0">
                          <a:solidFill>
                            <a:schemeClr val="tx1">
                              <a:lumMod val="50000"/>
                              <a:lumOff val="50000"/>
                            </a:schemeClr>
                          </a:solidFill>
                          <a:latin typeface="+mn-lt"/>
                          <a:ea typeface="+mn-ea"/>
                          <a:cs typeface="+mn-cs"/>
                        </a:rPr>
                        <a:t>Introduction to Research Administration</a:t>
                      </a:r>
                      <a:endParaRPr lang="en-US" sz="1400" b="1" u="none" kern="1200" dirty="0">
                        <a:solidFill>
                          <a:schemeClr val="tx1">
                            <a:lumMod val="50000"/>
                            <a:lumOff val="50000"/>
                          </a:schemeClr>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97122">
                <a:tc>
                  <a:txBody>
                    <a:bodyPr/>
                    <a:lstStyle/>
                    <a:p>
                      <a:endParaRPr lang="en-US" sz="1400" b="1" dirty="0">
                        <a:solidFill>
                          <a:schemeClr val="tx1">
                            <a:lumMod val="50000"/>
                            <a:lumOff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400" b="1" u="none" kern="1200" dirty="0" smtClean="0">
                          <a:solidFill>
                            <a:schemeClr val="tx1">
                              <a:lumMod val="50000"/>
                              <a:lumOff val="50000"/>
                            </a:schemeClr>
                          </a:solidFill>
                          <a:latin typeface="+mn-lt"/>
                          <a:ea typeface="+mn-ea"/>
                          <a:cs typeface="+mn-cs"/>
                        </a:rPr>
                        <a:t>Sep 19</a:t>
                      </a:r>
                      <a:endParaRPr lang="en-US" sz="1400" b="1" u="none" kern="1200" dirty="0">
                        <a:solidFill>
                          <a:schemeClr val="tx1">
                            <a:lumMod val="50000"/>
                            <a:lumOff val="50000"/>
                          </a:schemeClr>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400" b="1" u="none" kern="1200" dirty="0" smtClean="0">
                          <a:solidFill>
                            <a:schemeClr val="tx1">
                              <a:lumMod val="50000"/>
                              <a:lumOff val="50000"/>
                            </a:schemeClr>
                          </a:solidFill>
                          <a:latin typeface="+mn-lt"/>
                          <a:ea typeface="+mn-ea"/>
                          <a:cs typeface="+mn-cs"/>
                        </a:rPr>
                        <a:t>ORIS 101</a:t>
                      </a:r>
                      <a:endParaRPr lang="en-US" sz="1400" b="1" u="none" kern="1200" dirty="0">
                        <a:solidFill>
                          <a:schemeClr val="tx1">
                            <a:lumMod val="50000"/>
                            <a:lumOff val="50000"/>
                          </a:schemeClr>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400" b="1" u="none" kern="1200" dirty="0" smtClean="0">
                          <a:solidFill>
                            <a:schemeClr val="tx1">
                              <a:lumMod val="50000"/>
                              <a:lumOff val="50000"/>
                            </a:schemeClr>
                          </a:solidFill>
                          <a:latin typeface="+mn-lt"/>
                          <a:ea typeface="+mn-ea"/>
                          <a:cs typeface="+mn-cs"/>
                        </a:rPr>
                        <a:t>SAGE:  Creating and Submitting</a:t>
                      </a:r>
                      <a:r>
                        <a:rPr lang="en-US" sz="1400" b="1" u="none" kern="1200" baseline="0" dirty="0" smtClean="0">
                          <a:solidFill>
                            <a:schemeClr val="tx1">
                              <a:lumMod val="50000"/>
                              <a:lumOff val="50000"/>
                            </a:schemeClr>
                          </a:solidFill>
                          <a:latin typeface="+mn-lt"/>
                          <a:ea typeface="+mn-ea"/>
                          <a:cs typeface="+mn-cs"/>
                        </a:rPr>
                        <a:t> eGC1s </a:t>
                      </a:r>
                      <a:r>
                        <a:rPr lang="en-US" sz="1400" b="1" u="none" kern="1200" baseline="0" dirty="0" smtClean="0">
                          <a:solidFill>
                            <a:srgbClr val="CC9900"/>
                          </a:solidFill>
                          <a:latin typeface="+mn-lt"/>
                          <a:ea typeface="+mn-ea"/>
                          <a:cs typeface="+mn-cs"/>
                        </a:rPr>
                        <a:t>Workday in SAGE Updates</a:t>
                      </a:r>
                      <a:endParaRPr lang="en-US" sz="1400" b="1" u="none" kern="1200" dirty="0">
                        <a:solidFill>
                          <a:srgbClr val="CC9900"/>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52659">
                <a:tc>
                  <a:txBody>
                    <a:bodyPr/>
                    <a:lstStyle/>
                    <a:p>
                      <a:endParaRPr lang="en-US" sz="1400" b="1" dirty="0">
                        <a:solidFill>
                          <a:schemeClr val="tx1">
                            <a:lumMod val="50000"/>
                            <a:lumOff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400" b="1" dirty="0" smtClean="0">
                          <a:solidFill>
                            <a:schemeClr val="bg1">
                              <a:lumMod val="50000"/>
                            </a:schemeClr>
                          </a:solidFill>
                        </a:rPr>
                        <a:t>Sep 26</a:t>
                      </a:r>
                      <a:endParaRPr lang="en-US" sz="1400" b="1" dirty="0">
                        <a:solidFill>
                          <a:schemeClr val="bg1">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400" b="1" dirty="0" smtClean="0">
                          <a:solidFill>
                            <a:schemeClr val="bg1">
                              <a:lumMod val="50000"/>
                            </a:schemeClr>
                          </a:solidFill>
                        </a:rPr>
                        <a:t>ORIS 103</a:t>
                      </a:r>
                      <a:endParaRPr lang="en-US" sz="1400" b="1" dirty="0">
                        <a:solidFill>
                          <a:schemeClr val="bg1">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400" b="1" dirty="0" smtClean="0">
                          <a:solidFill>
                            <a:schemeClr val="bg1">
                              <a:lumMod val="50000"/>
                            </a:schemeClr>
                          </a:solidFill>
                        </a:rPr>
                        <a:t>SAGE Budget</a:t>
                      </a:r>
                      <a:r>
                        <a:rPr lang="en-US" sz="1400" b="1" baseline="0" dirty="0" smtClean="0">
                          <a:solidFill>
                            <a:schemeClr val="bg1">
                              <a:lumMod val="50000"/>
                            </a:schemeClr>
                          </a:solidFill>
                        </a:rPr>
                        <a:t> </a:t>
                      </a:r>
                      <a:r>
                        <a:rPr lang="en-US" sz="1400" b="1" dirty="0" smtClean="0">
                          <a:solidFill>
                            <a:srgbClr val="CC9900"/>
                          </a:solidFill>
                        </a:rPr>
                        <a:t>Workday in SAGE Updates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97122">
                <a:tc>
                  <a:txBody>
                    <a:bodyPr/>
                    <a:lstStyle/>
                    <a:p>
                      <a:endParaRPr lang="en-US" sz="1400" b="1" dirty="0">
                        <a:solidFill>
                          <a:schemeClr val="tx1">
                            <a:lumMod val="50000"/>
                            <a:lumOff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400" b="1" dirty="0" smtClean="0">
                          <a:solidFill>
                            <a:schemeClr val="bg1">
                              <a:lumMod val="50000"/>
                            </a:schemeClr>
                          </a:solidFill>
                        </a:rPr>
                        <a:t>Sep 27</a:t>
                      </a:r>
                      <a:endParaRPr lang="en-US" sz="1400" b="1" dirty="0">
                        <a:solidFill>
                          <a:schemeClr val="bg1">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400" b="1" dirty="0" smtClean="0">
                          <a:solidFill>
                            <a:schemeClr val="bg1">
                              <a:lumMod val="50000"/>
                            </a:schemeClr>
                          </a:solidFill>
                        </a:rPr>
                        <a:t>MAA 210</a:t>
                      </a:r>
                      <a:endParaRPr lang="en-US" sz="1400" b="1" dirty="0">
                        <a:solidFill>
                          <a:schemeClr val="bg1">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400" b="1" dirty="0" smtClean="0">
                          <a:solidFill>
                            <a:schemeClr val="bg1">
                              <a:lumMod val="50000"/>
                            </a:schemeClr>
                          </a:solidFill>
                        </a:rPr>
                        <a:t>Modifying an FEC, Change Outside </a:t>
                      </a:r>
                      <a:r>
                        <a:rPr lang="en-US" sz="1400" b="1" dirty="0" err="1" smtClean="0">
                          <a:solidFill>
                            <a:schemeClr val="bg1">
                              <a:lumMod val="50000"/>
                            </a:schemeClr>
                          </a:solidFill>
                        </a:rPr>
                        <a:t>eFECS</a:t>
                      </a:r>
                      <a:r>
                        <a:rPr lang="en-US" sz="1400" b="1" dirty="0" smtClean="0">
                          <a:solidFill>
                            <a:schemeClr val="bg1">
                              <a:lumMod val="50000"/>
                            </a:schemeClr>
                          </a:solidFill>
                        </a:rPr>
                        <a:t> and </a:t>
                      </a:r>
                      <a:r>
                        <a:rPr lang="en-US" sz="1400" b="1" dirty="0" err="1" smtClean="0">
                          <a:solidFill>
                            <a:schemeClr val="bg1">
                              <a:lumMod val="50000"/>
                            </a:schemeClr>
                          </a:solidFill>
                        </a:rPr>
                        <a:t>Recertifications</a:t>
                      </a:r>
                      <a:endParaRPr lang="en-US" sz="1400" b="1" dirty="0">
                        <a:solidFill>
                          <a:schemeClr val="bg1">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97122">
                <a:tc>
                  <a:txBody>
                    <a:bodyPr/>
                    <a:lstStyle/>
                    <a:p>
                      <a:endParaRPr lang="en-US" sz="1400" b="1" dirty="0">
                        <a:solidFill>
                          <a:schemeClr val="tx1">
                            <a:lumMod val="50000"/>
                            <a:lumOff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400" b="1" u="none" kern="1200" dirty="0" smtClean="0">
                          <a:solidFill>
                            <a:schemeClr val="tx1">
                              <a:lumMod val="50000"/>
                              <a:lumOff val="50000"/>
                            </a:schemeClr>
                          </a:solidFill>
                          <a:latin typeface="+mn-lt"/>
                          <a:ea typeface="+mn-ea"/>
                          <a:cs typeface="+mn-cs"/>
                        </a:rPr>
                        <a:t>Oct</a:t>
                      </a:r>
                      <a:r>
                        <a:rPr lang="en-US" sz="1400" b="1" u="none" kern="1200" baseline="0" dirty="0" smtClean="0">
                          <a:solidFill>
                            <a:schemeClr val="tx1">
                              <a:lumMod val="50000"/>
                              <a:lumOff val="50000"/>
                            </a:schemeClr>
                          </a:solidFill>
                          <a:latin typeface="+mn-lt"/>
                          <a:ea typeface="+mn-ea"/>
                          <a:cs typeface="+mn-cs"/>
                        </a:rPr>
                        <a:t> 4</a:t>
                      </a:r>
                      <a:endParaRPr lang="en-US" sz="1400" b="1" u="none" kern="1200" dirty="0">
                        <a:solidFill>
                          <a:schemeClr val="tx1">
                            <a:lumMod val="50000"/>
                            <a:lumOff val="50000"/>
                          </a:schemeClr>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400" b="1" u="none" kern="1200" dirty="0" smtClean="0">
                          <a:solidFill>
                            <a:schemeClr val="tx1">
                              <a:lumMod val="50000"/>
                              <a:lumOff val="50000"/>
                            </a:schemeClr>
                          </a:solidFill>
                          <a:latin typeface="+mn-lt"/>
                          <a:ea typeface="+mn-ea"/>
                          <a:cs typeface="+mn-cs"/>
                        </a:rPr>
                        <a:t>MAA 215</a:t>
                      </a:r>
                      <a:endParaRPr lang="en-US" sz="1400" b="1" u="none" kern="1200" dirty="0">
                        <a:solidFill>
                          <a:schemeClr val="tx1">
                            <a:lumMod val="50000"/>
                            <a:lumOff val="50000"/>
                          </a:schemeClr>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400" b="1" u="none" kern="1200" dirty="0" smtClean="0">
                          <a:solidFill>
                            <a:schemeClr val="tx1">
                              <a:lumMod val="50000"/>
                              <a:lumOff val="50000"/>
                            </a:schemeClr>
                          </a:solidFill>
                          <a:latin typeface="+mn-lt"/>
                          <a:ea typeface="+mn-ea"/>
                          <a:cs typeface="+mn-cs"/>
                        </a:rPr>
                        <a:t>Faculty Effort and Cost Share: Calculate it Right!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97122">
                <a:tc>
                  <a:txBody>
                    <a:bodyPr/>
                    <a:lstStyle/>
                    <a:p>
                      <a:endParaRPr lang="en-US" sz="1400" b="1" dirty="0">
                        <a:solidFill>
                          <a:schemeClr val="tx1">
                            <a:lumMod val="50000"/>
                            <a:lumOff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400" b="1" u="none" kern="1200" dirty="0" smtClean="0">
                          <a:solidFill>
                            <a:schemeClr val="tx1">
                              <a:lumMod val="50000"/>
                              <a:lumOff val="50000"/>
                            </a:schemeClr>
                          </a:solidFill>
                          <a:latin typeface="+mn-lt"/>
                          <a:ea typeface="+mn-ea"/>
                          <a:cs typeface="+mn-cs"/>
                        </a:rPr>
                        <a:t>Oct 10</a:t>
                      </a:r>
                      <a:endParaRPr lang="en-US" sz="1400" b="1" u="none" kern="1200" dirty="0">
                        <a:solidFill>
                          <a:schemeClr val="tx1">
                            <a:lumMod val="50000"/>
                            <a:lumOff val="50000"/>
                          </a:schemeClr>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400" b="1" u="none" kern="1200" dirty="0" smtClean="0">
                          <a:solidFill>
                            <a:schemeClr val="tx1">
                              <a:lumMod val="50000"/>
                              <a:lumOff val="50000"/>
                            </a:schemeClr>
                          </a:solidFill>
                          <a:latin typeface="+mn-lt"/>
                          <a:ea typeface="+mn-ea"/>
                          <a:cs typeface="+mn-cs"/>
                        </a:rPr>
                        <a:t>GCA</a:t>
                      </a:r>
                      <a:r>
                        <a:rPr lang="en-US" sz="1400" b="1" u="none" kern="1200" baseline="0" dirty="0" smtClean="0">
                          <a:solidFill>
                            <a:schemeClr val="tx1">
                              <a:lumMod val="50000"/>
                              <a:lumOff val="50000"/>
                            </a:schemeClr>
                          </a:solidFill>
                          <a:latin typeface="+mn-lt"/>
                          <a:ea typeface="+mn-ea"/>
                          <a:cs typeface="+mn-cs"/>
                        </a:rPr>
                        <a:t> 100</a:t>
                      </a:r>
                      <a:endParaRPr lang="en-US" sz="1400" b="1" u="none" kern="1200" dirty="0">
                        <a:solidFill>
                          <a:schemeClr val="tx1">
                            <a:lumMod val="50000"/>
                            <a:lumOff val="50000"/>
                          </a:schemeClr>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400" b="1" u="none" kern="1200" dirty="0" smtClean="0">
                          <a:solidFill>
                            <a:schemeClr val="tx1">
                              <a:lumMod val="50000"/>
                              <a:lumOff val="50000"/>
                            </a:schemeClr>
                          </a:solidFill>
                          <a:latin typeface="+mn-lt"/>
                          <a:ea typeface="+mn-ea"/>
                          <a:cs typeface="+mn-cs"/>
                        </a:rPr>
                        <a:t>Post-Award Financial Administration: Processes, Offices and Best Practices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34137">
                <a:tc>
                  <a:txBody>
                    <a:bodyPr/>
                    <a:lstStyle/>
                    <a:p>
                      <a:endParaRPr lang="en-US" sz="1400" b="1" dirty="0">
                        <a:solidFill>
                          <a:schemeClr val="tx1">
                            <a:lumMod val="50000"/>
                            <a:lumOff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r>
                        <a:rPr lang="en-US" sz="1400" b="1" u="none" kern="1200" dirty="0" smtClean="0">
                          <a:solidFill>
                            <a:schemeClr val="tx1">
                              <a:lumMod val="50000"/>
                              <a:lumOff val="50000"/>
                            </a:schemeClr>
                          </a:solidFill>
                          <a:latin typeface="+mn-lt"/>
                          <a:ea typeface="+mn-ea"/>
                          <a:cs typeface="+mn-cs"/>
                        </a:rPr>
                        <a:t>Oct 18</a:t>
                      </a:r>
                      <a:endParaRPr lang="en-US" sz="1400" b="1" u="none" kern="1200" dirty="0">
                        <a:solidFill>
                          <a:schemeClr val="tx1">
                            <a:lumMod val="50000"/>
                            <a:lumOff val="50000"/>
                          </a:schemeClr>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400" b="1" u="none" kern="1200" dirty="0" smtClean="0">
                          <a:solidFill>
                            <a:schemeClr val="tx1">
                              <a:lumMod val="50000"/>
                              <a:lumOff val="50000"/>
                            </a:schemeClr>
                          </a:solidFill>
                          <a:latin typeface="+mn-lt"/>
                          <a:ea typeface="+mn-ea"/>
                          <a:cs typeface="+mn-cs"/>
                        </a:rPr>
                        <a:t>MAA</a:t>
                      </a:r>
                      <a:r>
                        <a:rPr lang="en-US" sz="1400" b="1" u="none" kern="1200" baseline="0" dirty="0" smtClean="0">
                          <a:solidFill>
                            <a:schemeClr val="tx1">
                              <a:lumMod val="50000"/>
                              <a:lumOff val="50000"/>
                            </a:schemeClr>
                          </a:solidFill>
                          <a:latin typeface="+mn-lt"/>
                          <a:ea typeface="+mn-ea"/>
                          <a:cs typeface="+mn-cs"/>
                        </a:rPr>
                        <a:t> 220</a:t>
                      </a:r>
                      <a:endParaRPr lang="en-US" sz="1400" b="1" u="none" kern="1200" dirty="0">
                        <a:solidFill>
                          <a:schemeClr val="tx1">
                            <a:lumMod val="50000"/>
                            <a:lumOff val="50000"/>
                          </a:schemeClr>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400" b="1" u="none" kern="1200" dirty="0" smtClean="0">
                          <a:solidFill>
                            <a:schemeClr val="tx1">
                              <a:lumMod val="50000"/>
                              <a:lumOff val="50000"/>
                            </a:schemeClr>
                          </a:solidFill>
                          <a:latin typeface="+mn-lt"/>
                          <a:ea typeface="+mn-ea"/>
                          <a:cs typeface="+mn-cs"/>
                        </a:rPr>
                        <a:t>Managing Faculty Effort</a:t>
                      </a:r>
                      <a:endParaRPr lang="en-US" sz="1400" b="1" kern="1200" dirty="0" smtClean="0">
                        <a:solidFill>
                          <a:srgbClr val="CC9900"/>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97122">
                <a:tc>
                  <a:txBody>
                    <a:bodyPr/>
                    <a:lstStyle/>
                    <a:p>
                      <a:endParaRPr lang="en-US" sz="1400" b="1" dirty="0">
                        <a:solidFill>
                          <a:schemeClr val="tx1">
                            <a:lumMod val="50000"/>
                            <a:lumOff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r>
                        <a:rPr lang="en-US" sz="1400" b="1" u="none" kern="1200" dirty="0" smtClean="0">
                          <a:solidFill>
                            <a:schemeClr val="tx1">
                              <a:lumMod val="50000"/>
                              <a:lumOff val="50000"/>
                            </a:schemeClr>
                          </a:solidFill>
                          <a:latin typeface="+mn-lt"/>
                          <a:ea typeface="+mn-ea"/>
                          <a:cs typeface="+mn-cs"/>
                        </a:rPr>
                        <a:t>Nov 29</a:t>
                      </a:r>
                      <a:endParaRPr lang="en-US" sz="1400" b="1" u="none" kern="1200" dirty="0">
                        <a:solidFill>
                          <a:schemeClr val="tx1">
                            <a:lumMod val="50000"/>
                            <a:lumOff val="50000"/>
                          </a:schemeClr>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400" b="1" u="none" kern="1200" dirty="0" smtClean="0">
                          <a:solidFill>
                            <a:schemeClr val="tx1">
                              <a:lumMod val="50000"/>
                              <a:lumOff val="50000"/>
                            </a:schemeClr>
                          </a:solidFill>
                          <a:latin typeface="+mn-lt"/>
                          <a:ea typeface="+mn-ea"/>
                          <a:cs typeface="+mn-cs"/>
                        </a:rPr>
                        <a:t>ORIS</a:t>
                      </a:r>
                      <a:r>
                        <a:rPr lang="en-US" sz="1400" b="1" u="none" kern="1200" baseline="0" dirty="0" smtClean="0">
                          <a:solidFill>
                            <a:schemeClr val="tx1">
                              <a:lumMod val="50000"/>
                              <a:lumOff val="50000"/>
                            </a:schemeClr>
                          </a:solidFill>
                          <a:latin typeface="+mn-lt"/>
                          <a:ea typeface="+mn-ea"/>
                          <a:cs typeface="+mn-cs"/>
                        </a:rPr>
                        <a:t> 102</a:t>
                      </a:r>
                      <a:endParaRPr lang="en-US" sz="1400" b="1" u="none" kern="1200" dirty="0">
                        <a:solidFill>
                          <a:schemeClr val="tx1">
                            <a:lumMod val="50000"/>
                            <a:lumOff val="50000"/>
                          </a:schemeClr>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u="none" kern="1200" baseline="0" dirty="0" smtClean="0">
                          <a:solidFill>
                            <a:schemeClr val="tx1">
                              <a:lumMod val="50000"/>
                              <a:lumOff val="50000"/>
                            </a:schemeClr>
                          </a:solidFill>
                          <a:latin typeface="+mn-lt"/>
                          <a:ea typeface="+mn-ea"/>
                          <a:cs typeface="+mn-cs"/>
                        </a:rPr>
                        <a:t>SAGE: Creating NIH Proposals in Grant </a:t>
                      </a:r>
                      <a:r>
                        <a:rPr lang="en-US" sz="1400" b="1" u="none" kern="1200" baseline="0" smtClean="0">
                          <a:solidFill>
                            <a:schemeClr val="tx1">
                              <a:lumMod val="50000"/>
                              <a:lumOff val="50000"/>
                            </a:schemeClr>
                          </a:solidFill>
                          <a:latin typeface="+mn-lt"/>
                          <a:ea typeface="+mn-ea"/>
                          <a:cs typeface="+mn-cs"/>
                        </a:rPr>
                        <a:t>Runner </a:t>
                      </a:r>
                      <a:r>
                        <a:rPr lang="en-US" sz="1400" b="1" u="none" kern="1200" baseline="0" smtClean="0">
                          <a:solidFill>
                            <a:srgbClr val="CC9900"/>
                          </a:solidFill>
                          <a:latin typeface="+mn-lt"/>
                          <a:ea typeface="+mn-ea"/>
                          <a:cs typeface="+mn-cs"/>
                        </a:rPr>
                        <a:t>Updates + </a:t>
                      </a:r>
                      <a:r>
                        <a:rPr lang="en-US" sz="1400" b="1" u="none" kern="1200" baseline="0" dirty="0" smtClean="0">
                          <a:solidFill>
                            <a:srgbClr val="CC9900"/>
                          </a:solidFill>
                          <a:latin typeface="+mn-lt"/>
                          <a:ea typeface="+mn-ea"/>
                          <a:cs typeface="+mn-cs"/>
                        </a:rPr>
                        <a:t>NIH Forms E</a:t>
                      </a:r>
                      <a:endParaRPr lang="en-US" sz="1400" b="1" u="none" kern="1200" dirty="0" smtClean="0">
                        <a:solidFill>
                          <a:srgbClr val="FFCC00"/>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pic>
        <p:nvPicPr>
          <p:cNvPr id="1026" name="Picture 2" descr="C:\Users\hient2\Desktop\Untitled-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53200" y="152400"/>
            <a:ext cx="2768927" cy="100618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953000" y="4724400"/>
            <a:ext cx="3886200" cy="954107"/>
          </a:xfrm>
          <a:prstGeom prst="rect">
            <a:avLst/>
          </a:prstGeom>
          <a:noFill/>
        </p:spPr>
        <p:txBody>
          <a:bodyPr wrap="square" rtlCol="0">
            <a:spAutoFit/>
          </a:bodyPr>
          <a:lstStyle/>
          <a:p>
            <a:r>
              <a:rPr lang="en-US" b="1" kern="1200" dirty="0" smtClean="0">
                <a:solidFill>
                  <a:prstClr val="white">
                    <a:lumMod val="50000"/>
                  </a:prstClr>
                </a:solidFill>
                <a:latin typeface="Calibri"/>
                <a:ea typeface="+mn-ea"/>
                <a:cs typeface="+mn-cs"/>
              </a:rPr>
              <a:t>About CORE :</a:t>
            </a:r>
          </a:p>
          <a:p>
            <a:r>
              <a:rPr lang="en-US" b="1" kern="1200" dirty="0">
                <a:solidFill>
                  <a:prstClr val="black">
                    <a:lumMod val="65000"/>
                    <a:lumOff val="35000"/>
                  </a:prstClr>
                </a:solidFill>
                <a:latin typeface="Calibri"/>
                <a:ea typeface="+mn-ea"/>
                <a:cs typeface="+mn-cs"/>
                <a:hlinkClick r:id="rId7"/>
              </a:rPr>
              <a:t>https://www.washington.edu/research/training/about-core</a:t>
            </a:r>
            <a:r>
              <a:rPr lang="en-US" b="1" kern="1200" dirty="0" smtClean="0">
                <a:solidFill>
                  <a:prstClr val="black">
                    <a:lumMod val="65000"/>
                    <a:lumOff val="35000"/>
                  </a:prstClr>
                </a:solidFill>
                <a:latin typeface="Calibri"/>
                <a:ea typeface="+mn-ea"/>
                <a:cs typeface="+mn-cs"/>
                <a:hlinkClick r:id="rId7"/>
              </a:rPr>
              <a:t>/</a:t>
            </a:r>
            <a:endParaRPr lang="en-US" b="1" kern="1200" dirty="0" smtClean="0">
              <a:solidFill>
                <a:prstClr val="black">
                  <a:lumMod val="65000"/>
                  <a:lumOff val="35000"/>
                </a:prstClr>
              </a:solidFill>
              <a:latin typeface="Calibri"/>
              <a:ea typeface="+mn-ea"/>
              <a:cs typeface="+mn-cs"/>
            </a:endParaRPr>
          </a:p>
          <a:p>
            <a:endParaRPr lang="en-US" kern="1200" dirty="0">
              <a:solidFill>
                <a:prstClr val="black">
                  <a:lumMod val="65000"/>
                  <a:lumOff val="35000"/>
                </a:prstClr>
              </a:solidFill>
              <a:latin typeface="Calibri"/>
              <a:ea typeface="+mn-ea"/>
              <a:cs typeface="+mn-cs"/>
            </a:endParaRPr>
          </a:p>
        </p:txBody>
      </p:sp>
      <p:pic>
        <p:nvPicPr>
          <p:cNvPr id="17" name="Picture 2" descr="Students in the Quad. Photo by Dennis Wise."/>
          <p:cNvPicPr>
            <a:picLocks noChangeAspect="1" noChangeArrowheads="1"/>
          </p:cNvPicPr>
          <p:nvPr/>
        </p:nvPicPr>
        <p:blipFill rotWithShape="1">
          <a:blip r:embed="rId8">
            <a:extLst>
              <a:ext uri="{28A0092B-C50C-407E-A947-70E740481C1C}">
                <a14:useLocalDpi xmlns:a14="http://schemas.microsoft.com/office/drawing/2010/main" val="0"/>
              </a:ext>
            </a:extLst>
          </a:blip>
          <a:srcRect t="69239" b="21494"/>
          <a:stretch/>
        </p:blipFill>
        <p:spPr bwMode="auto">
          <a:xfrm>
            <a:off x="0" y="5587013"/>
            <a:ext cx="9144000" cy="1270987"/>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72400" y="5943600"/>
            <a:ext cx="1358020" cy="914400"/>
          </a:xfrm>
          <a:prstGeom prst="rect">
            <a:avLst/>
          </a:prstGeom>
        </p:spPr>
      </p:pic>
      <p:sp>
        <p:nvSpPr>
          <p:cNvPr id="19" name="6-Point Star 18"/>
          <p:cNvSpPr/>
          <p:nvPr/>
        </p:nvSpPr>
        <p:spPr>
          <a:xfrm>
            <a:off x="993970" y="2133600"/>
            <a:ext cx="152401" cy="152400"/>
          </a:xfrm>
          <a:prstGeom prst="star6">
            <a:avLst/>
          </a:prstGeom>
          <a:solidFill>
            <a:srgbClr val="CC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kern="1200">
              <a:solidFill>
                <a:srgbClr val="917B4C"/>
              </a:solidFill>
            </a:endParaRPr>
          </a:p>
        </p:txBody>
      </p:sp>
      <p:sp>
        <p:nvSpPr>
          <p:cNvPr id="20" name="6-Point Star 19"/>
          <p:cNvSpPr/>
          <p:nvPr/>
        </p:nvSpPr>
        <p:spPr>
          <a:xfrm>
            <a:off x="998621" y="2438400"/>
            <a:ext cx="152401" cy="152400"/>
          </a:xfrm>
          <a:prstGeom prst="star6">
            <a:avLst/>
          </a:prstGeom>
          <a:solidFill>
            <a:srgbClr val="CC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kern="1200">
              <a:solidFill>
                <a:prstClr val="white"/>
              </a:solidFill>
            </a:endParaRPr>
          </a:p>
        </p:txBody>
      </p:sp>
      <p:sp>
        <p:nvSpPr>
          <p:cNvPr id="21" name="6-Point Star 20"/>
          <p:cNvSpPr/>
          <p:nvPr/>
        </p:nvSpPr>
        <p:spPr>
          <a:xfrm>
            <a:off x="990600" y="3962400"/>
            <a:ext cx="152401" cy="152400"/>
          </a:xfrm>
          <a:prstGeom prst="star6">
            <a:avLst/>
          </a:prstGeom>
          <a:solidFill>
            <a:srgbClr val="CC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kern="1200">
              <a:solidFill>
                <a:prstClr val="white"/>
              </a:solidFill>
            </a:endParaRPr>
          </a:p>
        </p:txBody>
      </p:sp>
    </p:spTree>
    <p:custDataLst>
      <p:tags r:id="rId1"/>
    </p:custDataLst>
    <p:extLst>
      <p:ext uri="{BB962C8B-B14F-4D97-AF65-F5344CB8AC3E}">
        <p14:creationId xmlns:p14="http://schemas.microsoft.com/office/powerpoint/2010/main" val="819982479"/>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Students in the Quad. Photo by Dennis Wise."/>
          <p:cNvPicPr>
            <a:picLocks noChangeAspect="1" noChangeArrowheads="1"/>
          </p:cNvPicPr>
          <p:nvPr/>
        </p:nvPicPr>
        <p:blipFill rotWithShape="1">
          <a:blip r:embed="rId4">
            <a:extLst>
              <a:ext uri="{28A0092B-C50C-407E-A947-70E740481C1C}">
                <a14:useLocalDpi xmlns:a14="http://schemas.microsoft.com/office/drawing/2010/main" val="0"/>
              </a:ext>
            </a:extLst>
          </a:blip>
          <a:srcRect t="69239" b="21494"/>
          <a:stretch/>
        </p:blipFill>
        <p:spPr bwMode="auto">
          <a:xfrm>
            <a:off x="0" y="5587013"/>
            <a:ext cx="9144000" cy="1270987"/>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0" y="0"/>
            <a:ext cx="9153525" cy="1083677"/>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kern="1200">
              <a:solidFill>
                <a:prstClr val="white"/>
              </a:solidFill>
            </a:endParaRPr>
          </a:p>
        </p:txBody>
      </p:sp>
      <p:sp>
        <p:nvSpPr>
          <p:cNvPr id="6" name="TextBox 5"/>
          <p:cNvSpPr txBox="1"/>
          <p:nvPr/>
        </p:nvSpPr>
        <p:spPr>
          <a:xfrm>
            <a:off x="548963" y="345013"/>
            <a:ext cx="5470972" cy="615553"/>
          </a:xfrm>
          <a:prstGeom prst="rect">
            <a:avLst/>
          </a:prstGeom>
          <a:noFill/>
        </p:spPr>
        <p:txBody>
          <a:bodyPr wrap="square" lIns="0" tIns="0" rIns="0" bIns="0" rtlCol="0">
            <a:spAutoFit/>
          </a:bodyPr>
          <a:lstStyle/>
          <a:p>
            <a:r>
              <a:rPr lang="en-US" sz="2000" b="1" kern="1200" dirty="0" smtClean="0">
                <a:solidFill>
                  <a:prstClr val="white"/>
                </a:solidFill>
                <a:latin typeface="Encode Sans Normal" panose="02000000000000000000" pitchFamily="2" charset="0"/>
                <a:ea typeface="+mn-ea"/>
                <a:cs typeface="+mn-cs"/>
              </a:rPr>
              <a:t>ON DEMAND  </a:t>
            </a:r>
          </a:p>
          <a:p>
            <a:r>
              <a:rPr lang="en-US" sz="2000" b="1" kern="1200" dirty="0" smtClean="0">
                <a:solidFill>
                  <a:prstClr val="white"/>
                </a:solidFill>
                <a:latin typeface="Encode Sans Normal" panose="02000000000000000000" pitchFamily="2" charset="0"/>
                <a:ea typeface="+mn-ea"/>
                <a:cs typeface="+mn-cs"/>
              </a:rPr>
              <a:t>LEARNING RESOURCES</a:t>
            </a:r>
            <a:endParaRPr lang="en-US" sz="2000" b="1" kern="1200" dirty="0">
              <a:solidFill>
                <a:prstClr val="white"/>
              </a:solidFill>
              <a:latin typeface="Encode Sans Normal" panose="02000000000000000000" pitchFamily="2" charset="0"/>
              <a:ea typeface="+mn-ea"/>
              <a:cs typeface="+mn-cs"/>
            </a:endParaRPr>
          </a:p>
        </p:txBody>
      </p:sp>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85980" y="5943601"/>
            <a:ext cx="1358020" cy="914400"/>
          </a:xfrm>
          <a:prstGeom prst="rect">
            <a:avLst/>
          </a:prstGeom>
        </p:spPr>
      </p:pic>
      <p:grpSp>
        <p:nvGrpSpPr>
          <p:cNvPr id="24" name="Group 23"/>
          <p:cNvGrpSpPr/>
          <p:nvPr/>
        </p:nvGrpSpPr>
        <p:grpSpPr>
          <a:xfrm>
            <a:off x="1137225" y="2882443"/>
            <a:ext cx="6454140" cy="307777"/>
            <a:chOff x="0" y="1401986"/>
            <a:chExt cx="5334000" cy="307777"/>
          </a:xfrm>
        </p:grpSpPr>
        <p:sp>
          <p:nvSpPr>
            <p:cNvPr id="40" name="TextBox 39"/>
            <p:cNvSpPr txBox="1"/>
            <p:nvPr/>
          </p:nvSpPr>
          <p:spPr>
            <a:xfrm>
              <a:off x="0" y="1401986"/>
              <a:ext cx="609600" cy="307777"/>
            </a:xfrm>
            <a:prstGeom prst="rect">
              <a:avLst/>
            </a:prstGeom>
            <a:noFill/>
          </p:spPr>
          <p:txBody>
            <a:bodyPr wrap="square" lIns="0" rIns="0" rtlCol="0">
              <a:spAutoFit/>
            </a:bodyPr>
            <a:lstStyle>
              <a:defPPr>
                <a:defRPr lang="en-US"/>
              </a:defPPr>
              <a:lvl1pPr algn="r">
                <a:defRPr sz="1400" b="1">
                  <a:solidFill>
                    <a:schemeClr val="accent4"/>
                  </a:solidFill>
                </a:defRPr>
              </a:lvl1pPr>
            </a:lstStyle>
            <a:p>
              <a:endParaRPr lang="en-US" kern="1200" dirty="0">
                <a:solidFill>
                  <a:prstClr val="black">
                    <a:lumMod val="65000"/>
                    <a:lumOff val="35000"/>
                  </a:prstClr>
                </a:solidFill>
                <a:latin typeface="Calibri"/>
                <a:ea typeface="+mn-ea"/>
                <a:cs typeface="+mn-cs"/>
              </a:endParaRPr>
            </a:p>
          </p:txBody>
        </p:sp>
        <p:sp>
          <p:nvSpPr>
            <p:cNvPr id="41" name="TextBox 40"/>
            <p:cNvSpPr txBox="1"/>
            <p:nvPr/>
          </p:nvSpPr>
          <p:spPr>
            <a:xfrm>
              <a:off x="838200" y="1401986"/>
              <a:ext cx="4495800" cy="307777"/>
            </a:xfrm>
            <a:prstGeom prst="rect">
              <a:avLst/>
            </a:prstGeom>
            <a:noFill/>
          </p:spPr>
          <p:txBody>
            <a:bodyPr wrap="square" lIns="0" rIns="0" rtlCol="0">
              <a:spAutoFit/>
            </a:bodyPr>
            <a:lstStyle/>
            <a:p>
              <a:endParaRPr lang="en-US" kern="1200" dirty="0" smtClean="0">
                <a:solidFill>
                  <a:srgbClr val="8064A2">
                    <a:lumMod val="75000"/>
                  </a:srgbClr>
                </a:solidFill>
                <a:latin typeface="Calibri"/>
                <a:ea typeface="+mn-ea"/>
                <a:cs typeface="+mn-cs"/>
              </a:endParaRPr>
            </a:p>
          </p:txBody>
        </p:sp>
      </p:grpSp>
      <p:grpSp>
        <p:nvGrpSpPr>
          <p:cNvPr id="54" name="Group 53"/>
          <p:cNvGrpSpPr/>
          <p:nvPr/>
        </p:nvGrpSpPr>
        <p:grpSpPr>
          <a:xfrm>
            <a:off x="1386952" y="3339643"/>
            <a:ext cx="6454140" cy="307777"/>
            <a:chOff x="0" y="1401986"/>
            <a:chExt cx="5334000" cy="307777"/>
          </a:xfrm>
        </p:grpSpPr>
        <p:sp>
          <p:nvSpPr>
            <p:cNvPr id="55" name="TextBox 54"/>
            <p:cNvSpPr txBox="1"/>
            <p:nvPr/>
          </p:nvSpPr>
          <p:spPr>
            <a:xfrm>
              <a:off x="0" y="1401986"/>
              <a:ext cx="609600" cy="307777"/>
            </a:xfrm>
            <a:prstGeom prst="rect">
              <a:avLst/>
            </a:prstGeom>
            <a:noFill/>
          </p:spPr>
          <p:txBody>
            <a:bodyPr wrap="square" lIns="0" rIns="0" rtlCol="0">
              <a:spAutoFit/>
            </a:bodyPr>
            <a:lstStyle>
              <a:defPPr>
                <a:defRPr lang="en-US"/>
              </a:defPPr>
              <a:lvl1pPr algn="r">
                <a:defRPr sz="1400" b="1">
                  <a:solidFill>
                    <a:schemeClr val="accent4"/>
                  </a:solidFill>
                </a:defRPr>
              </a:lvl1pPr>
            </a:lstStyle>
            <a:p>
              <a:endParaRPr lang="en-US" kern="1200" dirty="0">
                <a:solidFill>
                  <a:prstClr val="black">
                    <a:lumMod val="65000"/>
                    <a:lumOff val="35000"/>
                  </a:prstClr>
                </a:solidFill>
                <a:latin typeface="Calibri"/>
                <a:ea typeface="+mn-ea"/>
                <a:cs typeface="+mn-cs"/>
              </a:endParaRPr>
            </a:p>
          </p:txBody>
        </p:sp>
        <p:sp>
          <p:nvSpPr>
            <p:cNvPr id="56" name="TextBox 55"/>
            <p:cNvSpPr txBox="1"/>
            <p:nvPr/>
          </p:nvSpPr>
          <p:spPr>
            <a:xfrm>
              <a:off x="838200" y="1401986"/>
              <a:ext cx="4495800" cy="307777"/>
            </a:xfrm>
            <a:prstGeom prst="rect">
              <a:avLst/>
            </a:prstGeom>
            <a:noFill/>
          </p:spPr>
          <p:txBody>
            <a:bodyPr wrap="square" lIns="0" rIns="0" rtlCol="0">
              <a:spAutoFit/>
            </a:bodyPr>
            <a:lstStyle/>
            <a:p>
              <a:endParaRPr lang="en-US" kern="1200" dirty="0" smtClean="0">
                <a:solidFill>
                  <a:srgbClr val="8064A2">
                    <a:lumMod val="75000"/>
                  </a:srgbClr>
                </a:solidFill>
                <a:latin typeface="Calibri"/>
                <a:ea typeface="+mn-ea"/>
                <a:cs typeface="+mn-cs"/>
              </a:endParaRPr>
            </a:p>
          </p:txBody>
        </p:sp>
      </p:grpSp>
      <p:pic>
        <p:nvPicPr>
          <p:cNvPr id="1026" name="Picture 2" descr="C:\Users\hient2\Desktop\Untitled-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53200" y="152400"/>
            <a:ext cx="2768927" cy="100618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838201" y="4953000"/>
            <a:ext cx="4800600" cy="738664"/>
          </a:xfrm>
          <a:prstGeom prst="rect">
            <a:avLst/>
          </a:prstGeom>
          <a:noFill/>
        </p:spPr>
        <p:txBody>
          <a:bodyPr wrap="square" rtlCol="0">
            <a:spAutoFit/>
          </a:bodyPr>
          <a:lstStyle/>
          <a:p>
            <a:r>
              <a:rPr lang="en-US" b="1" kern="1200" dirty="0" smtClean="0">
                <a:solidFill>
                  <a:prstClr val="white">
                    <a:lumMod val="50000"/>
                  </a:prstClr>
                </a:solidFill>
                <a:latin typeface="Calibri"/>
                <a:ea typeface="+mn-ea"/>
                <a:cs typeface="+mn-cs"/>
              </a:rPr>
              <a:t>About CORE :</a:t>
            </a:r>
          </a:p>
          <a:p>
            <a:r>
              <a:rPr lang="en-US" b="1" kern="1200" dirty="0">
                <a:solidFill>
                  <a:prstClr val="black">
                    <a:lumMod val="65000"/>
                    <a:lumOff val="35000"/>
                  </a:prstClr>
                </a:solidFill>
                <a:latin typeface="Calibri"/>
                <a:ea typeface="+mn-ea"/>
                <a:cs typeface="+mn-cs"/>
                <a:hlinkClick r:id="rId7"/>
              </a:rPr>
              <a:t>https://www.washington.edu/research/training/about-core</a:t>
            </a:r>
            <a:r>
              <a:rPr lang="en-US" b="1" kern="1200" dirty="0" smtClean="0">
                <a:solidFill>
                  <a:prstClr val="black">
                    <a:lumMod val="65000"/>
                    <a:lumOff val="35000"/>
                  </a:prstClr>
                </a:solidFill>
                <a:latin typeface="Calibri"/>
                <a:ea typeface="+mn-ea"/>
                <a:cs typeface="+mn-cs"/>
                <a:hlinkClick r:id="rId7"/>
              </a:rPr>
              <a:t>/</a:t>
            </a:r>
            <a:endParaRPr lang="en-US" b="1" kern="1200" dirty="0" smtClean="0">
              <a:solidFill>
                <a:prstClr val="black">
                  <a:lumMod val="65000"/>
                  <a:lumOff val="35000"/>
                </a:prstClr>
              </a:solidFill>
              <a:latin typeface="Calibri"/>
              <a:ea typeface="+mn-ea"/>
              <a:cs typeface="+mn-cs"/>
            </a:endParaRPr>
          </a:p>
          <a:p>
            <a:endParaRPr lang="en-US" kern="1200" dirty="0">
              <a:solidFill>
                <a:prstClr val="black">
                  <a:lumMod val="65000"/>
                  <a:lumOff val="35000"/>
                </a:prstClr>
              </a:solidFill>
              <a:latin typeface="Calibri"/>
              <a:ea typeface="+mn-ea"/>
              <a:cs typeface="+mn-cs"/>
            </a:endParaRPr>
          </a:p>
        </p:txBody>
      </p:sp>
      <p:graphicFrame>
        <p:nvGraphicFramePr>
          <p:cNvPr id="5" name="Table 4"/>
          <p:cNvGraphicFramePr>
            <a:graphicFrameLocks noGrp="1"/>
          </p:cNvGraphicFramePr>
          <p:nvPr>
            <p:extLst>
              <p:ext uri="{D42A27DB-BD31-4B8C-83A1-F6EECF244321}">
                <p14:modId xmlns:p14="http://schemas.microsoft.com/office/powerpoint/2010/main" val="716728753"/>
              </p:ext>
            </p:extLst>
          </p:nvPr>
        </p:nvGraphicFramePr>
        <p:xfrm>
          <a:off x="381000" y="1583796"/>
          <a:ext cx="8458200" cy="2682240"/>
        </p:xfrm>
        <a:graphic>
          <a:graphicData uri="http://schemas.openxmlformats.org/drawingml/2006/table">
            <a:tbl>
              <a:tblPr>
                <a:tableStyleId>{5C22544A-7EE6-4342-B048-85BDC9FD1C3A}</a:tableStyleId>
              </a:tblPr>
              <a:tblGrid>
                <a:gridCol w="304800"/>
                <a:gridCol w="1447800"/>
                <a:gridCol w="1232759"/>
                <a:gridCol w="5472841"/>
              </a:tblGrid>
              <a:tr h="241664">
                <a:tc>
                  <a:txBody>
                    <a:bodyPr/>
                    <a:lstStyle/>
                    <a:p>
                      <a:endParaRPr lang="en-US" sz="1400" b="1" dirty="0">
                        <a:solidFill>
                          <a:schemeClr val="tx1">
                            <a:lumMod val="50000"/>
                            <a:lumOff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400" b="1" dirty="0" smtClean="0">
                          <a:solidFill>
                            <a:srgbClr val="CC9900"/>
                          </a:solidFill>
                        </a:rPr>
                        <a:t>COMING SOON </a:t>
                      </a:r>
                      <a:endParaRPr lang="en-US" sz="1400" b="1" u="none" kern="1200" dirty="0">
                        <a:solidFill>
                          <a:srgbClr val="CC9900"/>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400" b="1" dirty="0" smtClean="0">
                          <a:solidFill>
                            <a:schemeClr val="tx1">
                              <a:lumMod val="50000"/>
                              <a:lumOff val="50000"/>
                            </a:schemeClr>
                          </a:solidFill>
                        </a:rPr>
                        <a:t>RAA 203 </a:t>
                      </a:r>
                      <a:endParaRPr lang="en-US" sz="1400" b="1" u="none" kern="1200" dirty="0">
                        <a:solidFill>
                          <a:schemeClr val="tx1">
                            <a:lumMod val="50000"/>
                            <a:lumOff val="50000"/>
                          </a:schemeClr>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r>
                        <a:rPr lang="en-US" sz="1400" b="1" u="sng" kern="1200" dirty="0" smtClean="0">
                          <a:solidFill>
                            <a:schemeClr val="tx2">
                              <a:lumMod val="60000"/>
                              <a:lumOff val="40000"/>
                            </a:schemeClr>
                          </a:solidFill>
                          <a:latin typeface="+mn-lt"/>
                          <a:ea typeface="+mn-ea"/>
                          <a:cs typeface="+mn-cs"/>
                        </a:rPr>
                        <a:t>Basic Concepts in Internal Controls for Purchasing</a:t>
                      </a:r>
                      <a:endParaRPr lang="en-US" sz="1400" b="1" u="sng" kern="1200" dirty="0">
                        <a:solidFill>
                          <a:schemeClr val="tx2">
                            <a:lumMod val="60000"/>
                            <a:lumOff val="40000"/>
                          </a:schemeClr>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13955">
                <a:tc>
                  <a:txBody>
                    <a:bodyPr/>
                    <a:lstStyle/>
                    <a:p>
                      <a:endParaRPr lang="en-US" sz="1400" b="1" dirty="0">
                        <a:solidFill>
                          <a:schemeClr val="tx1">
                            <a:lumMod val="50000"/>
                            <a:lumOff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400" b="1" u="none" kern="1200" dirty="0" smtClean="0">
                          <a:solidFill>
                            <a:schemeClr val="tx1">
                              <a:lumMod val="50000"/>
                              <a:lumOff val="50000"/>
                            </a:schemeClr>
                          </a:solidFill>
                          <a:latin typeface="+mn-lt"/>
                          <a:ea typeface="+mn-ea"/>
                          <a:cs typeface="+mn-cs"/>
                        </a:rPr>
                        <a:t>Online Class</a:t>
                      </a:r>
                      <a:endParaRPr lang="en-US" sz="1400" b="1" u="none" kern="1200" dirty="0">
                        <a:solidFill>
                          <a:schemeClr val="tx1">
                            <a:lumMod val="50000"/>
                            <a:lumOff val="50000"/>
                          </a:schemeClr>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400" b="1" u="none" kern="1200" dirty="0" smtClean="0">
                          <a:solidFill>
                            <a:schemeClr val="tx1">
                              <a:lumMod val="50000"/>
                              <a:lumOff val="50000"/>
                            </a:schemeClr>
                          </a:solidFill>
                          <a:latin typeface="+mn-lt"/>
                          <a:ea typeface="+mn-ea"/>
                          <a:cs typeface="+mn-cs"/>
                        </a:rPr>
                        <a:t>GCA</a:t>
                      </a:r>
                      <a:r>
                        <a:rPr lang="en-US" sz="1400" b="1" u="none" kern="1200" baseline="0" dirty="0" smtClean="0">
                          <a:solidFill>
                            <a:schemeClr val="tx1">
                              <a:lumMod val="50000"/>
                              <a:lumOff val="50000"/>
                            </a:schemeClr>
                          </a:solidFill>
                          <a:latin typeface="+mn-lt"/>
                          <a:ea typeface="+mn-ea"/>
                          <a:cs typeface="+mn-cs"/>
                        </a:rPr>
                        <a:t> 201</a:t>
                      </a:r>
                      <a:endParaRPr lang="en-US" sz="1400" b="1" u="none" kern="1200" dirty="0">
                        <a:solidFill>
                          <a:schemeClr val="tx1">
                            <a:lumMod val="50000"/>
                            <a:lumOff val="50000"/>
                          </a:schemeClr>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400" b="1" u="none" kern="1200" dirty="0" smtClean="0">
                          <a:solidFill>
                            <a:schemeClr val="tx1">
                              <a:lumMod val="50000"/>
                              <a:lumOff val="50000"/>
                            </a:schemeClr>
                          </a:solidFill>
                          <a:latin typeface="+mn-lt"/>
                          <a:ea typeface="+mn-ea"/>
                          <a:cs typeface="+mn-cs"/>
                          <a:hlinkClick r:id="rId8"/>
                        </a:rPr>
                        <a:t>Salary and Cost Transfers</a:t>
                      </a:r>
                      <a:endParaRPr lang="en-US" sz="1400" b="1" u="none" kern="1200" dirty="0">
                        <a:solidFill>
                          <a:schemeClr val="tx1">
                            <a:lumMod val="50000"/>
                            <a:lumOff val="50000"/>
                          </a:schemeClr>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13955">
                <a:tc>
                  <a:txBody>
                    <a:bodyPr/>
                    <a:lstStyle/>
                    <a:p>
                      <a:endParaRPr lang="en-US" sz="1400" b="1" dirty="0">
                        <a:solidFill>
                          <a:schemeClr val="tx1">
                            <a:lumMod val="50000"/>
                            <a:lumOff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r>
                        <a:rPr lang="en-US" sz="1400" b="1" u="none" kern="1200" dirty="0" smtClean="0">
                          <a:solidFill>
                            <a:schemeClr val="tx1">
                              <a:lumMod val="50000"/>
                              <a:lumOff val="50000"/>
                            </a:schemeClr>
                          </a:solidFill>
                          <a:latin typeface="+mn-lt"/>
                          <a:ea typeface="+mn-ea"/>
                          <a:cs typeface="+mn-cs"/>
                        </a:rPr>
                        <a:t>Online Class</a:t>
                      </a:r>
                      <a:endParaRPr lang="en-US" sz="1400" b="1" u="none" kern="1200" dirty="0">
                        <a:solidFill>
                          <a:schemeClr val="tx1">
                            <a:lumMod val="50000"/>
                            <a:lumOff val="50000"/>
                          </a:schemeClr>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r>
                        <a:rPr lang="en-US" sz="1400" b="1" u="none" kern="1200" dirty="0" smtClean="0">
                          <a:solidFill>
                            <a:schemeClr val="tx1">
                              <a:lumMod val="50000"/>
                              <a:lumOff val="50000"/>
                            </a:schemeClr>
                          </a:solidFill>
                          <a:latin typeface="+mn-lt"/>
                          <a:ea typeface="+mn-ea"/>
                          <a:cs typeface="+mn-cs"/>
                        </a:rPr>
                        <a:t>RAA 201</a:t>
                      </a:r>
                      <a:endParaRPr lang="en-US" sz="1400" b="1" u="none" kern="1200" dirty="0">
                        <a:solidFill>
                          <a:schemeClr val="tx1">
                            <a:lumMod val="50000"/>
                            <a:lumOff val="50000"/>
                          </a:schemeClr>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r>
                        <a:rPr lang="en-US" sz="1400" b="1" u="none" kern="1200" dirty="0" smtClean="0">
                          <a:solidFill>
                            <a:schemeClr val="tx1">
                              <a:lumMod val="50000"/>
                              <a:lumOff val="50000"/>
                            </a:schemeClr>
                          </a:solidFill>
                          <a:latin typeface="+mn-lt"/>
                          <a:ea typeface="+mn-ea"/>
                          <a:cs typeface="+mn-cs"/>
                          <a:hlinkClick r:id="rId9"/>
                        </a:rPr>
                        <a:t>Post Award Food Purchases and Compliance</a:t>
                      </a:r>
                      <a:endParaRPr lang="en-US" sz="1400" b="1" u="none" kern="1200" dirty="0">
                        <a:solidFill>
                          <a:schemeClr val="tx1">
                            <a:lumMod val="50000"/>
                            <a:lumOff val="50000"/>
                          </a:schemeClr>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13955">
                <a:tc>
                  <a:txBody>
                    <a:bodyPr/>
                    <a:lstStyle/>
                    <a:p>
                      <a:endParaRPr lang="en-US" sz="1400" b="1" dirty="0">
                        <a:solidFill>
                          <a:schemeClr val="tx1">
                            <a:lumMod val="50000"/>
                            <a:lumOff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u="none" kern="1200" dirty="0" smtClean="0">
                          <a:solidFill>
                            <a:schemeClr val="tx1">
                              <a:lumMod val="50000"/>
                              <a:lumOff val="50000"/>
                            </a:schemeClr>
                          </a:solidFill>
                          <a:latin typeface="+mn-lt"/>
                          <a:ea typeface="+mn-ea"/>
                          <a:cs typeface="+mn-cs"/>
                        </a:rPr>
                        <a:t>Online Class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r>
                        <a:rPr lang="en-US" sz="1400" b="1" u="none" kern="1200" dirty="0" smtClean="0">
                          <a:solidFill>
                            <a:schemeClr val="tx1">
                              <a:lumMod val="50000"/>
                              <a:lumOff val="50000"/>
                            </a:schemeClr>
                          </a:solidFill>
                          <a:latin typeface="+mn-lt"/>
                          <a:ea typeface="+mn-ea"/>
                          <a:cs typeface="+mn-cs"/>
                        </a:rPr>
                        <a:t>GCA 202</a:t>
                      </a:r>
                      <a:endParaRPr lang="en-US" sz="1400" b="1" u="none" kern="1200" dirty="0">
                        <a:solidFill>
                          <a:schemeClr val="tx1">
                            <a:lumMod val="50000"/>
                            <a:lumOff val="50000"/>
                          </a:schemeClr>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r>
                        <a:rPr lang="en-US" sz="1400" b="1" u="none" kern="1200" dirty="0" smtClean="0">
                          <a:solidFill>
                            <a:schemeClr val="tx1">
                              <a:lumMod val="50000"/>
                              <a:lumOff val="50000"/>
                            </a:schemeClr>
                          </a:solidFill>
                          <a:latin typeface="+mn-lt"/>
                          <a:ea typeface="+mn-ea"/>
                          <a:cs typeface="+mn-cs"/>
                          <a:hlinkClick r:id="rId10"/>
                        </a:rPr>
                        <a:t>Direct Billing of F&amp;A Type Costs Online Class</a:t>
                      </a:r>
                      <a:endParaRPr lang="en-US" sz="1400" b="1" u="none" kern="1200" dirty="0">
                        <a:solidFill>
                          <a:schemeClr val="tx1">
                            <a:lumMod val="50000"/>
                            <a:lumOff val="50000"/>
                          </a:schemeClr>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13955">
                <a:tc>
                  <a:txBody>
                    <a:bodyPr/>
                    <a:lstStyle/>
                    <a:p>
                      <a:endParaRPr lang="en-US" sz="1400" b="1" dirty="0">
                        <a:solidFill>
                          <a:schemeClr val="tx1">
                            <a:lumMod val="50000"/>
                            <a:lumOff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u="none" kern="1200" dirty="0" smtClean="0">
                          <a:solidFill>
                            <a:schemeClr val="tx1">
                              <a:lumMod val="50000"/>
                              <a:lumOff val="50000"/>
                            </a:schemeClr>
                          </a:solidFill>
                          <a:latin typeface="+mn-lt"/>
                          <a:ea typeface="+mn-ea"/>
                          <a:cs typeface="+mn-cs"/>
                        </a:rPr>
                        <a:t>Online Class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r>
                        <a:rPr lang="en-US" sz="1400" b="1" u="none" kern="1200" dirty="0" smtClean="0">
                          <a:solidFill>
                            <a:schemeClr val="tx1">
                              <a:lumMod val="50000"/>
                              <a:lumOff val="50000"/>
                            </a:schemeClr>
                          </a:solidFill>
                          <a:latin typeface="+mn-lt"/>
                          <a:ea typeface="+mn-ea"/>
                          <a:cs typeface="+mn-cs"/>
                        </a:rPr>
                        <a:t>RAA 202</a:t>
                      </a:r>
                      <a:endParaRPr lang="en-US" sz="1400" b="1" u="none" kern="1200" dirty="0">
                        <a:solidFill>
                          <a:schemeClr val="tx1">
                            <a:lumMod val="50000"/>
                            <a:lumOff val="50000"/>
                          </a:schemeClr>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r>
                        <a:rPr lang="en-US" sz="1400" b="1" u="none" kern="1200" dirty="0" smtClean="0">
                          <a:solidFill>
                            <a:schemeClr val="tx1">
                              <a:lumMod val="50000"/>
                              <a:lumOff val="50000"/>
                            </a:schemeClr>
                          </a:solidFill>
                          <a:latin typeface="+mn-lt"/>
                          <a:ea typeface="+mn-ea"/>
                          <a:cs typeface="+mn-cs"/>
                          <a:hlinkClick r:id="rId11"/>
                        </a:rPr>
                        <a:t>Timing of Expenditures &amp; Benefit to Award</a:t>
                      </a:r>
                      <a:endParaRPr lang="en-US" sz="1400" b="1" u="none" kern="1200" dirty="0" smtClean="0">
                        <a:solidFill>
                          <a:schemeClr val="tx1">
                            <a:lumMod val="50000"/>
                            <a:lumOff val="50000"/>
                          </a:schemeClr>
                        </a:solidFill>
                        <a:latin typeface="+mn-lt"/>
                        <a:ea typeface="+mn-ea"/>
                        <a:cs typeface="+mn-cs"/>
                      </a:endParaRPr>
                    </a:p>
                    <a:p>
                      <a:pPr marL="0" algn="l" defTabSz="914400" rtl="0" eaLnBrk="1" latinLnBrk="0" hangingPunct="1"/>
                      <a:endParaRPr lang="en-US" sz="1400" b="1" u="none" kern="1200" dirty="0">
                        <a:solidFill>
                          <a:schemeClr val="tx1">
                            <a:lumMod val="50000"/>
                            <a:lumOff val="50000"/>
                          </a:schemeClr>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41773">
                <a:tc>
                  <a:txBody>
                    <a:bodyPr/>
                    <a:lstStyle/>
                    <a:p>
                      <a:endParaRPr lang="en-US" sz="1400" b="1" dirty="0">
                        <a:solidFill>
                          <a:schemeClr val="tx1">
                            <a:lumMod val="50000"/>
                            <a:lumOff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rowSpan="2"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u="none" kern="1200" dirty="0" smtClean="0">
                          <a:solidFill>
                            <a:schemeClr val="tx1">
                              <a:lumMod val="50000"/>
                              <a:lumOff val="50000"/>
                            </a:schemeClr>
                          </a:solidFill>
                          <a:latin typeface="+mn-lt"/>
                          <a:ea typeface="+mn-ea"/>
                          <a:cs typeface="+mn-cs"/>
                        </a:rPr>
                        <a:t>SAGE/Workday Resources</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solidFill>
                            <a:srgbClr val="CC9900"/>
                          </a:solidFill>
                        </a:rPr>
                        <a:t>Includes Workday in SAGE</a:t>
                      </a:r>
                      <a:r>
                        <a:rPr lang="en-US" sz="1400" b="1" baseline="0" dirty="0" smtClean="0">
                          <a:solidFill>
                            <a:srgbClr val="CC9900"/>
                          </a:solidFill>
                        </a:rPr>
                        <a:t> updates</a:t>
                      </a:r>
                      <a:endParaRPr lang="en-US" sz="1400" b="1" u="none" kern="1200" dirty="0" smtClean="0">
                        <a:solidFill>
                          <a:srgbClr val="CC9900"/>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b="1" u="none" kern="1200" dirty="0" smtClean="0">
                        <a:solidFill>
                          <a:schemeClr val="tx1">
                            <a:lumMod val="50000"/>
                            <a:lumOff val="50000"/>
                          </a:schemeClr>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rowSpan="2" hMerge="1">
                  <a:txBody>
                    <a:bodyPr/>
                    <a:lstStyle/>
                    <a:p>
                      <a:pPr marL="0" algn="l" defTabSz="914400" rtl="0" eaLnBrk="1" latinLnBrk="0" hangingPunct="1"/>
                      <a:endParaRPr lang="en-US" sz="1400" b="1" u="none" kern="1200" dirty="0">
                        <a:solidFill>
                          <a:schemeClr val="tx1">
                            <a:lumMod val="50000"/>
                            <a:lumOff val="50000"/>
                          </a:schemeClr>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400" b="1" dirty="0" smtClean="0">
                          <a:hlinkClick r:id="rId12"/>
                        </a:rPr>
                        <a:t>SAGE Online Learning</a:t>
                      </a:r>
                      <a:endParaRPr lang="en-US" sz="1400" b="1" dirty="0" smtClean="0">
                        <a:solidFill>
                          <a:srgbClr val="FFCC0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13955">
                <a:tc>
                  <a:txBody>
                    <a:bodyPr/>
                    <a:lstStyle/>
                    <a:p>
                      <a:endParaRPr lang="en-US" sz="1400" b="1" dirty="0">
                        <a:solidFill>
                          <a:schemeClr val="tx1">
                            <a:lumMod val="50000"/>
                            <a:lumOff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400" b="1" u="none" kern="1200" dirty="0" smtClean="0">
                        <a:solidFill>
                          <a:schemeClr val="tx1">
                            <a:lumMod val="50000"/>
                            <a:lumOff val="50000"/>
                          </a:schemeClr>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vMerge="1">
                  <a:txBody>
                    <a:bodyPr/>
                    <a:lstStyle/>
                    <a:p>
                      <a:endParaRPr 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hlinkClick r:id="rId13"/>
                        </a:rPr>
                        <a:t>SAGE help documentation</a:t>
                      </a:r>
                      <a:r>
                        <a:rPr lang="en-US" sz="1400" b="1" baseline="0" dirty="0" smtClean="0"/>
                        <a:t> </a:t>
                      </a:r>
                      <a:r>
                        <a:rPr lang="en-US" sz="1400" b="1" dirty="0" smtClean="0">
                          <a:hlinkClick r:id="rId12"/>
                        </a:rPr>
                        <a:t>Learning</a:t>
                      </a:r>
                      <a:endParaRPr lang="en-US" sz="1400" b="1" u="none" kern="1200" dirty="0" smtClean="0">
                        <a:solidFill>
                          <a:schemeClr val="tx1">
                            <a:lumMod val="50000"/>
                            <a:lumOff val="50000"/>
                          </a:schemeClr>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17" name="TextBox 16"/>
          <p:cNvSpPr txBox="1"/>
          <p:nvPr/>
        </p:nvSpPr>
        <p:spPr>
          <a:xfrm>
            <a:off x="914400" y="4343400"/>
            <a:ext cx="4572000" cy="738664"/>
          </a:xfrm>
          <a:prstGeom prst="rect">
            <a:avLst/>
          </a:prstGeom>
          <a:noFill/>
        </p:spPr>
        <p:txBody>
          <a:bodyPr wrap="square" lIns="0" rtlCol="0">
            <a:spAutoFit/>
          </a:bodyPr>
          <a:lstStyle/>
          <a:p>
            <a:r>
              <a:rPr lang="en-US" b="1" kern="1200" dirty="0" smtClean="0">
                <a:solidFill>
                  <a:prstClr val="white">
                    <a:lumMod val="50000"/>
                  </a:prstClr>
                </a:solidFill>
                <a:latin typeface="Calibri"/>
                <a:ea typeface="+mn-ea"/>
                <a:cs typeface="+mn-cs"/>
              </a:rPr>
              <a:t>Register: </a:t>
            </a:r>
            <a:r>
              <a:rPr lang="en-US" b="1" kern="1200" dirty="0">
                <a:solidFill>
                  <a:prstClr val="black">
                    <a:lumMod val="65000"/>
                    <a:lumOff val="35000"/>
                  </a:prstClr>
                </a:solidFill>
                <a:latin typeface="Calibri"/>
                <a:ea typeface="+mn-ea"/>
                <a:cs typeface="+mn-cs"/>
                <a:hlinkClick r:id="rId14"/>
              </a:rPr>
              <a:t>https://</a:t>
            </a:r>
            <a:r>
              <a:rPr lang="en-US" b="1" kern="1200" dirty="0">
                <a:solidFill>
                  <a:prstClr val="black">
                    <a:lumMod val="50000"/>
                    <a:lumOff val="50000"/>
                  </a:prstClr>
                </a:solidFill>
                <a:latin typeface="Calibri"/>
                <a:ea typeface="+mn-ea"/>
                <a:cs typeface="+mn-cs"/>
                <a:hlinkClick r:id="rId14"/>
              </a:rPr>
              <a:t>uwresearch.gosignmeup.com/public/course/browse</a:t>
            </a:r>
            <a:r>
              <a:rPr lang="en-US" b="1" kern="1200" dirty="0">
                <a:solidFill>
                  <a:prstClr val="black">
                    <a:lumMod val="65000"/>
                    <a:lumOff val="35000"/>
                  </a:prstClr>
                </a:solidFill>
                <a:latin typeface="Calibri"/>
                <a:ea typeface="+mn-ea"/>
                <a:cs typeface="+mn-cs"/>
              </a:rPr>
              <a:t> </a:t>
            </a:r>
          </a:p>
          <a:p>
            <a:endParaRPr lang="en-US" kern="1200" dirty="0">
              <a:solidFill>
                <a:prstClr val="black"/>
              </a:solidFill>
              <a:latin typeface="Calibri"/>
              <a:ea typeface="+mn-ea"/>
              <a:cs typeface="+mn-cs"/>
            </a:endParaRPr>
          </a:p>
        </p:txBody>
      </p:sp>
      <p:sp>
        <p:nvSpPr>
          <p:cNvPr id="15" name="6-Point Star 14"/>
          <p:cNvSpPr/>
          <p:nvPr/>
        </p:nvSpPr>
        <p:spPr>
          <a:xfrm>
            <a:off x="548963" y="1675598"/>
            <a:ext cx="152401" cy="152400"/>
          </a:xfrm>
          <a:prstGeom prst="star6">
            <a:avLst/>
          </a:prstGeom>
          <a:solidFill>
            <a:srgbClr val="CC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kern="1200">
              <a:solidFill>
                <a:prstClr val="white"/>
              </a:solidFill>
            </a:endParaRPr>
          </a:p>
        </p:txBody>
      </p:sp>
      <p:sp>
        <p:nvSpPr>
          <p:cNvPr id="28" name="6-Point Star 27"/>
          <p:cNvSpPr/>
          <p:nvPr/>
        </p:nvSpPr>
        <p:spPr>
          <a:xfrm>
            <a:off x="541581" y="3417331"/>
            <a:ext cx="152401" cy="152400"/>
          </a:xfrm>
          <a:prstGeom prst="star6">
            <a:avLst/>
          </a:prstGeom>
          <a:solidFill>
            <a:srgbClr val="CC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kern="1200">
              <a:solidFill>
                <a:prstClr val="white"/>
              </a:solidFill>
            </a:endParaRPr>
          </a:p>
        </p:txBody>
      </p:sp>
    </p:spTree>
    <p:custDataLst>
      <p:tags r:id="rId1"/>
    </p:custDataLst>
    <p:extLst>
      <p:ext uri="{BB962C8B-B14F-4D97-AF65-F5344CB8AC3E}">
        <p14:creationId xmlns:p14="http://schemas.microsoft.com/office/powerpoint/2010/main" val="30766995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Shape 80"/>
          <p:cNvSpPr txBox="1">
            <a:spLocks noGrp="1"/>
          </p:cNvSpPr>
          <p:nvPr>
            <p:ph type="body" idx="1"/>
          </p:nvPr>
        </p:nvSpPr>
        <p:spPr>
          <a:xfrm>
            <a:off x="671756" y="371510"/>
            <a:ext cx="8184600" cy="992100"/>
          </a:xfrm>
          <a:prstGeom prst="rect">
            <a:avLst/>
          </a:prstGeom>
        </p:spPr>
        <p:txBody>
          <a:bodyPr wrap="square" lIns="91425" tIns="91425" rIns="91425" bIns="91425" anchor="b" anchorCtr="0">
            <a:noAutofit/>
          </a:bodyPr>
          <a:lstStyle/>
          <a:p>
            <a:pPr lvl="0" rtl="0">
              <a:spcBef>
                <a:spcPts val="0"/>
              </a:spcBef>
              <a:buNone/>
            </a:pPr>
            <a:r>
              <a:rPr lang="en-US" dirty="0">
                <a:latin typeface="Open Sans"/>
                <a:ea typeface="Open Sans"/>
                <a:cs typeface="Open Sans"/>
                <a:sym typeface="Open Sans"/>
              </a:rPr>
              <a:t>Assurance &amp; Approval</a:t>
            </a:r>
          </a:p>
        </p:txBody>
      </p:sp>
      <p:pic>
        <p:nvPicPr>
          <p:cNvPr id="81" name="Shape 81"/>
          <p:cNvPicPr preferRelativeResize="0"/>
          <p:nvPr/>
        </p:nvPicPr>
        <p:blipFill>
          <a:blip r:embed="rId3">
            <a:alphaModFix/>
          </a:blip>
          <a:stretch>
            <a:fillRect/>
          </a:stretch>
        </p:blipFill>
        <p:spPr>
          <a:xfrm>
            <a:off x="465175" y="1597401"/>
            <a:ext cx="6993425" cy="518927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Shape 86"/>
          <p:cNvSpPr txBox="1">
            <a:spLocks noGrp="1"/>
          </p:cNvSpPr>
          <p:nvPr>
            <p:ph type="body" idx="1"/>
          </p:nvPr>
        </p:nvSpPr>
        <p:spPr>
          <a:xfrm>
            <a:off x="671756" y="371510"/>
            <a:ext cx="8184600" cy="992100"/>
          </a:xfrm>
          <a:prstGeom prst="rect">
            <a:avLst/>
          </a:prstGeom>
        </p:spPr>
        <p:txBody>
          <a:bodyPr wrap="square" lIns="91425" tIns="91425" rIns="91425" bIns="91425" anchor="b" anchorCtr="0">
            <a:noAutofit/>
          </a:bodyPr>
          <a:lstStyle/>
          <a:p>
            <a:pPr marL="0" lvl="0" indent="0" rtl="0">
              <a:spcBef>
                <a:spcPts val="0"/>
              </a:spcBef>
              <a:buNone/>
            </a:pPr>
            <a:r>
              <a:rPr lang="en-US" dirty="0">
                <a:latin typeface="Open Sans"/>
                <a:ea typeface="Open Sans"/>
                <a:cs typeface="Open Sans"/>
                <a:sym typeface="Open Sans"/>
              </a:rPr>
              <a:t>ASTRA Role &amp; SAGE Approval </a:t>
            </a:r>
          </a:p>
        </p:txBody>
      </p:sp>
      <p:sp>
        <p:nvSpPr>
          <p:cNvPr id="87" name="Shape 87"/>
          <p:cNvSpPr txBox="1">
            <a:spLocks noGrp="1"/>
          </p:cNvSpPr>
          <p:nvPr>
            <p:ph type="body" idx="2"/>
          </p:nvPr>
        </p:nvSpPr>
        <p:spPr>
          <a:xfrm>
            <a:off x="506900" y="1736725"/>
            <a:ext cx="8637000" cy="4015500"/>
          </a:xfrm>
          <a:prstGeom prst="rect">
            <a:avLst/>
          </a:prstGeom>
        </p:spPr>
        <p:txBody>
          <a:bodyPr wrap="square" lIns="91425" tIns="91425" rIns="91425" bIns="91425" anchor="t" anchorCtr="0">
            <a:noAutofit/>
          </a:bodyPr>
          <a:lstStyle/>
          <a:p>
            <a:pPr marL="0" lvl="0" indent="0" rtl="0">
              <a:spcBef>
                <a:spcPts val="0"/>
              </a:spcBef>
              <a:buNone/>
            </a:pPr>
            <a:endParaRPr b="0" dirty="0"/>
          </a:p>
          <a:p>
            <a:pPr marL="0" lvl="0" indent="0" rtl="0">
              <a:spcBef>
                <a:spcPts val="0"/>
              </a:spcBef>
              <a:buNone/>
            </a:pPr>
            <a:r>
              <a:rPr lang="en-US" b="0" dirty="0"/>
              <a:t>Ensure all PIs</a:t>
            </a:r>
            <a:r>
              <a:rPr lang="en-US" b="0" dirty="0" smtClean="0"/>
              <a:t>:</a:t>
            </a:r>
          </a:p>
          <a:p>
            <a:pPr marL="0" lvl="0" indent="0" rtl="0">
              <a:spcBef>
                <a:spcPts val="0"/>
              </a:spcBef>
              <a:buNone/>
            </a:pPr>
            <a:endParaRPr lang="en-US" b="0" dirty="0"/>
          </a:p>
          <a:p>
            <a:pPr marL="457200" lvl="0" indent="-228600" rtl="0">
              <a:spcBef>
                <a:spcPts val="0"/>
              </a:spcBef>
            </a:pPr>
            <a:r>
              <a:rPr lang="en-US" b="0" dirty="0"/>
              <a:t>have a </a:t>
            </a:r>
            <a:r>
              <a:rPr lang="en-US" b="0" u="sng" dirty="0">
                <a:solidFill>
                  <a:schemeClr val="hlink"/>
                </a:solidFill>
                <a:hlinkClick r:id="rId3"/>
              </a:rPr>
              <a:t>SAGE ASTRA role</a:t>
            </a:r>
            <a:r>
              <a:rPr lang="en-US" b="0" dirty="0"/>
              <a:t>: minimum “proposal/preparer</a:t>
            </a:r>
            <a:r>
              <a:rPr lang="en-US" b="0" dirty="0" smtClean="0"/>
              <a:t>”</a:t>
            </a:r>
          </a:p>
          <a:p>
            <a:pPr marL="228600" lvl="0" indent="0" rtl="0">
              <a:spcBef>
                <a:spcPts val="0"/>
              </a:spcBef>
              <a:buNone/>
            </a:pPr>
            <a:endParaRPr lang="en-US" b="0" dirty="0"/>
          </a:p>
          <a:p>
            <a:pPr marL="457200" lvl="0" indent="-228600" rtl="0">
              <a:spcBef>
                <a:spcPts val="0"/>
              </a:spcBef>
            </a:pPr>
            <a:r>
              <a:rPr lang="en-US" b="0" dirty="0"/>
              <a:t>know to approve eGC1 in </a:t>
            </a:r>
            <a:r>
              <a:rPr lang="en-US" b="0" dirty="0" smtClean="0"/>
              <a:t>SAGE</a:t>
            </a:r>
          </a:p>
          <a:p>
            <a:pPr marL="228600" lvl="0" indent="0" rtl="0">
              <a:spcBef>
                <a:spcPts val="0"/>
              </a:spcBef>
              <a:buNone/>
            </a:pPr>
            <a:r>
              <a:rPr lang="en-US" b="0" dirty="0" smtClean="0"/>
              <a:t> </a:t>
            </a:r>
            <a:endParaRPr lang="en-US" b="0" dirty="0"/>
          </a:p>
          <a:p>
            <a:pPr marL="457200" lvl="0" indent="-228600" rtl="0">
              <a:spcBef>
                <a:spcPts val="0"/>
              </a:spcBef>
            </a:pPr>
            <a:r>
              <a:rPr lang="en-US" b="0" dirty="0"/>
              <a:t>expect SAGE approval email </a:t>
            </a:r>
          </a:p>
          <a:p>
            <a:pPr marL="0" lvl="0" indent="0" rtl="0">
              <a:spcBef>
                <a:spcPts val="0"/>
              </a:spcBef>
              <a:buNone/>
            </a:pPr>
            <a:endParaRPr b="0" dirty="0"/>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Custom Design">
  <a:themeElements>
    <a:clrScheme name="UW Brand">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D8D9DA"/>
      </a:hlink>
      <a:folHlink>
        <a:srgbClr val="99999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ustom Design">
  <a:themeElements>
    <a:clrScheme name="Custom 5">
      <a:dk1>
        <a:srgbClr val="33006F"/>
      </a:dk1>
      <a:lt1>
        <a:srgbClr val="E8D3A2"/>
      </a:lt1>
      <a:dk2>
        <a:srgbClr val="33006F"/>
      </a:dk2>
      <a:lt2>
        <a:srgbClr val="FFFFFF"/>
      </a:lt2>
      <a:accent1>
        <a:srgbClr val="33006F"/>
      </a:accent1>
      <a:accent2>
        <a:srgbClr val="E8D3A2"/>
      </a:accent2>
      <a:accent3>
        <a:srgbClr val="FFFFFF"/>
      </a:accent3>
      <a:accent4>
        <a:srgbClr val="B2B2B2"/>
      </a:accent4>
      <a:accent5>
        <a:srgbClr val="26005C"/>
      </a:accent5>
      <a:accent6>
        <a:srgbClr val="917B4C"/>
      </a:accent6>
      <a:hlink>
        <a:srgbClr val="26005C"/>
      </a:hlink>
      <a:folHlink>
        <a:srgbClr val="33006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Office Theme">
  <a:themeElements>
    <a:clrScheme name="UW Brand">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D8D9DA"/>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2_Custom Design">
  <a:themeElements>
    <a:clrScheme name="UW Brand">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D8D9DA"/>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3_Custom Design">
  <a:themeElements>
    <a:clrScheme name="Custom 5">
      <a:dk1>
        <a:srgbClr val="33006F"/>
      </a:dk1>
      <a:lt1>
        <a:srgbClr val="E8D3A2"/>
      </a:lt1>
      <a:dk2>
        <a:srgbClr val="33006F"/>
      </a:dk2>
      <a:lt2>
        <a:srgbClr val="FFFFFF"/>
      </a:lt2>
      <a:accent1>
        <a:srgbClr val="33006F"/>
      </a:accent1>
      <a:accent2>
        <a:srgbClr val="E8D3A2"/>
      </a:accent2>
      <a:accent3>
        <a:srgbClr val="FFFFFF"/>
      </a:accent3>
      <a:accent4>
        <a:srgbClr val="B2B2B2"/>
      </a:accent4>
      <a:accent5>
        <a:srgbClr val="26005C"/>
      </a:accent5>
      <a:accent6>
        <a:srgbClr val="917B4C"/>
      </a:accent6>
      <a:hlink>
        <a:srgbClr val="26005C"/>
      </a:hlink>
      <a:folHlink>
        <a:srgbClr val="33006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2_Office Theme">
  <a:themeElements>
    <a:clrScheme name="GO AWAY BLUE LINK">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6DADE7"/>
      </a:hlink>
      <a:folHlink>
        <a:srgbClr val="6DADE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74</TotalTime>
  <Words>3933</Words>
  <Application>Microsoft Office PowerPoint</Application>
  <PresentationFormat>On-screen Show (4:3)</PresentationFormat>
  <Paragraphs>809</Paragraphs>
  <Slides>74</Slides>
  <Notes>63</Notes>
  <HiddenSlides>0</HiddenSlides>
  <MMClips>1</MMClips>
  <ScaleCrop>false</ScaleCrop>
  <HeadingPairs>
    <vt:vector size="6" baseType="variant">
      <vt:variant>
        <vt:lpstr>Fonts Used</vt:lpstr>
      </vt:variant>
      <vt:variant>
        <vt:i4>13</vt:i4>
      </vt:variant>
      <vt:variant>
        <vt:lpstr>Theme</vt:lpstr>
      </vt:variant>
      <vt:variant>
        <vt:i4>7</vt:i4>
      </vt:variant>
      <vt:variant>
        <vt:lpstr>Slide Titles</vt:lpstr>
      </vt:variant>
      <vt:variant>
        <vt:i4>74</vt:i4>
      </vt:variant>
    </vt:vector>
  </HeadingPairs>
  <TitlesOfParts>
    <vt:vector size="94" baseType="lpstr">
      <vt:lpstr>Arial</vt:lpstr>
      <vt:lpstr>Merriweather Sans</vt:lpstr>
      <vt:lpstr>Uni Sans Regular</vt:lpstr>
      <vt:lpstr>Verdana</vt:lpstr>
      <vt:lpstr>Open Sans</vt:lpstr>
      <vt:lpstr>Palatino Linotype</vt:lpstr>
      <vt:lpstr>Open Sans Light</vt:lpstr>
      <vt:lpstr>Times New Roman</vt:lpstr>
      <vt:lpstr>Wingdings</vt:lpstr>
      <vt:lpstr>Encode Sans Normal Black</vt:lpstr>
      <vt:lpstr>Encode Sans Normal</vt:lpstr>
      <vt:lpstr>Calibri</vt:lpstr>
      <vt:lpstr>Lucida Grande</vt:lpstr>
      <vt:lpstr>Custom Design</vt:lpstr>
      <vt:lpstr>1_Custom Design</vt:lpstr>
      <vt:lpstr>Office Theme</vt:lpstr>
      <vt:lpstr>1_Office Theme</vt:lpstr>
      <vt:lpstr>2_Custom Design</vt:lpstr>
      <vt:lpstr>3_Custom Design</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is an Export?</vt:lpstr>
      <vt:lpstr>Why Export Controls at a University?</vt:lpstr>
      <vt:lpstr>Exporting Basics</vt:lpstr>
      <vt:lpstr>Why? Prohibited End Uses</vt:lpstr>
      <vt:lpstr>Who? </vt:lpstr>
      <vt:lpstr>Debarred Parties</vt:lpstr>
      <vt:lpstr>What is generally not subject to export controls?</vt:lpstr>
      <vt:lpstr>What is excluded from Export Controls?</vt:lpstr>
      <vt:lpstr>PowerPoint Presentation</vt:lpstr>
      <vt:lpstr>Sample Clauses</vt:lpstr>
      <vt:lpstr>Hidden Contractual Restriction</vt:lpstr>
      <vt:lpstr>What is controlled? International Traffic in Arms Regulations ITAR -</vt:lpstr>
      <vt:lpstr>Defense Service</vt:lpstr>
      <vt:lpstr>Examples of Export Controlled  Goods And Technology</vt:lpstr>
      <vt:lpstr>Export Administration Regulations (EAR)</vt:lpstr>
      <vt:lpstr>When might an export license be needed?   </vt:lpstr>
      <vt:lpstr>When the Fundamental Research Exclusion Doesn’t Apply</vt:lpstr>
      <vt:lpstr>Where?</vt:lpstr>
      <vt:lpstr>Sanctions and Embargos</vt:lpstr>
      <vt:lpstr>The Sanctioned Countries</vt:lpstr>
      <vt:lpstr>Anti-Boycott</vt:lpstr>
      <vt:lpstr>Anti-Boycott Countries</vt:lpstr>
      <vt:lpstr>Other Export Licensing Regimes</vt:lpstr>
      <vt:lpstr>Incoming Foreign Nationals</vt:lpstr>
      <vt:lpstr>Key Points</vt:lpstr>
      <vt:lpstr>PowerPoint Presentation</vt:lpstr>
      <vt:lpstr>Real Cases</vt:lpstr>
      <vt:lpstr>Questions?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OSP</dc:creator>
  <cp:lastModifiedBy>OSP</cp:lastModifiedBy>
  <cp:revision>15</cp:revision>
  <dcterms:modified xsi:type="dcterms:W3CDTF">2017-09-29T20:17:53Z</dcterms:modified>
</cp:coreProperties>
</file>