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2438-00AF-44B7-83F5-925B0EA5492C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6A4ED-6434-480F-BE92-643838B0F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400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Current form will redirect but only for a few months</a:t>
            </a:r>
          </a:p>
          <a:p>
            <a:pPr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400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Update your bookmarks!</a:t>
            </a:r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838200" marR="0" lvl="1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2573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76400" marR="0" lvl="3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95500" marR="0" lvl="4" indent="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Shape 26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963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Shape 3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068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27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84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6" name="Shape 36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56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68855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manage/award-changes/budget-extens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osp@uw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 b="0" i="0" u="none" strike="noStrike" cap="none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Budget Extension Form Updates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692029" y="4308048"/>
            <a:ext cx="6656729" cy="181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>
              <a:buClr>
                <a:srgbClr val="FFFFFF"/>
              </a:buClr>
              <a:buFont typeface="Arial"/>
              <a:buNone/>
            </a:pPr>
            <a:endParaRPr sz="2000" kern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Kendra Hayward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</a:p>
        </p:txBody>
      </p:sp>
    </p:spTree>
    <p:extLst>
      <p:ext uri="{BB962C8B-B14F-4D97-AF65-F5344CB8AC3E}">
        <p14:creationId xmlns:p14="http://schemas.microsoft.com/office/powerpoint/2010/main" val="396571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New Budget Extension Form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&amp; Updated Guidance Publication on 9/20/17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2"/>
          </p:nvPr>
        </p:nvSpPr>
        <p:spPr>
          <a:xfrm>
            <a:off x="659304" y="18891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 dirty="0" smtClean="0"/>
              <a:t>9/19 after 5pm:</a:t>
            </a:r>
            <a:endParaRPr lang="en-US" sz="2200" b="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 dirty="0"/>
              <a:t>Budget Extension request form replacement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 dirty="0"/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sz="2200" b="0" dirty="0"/>
              <a:t>Document attachment &amp; updated questions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endParaRPr sz="2200" b="0" dirty="0"/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sz="2200" b="0" dirty="0"/>
              <a:t>One form to handle all your no cost extension (NCE) &amp; temporary budget extension requests at the same </a:t>
            </a:r>
            <a:r>
              <a:rPr lang="en-US" sz="2200" b="0" dirty="0" smtClean="0"/>
              <a:t>time </a:t>
            </a:r>
            <a:endParaRPr lang="en-US" sz="2200" b="0" dirty="0"/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endParaRPr sz="2200" b="0" dirty="0"/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sz="2200" b="0" dirty="0"/>
              <a:t>NIH 2nd NCE request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endParaRPr sz="2200" b="0" dirty="0"/>
          </a:p>
          <a:p>
            <a:pPr marL="342900" indent="-342900">
              <a:lnSpc>
                <a:spcPct val="90000"/>
              </a:lnSpc>
              <a:spcBef>
                <a:spcPts val="0"/>
              </a:spcBef>
              <a:buSzPct val="90000"/>
            </a:pPr>
            <a:r>
              <a:rPr lang="en-US" sz="2200" b="0" dirty="0"/>
              <a:t>Updated temporary budget vs. advance budget </a:t>
            </a:r>
            <a:r>
              <a:rPr lang="en-US" sz="2200" b="0" dirty="0" smtClean="0"/>
              <a:t>guidance</a:t>
            </a:r>
            <a:endParaRPr lang="en-US" sz="2200" b="0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 dirty="0"/>
          </a:p>
        </p:txBody>
      </p:sp>
    </p:spTree>
    <p:extLst>
      <p:ext uri="{BB962C8B-B14F-4D97-AF65-F5344CB8AC3E}">
        <p14:creationId xmlns:p14="http://schemas.microsoft.com/office/powerpoint/2010/main" val="110497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New NIH 2nd NCE Request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2"/>
          </p:nvPr>
        </p:nvSpPr>
        <p:spPr>
          <a:xfrm>
            <a:off x="659304" y="19653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 dirty="0"/>
              <a:t>New NIH Prior Approval Module allows OSP to submit 2nd NCE requests within </a:t>
            </a:r>
            <a:r>
              <a:rPr lang="en-US" sz="2200" b="0" dirty="0" err="1"/>
              <a:t>eRA</a:t>
            </a:r>
            <a:r>
              <a:rPr lang="en-US" sz="2200" b="0" dirty="0"/>
              <a:t> Commons directly.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endParaRPr sz="2200" b="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 dirty="0"/>
              <a:t>New form guides requestor to attach 3 NIH required PDFs:</a:t>
            </a:r>
          </a:p>
          <a:p>
            <a:pPr marL="457200" lvl="0" indent="-368300" rtl="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2200" b="0" dirty="0"/>
              <a:t>Programmatic Justification Document	</a:t>
            </a:r>
          </a:p>
          <a:p>
            <a:pPr marL="457200" lvl="0" indent="-368300" rtl="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2200" b="0" dirty="0"/>
              <a:t>Budget Document</a:t>
            </a:r>
          </a:p>
          <a:p>
            <a:pPr marL="457200" lvl="0" indent="-368300" rtl="0">
              <a:lnSpc>
                <a:spcPct val="90000"/>
              </a:lnSpc>
              <a:spcBef>
                <a:spcPts val="0"/>
              </a:spcBef>
              <a:buSzPct val="100000"/>
            </a:pPr>
            <a:r>
              <a:rPr lang="en-US" sz="2200" b="0" dirty="0"/>
              <a:t>Progress Report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buNone/>
            </a:pPr>
            <a:endParaRPr sz="2200" b="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200" b="0" dirty="0"/>
              <a:t>Same info NIH has always requested - </a:t>
            </a:r>
            <a:r>
              <a:rPr lang="en-US" sz="2200" b="0"/>
              <a:t>new </a:t>
            </a:r>
            <a:r>
              <a:rPr lang="en-US" sz="2200" b="0" smtClean="0"/>
              <a:t>format </a:t>
            </a:r>
            <a:endParaRPr lang="en-US" sz="2200" b="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 dirty="0"/>
              <a:t>	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 dirty="0"/>
              <a:t>This new NIH process enables tracking of requests directly within </a:t>
            </a:r>
            <a:r>
              <a:rPr lang="en-US" sz="2200" b="0" dirty="0" err="1" smtClean="0"/>
              <a:t>eRA</a:t>
            </a:r>
            <a:r>
              <a:rPr lang="en-US" sz="2200" b="0" dirty="0" smtClean="0"/>
              <a:t> Commons </a:t>
            </a:r>
            <a:r>
              <a:rPr lang="en-US" sz="2200" b="0" dirty="0"/>
              <a:t>upon submission. </a:t>
            </a: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endParaRPr sz="2200" b="0" dirty="0"/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endParaRPr sz="2200" b="0" dirty="0"/>
          </a:p>
        </p:txBody>
      </p:sp>
    </p:spTree>
    <p:extLst>
      <p:ext uri="{BB962C8B-B14F-4D97-AF65-F5344CB8AC3E}">
        <p14:creationId xmlns:p14="http://schemas.microsoft.com/office/powerpoint/2010/main" val="239090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Finding the Form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2"/>
          </p:nvPr>
        </p:nvSpPr>
        <p:spPr>
          <a:xfrm>
            <a:off x="670925" y="1934050"/>
            <a:ext cx="7760400" cy="313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b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b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1800" b="0"/>
          </a:p>
        </p:txBody>
      </p:sp>
      <p:sp>
        <p:nvSpPr>
          <p:cNvPr id="252" name="Shape 252"/>
          <p:cNvSpPr txBox="1"/>
          <p:nvPr/>
        </p:nvSpPr>
        <p:spPr>
          <a:xfrm>
            <a:off x="280975" y="5879775"/>
            <a:ext cx="7161000" cy="1256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100" u="sng" kern="0">
                <a:solidFill>
                  <a:srgbClr val="26005C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https://www.washington.edu/research/myresearch-lifecycle/manage/award-changes/budget-extensions/</a:t>
            </a:r>
          </a:p>
        </p:txBody>
      </p:sp>
      <p:pic>
        <p:nvPicPr>
          <p:cNvPr id="253" name="Shape 253"/>
          <p:cNvPicPr preferRelativeResize="0"/>
          <p:nvPr/>
        </p:nvPicPr>
        <p:blipFill rotWithShape="1">
          <a:blip r:embed="rId4">
            <a:alphaModFix/>
          </a:blip>
          <a:srcRect l="8124" t="10882" r="38878" b="49842"/>
          <a:stretch/>
        </p:blipFill>
        <p:spPr>
          <a:xfrm>
            <a:off x="670925" y="1808812"/>
            <a:ext cx="7160952" cy="2984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 rotWithShape="1">
          <a:blip r:embed="rId5">
            <a:alphaModFix/>
          </a:blip>
          <a:srcRect l="38321" t="53535" r="34376" b="34094"/>
          <a:stretch/>
        </p:blipFill>
        <p:spPr>
          <a:xfrm>
            <a:off x="2918624" y="5175075"/>
            <a:ext cx="3264987" cy="889312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168680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Thank you testers!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2"/>
          </p:nvPr>
        </p:nvSpPr>
        <p:spPr>
          <a:xfrm>
            <a:off x="665079" y="1776200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/>
              <a:t>A huge thanks to all our staff &amp; campus testers!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/>
              <a:t>Questions?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200" b="0"/>
              <a:t>email </a:t>
            </a:r>
            <a:r>
              <a:rPr lang="en-US" sz="2200" b="0" u="sng">
                <a:solidFill>
                  <a:schemeClr val="hlink"/>
                </a:solidFill>
                <a:hlinkClick r:id="rId3"/>
              </a:rPr>
              <a:t>osp@uw.edu</a:t>
            </a:r>
            <a:r>
              <a:rPr lang="en-US" sz="2200" b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934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92024" y="1868875"/>
            <a:ext cx="7942500" cy="159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Don’t Forget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Research Administrators Day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Monday, September 25!</a:t>
            </a:r>
          </a:p>
        </p:txBody>
      </p:sp>
    </p:spTree>
    <p:extLst>
      <p:ext uri="{BB962C8B-B14F-4D97-AF65-F5344CB8AC3E}">
        <p14:creationId xmlns:p14="http://schemas.microsoft.com/office/powerpoint/2010/main" val="17675077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OSP</dc:creator>
  <cp:lastModifiedBy>OSP</cp:lastModifiedBy>
  <cp:revision>2</cp:revision>
  <dcterms:created xsi:type="dcterms:W3CDTF">2017-09-06T23:35:56Z</dcterms:created>
  <dcterms:modified xsi:type="dcterms:W3CDTF">2017-09-07T04:21:18Z</dcterms:modified>
</cp:coreProperties>
</file>