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95" autoAdjust="0"/>
  </p:normalViewPr>
  <p:slideViewPr>
    <p:cSldViewPr>
      <p:cViewPr varScale="1">
        <p:scale>
          <a:sx n="68" d="100"/>
          <a:sy n="68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0502F-883F-4011-91BB-3389817B21E4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6CE58-173E-4935-9182-D9ABE0783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7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dirty="0"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dirty="0"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dirty="0"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838200" marR="0" lvl="1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2573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76400" marR="0" lvl="3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95500" marR="0" lvl="4" indent="50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Shape 26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85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Shape 3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87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27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84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6" name="Shape 36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041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7815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loseout@uw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policies/gim-39-closeout-of-sponsored-program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rppr/faq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rppr/faq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manage/reporting/#progress-report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washington.edu/research/policies/gim-39-closeout-of-sponsored-programs/" TargetMode="External"/><Relationship Id="rId4" Type="http://schemas.openxmlformats.org/officeDocument/2006/relationships/hyperlink" Target="http://www.washington.edu/research/myresearch-lifecycle/closeout/reporting/#technic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 b="0" i="0" u="none" strike="noStrike" cap="none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NIH Interim Research Performance Progress Reports (RPPR)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692029" y="4308048"/>
            <a:ext cx="6656729" cy="181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>
              <a:buClr>
                <a:srgbClr val="FFFFFF"/>
              </a:buClr>
              <a:buFont typeface="Arial"/>
              <a:buNone/>
            </a:pPr>
            <a:endParaRPr sz="2000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</a:p>
        </p:txBody>
      </p:sp>
    </p:spTree>
    <p:extLst>
      <p:ext uri="{BB962C8B-B14F-4D97-AF65-F5344CB8AC3E}">
        <p14:creationId xmlns:p14="http://schemas.microsoft.com/office/powerpoint/2010/main" val="239094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NIH RPPR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 Types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659299" y="1660525"/>
            <a:ext cx="7778509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i="0" u="none" strike="noStrike" cap="none" dirty="0">
                <a:solidFill>
                  <a:srgbClr val="4B2E83"/>
                </a:solidFill>
              </a:rPr>
              <a:t>Annual RPPR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dirty="0"/>
              <a:t>Report s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cientific progress, </a:t>
            </a:r>
            <a:r>
              <a:rPr lang="en-US" sz="2000" b="0" dirty="0"/>
              <a:t>ID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significant changes,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personnel information, and plans for next budge</a:t>
            </a:r>
            <a:r>
              <a:rPr lang="en-US" sz="2000" b="0" dirty="0"/>
              <a:t>t 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period.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i="0" u="none" strike="noStrike" cap="none" dirty="0">
                <a:solidFill>
                  <a:srgbClr val="4B2E83"/>
                </a:solidFill>
              </a:rPr>
              <a:t>Final RPPR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Part of closeout</a:t>
            </a:r>
            <a:r>
              <a:rPr lang="en-US" sz="2000" b="0" dirty="0"/>
              <a:t>, 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submit project outcomes </a:t>
            </a:r>
            <a:r>
              <a:rPr lang="en-US" sz="2000" b="0" dirty="0"/>
              <a:t>+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the</a:t>
            </a:r>
            <a:r>
              <a:rPr lang="en-US" sz="2000" b="0" dirty="0"/>
              <a:t> 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info submitted </a:t>
            </a:r>
            <a:r>
              <a:rPr lang="en-US" sz="2000" b="0" i="0" u="none" strike="noStrike" cap="none" dirty="0" smtClean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on annual 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RPPR</a:t>
            </a:r>
            <a:r>
              <a:rPr lang="en-US" sz="2000" b="0" dirty="0"/>
              <a:t>. </a:t>
            </a:r>
          </a:p>
          <a:p>
            <a:pPr marL="444500" indent="-342900">
              <a:lnSpc>
                <a:spcPct val="90000"/>
              </a:lnSpc>
              <a:spcBef>
                <a:spcPts val="0"/>
              </a:spcBef>
            </a:pPr>
            <a:r>
              <a:rPr lang="en-US" sz="2000" dirty="0"/>
              <a:t>Excludes </a:t>
            </a:r>
            <a:r>
              <a:rPr lang="en-US" sz="2000" b="0" dirty="0"/>
              <a:t>budget &amp; plan for next budget period.</a:t>
            </a:r>
          </a:p>
          <a:p>
            <a:pPr marL="444500" indent="-342900">
              <a:lnSpc>
                <a:spcPct val="90000"/>
              </a:lnSpc>
              <a:spcBef>
                <a:spcPts val="0"/>
              </a:spcBef>
            </a:pPr>
            <a:r>
              <a:rPr lang="en-US" sz="2000" dirty="0"/>
              <a:t>Includes </a:t>
            </a:r>
            <a:r>
              <a:rPr lang="en-US" sz="2000" b="0" dirty="0"/>
              <a:t>Project Outcomes section to gather info for general public.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 i="0" u="none" strike="noStrike" cap="none" dirty="0">
              <a:solidFill>
                <a:srgbClr val="4B2E83"/>
              </a:solidFill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i="0" u="none" strike="noStrike" cap="none" dirty="0">
                <a:solidFill>
                  <a:srgbClr val="4B2E83"/>
                </a:solidFill>
              </a:rPr>
              <a:t>Interim RPPR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dirty="0"/>
              <a:t>S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ubmitting a renewal (Type 2) application.</a:t>
            </a:r>
            <a:r>
              <a:rPr lang="en-US" sz="2000" b="0" dirty="0"/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dirty="0"/>
              <a:t>Data 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on Interim RPPR </a:t>
            </a:r>
            <a:r>
              <a:rPr lang="en-US" sz="2000" b="0" dirty="0"/>
              <a:t>= 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Final RPPR</a:t>
            </a:r>
            <a:r>
              <a:rPr lang="en-US" sz="2000" b="0" dirty="0"/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3263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NIH </a:t>
            </a:r>
            <a:r>
              <a:rPr lang="en-US" sz="3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RPPR Process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i="0" u="none" strike="noStrike" cap="none" dirty="0">
                <a:solidFill>
                  <a:srgbClr val="4B2E83"/>
                </a:solidFill>
              </a:rPr>
              <a:t>Annual 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sz="2200" b="0" dirty="0"/>
              <a:t>Pre</a:t>
            </a:r>
            <a:r>
              <a:rPr lang="en-US" b="0" i="0" u="none" strike="noStrike" cap="none" dirty="0">
                <a:solidFill>
                  <a:srgbClr val="4B2E83"/>
                </a:solidFill>
                <a:sym typeface="Open Sans"/>
              </a:rPr>
              <a:t>pare RPPR in </a:t>
            </a:r>
            <a:r>
              <a:rPr lang="en-US" b="0" i="0" u="none" strike="noStrike" cap="none" dirty="0" err="1">
                <a:solidFill>
                  <a:srgbClr val="4B2E83"/>
                </a:solidFill>
                <a:sym typeface="Open Sans"/>
              </a:rPr>
              <a:t>eRA</a:t>
            </a:r>
            <a:r>
              <a:rPr lang="en-US" b="0" i="0" u="none" strike="noStrike" cap="none" dirty="0">
                <a:solidFill>
                  <a:srgbClr val="4B2E83"/>
                </a:solidFill>
                <a:sym typeface="Open Sans"/>
              </a:rPr>
              <a:t> Commons and route to SO.</a:t>
            </a:r>
          </a:p>
          <a:p>
            <a:pPr indent="-457200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b="0" dirty="0"/>
              <a:t>R</a:t>
            </a:r>
            <a:r>
              <a:rPr lang="en-US" b="0" i="0" u="none" strike="noStrike" cap="none" dirty="0">
                <a:solidFill>
                  <a:srgbClr val="4B2E83"/>
                </a:solidFill>
                <a:sym typeface="Open Sans"/>
              </a:rPr>
              <a:t>oute an eGC1 with RPPR attached.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200" i="0" u="none" strike="noStrike" cap="none" dirty="0" smtClean="0">
                <a:solidFill>
                  <a:srgbClr val="4B2E83"/>
                </a:solidFill>
              </a:rPr>
              <a:t>Final</a:t>
            </a:r>
            <a:r>
              <a:rPr lang="en-US" sz="2200" b="0" i="0" u="none" strike="noStrike" cap="none" dirty="0" smtClean="0">
                <a:solidFill>
                  <a:srgbClr val="4B2E83"/>
                </a:solidFill>
                <a:sym typeface="Open Sans"/>
              </a:rPr>
              <a:t> </a:t>
            </a:r>
            <a:endParaRPr lang="en-US" sz="2200" b="0" i="0" u="none" strike="noStrike" cap="none" dirty="0">
              <a:solidFill>
                <a:srgbClr val="4B2E83"/>
              </a:solidFill>
              <a:sym typeface="Open Sans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b="0" i="0" u="none" strike="noStrike" cap="none" dirty="0">
                <a:solidFill>
                  <a:srgbClr val="4B2E83"/>
                </a:solidFill>
                <a:sym typeface="Open Sans"/>
              </a:rPr>
              <a:t>Prepare RPPR in eRA Commons and </a:t>
            </a:r>
            <a:r>
              <a:rPr lang="en-US" b="0" i="0" u="none" strike="noStrike" cap="none" dirty="0" smtClean="0">
                <a:solidFill>
                  <a:srgbClr val="4B2E83"/>
                </a:solidFill>
                <a:sym typeface="Open Sans"/>
              </a:rPr>
              <a:t>submit.</a:t>
            </a:r>
            <a:endParaRPr lang="en-US" b="0" i="0" u="none" strike="noStrike" cap="none" dirty="0">
              <a:solidFill>
                <a:srgbClr val="4B2E83"/>
              </a:solidFill>
              <a:sym typeface="Open Sans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70000"/>
            </a:pPr>
            <a:r>
              <a:rPr lang="en-US" b="0" dirty="0"/>
              <a:t>N</a:t>
            </a:r>
            <a:r>
              <a:rPr lang="en-US" b="0" i="0" u="none" strike="noStrike" cap="none" dirty="0">
                <a:solidFill>
                  <a:srgbClr val="4B2E83"/>
                </a:solidFill>
                <a:sym typeface="Open Sans"/>
              </a:rPr>
              <a:t>otify </a:t>
            </a:r>
            <a:r>
              <a:rPr lang="en-US" b="0" i="0" u="none" strike="noStrike" cap="none" dirty="0">
                <a:solidFill>
                  <a:srgbClr val="4B2E83"/>
                </a:solidFill>
                <a:sym typeface="Open Sans"/>
                <a:hlinkClick r:id="rId3"/>
              </a:rPr>
              <a:t>closeout@</a:t>
            </a:r>
            <a:r>
              <a:rPr lang="en-US" b="0" i="0" u="none" strike="noStrike" cap="none" dirty="0" smtClean="0">
                <a:solidFill>
                  <a:srgbClr val="4B2E83"/>
                </a:solidFill>
                <a:sym typeface="Open Sans"/>
                <a:hlinkClick r:id="rId3"/>
              </a:rPr>
              <a:t>uw.edu</a:t>
            </a:r>
            <a:r>
              <a:rPr lang="en-US" b="0" i="0" u="none" strike="noStrike" cap="none" dirty="0" smtClean="0">
                <a:solidFill>
                  <a:srgbClr val="4B2E83"/>
                </a:solidFill>
                <a:sym typeface="Open Sans"/>
              </a:rPr>
              <a:t> </a:t>
            </a:r>
            <a:r>
              <a:rPr lang="en-US" b="0" dirty="0" smtClean="0"/>
              <a:t>with a copy of RPPR attached confirming submission.</a:t>
            </a:r>
            <a:endParaRPr lang="en-US" b="0" dirty="0"/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70000"/>
            </a:pPr>
            <a:r>
              <a:rPr lang="en-US" b="0" dirty="0"/>
              <a:t>No eGC1 </a:t>
            </a:r>
            <a:r>
              <a:rPr lang="en-US" b="0" dirty="0" smtClean="0"/>
              <a:t>required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70000"/>
              <a:buNone/>
            </a:pPr>
            <a:endParaRPr b="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i="0" u="none" strike="noStrike" cap="none" dirty="0">
                <a:solidFill>
                  <a:srgbClr val="4B2E83"/>
                </a:solidFill>
              </a:rPr>
              <a:t>Interim RPPR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Same process as Final RPPR.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4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717637"/>
            <a:ext cx="7696200" cy="9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dirty="0" smtClean="0"/>
              <a:t>CORRECTION 9.28.17</a:t>
            </a:r>
            <a:endParaRPr lang="en-US" dirty="0"/>
          </a:p>
          <a:p>
            <a:pPr marL="342900" indent="-342900">
              <a:spcBef>
                <a:spcPts val="0"/>
              </a:spcBef>
              <a:buSzPct val="90000"/>
            </a:pPr>
            <a:r>
              <a:rPr lang="en-US" sz="1400" dirty="0"/>
              <a:t>An earlier </a:t>
            </a:r>
            <a:r>
              <a:rPr lang="en-US" sz="1400" dirty="0" smtClean="0"/>
              <a:t>version of </a:t>
            </a:r>
            <a:r>
              <a:rPr lang="en-US" sz="1400" dirty="0"/>
              <a:t>these slides indicated campus had to</a:t>
            </a:r>
            <a:r>
              <a:rPr lang="en-US" sz="1400" dirty="0">
                <a:sym typeface="Open Sans"/>
              </a:rPr>
              <a:t> route the RPPR to SO and </a:t>
            </a:r>
          </a:p>
          <a:p>
            <a:pPr marL="342900" indent="-342900">
              <a:spcBef>
                <a:spcPts val="0"/>
              </a:spcBef>
              <a:buSzPct val="70000"/>
            </a:pPr>
            <a:r>
              <a:rPr lang="en-US" sz="1400" dirty="0"/>
              <a:t>N</a:t>
            </a:r>
            <a:r>
              <a:rPr lang="en-US" sz="1400" dirty="0">
                <a:sym typeface="Open Sans"/>
              </a:rPr>
              <a:t>otify closeout@uw.edu that it is ready for submission in eRA Commons </a:t>
            </a:r>
          </a:p>
          <a:p>
            <a:pPr marL="342900" indent="-342900">
              <a:spcBef>
                <a:spcPts val="0"/>
              </a:spcBef>
              <a:buSzPct val="70000"/>
            </a:pPr>
            <a:r>
              <a:rPr lang="en-US" sz="1400" dirty="0">
                <a:sym typeface="Open Sans"/>
              </a:rPr>
              <a:t>These instructions have been </a:t>
            </a:r>
            <a:r>
              <a:rPr lang="en-US" sz="1400" dirty="0" smtClean="0">
                <a:sym typeface="Open Sans"/>
              </a:rPr>
              <a:t>corrected.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930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Considerations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659304" y="1752600"/>
            <a:ext cx="8484600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Ha</a:t>
            </a:r>
            <a:r>
              <a:rPr lang="en-US" sz="2000" b="0" dirty="0"/>
              <a:t>s the PI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applied for a competing renewal?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Submit Interim RPPR within 90 days </a:t>
            </a:r>
            <a:r>
              <a:rPr lang="en-US" sz="2000" b="0" dirty="0"/>
              <a:t>(</a:t>
            </a:r>
            <a:r>
              <a:rPr lang="en-US" sz="2000" b="0" i="0" u="sng" strike="noStrike" cap="none" dirty="0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GIM 39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) </a:t>
            </a:r>
            <a:r>
              <a:rPr lang="en-US" sz="2000" b="0" dirty="0"/>
              <a:t>of project end date.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If re</a:t>
            </a:r>
            <a:r>
              <a:rPr lang="en-US" sz="2000" b="0" dirty="0"/>
              <a:t>newal 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funded:</a:t>
            </a:r>
          </a:p>
          <a:p>
            <a:pPr marL="457200" marR="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Open Sans"/>
            </a:pPr>
            <a:r>
              <a:rPr lang="en-US" sz="16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Interim serves as annual RPPR for final year of previous competitive segment. </a:t>
            </a:r>
          </a:p>
          <a:p>
            <a: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12500"/>
              <a:buFont typeface="Open Sans"/>
            </a:pPr>
            <a:r>
              <a:rPr lang="en-US" sz="1600" b="0" dirty="0"/>
              <a:t>Interim RPPR </a:t>
            </a:r>
            <a:r>
              <a:rPr lang="en-US" sz="1600" dirty="0"/>
              <a:t>must </a:t>
            </a:r>
            <a:r>
              <a:rPr lang="en-US" sz="1600" b="0" dirty="0"/>
              <a:t>be submitted, even if it is due </a:t>
            </a:r>
            <a:r>
              <a:rPr lang="en-US" sz="1600" b="0" i="1" dirty="0"/>
              <a:t>after the start</a:t>
            </a:r>
            <a:r>
              <a:rPr lang="en-US" sz="1600" b="0" dirty="0"/>
              <a:t> date of renewal.</a:t>
            </a:r>
            <a:r>
              <a:rPr lang="en-US" sz="1800" b="0" dirty="0"/>
              <a:t>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When Interim RPPR </a:t>
            </a:r>
            <a:r>
              <a:rPr lang="en-US" sz="2000" b="0" dirty="0"/>
              <a:t>is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000" i="0" u="none" strike="noStrike" cap="none" dirty="0">
                <a:solidFill>
                  <a:srgbClr val="4B2E83"/>
                </a:solidFill>
              </a:rPr>
              <a:t>missing</a:t>
            </a:r>
            <a:r>
              <a:rPr lang="en-US" sz="2000" b="0" i="0" u="none" strike="noStrike" cap="none" dirty="0">
                <a:solidFill>
                  <a:srgbClr val="4B2E83"/>
                </a:solidFill>
              </a:rPr>
              <a:t> or the Outcomes section is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i="0" u="none" strike="noStrike" cap="none" dirty="0">
                <a:solidFill>
                  <a:srgbClr val="4B2E83"/>
                </a:solidFill>
              </a:rPr>
              <a:t>incomplete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, NIH </a:t>
            </a:r>
            <a:r>
              <a:rPr lang="en-US" sz="2000" dirty="0"/>
              <a:t>can </a:t>
            </a:r>
            <a:r>
              <a:rPr lang="en-US" sz="2000" i="0" u="none" strike="noStrike" cap="none" dirty="0">
                <a:solidFill>
                  <a:srgbClr val="4B2E83"/>
                </a:solidFill>
              </a:rPr>
              <a:t>delay </a:t>
            </a:r>
            <a:r>
              <a:rPr lang="en-US" sz="2000" dirty="0"/>
              <a:t>future </a:t>
            </a:r>
            <a:r>
              <a:rPr lang="en-US" sz="2000" i="0" u="none" strike="noStrike" cap="none" dirty="0">
                <a:solidFill>
                  <a:srgbClr val="4B2E83"/>
                </a:solidFill>
              </a:rPr>
              <a:t>funding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until received.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dirty="0"/>
              <a:t>N</a:t>
            </a:r>
            <a:r>
              <a:rPr lang="en-US" sz="2000" i="0" u="none" strike="noStrike" cap="none" dirty="0">
                <a:solidFill>
                  <a:srgbClr val="4B2E83"/>
                </a:solidFill>
              </a:rPr>
              <a:t>ot funded</a:t>
            </a:r>
            <a:r>
              <a:rPr lang="en-US" sz="2000" dirty="0"/>
              <a:t>?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Interim RPPR </a:t>
            </a:r>
            <a:r>
              <a:rPr lang="en-US" sz="2000" b="0" dirty="0"/>
              <a:t>becomes the</a:t>
            </a:r>
            <a:r>
              <a:rPr lang="en-US" sz="20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Final RPPR for the project. </a:t>
            </a:r>
          </a:p>
          <a:p>
            <a:pPr marL="3048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5192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FAQs Straight from NIH </a:t>
            </a:r>
            <a:r>
              <a:rPr lang="en-US" sz="2600">
                <a:latin typeface="Open Sans"/>
                <a:ea typeface="Open Sans"/>
                <a:cs typeface="Open Sans"/>
                <a:sym typeface="Open Sans"/>
              </a:rPr>
              <a:t>(1 of 2)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412444" y="1783828"/>
            <a:ext cx="8540484" cy="4347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200" b="0" dirty="0"/>
              <a:t>What is the difference between Accomplishments (Section B2) and Project Outcomes (Section I) in Interim &amp; </a:t>
            </a:r>
            <a:r>
              <a:rPr lang="en-US" sz="2200" b="0" dirty="0" smtClean="0"/>
              <a:t>Final RPPRs</a:t>
            </a:r>
            <a:r>
              <a:rPr lang="en-US" sz="2200" b="0" dirty="0"/>
              <a:t>?</a:t>
            </a:r>
          </a:p>
          <a:p>
            <a:pPr indent="0">
              <a:buNone/>
            </a:pPr>
            <a:r>
              <a:rPr lang="en-US" sz="1800" dirty="0" smtClean="0"/>
              <a:t>Accomplishments</a:t>
            </a:r>
            <a:r>
              <a:rPr lang="en-US" sz="1800" b="0" dirty="0" smtClean="0"/>
              <a:t> </a:t>
            </a:r>
            <a:r>
              <a:rPr lang="en-US" sz="1800" b="0" dirty="0"/>
              <a:t>= technical accomplishments </a:t>
            </a:r>
            <a:r>
              <a:rPr lang="en-US" sz="1800" b="0" i="1" dirty="0"/>
              <a:t>in relation to </a:t>
            </a:r>
            <a:r>
              <a:rPr lang="en-US" sz="1800" b="0" i="1" dirty="0" smtClean="0"/>
              <a:t>project aims</a:t>
            </a:r>
            <a:r>
              <a:rPr lang="en-US" sz="1800" b="0" dirty="0" smtClean="0"/>
              <a:t> </a:t>
            </a:r>
            <a:r>
              <a:rPr lang="en-US" sz="1800" b="0" dirty="0"/>
              <a:t>since last RPPR was submitted, written for scientific audience </a:t>
            </a:r>
          </a:p>
          <a:p>
            <a:pPr indent="0">
              <a:buNone/>
            </a:pPr>
            <a:r>
              <a:rPr lang="en-US" sz="1800" dirty="0" smtClean="0"/>
              <a:t>Outcomes</a:t>
            </a:r>
            <a:r>
              <a:rPr lang="en-US" sz="1800" b="0" dirty="0" smtClean="0"/>
              <a:t> </a:t>
            </a:r>
            <a:r>
              <a:rPr lang="en-US" sz="1800" b="0" dirty="0"/>
              <a:t>= concise summary of outcomes/findings for entire project, written for general public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b="0" dirty="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 b="0" dirty="0"/>
              <a:t>What if </a:t>
            </a:r>
            <a:r>
              <a:rPr lang="en-US" sz="2200" b="0" dirty="0" smtClean="0"/>
              <a:t>renewal </a:t>
            </a:r>
            <a:r>
              <a:rPr lang="en-US" sz="2200" b="0" dirty="0"/>
              <a:t>is awarded &amp; we don’t submit an </a:t>
            </a:r>
            <a:r>
              <a:rPr lang="en-US" sz="2200" b="0" dirty="0" smtClean="0"/>
              <a:t>Interim RPPR?</a:t>
            </a:r>
          </a:p>
          <a:p>
            <a:pPr marL="381000" lvl="1" indent="0">
              <a:spcBef>
                <a:spcPts val="480"/>
              </a:spcBef>
              <a:buNone/>
            </a:pPr>
            <a:r>
              <a:rPr lang="en-US" sz="1800" b="0" dirty="0" smtClean="0"/>
              <a:t>NIH </a:t>
            </a:r>
            <a:r>
              <a:rPr lang="en-US" sz="1800" b="0" dirty="0"/>
              <a:t>will likely hold future funding until I-RPPR is submitted.</a:t>
            </a:r>
          </a:p>
          <a:p>
            <a:pPr marL="0" marR="1016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dirty="0" smtClean="0"/>
          </a:p>
          <a:p>
            <a:pPr marL="0" marR="1016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  <a:p>
            <a:pPr marL="0" marR="101600" lvl="0" indent="0" rtl="0">
              <a:spcBef>
                <a:spcPts val="0"/>
              </a:spcBef>
              <a:spcAft>
                <a:spcPts val="2500"/>
              </a:spcAft>
              <a:buNone/>
            </a:pPr>
            <a:r>
              <a:rPr lang="en-US" sz="1600" b="0" dirty="0"/>
              <a:t>More FAQs: </a:t>
            </a:r>
            <a:r>
              <a:rPr lang="en-US" sz="1600" b="0" u="sng" dirty="0">
                <a:solidFill>
                  <a:schemeClr val="accent5"/>
                </a:solidFill>
                <a:hlinkClick r:id="rId3"/>
              </a:rPr>
              <a:t>https://grants.nih.gov/grants/rppr/faqs.htm</a:t>
            </a:r>
          </a:p>
          <a:p>
            <a:pPr lvl="0">
              <a:spcBef>
                <a:spcPts val="0"/>
              </a:spcBef>
              <a:buNone/>
            </a:pPr>
            <a:endParaRPr sz="1800" b="0" dirty="0"/>
          </a:p>
        </p:txBody>
      </p:sp>
    </p:spTree>
    <p:extLst>
      <p:ext uri="{BB962C8B-B14F-4D97-AF65-F5344CB8AC3E}">
        <p14:creationId xmlns:p14="http://schemas.microsoft.com/office/powerpoint/2010/main" val="373407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FAQs Straight from NIH </a:t>
            </a:r>
            <a:r>
              <a:rPr lang="en-US" sz="2600" dirty="0">
                <a:latin typeface="Open Sans"/>
                <a:ea typeface="Open Sans"/>
                <a:cs typeface="Open Sans"/>
                <a:sym typeface="Open Sans"/>
              </a:rPr>
              <a:t>(2 of 2)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550118" y="1705354"/>
            <a:ext cx="8196300" cy="4347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 b="0" dirty="0" smtClean="0"/>
              <a:t>How </a:t>
            </a:r>
            <a:r>
              <a:rPr lang="en-US" sz="2200" b="0" dirty="0"/>
              <a:t>do I complete Section D1 (Individuals who have worked on Project) for a Final or Interim RPPR?  </a:t>
            </a:r>
            <a:endParaRPr lang="en-US" sz="2200" b="0" dirty="0" smtClean="0"/>
          </a:p>
          <a:p>
            <a:pPr marL="381000" lvl="1" indent="0">
              <a:spcBef>
                <a:spcPts val="480"/>
              </a:spcBef>
              <a:buNone/>
            </a:pPr>
            <a:r>
              <a:rPr lang="en-US" sz="1800" b="0" dirty="0" smtClean="0"/>
              <a:t>Include </a:t>
            </a:r>
            <a:r>
              <a:rPr lang="en-US" sz="1800" b="0" dirty="0"/>
              <a:t>individuals/staff who worked on the project during the last budget period minus any approved no-cost extensions</a:t>
            </a:r>
            <a:r>
              <a:rPr lang="en-US" sz="1800" b="0" dirty="0" smtClean="0"/>
              <a:t>.</a:t>
            </a:r>
            <a:endParaRPr sz="1800" b="0" dirty="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1800" b="0" dirty="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800" b="0" dirty="0"/>
          </a:p>
          <a:p>
            <a:pPr marL="0" marR="1016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dirty="0"/>
              <a:t>What if the </a:t>
            </a:r>
            <a:r>
              <a:rPr lang="en-US" sz="2200" b="0" dirty="0" err="1"/>
              <a:t>eRA</a:t>
            </a:r>
            <a:r>
              <a:rPr lang="en-US" sz="2200" b="0" dirty="0"/>
              <a:t> Commons shows a Final RPPR for my grant and a renewal is later </a:t>
            </a:r>
            <a:r>
              <a:rPr lang="en-US" sz="2200" b="0" dirty="0" smtClean="0"/>
              <a:t>funded?</a:t>
            </a:r>
          </a:p>
          <a:p>
            <a:pPr marL="381000" marR="101600" lvl="1" indent="0">
              <a:spcBef>
                <a:spcPts val="0"/>
              </a:spcBef>
              <a:buNone/>
            </a:pPr>
            <a:r>
              <a:rPr lang="en-US" sz="1800" b="0" dirty="0" smtClean="0"/>
              <a:t>Final </a:t>
            </a:r>
            <a:r>
              <a:rPr lang="en-US" sz="1800" b="0" dirty="0"/>
              <a:t>RPPR converts to an Interim RPPR. No need to re-enter. </a:t>
            </a:r>
          </a:p>
          <a:p>
            <a:pPr marL="0" marR="101600" lvl="0" indent="0" algn="l" rtl="0">
              <a:lnSpc>
                <a:spcPct val="115000"/>
              </a:lnSpc>
              <a:spcBef>
                <a:spcPts val="0"/>
              </a:spcBef>
              <a:spcAft>
                <a:spcPts val="2500"/>
              </a:spcAft>
              <a:buNone/>
            </a:pPr>
            <a:endParaRPr sz="1600" b="0" dirty="0"/>
          </a:p>
          <a:p>
            <a:pPr marL="0" marR="101600" lvl="0" indent="0" algn="l" rtl="0">
              <a:lnSpc>
                <a:spcPct val="100000"/>
              </a:lnSpc>
              <a:spcBef>
                <a:spcPts val="0"/>
              </a:spcBef>
              <a:spcAft>
                <a:spcPts val="2500"/>
              </a:spcAft>
              <a:buNone/>
            </a:pPr>
            <a:r>
              <a:rPr lang="en-US" sz="1600" b="0" dirty="0"/>
              <a:t>More FAQs: </a:t>
            </a:r>
            <a:r>
              <a:rPr lang="en-US" sz="1600" b="0" u="sng" dirty="0">
                <a:solidFill>
                  <a:schemeClr val="hlink"/>
                </a:solidFill>
                <a:hlinkClick r:id="rId3"/>
              </a:rPr>
              <a:t>https://grants.nih.gov/grants/rppr/faqs.htm</a:t>
            </a:r>
          </a:p>
          <a:p>
            <a:pPr lvl="0" rtl="0">
              <a:spcBef>
                <a:spcPts val="0"/>
              </a:spcBef>
              <a:buNone/>
            </a:pPr>
            <a:endParaRPr sz="1800" b="0" dirty="0"/>
          </a:p>
        </p:txBody>
      </p:sp>
    </p:spTree>
    <p:extLst>
      <p:ext uri="{BB962C8B-B14F-4D97-AF65-F5344CB8AC3E}">
        <p14:creationId xmlns:p14="http://schemas.microsoft.com/office/powerpoint/2010/main" val="320622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Resources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509171" y="1828800"/>
            <a:ext cx="8484701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b="0" dirty="0"/>
              <a:t>Manage Award: Reporting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1500" b="0" u="sng" dirty="0" smtClean="0">
                <a:solidFill>
                  <a:schemeClr val="hlink"/>
                </a:solidFill>
                <a:hlinkClick r:id="rId3"/>
              </a:rPr>
              <a:t>www.washington.edu/research/myresearch-lifecycle/manage/reporting</a:t>
            </a:r>
            <a:r>
              <a:rPr lang="en-US" sz="1500" b="0" u="sng" dirty="0">
                <a:solidFill>
                  <a:schemeClr val="hlink"/>
                </a:solidFill>
                <a:hlinkClick r:id="rId3"/>
              </a:rPr>
              <a:t>/#</a:t>
            </a:r>
            <a:r>
              <a:rPr lang="en-US" sz="1500" b="0" u="sng" dirty="0" smtClean="0">
                <a:solidFill>
                  <a:schemeClr val="hlink"/>
                </a:solidFill>
                <a:hlinkClick r:id="rId3"/>
              </a:rPr>
              <a:t>progress-reporting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lang="en-US" sz="1500" b="0" u="sng" dirty="0">
              <a:solidFill>
                <a:schemeClr val="hlink"/>
              </a:solidFill>
              <a:hlinkClick r:id="rId3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14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b="0" dirty="0"/>
              <a:t>Closeout: Reporting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1500" b="0" u="sng" dirty="0" smtClean="0">
                <a:solidFill>
                  <a:schemeClr val="hlink"/>
                </a:solidFill>
                <a:hlinkClick r:id="rId4"/>
              </a:rPr>
              <a:t>www.washington.edu/research/myresearch-lifecycle/closeout/reporting</a:t>
            </a:r>
            <a:r>
              <a:rPr lang="en-US" sz="1500" b="0" u="sng" dirty="0">
                <a:solidFill>
                  <a:schemeClr val="hlink"/>
                </a:solidFill>
                <a:hlinkClick r:id="rId4"/>
              </a:rPr>
              <a:t>/#</a:t>
            </a:r>
            <a:r>
              <a:rPr lang="en-US" sz="1500" b="0" u="sng" dirty="0" smtClean="0">
                <a:solidFill>
                  <a:schemeClr val="hlink"/>
                </a:solidFill>
                <a:hlinkClick r:id="rId4"/>
              </a:rPr>
              <a:t>technical</a:t>
            </a:r>
            <a:endParaRPr lang="en-US" sz="1500" b="0" u="sng" dirty="0" smtClean="0">
              <a:solidFill>
                <a:schemeClr val="hlink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lang="en-US" sz="1500" b="0" u="sng" dirty="0">
              <a:solidFill>
                <a:schemeClr val="hlink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b="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b="0" dirty="0"/>
              <a:t>GIM 39: Closeout of Sponsored Programs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1600" b="0" u="sng" dirty="0" smtClean="0">
                <a:solidFill>
                  <a:schemeClr val="hlink"/>
                </a:solidFill>
                <a:hlinkClick r:id="rId5"/>
              </a:rPr>
              <a:t>www.washington.edu/research/policies/gim-39-closeout-of-sponsored-programs</a:t>
            </a:r>
            <a:r>
              <a:rPr lang="en-US" sz="1600" b="0" u="sng" dirty="0">
                <a:solidFill>
                  <a:schemeClr val="hlink"/>
                </a:solidFill>
                <a:hlinkClick r:id="rId5"/>
              </a:rPr>
              <a:t>/</a:t>
            </a:r>
            <a:r>
              <a:rPr lang="en-US" sz="1600" b="0" dirty="0"/>
              <a:t> </a:t>
            </a:r>
            <a:endParaRPr lang="en-US" sz="1600" b="0" dirty="0" smtClean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lang="en-US" sz="1600" b="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1600" b="0" dirty="0"/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 dirty="0">
                <a:latin typeface="Arial"/>
                <a:ea typeface="Arial"/>
                <a:cs typeface="Arial"/>
                <a:sym typeface="Arial"/>
              </a:rPr>
              <a:t>NIH RPPR Instruction Guide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1600" b="0" u="sng" dirty="0" smtClean="0">
                <a:solidFill>
                  <a:schemeClr val="hlink"/>
                </a:solidFill>
              </a:rPr>
              <a:t>grants.nih.gov/grants/</a:t>
            </a:r>
            <a:r>
              <a:rPr lang="en-US" sz="1600" b="0" u="sng" dirty="0" err="1" smtClean="0">
                <a:solidFill>
                  <a:schemeClr val="hlink"/>
                </a:solidFill>
              </a:rPr>
              <a:t>rppr</a:t>
            </a:r>
            <a:r>
              <a:rPr lang="en-US" sz="1600" b="0" u="sng" dirty="0" smtClean="0">
                <a:solidFill>
                  <a:schemeClr val="hlink"/>
                </a:solidFill>
              </a:rPr>
              <a:t>/rppr_instruction_guide.pdf</a:t>
            </a:r>
            <a:endParaRPr lang="en-US" sz="1600" b="0" u="sng" dirty="0">
              <a:solidFill>
                <a:schemeClr val="hlink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1600" b="0" dirty="0"/>
          </a:p>
        </p:txBody>
      </p:sp>
    </p:spTree>
    <p:extLst>
      <p:ext uri="{BB962C8B-B14F-4D97-AF65-F5344CB8AC3E}">
        <p14:creationId xmlns:p14="http://schemas.microsoft.com/office/powerpoint/2010/main" val="41128941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483</Words>
  <Application>Microsoft Office PowerPoint</Application>
  <PresentationFormat>On-screen Show (4:3)</PresentationFormat>
  <Paragraphs>88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OSP</dc:creator>
  <cp:lastModifiedBy>OSP</cp:lastModifiedBy>
  <cp:revision>8</cp:revision>
  <dcterms:created xsi:type="dcterms:W3CDTF">2017-09-06T23:32:59Z</dcterms:created>
  <dcterms:modified xsi:type="dcterms:W3CDTF">2017-09-29T20:17:05Z</dcterms:modified>
</cp:coreProperties>
</file>