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1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F1985-62E6-4068-AA06-8AAA24299866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1548-EAC9-4847-91D5-87250B2F8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3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sz="11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1000" dirty="0">
                <a:latin typeface="Calibri"/>
                <a:ea typeface="Calibri"/>
                <a:cs typeface="Calibri"/>
                <a:sym typeface="Calibri"/>
              </a:rPr>
              <a:t>Also may see the term Co-investigator or Co-I- They are NOT a multiple PI, while they may make significant contributions Co-Investigators are not considered responsible for the project and should not have Multiple PI Distinction.   </a:t>
            </a:r>
            <a:r>
              <a:rPr lang="en-US" sz="1000" dirty="0">
                <a:solidFill>
                  <a:srgbClr val="4B2E83"/>
                </a:solidFill>
                <a:latin typeface="Calibri"/>
                <a:ea typeface="Calibri"/>
                <a:cs typeface="Calibri"/>
                <a:sym typeface="Calibri"/>
              </a:rPr>
              <a:t>NSF: Uses the term Co-PI.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endParaRPr dirty="0"/>
          </a:p>
          <a:p>
            <a:pPr lvl="0" indent="-69850" rtl="0">
              <a:lnSpc>
                <a:spcPct val="115000"/>
              </a:lnSpc>
              <a:spcBef>
                <a:spcPts val="0"/>
              </a:spcBef>
              <a:spcAft>
                <a:spcPts val="1300"/>
              </a:spcAft>
              <a:buClr>
                <a:srgbClr val="000000"/>
              </a:buClr>
              <a:buSzPct val="91666"/>
              <a:buFont typeface="Arial"/>
              <a:buNone/>
            </a:pPr>
            <a:r>
              <a:rPr lang="en-US" sz="1200" dirty="0">
                <a:solidFill>
                  <a:srgbClr val="444444"/>
                </a:solidFill>
                <a:highlight>
                  <a:srgbClr val="FFFFFF"/>
                </a:highlight>
              </a:rPr>
              <a:t>If other PI(s) are at other institutions, do not list them on the eGC1 </a:t>
            </a:r>
            <a:r>
              <a:rPr lang="en-US" sz="1200" dirty="0" err="1">
                <a:solidFill>
                  <a:srgbClr val="444444"/>
                </a:solidFill>
                <a:highlight>
                  <a:srgbClr val="FFFFFF"/>
                </a:highlight>
              </a:rPr>
              <a:t>PI&amp;Personnel</a:t>
            </a:r>
            <a:r>
              <a:rPr lang="en-US" sz="1200" dirty="0">
                <a:solidFill>
                  <a:srgbClr val="444444"/>
                </a:solidFill>
                <a:highlight>
                  <a:srgbClr val="FFFFFF"/>
                </a:highlight>
              </a:rPr>
              <a:t> page.  Their assurance is captured through </a:t>
            </a:r>
            <a:r>
              <a:rPr lang="en-US" sz="1200" dirty="0" err="1">
                <a:solidFill>
                  <a:srgbClr val="444444"/>
                </a:solidFill>
                <a:highlight>
                  <a:srgbClr val="FFFFFF"/>
                </a:highlight>
              </a:rPr>
              <a:t>subrecipient</a:t>
            </a:r>
            <a:r>
              <a:rPr lang="en-US" sz="1200" dirty="0">
                <a:solidFill>
                  <a:srgbClr val="444444"/>
                </a:solidFill>
                <a:highlight>
                  <a:srgbClr val="FFFFFF"/>
                </a:highlight>
              </a:rPr>
              <a:t> documentation (e.g. letter of intent from other institution for a Multiple PI opportunity containing a Multiple PI plan is taken as that institution’s due diligence it has captured its PI’s necessary assurances).</a:t>
            </a:r>
          </a:p>
        </p:txBody>
      </p:sp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/>
              <a:t>FAQs coming soon</a:t>
            </a:r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Shape 7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" name="Shape 10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385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Subheader +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2"/>
          </p:nvPr>
        </p:nvSpPr>
        <p:spPr>
          <a:xfrm>
            <a:off x="659304" y="2320239"/>
            <a:ext cx="8197113" cy="381008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3"/>
          </p:nvPr>
        </p:nvSpPr>
        <p:spPr>
          <a:xfrm>
            <a:off x="671756" y="1730666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1524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2400" b="0" i="0" u="none" strike="noStrike" cap="non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Shape 16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829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bg>
      <p:bgPr>
        <a:solidFill>
          <a:srgbClr val="4B2E8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Shape 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248401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19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Font typeface="Arial"/>
              <a:buNone/>
              <a:defRPr sz="2400" b="0" i="1" u="none" strike="noStrike" cap="non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" name="Shape 21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5917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209" cy="401549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381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2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838200" marR="0" lvl="1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20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257300" marR="0" lvl="2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8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676400" marR="0" lvl="3" indent="254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–"/>
              <a:defRPr sz="16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095500" marR="0" lvl="4" indent="508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Merriweather Sans"/>
              <a:buChar char="&gt;"/>
              <a:defRPr sz="1400" b="1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6" name="Shape 26" descr="W Logo_Purple_2685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8139" y="5949410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Shape 2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7224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lide">
    <p:bg>
      <p:bgPr>
        <a:solidFill>
          <a:srgbClr val="4B2E83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 descr="UW_W Logo_Whit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445814" y="5945853"/>
            <a:ext cx="1371598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77333" y="6354232"/>
            <a:ext cx="2540000" cy="266698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71756" y="1179824"/>
            <a:ext cx="6972300" cy="264175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3175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●"/>
              <a:defRPr sz="5000" b="0" i="0" u="none" strike="noStrike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2" name="Shape 32" descr="Bar_RtAngle_7502_RGB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3587" y="4006085"/>
            <a:ext cx="2284302" cy="11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9727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Header + Graphic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/>
          </p:cNvSpPr>
          <p:nvPr>
            <p:ph type="chart" idx="2"/>
          </p:nvPr>
        </p:nvSpPr>
        <p:spPr>
          <a:xfrm>
            <a:off x="766762" y="1736725"/>
            <a:ext cx="8021636" cy="4432297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Font typeface="Arial"/>
              <a:buNone/>
              <a:defRPr sz="2400" b="0" i="1" u="none" strike="noStrike" cap="non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marL="914400" marR="0" lvl="1" indent="762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295400" marR="0" lvl="2" indent="762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727200" marR="0" lvl="3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84400" marR="0" lvl="4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1905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ct val="100000"/>
              <a:buFont typeface="Arial"/>
              <a:buChar char="●"/>
              <a:defRPr sz="3000" b="0" i="0" u="none" strike="noStrike" cap="non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E8D3A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641600" marR="0" lvl="5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098800" marR="0" lvl="6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556000" marR="0" lvl="7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013200" marR="0" lvl="8" indent="25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6" name="Shape 36" descr="Wordmark_center_Purple_HEX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363105" y="6487457"/>
            <a:ext cx="2425295" cy="16337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Shape 37" descr="Bar_RtAngle_7502_RGB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225" y="1437804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09596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E8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7467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994439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research/tools/sage/guide/sage-overview/sage-astra-roles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shington.edu/research/tools/sage/guide/sage-overview/sage-astra-role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washington.edu/research/tools/sage/guide/approvals/approve-applicatio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92024" y="1640275"/>
            <a:ext cx="7852200" cy="159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4250" b="0" i="0" u="none" strike="noStrike" cap="none">
                <a:solidFill>
                  <a:schemeClr val="accent3"/>
                </a:solidFill>
                <a:latin typeface="Open Sans"/>
                <a:ea typeface="Open Sans"/>
                <a:cs typeface="Open Sans"/>
                <a:sym typeface="Open Sans"/>
              </a:rPr>
              <a:t>SAGE Updates:  PI Handling</a:t>
            </a: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Arial"/>
              <a:buNone/>
            </a:pPr>
            <a:r>
              <a:rPr lang="en-US" sz="3000">
                <a:latin typeface="Open Sans"/>
                <a:ea typeface="Open Sans"/>
                <a:cs typeface="Open Sans"/>
                <a:sym typeface="Open Sans"/>
              </a:rPr>
              <a:t>Release Date:  September 12</a:t>
            </a:r>
          </a:p>
        </p:txBody>
      </p:sp>
      <p:sp>
        <p:nvSpPr>
          <p:cNvPr id="43" name="Shape 43"/>
          <p:cNvSpPr txBox="1"/>
          <p:nvPr/>
        </p:nvSpPr>
        <p:spPr>
          <a:xfrm>
            <a:off x="692029" y="4308048"/>
            <a:ext cx="6656729" cy="1812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>
              <a:buClr>
                <a:srgbClr val="FFFFFF"/>
              </a:buClr>
              <a:buFont typeface="Arial"/>
              <a:buNone/>
            </a:pPr>
            <a:endParaRPr sz="2000" kern="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Judy Chung &amp; Carol </a:t>
            </a:r>
            <a:r>
              <a:rPr lang="en-US" sz="1600" kern="0" dirty="0" smtClean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Rhodes</a:t>
            </a:r>
          </a:p>
          <a:p>
            <a:pPr lvl="0">
              <a:spcBef>
                <a:spcPts val="320"/>
              </a:spcBef>
              <a:buClr>
                <a:schemeClr val="lt2"/>
              </a:buClr>
              <a:buSzPct val="25000"/>
            </a:pPr>
            <a:r>
              <a:rPr lang="en-US" sz="1600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Office of Research Information Services &amp; </a:t>
            </a:r>
          </a:p>
          <a:p>
            <a:pPr lvl="0">
              <a:spcBef>
                <a:spcPts val="320"/>
              </a:spcBef>
              <a:buClr>
                <a:schemeClr val="lt2"/>
              </a:buClr>
              <a:buSzPct val="25000"/>
            </a:pPr>
            <a:r>
              <a:rPr lang="en-US" sz="1600" dirty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</a:t>
            </a:r>
            <a:r>
              <a:rPr lang="en-US" sz="1600" dirty="0" smtClean="0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rPr>
              <a:t>Programs</a:t>
            </a:r>
            <a:endParaRPr lang="en-US" sz="1600" kern="0" dirty="0">
              <a:solidFill>
                <a:srgbClr val="FFFFF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320"/>
              </a:spcBef>
              <a:buClr>
                <a:srgbClr val="FFFFFF"/>
              </a:buClr>
              <a:buSzPct val="25000"/>
              <a:buFont typeface="Arial"/>
              <a:buNone/>
            </a:pPr>
            <a:r>
              <a:rPr lang="en-US" sz="1600" kern="0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</a:p>
        </p:txBody>
      </p:sp>
    </p:spTree>
    <p:extLst>
      <p:ext uri="{BB962C8B-B14F-4D97-AF65-F5344CB8AC3E}">
        <p14:creationId xmlns:p14="http://schemas.microsoft.com/office/powerpoint/2010/main" val="3363714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 sz="30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Multiple PI Designation</a:t>
            </a: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 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50" name="Shape 50"/>
          <p:cNvSpPr txBox="1"/>
          <p:nvPr/>
        </p:nvSpPr>
        <p:spPr>
          <a:xfrm>
            <a:off x="731700" y="1516000"/>
            <a:ext cx="8262600" cy="4771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spcBef>
                <a:spcPts val="48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-US" sz="2200" kern="0" dirty="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The NIH adopted a multiple-PD/PI model in 2006.</a:t>
            </a:r>
          </a:p>
          <a:p>
            <a:pPr>
              <a:spcBef>
                <a:spcPts val="480"/>
              </a:spcBef>
              <a:buClr>
                <a:srgbClr val="000000"/>
              </a:buClr>
              <a:buFont typeface="Arial"/>
              <a:buNone/>
            </a:pPr>
            <a:endParaRPr sz="2200" kern="0" dirty="0">
              <a:solidFill>
                <a:srgbClr val="33006F"/>
              </a:solidFill>
              <a:highlight>
                <a:srgbClr val="FFFFFF"/>
              </a:highlight>
              <a:latin typeface="Open Sans"/>
              <a:ea typeface="Open Sans"/>
              <a:cs typeface="Open Sans"/>
              <a:sym typeface="Open Sans"/>
            </a:endParaRPr>
          </a:p>
          <a:p>
            <a:pPr>
              <a:spcBef>
                <a:spcPts val="480"/>
              </a:spcBef>
              <a:buClr>
                <a:srgbClr val="000000"/>
              </a:buClr>
              <a:buSzPct val="45833"/>
              <a:buFont typeface="Arial"/>
              <a:buNone/>
            </a:pPr>
            <a:r>
              <a:rPr lang="en-US" sz="2200" kern="0" dirty="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Encourages interdisciplinary and other team approaches to biomedical research. </a:t>
            </a:r>
            <a:r>
              <a:rPr lang="en-US" sz="2200" b="1" kern="0" dirty="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All PD/PIs share responsibility and authority</a:t>
            </a:r>
            <a:r>
              <a:rPr lang="en-US" sz="2200" kern="0" dirty="0">
                <a:solidFill>
                  <a:srgbClr val="33006F"/>
                </a:solidFill>
                <a:highlight>
                  <a:srgbClr val="FFFFFF"/>
                </a:highlight>
                <a:latin typeface="Open Sans"/>
                <a:ea typeface="Open Sans"/>
                <a:cs typeface="Open Sans"/>
                <a:sym typeface="Open Sans"/>
              </a:rPr>
              <a:t> for leading and directing the project.</a:t>
            </a:r>
          </a:p>
          <a:p>
            <a:pPr>
              <a:buClr>
                <a:srgbClr val="4B2E83"/>
              </a:buClr>
              <a:buFont typeface="Open Sans"/>
              <a:buNone/>
            </a:pPr>
            <a:endParaRPr sz="2200" kern="0" dirty="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4B2E83"/>
              </a:buClr>
              <a:buSzPct val="25000"/>
              <a:buFont typeface="Open Sans"/>
              <a:buNone/>
            </a:pPr>
            <a:r>
              <a:rPr lang="en-US" sz="2200" kern="0" dirty="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Typically, the PI listed on the eGC1 is the contact PD/PI, responsible for communication between the sponsor and the rest of leadership team. </a:t>
            </a:r>
          </a:p>
          <a:p>
            <a:pPr>
              <a:buClr>
                <a:srgbClr val="000000"/>
              </a:buClr>
              <a:buFont typeface="Arial"/>
              <a:buNone/>
            </a:pPr>
            <a:endParaRPr sz="2200" kern="0" dirty="0">
              <a:solidFill>
                <a:srgbClr val="33006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000000"/>
              </a:buClr>
              <a:buSzPct val="25000"/>
              <a:buFont typeface="Arial"/>
              <a:buNone/>
            </a:pPr>
            <a:r>
              <a:rPr lang="en-US" sz="2200" kern="0" dirty="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Use “Multiple PI” designation from selection on eGC1 PI &amp; Personnel page.</a:t>
            </a:r>
          </a:p>
          <a:p>
            <a:pPr>
              <a:buClr>
                <a:srgbClr val="4B2E83"/>
              </a:buClr>
              <a:buFont typeface="Open Sans"/>
              <a:buNone/>
            </a:pPr>
            <a:endParaRPr sz="2400" kern="0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4B2E83"/>
              </a:buClr>
              <a:buFont typeface="Open Sans"/>
              <a:buNone/>
            </a:pPr>
            <a:endParaRPr sz="2400" kern="0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4B2E83"/>
              </a:buClr>
              <a:buFont typeface="Open Sans"/>
              <a:buNone/>
            </a:pPr>
            <a:endParaRPr sz="2400" kern="0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Font typeface="Arial"/>
              <a:buNone/>
            </a:pPr>
            <a:endParaRPr sz="1400" kern="0" dirty="0">
              <a:solidFill>
                <a:srgbClr val="000000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13291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>
                <a:latin typeface="Open Sans"/>
                <a:ea typeface="Open Sans"/>
                <a:cs typeface="Open Sans"/>
                <a:sym typeface="Open Sans"/>
              </a:rPr>
              <a:t>SAGE Changes: Multiple PI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688496" y="1576136"/>
            <a:ext cx="7311363" cy="4178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200" dirty="0"/>
              <a:t>Key Changes: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200" b="0" dirty="0"/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 b="0" dirty="0"/>
              <a:t>UW “Multiple PIs” will be automatically added to the approval graph </a:t>
            </a:r>
            <a:endParaRPr lang="en-US" sz="2200" b="0" dirty="0" smtClean="0"/>
          </a:p>
          <a:p>
            <a:pPr marL="114300" lvl="0" indent="0" rtl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endParaRPr lang="en-US" sz="2200" b="0" dirty="0"/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 b="0" dirty="0"/>
              <a:t>Will receive same approval notification email that the PI </a:t>
            </a:r>
            <a:r>
              <a:rPr lang="en-US" sz="2200" b="0" dirty="0" smtClean="0"/>
              <a:t>receives</a:t>
            </a:r>
          </a:p>
          <a:p>
            <a:pPr marL="114300" lvl="0" indent="0" rtl="0">
              <a:spcBef>
                <a:spcPts val="0"/>
              </a:spcBef>
              <a:spcAft>
                <a:spcPts val="1000"/>
              </a:spcAft>
              <a:buSzPct val="100000"/>
              <a:buNone/>
            </a:pPr>
            <a:endParaRPr lang="en-US" sz="2200" b="0" dirty="0"/>
          </a:p>
          <a:p>
            <a:pPr marL="457200" lvl="0" indent="-342900" rtl="0">
              <a:spcBef>
                <a:spcPts val="0"/>
              </a:spcBef>
              <a:spcAft>
                <a:spcPts val="1000"/>
              </a:spcAft>
              <a:buSzPct val="100000"/>
            </a:pPr>
            <a:r>
              <a:rPr lang="en-US" sz="2200" b="0" dirty="0"/>
              <a:t>Will see “Assurance Statement” as part of their approval screen  </a:t>
            </a:r>
          </a:p>
          <a:p>
            <a:pPr marL="0" lvl="0" indent="0" rtl="0">
              <a:spcBef>
                <a:spcPts val="0"/>
              </a:spcBef>
              <a:spcAft>
                <a:spcPts val="1000"/>
              </a:spcAft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1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>
              <a:spcBef>
                <a:spcPts val="0"/>
              </a:spcBef>
              <a:buNone/>
            </a:pPr>
            <a:endParaRPr b="0" dirty="0"/>
          </a:p>
          <a:p>
            <a:pPr lvl="0">
              <a:spcBef>
                <a:spcPts val="0"/>
              </a:spcBef>
              <a:buNone/>
            </a:pPr>
            <a:endParaRPr b="0" dirty="0"/>
          </a:p>
          <a:p>
            <a:pPr lvl="0">
              <a:spcBef>
                <a:spcPts val="0"/>
              </a:spcBef>
              <a:buNone/>
            </a:pPr>
            <a:endParaRPr dirty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32283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New Role Type: Application PI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659300" y="1459344"/>
            <a:ext cx="7851499" cy="41781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sz="2000" b="0" dirty="0"/>
              <a:t>Use when PI on sponsor forms is different than eGC1 PI, and sponsor “PI” is not eligible to be a UW PI.  Examples: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 dirty="0"/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2000" b="0" dirty="0"/>
              <a:t>NIH Career Development (K) Award </a:t>
            </a:r>
          </a:p>
          <a:p>
            <a:pPr marL="457200" lvl="0" indent="-342900" rtl="0">
              <a:spcBef>
                <a:spcPts val="0"/>
              </a:spcBef>
              <a:buSzPct val="100000"/>
            </a:pPr>
            <a:r>
              <a:rPr lang="en-US" sz="2000" b="0" dirty="0"/>
              <a:t>NIH Fellowship Award</a:t>
            </a:r>
          </a:p>
          <a:p>
            <a:pPr marL="0" lvl="0" indent="0" rtl="0">
              <a:spcBef>
                <a:spcPts val="0"/>
              </a:spcBef>
              <a:buNone/>
            </a:pPr>
            <a:endParaRPr sz="2000" b="0" dirty="0"/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b="0" dirty="0"/>
              <a:t>“Application PI” can be selected on PI &amp; Personnel Page.  When selected, the API will flow through to Grant Runner SF 424 and Key Persons forms.</a:t>
            </a:r>
          </a:p>
          <a:p>
            <a:pPr marL="0" lvl="0" indent="0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en-US" sz="2000" b="0" dirty="0"/>
              <a:t>UW Application PIs will be added to </a:t>
            </a:r>
            <a:r>
              <a:rPr lang="en-US" sz="2000" b="0" dirty="0" smtClean="0"/>
              <a:t>approval </a:t>
            </a:r>
            <a:r>
              <a:rPr lang="en-US" sz="2000" b="0" dirty="0"/>
              <a:t>graph and automatically receive </a:t>
            </a:r>
            <a:r>
              <a:rPr lang="en-US" sz="2000" b="0" dirty="0" smtClean="0"/>
              <a:t>same </a:t>
            </a:r>
            <a:r>
              <a:rPr lang="en-US" sz="2000" b="0" dirty="0"/>
              <a:t>approval notification email that the PI receives.  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-US" sz="2000" b="0" dirty="0"/>
              <a:t>Application PI will also see the “Assurance Statement” on their approval screen.</a:t>
            </a:r>
          </a:p>
          <a:p>
            <a:pPr marL="0" lvl="0" indent="0" rtl="0">
              <a:spcBef>
                <a:spcPts val="0"/>
              </a:spcBef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endParaRPr sz="1800" b="0" dirty="0"/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 rtl="0">
              <a:lnSpc>
                <a:spcPct val="115000"/>
              </a:lnSpc>
              <a:spcBef>
                <a:spcPts val="0"/>
              </a:spcBef>
              <a:buNone/>
            </a:pPr>
            <a:endParaRPr sz="1100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lvl="0" rtl="0">
              <a:spcBef>
                <a:spcPts val="0"/>
              </a:spcBef>
              <a:buNone/>
            </a:pPr>
            <a:endParaRPr b="0" dirty="0"/>
          </a:p>
          <a:p>
            <a:pPr lvl="0" rtl="0">
              <a:spcBef>
                <a:spcPts val="0"/>
              </a:spcBef>
              <a:buNone/>
            </a:pPr>
            <a:endParaRPr dirty="0"/>
          </a:p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3734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283406" y="362035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PI, Personnel &amp; Organizations Page Update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629685"/>
            <a:ext cx="8839200" cy="43034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903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Approval Graph Updates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 b="0"/>
              <a:t>Application PI &amp; Multiple PI added to Approval Graph</a:t>
            </a:r>
          </a:p>
          <a:p>
            <a:pPr marL="0" lvl="0" indent="0" rtl="0">
              <a:spcBef>
                <a:spcPts val="0"/>
              </a:spcBef>
              <a:buNone/>
            </a:pPr>
            <a:endParaRPr b="0"/>
          </a:p>
          <a:p>
            <a:pPr marL="0" lvl="0" indent="0" rtl="0">
              <a:spcBef>
                <a:spcPts val="0"/>
              </a:spcBef>
              <a:buNone/>
            </a:pPr>
            <a:endParaRPr b="0"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9600" y="2368725"/>
            <a:ext cx="8788623" cy="40154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36013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Assurance &amp; Approval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175" y="1597401"/>
            <a:ext cx="6993425" cy="51892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521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71756" y="371510"/>
            <a:ext cx="8184600" cy="9921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ASTRA Role &amp; SAGE Approval 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body" idx="2"/>
          </p:nvPr>
        </p:nvSpPr>
        <p:spPr>
          <a:xfrm>
            <a:off x="506900" y="1736725"/>
            <a:ext cx="8637000" cy="40155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buNone/>
            </a:pPr>
            <a:endParaRPr b="0" dirty="0"/>
          </a:p>
          <a:p>
            <a:pPr marL="0" lvl="0" indent="0" rtl="0">
              <a:spcBef>
                <a:spcPts val="0"/>
              </a:spcBef>
              <a:buNone/>
            </a:pPr>
            <a:r>
              <a:rPr lang="en-US" b="0" dirty="0"/>
              <a:t>Ensure all PIs</a:t>
            </a:r>
            <a:r>
              <a:rPr lang="en-US" b="0" dirty="0" smtClean="0"/>
              <a:t>:</a:t>
            </a:r>
          </a:p>
          <a:p>
            <a:pPr marL="0" lvl="0" indent="0" rtl="0">
              <a:spcBef>
                <a:spcPts val="0"/>
              </a:spcBef>
              <a:buNone/>
            </a:pPr>
            <a:endParaRPr lang="en-US" b="0" dirty="0"/>
          </a:p>
          <a:p>
            <a:pPr marL="457200" lvl="0" indent="-228600" rtl="0">
              <a:spcBef>
                <a:spcPts val="0"/>
              </a:spcBef>
            </a:pPr>
            <a:r>
              <a:rPr lang="en-US" b="0" dirty="0"/>
              <a:t>have a </a:t>
            </a:r>
            <a:r>
              <a:rPr lang="en-US" b="0" u="sng" dirty="0">
                <a:solidFill>
                  <a:schemeClr val="hlink"/>
                </a:solidFill>
                <a:hlinkClick r:id="rId3"/>
              </a:rPr>
              <a:t>SAGE ASTRA role</a:t>
            </a:r>
            <a:r>
              <a:rPr lang="en-US" b="0" dirty="0"/>
              <a:t>: minimum “proposal/preparer</a:t>
            </a:r>
            <a:r>
              <a:rPr lang="en-US" b="0" dirty="0" smtClean="0"/>
              <a:t>”</a:t>
            </a:r>
          </a:p>
          <a:p>
            <a:pPr marL="228600" lvl="0" indent="0" rtl="0">
              <a:spcBef>
                <a:spcPts val="0"/>
              </a:spcBef>
              <a:buNone/>
            </a:pPr>
            <a:endParaRPr lang="en-US" b="0" dirty="0"/>
          </a:p>
          <a:p>
            <a:pPr marL="457200" lvl="0" indent="-228600" rtl="0">
              <a:spcBef>
                <a:spcPts val="0"/>
              </a:spcBef>
            </a:pPr>
            <a:r>
              <a:rPr lang="en-US" b="0" dirty="0"/>
              <a:t>know to approve eGC1 in </a:t>
            </a:r>
            <a:r>
              <a:rPr lang="en-US" b="0" dirty="0" smtClean="0"/>
              <a:t>SAGE</a:t>
            </a:r>
          </a:p>
          <a:p>
            <a:pPr marL="228600" lvl="0" indent="0" rtl="0">
              <a:spcBef>
                <a:spcPts val="0"/>
              </a:spcBef>
              <a:buNone/>
            </a:pPr>
            <a:r>
              <a:rPr lang="en-US" b="0" dirty="0" smtClean="0"/>
              <a:t> </a:t>
            </a:r>
            <a:endParaRPr lang="en-US" b="0" dirty="0"/>
          </a:p>
          <a:p>
            <a:pPr marL="457200" lvl="0" indent="-228600" rtl="0">
              <a:spcBef>
                <a:spcPts val="0"/>
              </a:spcBef>
            </a:pPr>
            <a:r>
              <a:rPr lang="en-US" b="0" dirty="0"/>
              <a:t>expect SAGE approval email </a:t>
            </a:r>
          </a:p>
          <a:p>
            <a:pPr marL="0" lvl="0" indent="0" rtl="0">
              <a:spcBef>
                <a:spcPts val="0"/>
              </a:spcBef>
              <a:buNone/>
            </a:pPr>
            <a:endParaRPr b="0" dirty="0"/>
          </a:p>
        </p:txBody>
      </p:sp>
    </p:spTree>
    <p:extLst>
      <p:ext uri="{BB962C8B-B14F-4D97-AF65-F5344CB8AC3E}">
        <p14:creationId xmlns:p14="http://schemas.microsoft.com/office/powerpoint/2010/main" val="2930986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70931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Arial"/>
              <a:buNone/>
            </a:pPr>
            <a:r>
              <a:rPr lang="en-US">
                <a:latin typeface="Open Sans"/>
                <a:ea typeface="Open Sans"/>
                <a:cs typeface="Open Sans"/>
                <a:sym typeface="Open Sans"/>
              </a:rPr>
              <a:t>Resources</a:t>
            </a: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659304" y="1736725"/>
            <a:ext cx="8196300" cy="4015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2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endParaRPr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ct val="25000"/>
              <a:buFont typeface="Merriweather Sans"/>
              <a:buNone/>
            </a:pPr>
            <a: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/>
            </a:r>
            <a:br>
              <a:rPr lang="en-US" sz="2400" b="0" i="0" u="none" strike="noStrike" cap="non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</a:br>
            <a:endParaRPr lang="en-US" sz="2400" b="0" i="0" u="none" strike="noStrike" cap="none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731700" y="1007750"/>
            <a:ext cx="8262600" cy="3374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>
              <a:spcBef>
                <a:spcPts val="480"/>
              </a:spcBef>
            </a:pPr>
            <a:r>
              <a:rPr lang="en-US" sz="2400" kern="0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SAGE Documentation: </a:t>
            </a:r>
          </a:p>
          <a:p>
            <a:pPr marL="457200" indent="-38100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</a:pPr>
            <a:endParaRPr lang="en-US" sz="2400" u="sng" kern="0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  <a:hlinkClick r:id="rId3"/>
            </a:endParaRPr>
          </a:p>
          <a:p>
            <a:pPr marL="457200" indent="-38100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400" u="sng" kern="0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  <a:hlinkClick r:id="rId3"/>
              </a:rPr>
              <a:t>SAGE ASTRA Roles</a:t>
            </a:r>
          </a:p>
          <a:p>
            <a:pPr marL="76200">
              <a:spcBef>
                <a:spcPts val="480"/>
              </a:spcBef>
              <a:buClr>
                <a:srgbClr val="4B2E83"/>
              </a:buClr>
              <a:buSzPct val="100000"/>
            </a:pPr>
            <a:endParaRPr lang="en-US" sz="2400" u="sng" kern="0" dirty="0">
              <a:solidFill>
                <a:srgbClr val="4B2E83"/>
              </a:solidFill>
              <a:latin typeface="Open Sans"/>
              <a:ea typeface="Open Sans"/>
              <a:cs typeface="Open Sans"/>
              <a:sym typeface="Open Sans"/>
              <a:hlinkClick r:id="rId3"/>
            </a:endParaRPr>
          </a:p>
          <a:p>
            <a:pPr marL="457200" indent="-381000">
              <a:spcBef>
                <a:spcPts val="480"/>
              </a:spcBef>
              <a:buClr>
                <a:srgbClr val="4B2E83"/>
              </a:buClr>
              <a:buSzPct val="100000"/>
              <a:buFont typeface="Merriweather Sans"/>
              <a:buChar char="&gt;"/>
            </a:pPr>
            <a:r>
              <a:rPr lang="en-US" sz="2400" u="sng" kern="0" dirty="0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  <a:hlinkClick r:id="rId4"/>
              </a:rPr>
              <a:t>Approve an Application </a:t>
            </a:r>
          </a:p>
        </p:txBody>
      </p:sp>
    </p:spTree>
    <p:extLst>
      <p:ext uri="{BB962C8B-B14F-4D97-AF65-F5344CB8AC3E}">
        <p14:creationId xmlns:p14="http://schemas.microsoft.com/office/powerpoint/2010/main" val="245687728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425</Words>
  <Application>Microsoft Office PowerPoint</Application>
  <PresentationFormat>On-screen Show (4:3)</PresentationFormat>
  <Paragraphs>82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OSP</dc:creator>
  <cp:lastModifiedBy>OSP</cp:lastModifiedBy>
  <cp:revision>2</cp:revision>
  <dcterms:created xsi:type="dcterms:W3CDTF">2017-09-06T23:31:31Z</dcterms:created>
  <dcterms:modified xsi:type="dcterms:W3CDTF">2017-09-06T23:49:16Z</dcterms:modified>
</cp:coreProperties>
</file>