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6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5DDB700-9DD6-4EBE-8CA3-FD85CF746F07}" type="datetimeFigureOut">
              <a:rPr lang="en-US" smtClean="0"/>
              <a:t>9/6/2017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2C34656A-EA1B-43B4-BE6C-A421CC5349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0343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BC97BD-C26A-4452-A646-144B2820E035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20767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80F8E-49E6-4B38-81FA-4E902384169C}" type="datetimeFigureOut">
              <a:rPr lang="en-US" smtClean="0"/>
              <a:t>9/6/2017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5ADF3-635D-40A4-AFEF-74A39CB470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2825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80F8E-49E6-4B38-81FA-4E902384169C}" type="datetimeFigureOut">
              <a:rPr lang="en-US" smtClean="0"/>
              <a:t>9/6/2017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5ADF3-635D-40A4-AFEF-74A39CB470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5458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80F8E-49E6-4B38-81FA-4E902384169C}" type="datetimeFigureOut">
              <a:rPr lang="en-US" smtClean="0"/>
              <a:t>9/6/2017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5ADF3-635D-40A4-AFEF-74A39CB470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8103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80F8E-49E6-4B38-81FA-4E902384169C}" type="datetimeFigureOut">
              <a:rPr lang="en-US" smtClean="0"/>
              <a:t>9/6/2017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5ADF3-635D-40A4-AFEF-74A39CB470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9635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80F8E-49E6-4B38-81FA-4E902384169C}" type="datetimeFigureOut">
              <a:rPr lang="en-US" smtClean="0"/>
              <a:t>9/6/2017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5ADF3-635D-40A4-AFEF-74A39CB470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836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80F8E-49E6-4B38-81FA-4E902384169C}" type="datetimeFigureOut">
              <a:rPr lang="en-US" smtClean="0"/>
              <a:t>9/6/2017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5ADF3-635D-40A4-AFEF-74A39CB470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2957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80F8E-49E6-4B38-81FA-4E902384169C}" type="datetimeFigureOut">
              <a:rPr lang="en-US" smtClean="0"/>
              <a:t>9/6/2017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5ADF3-635D-40A4-AFEF-74A39CB470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4862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80F8E-49E6-4B38-81FA-4E902384169C}" type="datetimeFigureOut">
              <a:rPr lang="en-US" smtClean="0"/>
              <a:t>9/6/2017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5ADF3-635D-40A4-AFEF-74A39CB470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52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80F8E-49E6-4B38-81FA-4E902384169C}" type="datetimeFigureOut">
              <a:rPr lang="en-US" smtClean="0"/>
              <a:t>9/6/2017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5ADF3-635D-40A4-AFEF-74A39CB470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8224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80F8E-49E6-4B38-81FA-4E902384169C}" type="datetimeFigureOut">
              <a:rPr lang="en-US" smtClean="0"/>
              <a:t>9/6/2017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5ADF3-635D-40A4-AFEF-74A39CB470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5844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80F8E-49E6-4B38-81FA-4E902384169C}" type="datetimeFigureOut">
              <a:rPr lang="en-US" smtClean="0"/>
              <a:t>9/6/2017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5ADF3-635D-40A4-AFEF-74A39CB470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5575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F80F8E-49E6-4B38-81FA-4E902384169C}" type="datetimeFigureOut">
              <a:rPr lang="en-US" smtClean="0"/>
              <a:t>9/6/2017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85ADF3-635D-40A4-AFEF-74A39CB470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5427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mailto:andra2@uw.edu" TargetMode="External"/><Relationship Id="rId3" Type="http://schemas.openxmlformats.org/officeDocument/2006/relationships/hyperlink" Target="mailto:tedm2@uw.edu" TargetMode="External"/><Relationship Id="rId7" Type="http://schemas.openxmlformats.org/officeDocument/2006/relationships/hyperlink" Target="mailto:stomski@uw.ed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khayward@uw.edu" TargetMode="External"/><Relationship Id="rId5" Type="http://schemas.openxmlformats.org/officeDocument/2006/relationships/hyperlink" Target="mailto:carhodes@uw.edu" TargetMode="External"/><Relationship Id="rId4" Type="http://schemas.openxmlformats.org/officeDocument/2006/relationships/hyperlink" Target="mailto:jachung@uw.edu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0769522"/>
              </p:ext>
            </p:extLst>
          </p:nvPr>
        </p:nvGraphicFramePr>
        <p:xfrm>
          <a:off x="-228600" y="152400"/>
          <a:ext cx="9296400" cy="765171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9060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04671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67168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2459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63419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1143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Palatino Linotype" panose="0204050205050503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dirty="0">
                          <a:solidFill>
                            <a:srgbClr val="8B814F"/>
                          </a:solidFill>
                          <a:effectLst/>
                          <a:latin typeface="Palatino Linotype" panose="02040502050505030304" pitchFamily="18" charset="0"/>
                        </a:rPr>
                        <a:t>MRAM </a:t>
                      </a:r>
                      <a:r>
                        <a:rPr lang="en-US" sz="2400" dirty="0">
                          <a:solidFill>
                            <a:srgbClr val="8B814F"/>
                          </a:solidFill>
                          <a:effectLst/>
                          <a:latin typeface="Palatino Linotype" panose="02040502050505030304" pitchFamily="18" charset="0"/>
                        </a:rPr>
                        <a:t>Monthly Research Administration Meeting </a:t>
                      </a: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Palatino Linotype" panose="0204050205050503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8253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endParaRPr lang="en-US" sz="10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rgbClr val="8B814F"/>
                          </a:solidFill>
                          <a:effectLst/>
                        </a:rPr>
                        <a:t>SEPTEMBER 7, 2017</a:t>
                      </a:r>
                      <a:r>
                        <a:rPr lang="en-US" sz="1400" b="1" baseline="0" dirty="0">
                          <a:solidFill>
                            <a:srgbClr val="8B814F"/>
                          </a:solidFill>
                          <a:effectLst/>
                        </a:rPr>
                        <a:t>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rgbClr val="8B814F"/>
                          </a:solidFill>
                          <a:effectLst/>
                        </a:rPr>
                        <a:t>UW TOWER AUDITORIUM</a:t>
                      </a:r>
                      <a:endParaRPr lang="en-US" sz="1400" dirty="0">
                        <a:solidFill>
                          <a:srgbClr val="8B814F"/>
                        </a:solidFill>
                        <a:effectLst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2770A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2770A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2770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247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TOPIC </a:t>
                      </a:r>
                      <a:endParaRPr lang="en-US" sz="16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PRESENTER</a:t>
                      </a:r>
                      <a:endParaRPr lang="en-US" sz="16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EMAIL </a:t>
                      </a:r>
                      <a:endParaRPr lang="en-US" sz="16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MIN</a:t>
                      </a:r>
                      <a:endParaRPr lang="en-US" sz="16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27261">
                <a:tc rowSpan="8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+mn-lt"/>
                        </a:rPr>
                        <a:t>Welcome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Ted Mordhorst</a:t>
                      </a:r>
                    </a:p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Research Compliance &amp; Operations </a:t>
                      </a:r>
                      <a:endParaRPr lang="en-US" sz="10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114300" marR="1143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1430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23900" algn="l"/>
                        </a:tabLst>
                      </a:pPr>
                      <a:r>
                        <a:rPr lang="en-US" sz="1000" u="sng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Arial"/>
                          <a:hlinkClick r:id="rId3"/>
                        </a:rPr>
                        <a:t>tedm2@uw.edu</a:t>
                      </a:r>
                      <a:r>
                        <a:rPr lang="en-US" sz="1000" u="sng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  </a:t>
                      </a:r>
                    </a:p>
                  </a:txBody>
                  <a:tcPr marL="0" marR="1143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02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8">
                  <a:txBody>
                    <a:bodyPr/>
                    <a:lstStyle/>
                    <a:p>
                      <a:pPr marL="0" marR="0"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74078"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SAGE Updates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Judy Chung &amp; Carol Rhodes</a:t>
                      </a:r>
                    </a:p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Office of</a:t>
                      </a:r>
                      <a:r>
                        <a:rPr lang="en-US" sz="10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Research Information Services &amp; </a:t>
                      </a:r>
                    </a:p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Office of Sponsored Programs</a:t>
                      </a:r>
                      <a:endParaRPr lang="en-US" sz="10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114300" marR="1143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1430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23900" algn="l"/>
                        </a:tabLst>
                      </a:pPr>
                      <a:r>
                        <a:rPr lang="en-US" sz="1000" u="sng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Arial"/>
                          <a:hlinkClick r:id="rId4"/>
                        </a:rPr>
                        <a:t>jachung@uw.edu</a:t>
                      </a:r>
                      <a:r>
                        <a:rPr lang="en-US" sz="1000" u="sng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 </a:t>
                      </a:r>
                    </a:p>
                    <a:p>
                      <a:pPr marL="11430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23900" algn="l"/>
                        </a:tabLst>
                      </a:pPr>
                      <a:r>
                        <a:rPr lang="en-US" sz="1000" u="sng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Arial"/>
                          <a:hlinkClick r:id="rId5"/>
                        </a:rPr>
                        <a:t>carhodes@uw.edu</a:t>
                      </a:r>
                      <a:r>
                        <a:rPr lang="en-US" sz="1000" u="sng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 </a:t>
                      </a:r>
                      <a:endParaRPr lang="en-US" sz="1000" u="sng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0" marR="1143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15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56892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NIH Interim RPPRs</a:t>
                      </a:r>
                      <a:endParaRPr lang="en-US" sz="1400" b="1" baseline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Carol Rhodes</a:t>
                      </a:r>
                    </a:p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Office of Sponsored Programs</a:t>
                      </a:r>
                      <a:endParaRPr lang="en-US" sz="10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114300" marR="1143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1430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23900" algn="l"/>
                        </a:tabLst>
                      </a:pPr>
                      <a:r>
                        <a:rPr lang="en-US" sz="1000" u="sng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Arial"/>
                          <a:hlinkClick r:id="rId5"/>
                        </a:rPr>
                        <a:t>carhodes@uw.edu</a:t>
                      </a:r>
                      <a:r>
                        <a:rPr lang="en-US" sz="1000" u="sng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 </a:t>
                      </a:r>
                      <a:endParaRPr lang="en-US" sz="1000" u="sng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0" marR="1143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5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6892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NIH Just-in-Time (JIT) Notifications</a:t>
                      </a:r>
                      <a:endParaRPr lang="en-US" sz="1400" b="1" baseline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Carol Rhodes</a:t>
                      </a:r>
                    </a:p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Office of Sponsored Programs</a:t>
                      </a:r>
                      <a:endParaRPr lang="en-US" sz="10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114300" marR="1143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1430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23900" algn="l"/>
                        </a:tabLst>
                      </a:pPr>
                      <a:r>
                        <a:rPr lang="en-US" sz="1000" u="sng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Arial"/>
                          <a:hlinkClick r:id="rId5"/>
                        </a:rPr>
                        <a:t>carhodes@uw.edu</a:t>
                      </a:r>
                      <a:r>
                        <a:rPr lang="en-US" sz="1000" u="sng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 </a:t>
                      </a:r>
                      <a:endParaRPr lang="en-US" sz="1000" u="sng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0" marR="1143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5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3139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FOIA Requests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Joe</a:t>
                      </a:r>
                      <a:r>
                        <a:rPr lang="en-US" sz="10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Giffels &amp; Carol Rhodes</a:t>
                      </a:r>
                    </a:p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Office of Research</a:t>
                      </a:r>
                      <a:endParaRPr lang="en-US" sz="10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114300" marR="1143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1430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723900" algn="l"/>
                        </a:tabLst>
                        <a:defRPr/>
                      </a:pPr>
                      <a:r>
                        <a:rPr lang="en-US" sz="1000" u="sng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Arial"/>
                          <a:hlinkClick r:id="rId5"/>
                        </a:rPr>
                        <a:t>carhodes@uw.edu</a:t>
                      </a:r>
                      <a:r>
                        <a:rPr lang="en-US" sz="1000" u="sng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 </a:t>
                      </a:r>
                    </a:p>
                  </a:txBody>
                  <a:tcPr marL="0" marR="1143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5-10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31390"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Budget Extension</a:t>
                      </a:r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Request Updates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Kendra Hayward</a:t>
                      </a:r>
                    </a:p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Office of Sponsored Programs</a:t>
                      </a:r>
                      <a:endParaRPr lang="en-US" sz="10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114300" marR="1143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1430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23900" algn="l"/>
                        </a:tabLst>
                      </a:pPr>
                      <a:r>
                        <a:rPr lang="en-US" sz="1000" u="sng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Arial"/>
                          <a:hlinkClick r:id="rId6"/>
                        </a:rPr>
                        <a:t>khayward@uw.edu</a:t>
                      </a:r>
                      <a:r>
                        <a:rPr lang="en-US" sz="1000" u="sng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 </a:t>
                      </a:r>
                      <a:endParaRPr lang="en-US" sz="1000" u="sng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0" marR="1143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3139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Export Controls</a:t>
                      </a:r>
                      <a:endParaRPr lang="en-US" sz="1400" b="1" baseline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Mark Stomski</a:t>
                      </a:r>
                    </a:p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Export Control Office</a:t>
                      </a:r>
                      <a:endParaRPr lang="en-US" sz="1000" b="1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114300" marR="1143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1430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23900" algn="l"/>
                        </a:tabLst>
                      </a:pPr>
                      <a:r>
                        <a:rPr lang="en-US" sz="1000" u="sng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Arial"/>
                          <a:hlinkClick r:id="rId7"/>
                        </a:rPr>
                        <a:t>stomski@uw.edu</a:t>
                      </a:r>
                      <a:r>
                        <a:rPr lang="en-US" sz="1000" u="sng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 </a:t>
                      </a:r>
                      <a:endParaRPr lang="en-US" sz="1000" u="sng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0" marR="1143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20</a:t>
                      </a:r>
                      <a:endParaRPr lang="en-US" sz="10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53139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kern="1200" baseline="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Compliance Corner</a:t>
                      </a:r>
                      <a:endParaRPr lang="en-US" sz="1400" b="1" kern="1200" baseline="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/>
                        <a:t>Andra Sawyer</a:t>
                      </a:r>
                    </a:p>
                    <a:p>
                      <a:r>
                        <a:rPr lang="en-US" sz="1000" b="1" dirty="0" smtClean="0"/>
                        <a:t>Post</a:t>
                      </a:r>
                      <a:r>
                        <a:rPr lang="en-US" sz="1000" b="1" baseline="0" dirty="0" smtClean="0"/>
                        <a:t> Award Financial Compliance</a:t>
                      </a:r>
                      <a:endParaRPr lang="en-US" sz="1000" b="1" dirty="0" smtClean="0"/>
                    </a:p>
                  </a:txBody>
                  <a:tcPr marL="114300" marR="1143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hlinkClick r:id="rId8"/>
                        </a:rPr>
                        <a:t>andra2@uw.edu</a:t>
                      </a:r>
                      <a:r>
                        <a:rPr lang="en-US" sz="1100" dirty="0" smtClean="0"/>
                        <a:t> </a:t>
                      </a:r>
                      <a:endParaRPr lang="en-US" sz="1100" dirty="0"/>
                    </a:p>
                  </a:txBody>
                  <a:tcPr marL="0" marR="1143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dirty="0" smtClean="0"/>
                        <a:t>5</a:t>
                      </a:r>
                      <a:endParaRPr lang="en-US" sz="11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1007653">
                <a:tc gridSpan="6">
                  <a:txBody>
                    <a:bodyPr/>
                    <a:lstStyle/>
                    <a:p>
                      <a:pPr marL="0" marR="0" lvl="8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>
                          <a:solidFill>
                            <a:srgbClr val="8B814F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JOIN US FOR OUR NEXT MEETING</a:t>
                      </a:r>
                      <a:r>
                        <a:rPr lang="en-US" sz="1200" b="1" kern="1200" baseline="0" dirty="0">
                          <a:solidFill>
                            <a:srgbClr val="8B814F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 </a:t>
                      </a:r>
                      <a:r>
                        <a:rPr lang="en-US" sz="1200" b="1" kern="1200" baseline="0" dirty="0" smtClean="0">
                          <a:solidFill>
                            <a:srgbClr val="8B814F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|  </a:t>
                      </a:r>
                      <a:r>
                        <a:rPr lang="en-US" sz="1200" b="1" dirty="0" smtClean="0">
                          <a:solidFill>
                            <a:srgbClr val="8B814F"/>
                          </a:solidFill>
                          <a:effectLst/>
                        </a:rPr>
                        <a:t>OCTOBER </a:t>
                      </a:r>
                      <a:r>
                        <a:rPr lang="en-US" sz="1200" b="1" dirty="0">
                          <a:solidFill>
                            <a:srgbClr val="8B814F"/>
                          </a:solidFill>
                          <a:effectLst/>
                        </a:rPr>
                        <a:t>19, 2017</a:t>
                      </a:r>
                      <a:r>
                        <a:rPr lang="en-US" sz="1200" b="1" baseline="0" dirty="0">
                          <a:solidFill>
                            <a:srgbClr val="8B814F"/>
                          </a:solidFill>
                          <a:effectLst/>
                        </a:rPr>
                        <a:t>  </a:t>
                      </a:r>
                      <a:r>
                        <a:rPr lang="en-US" sz="1200" b="1" baseline="0" dirty="0" smtClean="0">
                          <a:solidFill>
                            <a:srgbClr val="8B814F"/>
                          </a:solidFill>
                          <a:effectLst/>
                        </a:rPr>
                        <a:t>|  </a:t>
                      </a:r>
                      <a:r>
                        <a:rPr lang="en-US" sz="1200" b="1" dirty="0" smtClean="0">
                          <a:solidFill>
                            <a:srgbClr val="8B814F"/>
                          </a:solidFill>
                          <a:effectLst/>
                        </a:rPr>
                        <a:t>UW </a:t>
                      </a:r>
                      <a:r>
                        <a:rPr lang="en-US" sz="1200" b="1" dirty="0">
                          <a:solidFill>
                            <a:srgbClr val="8B814F"/>
                          </a:solidFill>
                          <a:effectLst/>
                        </a:rPr>
                        <a:t>TOWER AUDITORIUM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114300" marR="1143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11430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23900" algn="l"/>
                        </a:tabLst>
                      </a:pPr>
                      <a:endParaRPr lang="en-US" sz="1000" u="sng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0" marR="1143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251840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129</Words>
  <Application>Microsoft Office PowerPoint</Application>
  <PresentationFormat>On-screen Show (4:3)</PresentationFormat>
  <Paragraphs>52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Jon Sallows</dc:creator>
  <cp:lastModifiedBy>Jon Sallows</cp:lastModifiedBy>
  <cp:revision>2</cp:revision>
  <cp:lastPrinted>2017-09-06T22:54:41Z</cp:lastPrinted>
  <dcterms:created xsi:type="dcterms:W3CDTF">2017-09-06T22:54:04Z</dcterms:created>
  <dcterms:modified xsi:type="dcterms:W3CDTF">2017-09-06T23:25:27Z</dcterms:modified>
</cp:coreProperties>
</file>