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3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1.xml" ContentType="application/vnd.openxmlformats-officedocument.presentationml.tags+xml"/>
  <Override PartName="/ppt/notesSlides/notesSlide56.xml" ContentType="application/vnd.openxmlformats-officedocument.presentationml.notesSlide+xml"/>
  <Override PartName="/ppt/tags/tag2.xml" ContentType="application/vnd.openxmlformats-officedocument.presentationml.tags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7" r:id="rId3"/>
    <p:sldMasterId id="2147483712" r:id="rId4"/>
    <p:sldMasterId id="2147483717" r:id="rId5"/>
    <p:sldMasterId id="2147483730" r:id="rId6"/>
    <p:sldMasterId id="2147483735" r:id="rId7"/>
    <p:sldMasterId id="2147483740" r:id="rId8"/>
    <p:sldMasterId id="2147483745" r:id="rId9"/>
    <p:sldMasterId id="2147483750" r:id="rId10"/>
    <p:sldMasterId id="2147483756" r:id="rId11"/>
    <p:sldMasterId id="2147483760" r:id="rId12"/>
    <p:sldMasterId id="2147483772" r:id="rId13"/>
    <p:sldMasterId id="2147483777" r:id="rId14"/>
    <p:sldMasterId id="2147483782" r:id="rId15"/>
    <p:sldMasterId id="2147483788" r:id="rId16"/>
    <p:sldMasterId id="2147483793" r:id="rId17"/>
  </p:sldMasterIdLst>
  <p:notesMasterIdLst>
    <p:notesMasterId r:id="rId93"/>
  </p:notesMasterIdLst>
  <p:handoutMasterIdLst>
    <p:handoutMasterId r:id="rId94"/>
  </p:handoutMasterIdLst>
  <p:sldIdLst>
    <p:sldId id="256" r:id="rId18"/>
    <p:sldId id="257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28" r:id="rId90"/>
    <p:sldId id="329" r:id="rId91"/>
    <p:sldId id="330" r:id="rId9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dy Chung" initials="" lastIdx="12" clrIdx="0"/>
  <p:cmAuthor id="1" name="_ tfr@uw.edu" initials="" lastIdx="14" clrIdx="1"/>
  <p:cmAuthor id="2" name="Amanda C Snyder" initials="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762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6" Type="http://schemas.openxmlformats.org/officeDocument/2006/relationships/slide" Target="slides/slide59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commentAuthors" Target="commentAuthor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10T20:54:56.649" idx="9">
    <p:pos x="6000" y="0"/>
    <p:text>+carlsc@uw.edu Chris these goals are more ORIS oriented.  We should substitute a more campus-focused orientation to the work.  Here are the original goals I was communicating to campus during our various meetings.  https://docs.google.com/document/d/1wTLtBYAunrpdXi7BuniyhW0dyfdCKLMgv2t_Lj6WfLg/edit
How about using 1-4 in this diagram for external audiences?  (Reworded as necessary for size constraints etc.)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10T21:44:54.181" idx="10">
    <p:pos x="6000" y="100"/>
    <p:text>I also wonder if the purple on grey is going to be readable enough??</p:text>
  </p:cm>
  <p:cm authorId="0" dt="2017-10-10T21:45:57.903" idx="11">
    <p:pos x="6000" y="0"/>
    <p:text>Can we add "Eliminates unecessary questions" to PI &amp; Preparer section?
Could also add a bullet for pre-populates location information from GeoSims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10T22:13:53.494" idx="12">
    <p:pos x="238" y="1085"/>
    <p:text>May or may not include this slide.  Decide when we know release date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6T21:26:13.625" idx="13">
    <p:pos x="6000" y="0"/>
    <p:text>+acs229@uw.edu I like slide 5 info as well from the NIH slide set.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7T17:54:32.875" idx="14">
    <p:pos x="6000" y="0"/>
    <p:text>+acs229@uw.edu I think we should move the last box to the top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16T16:42:49.142" idx="5">
    <p:pos x="6000" y="0"/>
    <p:text>Not too detailed. Necessary to show.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777BF-846B-4F35-A8E7-1AD9C8FBA987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2754-7927-4B49-922E-CC0761FFE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24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6895C0-00CC-45A8-8A5B-E9EC3EABD73B}" type="datetimeFigureOut">
              <a:rPr lang="en-US" smtClean="0"/>
              <a:t>10/27/2017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402C1C-9A09-45A3-93A0-CCD6FF8A6F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8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C97BD-C26A-4452-A646-144B2820E03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89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t" anchorCtr="0">
            <a:noAutofit/>
          </a:bodyPr>
          <a:lstStyle/>
          <a:p>
            <a:pPr>
              <a:buSzPct val="250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22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wrap="square" lIns="93150" tIns="46575" rIns="93150" bIns="4657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</a:rPr>
              <a:pPr>
                <a:buSzPct val="25000"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00" cy="464700"/>
          </a:xfrm>
          <a:prstGeom prst="rect">
            <a:avLst/>
          </a:prstGeom>
        </p:spPr>
        <p:txBody>
          <a:bodyPr wrap="square" lIns="93150" tIns="46575" rIns="93150" bIns="46575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touch on new design and address/owned&amp;leased coming as available in GeoSIMS</a:t>
            </a:r>
            <a:br>
              <a:rPr lang="en-US" dirty="0"/>
            </a:br>
            <a:endParaRPr lang="en-US" dirty="0"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dirty="0"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532B5-2606-4686-86BC-C2A2268E467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39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spcBef>
                <a:spcPts val="489"/>
              </a:spcBef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wrap="square" lIns="93060" tIns="46517" rIns="93060" bIns="46517" anchor="t" anchorCtr="0">
            <a:noAutofit/>
          </a:bodyPr>
          <a:lstStyle/>
          <a:p>
            <a:pPr>
              <a:buSzPct val="25000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wrap="square" lIns="93060" tIns="46517" rIns="93060" bIns="46517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43</a:t>
            </a:fld>
            <a:endParaRPr lang="en-US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wrap="square" lIns="93060" tIns="46517" rIns="93060" bIns="46517" anchor="t" anchorCtr="0">
            <a:noAutofit/>
          </a:bodyPr>
          <a:lstStyle/>
          <a:p>
            <a:pPr>
              <a:buSzPct val="25000"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wrap="square" lIns="93060" tIns="46517" rIns="93060" bIns="46517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44</a:t>
            </a:fld>
            <a:endParaRPr lang="en-US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532B5-2606-4686-86BC-C2A2268E467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236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FD5AB-FDE5-45C6-8679-D669A6371218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331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 ID – MAA compares the Net ID of the person whose name appears on the FEC with the Net ID of the person certifying the FEC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FD5AB-FDE5-45C6-8679-D669A6371218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696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 ID – MAA compares the Net ID of the person whose name appears on the FEC with the Net ID of the person certifying the FEC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FD5AB-FDE5-45C6-8679-D669A6371218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749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 ID – MAA compares the Net ID of the person whose name appears on the FEC with the Net ID of the person certifying the FEC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FD5AB-FDE5-45C6-8679-D669A6371218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313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19"/>
              </a:spcAft>
            </a:pP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For agencies that have implemented</a:t>
            </a:r>
            <a:r>
              <a:rPr lang="en-US" baseline="0" dirty="0" smtClean="0"/>
              <a:t> them, the </a:t>
            </a:r>
            <a:r>
              <a:rPr lang="en-US" dirty="0" smtClean="0"/>
              <a:t>RTCs</a:t>
            </a:r>
            <a:r>
              <a:rPr lang="en-US" baseline="0" dirty="0" smtClean="0"/>
              <a:t> clarify and/or modify provisions under the UG.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Three additional agencies have implemented the RTCs and provided guidance for specific deviations from the standard RTCs: USDA/NIFA, Dept. of Commerce (NOAA), and NASA.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Check the PAFC website for an updated Prior Approval Matrix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NSF updated the ASRs to the RTCs – Technical corrections only due to redundancy or omissions from the last update.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8F163-0BC6-46DB-8875-3567FEEAD9D8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778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F3C13-79C5-4EAE-A8E1-D8B75F57EDEF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865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F3C13-79C5-4EAE-A8E1-D8B75F57EDEF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2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t" anchorCtr="0">
            <a:noAutofit/>
          </a:bodyPr>
          <a:lstStyle/>
          <a:p>
            <a:pPr>
              <a:buSzPct val="250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wrap="square" lIns="93162" tIns="46568" rIns="93162" bIns="46568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14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5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2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</p:txBody>
      </p:sp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8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FFFFF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REGULAR	, 24 PT.)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1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FFFFF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4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FFFFF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1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4B2E8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9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54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5" y="6487457"/>
            <a:ext cx="2425295" cy="163374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94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5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7" name="Picture 6" descr="Wordmark_center_Purple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05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72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1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23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2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6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63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04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36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66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41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04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49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4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4B2E83"/>
              </a:buClr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4B2E83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4B2E83"/>
              </a:buClr>
              <a:buSzPct val="1000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-139700" algn="l" rtl="0">
              <a:spcBef>
                <a:spcPts val="28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Shape 42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03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5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2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</p:txBody>
      </p:sp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8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10" name="Picture 9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43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6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70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10" name="Picture 9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17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9" name="Picture 8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4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6"/>
            <a:ext cx="6972300" cy="25116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040" y="6450901"/>
            <a:ext cx="2425295" cy="162965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8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0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6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8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4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0000"/>
                </a:solidFill>
                <a:latin typeface="+mn-l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86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rgbClr val="33006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39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00"/>
              </a:spcBef>
              <a:buClr>
                <a:srgbClr val="E8D3A2"/>
              </a:buClr>
              <a:buFont typeface="Arial"/>
              <a:buChar char="●"/>
              <a:defRPr sz="5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63" y="3973980"/>
            <a:ext cx="16002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730" y="6001270"/>
            <a:ext cx="4710425" cy="759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26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Subheader +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E8D3A2"/>
              </a:buClr>
              <a:buFont typeface="Arial"/>
              <a:buChar char="●"/>
              <a:defRPr sz="3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E8D3A2"/>
              </a:buClr>
              <a:buSzPct val="100000"/>
              <a:buFont typeface="Merriweather Sans"/>
              <a:buChar char="&gt;"/>
              <a:defRPr sz="2400" b="0" i="0" u="none" strike="noStrike" cap="none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E8D3A2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E8D3A2"/>
              </a:buClr>
              <a:buSzPct val="100000"/>
              <a:buFont typeface="Merriweather Sans"/>
              <a:buChar char="&gt;"/>
              <a:defRPr sz="1800" b="0" i="0" u="none" strike="noStrike" cap="none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E8D3A2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-139700" algn="l" rtl="0">
              <a:spcBef>
                <a:spcPts val="280"/>
              </a:spcBef>
              <a:buClr>
                <a:srgbClr val="E8D3A2"/>
              </a:buClr>
              <a:buSzPct val="100000"/>
              <a:buFont typeface="Merriweather Sans"/>
              <a:buChar char="&gt;"/>
              <a:defRPr sz="1400" b="0" i="0" u="none" strike="noStrike" cap="none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480"/>
              </a:spcBef>
              <a:buClr>
                <a:srgbClr val="E8D3A2"/>
              </a:buClr>
              <a:buFont typeface="Arial"/>
              <a:buChar char="●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Shape 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763" y="1364403"/>
            <a:ext cx="1103781" cy="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3704" y="6101111"/>
            <a:ext cx="4692715" cy="75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241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Content">
    <p:bg>
      <p:bgPr>
        <a:solidFill>
          <a:srgbClr val="33006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39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E8D3A2"/>
              </a:buClr>
              <a:buFont typeface="Arial"/>
              <a:buChar char="●"/>
              <a:defRPr sz="3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Merriweather Sans"/>
              <a:buChar char="&gt;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Merriweather Sans"/>
              <a:buChar char="&gt;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-139700" algn="l" rtl="0">
              <a:spcBef>
                <a:spcPts val="280"/>
              </a:spcBef>
              <a:buClr>
                <a:schemeClr val="dk1"/>
              </a:buClr>
              <a:buSzPct val="100000"/>
              <a:buFont typeface="Merriweather Sans"/>
              <a:buChar char="&gt;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" name="Shape 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3" y="1364403"/>
            <a:ext cx="1103781" cy="96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70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9" name="Picture 8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03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Graphic">
    <p:bg>
      <p:bgPr>
        <a:solidFill>
          <a:srgbClr val="33006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E8D3A2"/>
              </a:buClr>
              <a:buFont typeface="Arial"/>
              <a:buChar char="●"/>
              <a:defRPr sz="3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763" y="1364403"/>
            <a:ext cx="1103781" cy="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3704" y="6101111"/>
            <a:ext cx="4692715" cy="75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671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48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33006F"/>
              </a:buClr>
              <a:buFont typeface="Arial"/>
              <a:buChar char="●"/>
              <a:defRPr sz="3000" b="0" i="0" u="none" strike="noStrike" cap="none">
                <a:solidFill>
                  <a:srgbClr val="3300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57200" y="1363509"/>
            <a:ext cx="8398315" cy="43887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151516"/>
              </a:buClr>
              <a:buSzPct val="100000"/>
              <a:buFont typeface="Merriweather Sans"/>
              <a:buChar char="&gt;"/>
              <a:defRPr sz="24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15151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151516"/>
              </a:buClr>
              <a:buSzPct val="100000"/>
              <a:buFont typeface="Merriweather Sans"/>
              <a:buChar char="&gt;"/>
              <a:defRPr sz="18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15151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-139700" algn="l" rtl="0">
              <a:spcBef>
                <a:spcPts val="280"/>
              </a:spcBef>
              <a:buClr>
                <a:srgbClr val="151516"/>
              </a:buClr>
              <a:buSzPct val="100000"/>
              <a:buFont typeface="Merriweather Sans"/>
              <a:buChar char="&gt;"/>
              <a:defRPr sz="14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" name="Shape 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2619" y="914400"/>
            <a:ext cx="1103781" cy="9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3915" y="5945854"/>
            <a:ext cx="1371600" cy="92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869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●"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9" name="Shape 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9463" y="3973980"/>
            <a:ext cx="16002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3915" y="5945854"/>
            <a:ext cx="1371600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463" y="6121338"/>
            <a:ext cx="4669150" cy="518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491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Subheader +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81000" y="371510"/>
            <a:ext cx="8475419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33006F"/>
              </a:buClr>
              <a:buFont typeface="Arial"/>
              <a:buChar char="●"/>
              <a:defRPr sz="3000" b="0" i="0" u="none" strike="noStrike" cap="none">
                <a:solidFill>
                  <a:srgbClr val="3300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368106" y="1905000"/>
            <a:ext cx="8488313" cy="4225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151516"/>
              </a:buClr>
              <a:buSzPct val="100000"/>
              <a:buFont typeface="Merriweather Sans"/>
              <a:buChar char="&gt;"/>
              <a:defRPr sz="24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15151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151516"/>
              </a:buClr>
              <a:buSzPct val="100000"/>
              <a:buFont typeface="Merriweather Sans"/>
              <a:buChar char="&gt;"/>
              <a:defRPr sz="18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15151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-139700" algn="l" rtl="0">
              <a:spcBef>
                <a:spcPts val="280"/>
              </a:spcBef>
              <a:buClr>
                <a:srgbClr val="151516"/>
              </a:buClr>
              <a:buSzPct val="100000"/>
              <a:buFont typeface="Merriweather Sans"/>
              <a:buChar char="&gt;"/>
              <a:defRPr sz="1400" b="0" i="0" u="none" strike="noStrike" cap="none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5" name="Shape 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419" y="914400"/>
            <a:ext cx="1103781" cy="9636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381000" y="1447800"/>
            <a:ext cx="8475419" cy="411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480"/>
              </a:spcBef>
              <a:buClr>
                <a:srgbClr val="33006F"/>
              </a:buClr>
              <a:buFont typeface="Arial"/>
              <a:buChar char="●"/>
              <a:defRPr sz="2400" b="0" i="0" u="none" strike="noStrike" cap="none">
                <a:solidFill>
                  <a:srgbClr val="3300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1089" y="6196733"/>
            <a:ext cx="4669150" cy="505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622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Graphic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chart" idx="2"/>
          </p:nvPr>
        </p:nvSpPr>
        <p:spPr>
          <a:xfrm>
            <a:off x="355903" y="1447800"/>
            <a:ext cx="8432498" cy="47212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999999"/>
              </a:buClr>
              <a:buFont typeface="Arial"/>
              <a:buNone/>
              <a:defRPr sz="2400" b="0" i="0" u="none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55903" y="371510"/>
            <a:ext cx="8500516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33006F"/>
              </a:buClr>
              <a:buFont typeface="Arial"/>
              <a:buChar char="●"/>
              <a:defRPr sz="3000" b="0" i="0" u="none" strike="noStrike" cap="none">
                <a:solidFill>
                  <a:srgbClr val="3300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914400"/>
            <a:ext cx="1103781" cy="9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775" y="3171825"/>
            <a:ext cx="36004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1089" y="6196733"/>
            <a:ext cx="4669150" cy="505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397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rgbClr val="4B2E83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7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5814" y="5945853"/>
            <a:ext cx="1371598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3" y="6354232"/>
            <a:ext cx="2540000" cy="2666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671756" y="1179824"/>
            <a:ext cx="6972300" cy="2641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Font typeface="Arial"/>
              <a:buChar char="●"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Shape 10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84302" cy="11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655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Subheader +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●"/>
              <a:defRPr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2"/>
          </p:nvPr>
        </p:nvSpPr>
        <p:spPr>
          <a:xfrm>
            <a:off x="659304" y="2320239"/>
            <a:ext cx="8197113" cy="38100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erriweather Sans"/>
              <a:buChar char="&gt;"/>
              <a:defRPr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95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erriweather Sans"/>
              <a:buChar char="&gt;"/>
              <a:defRPr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–"/>
              <a:def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381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erriweather Sans"/>
              <a:buChar char="&gt;"/>
              <a:def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3"/>
          </p:nvPr>
        </p:nvSpPr>
        <p:spPr>
          <a:xfrm>
            <a:off x="671756" y="1730666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01" y="6354232"/>
            <a:ext cx="2540000" cy="26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4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207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Graphic">
    <p:bg>
      <p:bgPr>
        <a:solidFill>
          <a:srgbClr val="4B2E8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01" y="6354232"/>
            <a:ext cx="2540000" cy="26669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>
            <a:spLocks noGrp="1"/>
          </p:cNvSpPr>
          <p:nvPr>
            <p:ph type="chart" idx="2"/>
          </p:nvPr>
        </p:nvSpPr>
        <p:spPr>
          <a:xfrm>
            <a:off x="766762" y="1736725"/>
            <a:ext cx="8021636" cy="44322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4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812800" marR="0" lvl="1" indent="101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25600" marR="0" lvl="3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82800" marR="0" lvl="4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●"/>
              <a:defRPr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Shape 21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4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020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54447" y="6355844"/>
            <a:ext cx="218313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kern="0" dirty="0"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514350" y="6355845"/>
            <a:ext cx="382088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kern="0" dirty="0"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050" kern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algn="r">
                <a:buSzPct val="25000"/>
              </a:pPr>
              <a:t>‹#›</a:t>
            </a:fld>
            <a:endParaRPr lang="en-US" sz="1050" kern="0" dirty="0">
              <a:solidFill>
                <a:srgbClr val="8888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30240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514350" y="2194560"/>
            <a:ext cx="8115300" cy="4024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889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rgbClr val="2264C8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264C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rgbClr val="5F196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F1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3905386" y="6355845"/>
            <a:ext cx="218313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kern="0" dirty="0"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514350" y="6355845"/>
            <a:ext cx="3300413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kern="0"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050" kern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algn="r">
                <a:buSzPct val="25000"/>
              </a:pPr>
              <a:t>‹#›</a:t>
            </a:fld>
            <a:endParaRPr lang="en-US" sz="1050" kern="0" dirty="0">
              <a:solidFill>
                <a:srgbClr val="8888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918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6"/>
            <a:ext cx="6972300" cy="25116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040" y="6450901"/>
            <a:ext cx="2425295" cy="162965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8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04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59304" y="1736725"/>
            <a:ext cx="8196209" cy="4015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95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381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7" name="Shape 37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71598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4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5957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Graphic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chart" idx="2"/>
          </p:nvPr>
        </p:nvSpPr>
        <p:spPr>
          <a:xfrm>
            <a:off x="766762" y="1736725"/>
            <a:ext cx="8021636" cy="44322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Font typeface="Arial"/>
              <a:buNone/>
              <a:defRPr sz="2400" b="0" i="1" u="none" strike="noStrike" cap="non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812800" marR="0" lvl="1" indent="101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25600" marR="0" lvl="3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82800" marR="0" lvl="4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Shape 42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3105" y="6487457"/>
            <a:ext cx="2425295" cy="16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4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025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rgbClr val="4B2E83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pe 45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5814" y="5945853"/>
            <a:ext cx="1371598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3" y="6354232"/>
            <a:ext cx="2540000" cy="26669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71756" y="1179824"/>
            <a:ext cx="6972300" cy="2641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Font typeface="Arial"/>
              <a:buChar char="●"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8" name="Shape 48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84302" cy="11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263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905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03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2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97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71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0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9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6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04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14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918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07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01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00"/>
              </a:spcBef>
              <a:buClr>
                <a:srgbClr val="4B2E83"/>
              </a:buClr>
              <a:buFont typeface="Arial"/>
              <a:buChar char="●"/>
              <a:defRPr sz="5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" name="Shape 36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37" descr="Wordmark_center_Purple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39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64487" cy="112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195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4B2E83"/>
              </a:buClr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4B2E83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4B2E83"/>
              </a:buClr>
              <a:buSzPct val="1000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-139700" algn="l" rtl="0">
              <a:spcBef>
                <a:spcPts val="28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Shape 42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57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Subheader +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4B2E83"/>
              </a:buClr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4B2E83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4B2E83"/>
              </a:buClr>
              <a:buSzPct val="1000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-139700" algn="l" rtl="0">
              <a:spcBef>
                <a:spcPts val="280"/>
              </a:spcBef>
              <a:buClr>
                <a:srgbClr val="4B2E83"/>
              </a:buClr>
              <a:buSzPct val="1000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480"/>
              </a:spcBef>
              <a:buClr>
                <a:srgbClr val="4B2E83"/>
              </a:buClr>
              <a:buFont typeface="Arial"/>
              <a:buChar char="●"/>
              <a:defRPr sz="2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8" name="Shape 48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2155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690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+ Graphic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999999"/>
              </a:buClr>
              <a:buFont typeface="Arial"/>
              <a:buNone/>
              <a:defRPr sz="2400" b="0" i="1" u="none" strike="noStrike" cap="non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4B2E83"/>
              </a:buClr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E8D3A2"/>
              </a:buClr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E8D3A2"/>
              </a:buClr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E8D3A2"/>
              </a:buClr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" name="Shape 53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3105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408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4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accent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6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FFFFF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REGULAR	, 24 PT.)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5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182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FFFFF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40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FFFFF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54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4B2E8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9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42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5" y="6487457"/>
            <a:ext cx="2425295" cy="163374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732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Content here (Open Sans Bold, 24 pt.)</a:t>
            </a:r>
          </a:p>
          <a:p>
            <a:pPr lvl="1"/>
            <a:r>
              <a:rPr lang="en-US" dirty="0" smtClean="0"/>
              <a:t>Second level (Open Sans Bold, 20)</a:t>
            </a:r>
          </a:p>
          <a:p>
            <a:pPr lvl="2"/>
            <a:r>
              <a:rPr lang="en-US" dirty="0" smtClean="0"/>
              <a:t>Third level (Open Sans Bold, 18)</a:t>
            </a:r>
          </a:p>
          <a:p>
            <a:pPr lvl="3"/>
            <a:r>
              <a:rPr lang="en-US" dirty="0" smtClean="0"/>
              <a:t>Fourth level (Open Sans Bold, 16)</a:t>
            </a:r>
          </a:p>
          <a:p>
            <a:pPr lvl="4"/>
            <a:r>
              <a:rPr lang="en-US" dirty="0" smtClean="0"/>
              <a:t>Fifth level (Open Sans Bold, 14)</a:t>
            </a:r>
            <a:endParaRPr lang="en-US" dirty="0"/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44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Graphics can go here – </a:t>
            </a:r>
            <a:br>
              <a:rPr lang="en-US" dirty="0" smtClean="0"/>
            </a:br>
            <a:r>
              <a:rPr lang="en-US" dirty="0" smtClean="0"/>
              <a:t>replace this box with your image or chart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7" name="Picture 6" descr="Wordmark_center_Purple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05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616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6814598-278E-4750-85DC-58B0D39D8658}" type="datetimeFigureOut">
              <a:rPr lang="en-US" smtClean="0">
                <a:solidFill>
                  <a:srgbClr val="33006F"/>
                </a:solidFill>
              </a:rPr>
              <a:pPr defTabSz="457200"/>
              <a:t>10/27/2017</a:t>
            </a:fld>
            <a:endParaRPr lang="en-US" dirty="0">
              <a:solidFill>
                <a:srgbClr val="3300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3300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C1EB955-44C2-45AE-8A77-3E803F6F3A94}" type="slidenum">
              <a:rPr lang="en-US" smtClean="0">
                <a:solidFill>
                  <a:srgbClr val="33006F"/>
                </a:solidFill>
              </a:rPr>
              <a:pPr defTabSz="457200"/>
              <a:t>‹#›</a:t>
            </a:fld>
            <a:endParaRPr lang="en-US" dirty="0">
              <a:solidFill>
                <a:srgbClr val="3300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170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5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2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</p:txBody>
      </p:sp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8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766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6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33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accent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10" name="Picture 9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0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0000"/>
                </a:solidFill>
                <a:latin typeface="+mn-l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6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accent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9" name="Picture 8" descr="Bar_RtAngle_7502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21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6"/>
            <a:ext cx="6972300" cy="25116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040" y="6450901"/>
            <a:ext cx="2425295" cy="162965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8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27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6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4" y="6374040"/>
            <a:ext cx="255763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01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1pPr>
            <a:lvl2pPr>
              <a:defRPr sz="20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3pPr>
            <a:lvl4pPr>
              <a:defRPr sz="16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Calibri" panose="020F0502020204030204" pitchFamily="34" charset="0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6374040"/>
            <a:ext cx="2557631" cy="274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4" y="6374040"/>
            <a:ext cx="2557635" cy="27432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904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0000"/>
                </a:solidFill>
                <a:latin typeface="+mn-l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4" y="6374040"/>
            <a:ext cx="2557635" cy="27432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8" y="371510"/>
            <a:ext cx="8184662" cy="99199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4B2E83"/>
                </a:solidFill>
                <a:latin typeface="Arial Black" panose="020B0A04020102020204" pitchFamily="34" charset="0"/>
                <a:cs typeface="Arial Black" panose="020B0A040201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5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4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accent3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7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6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71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8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8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2E8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247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0391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8C2BE05-AC2C-4569-AA4B-60BA66F024A7}" type="datetimeFigureOut">
              <a:rPr lang="en-US" smtClean="0">
                <a:solidFill>
                  <a:srgbClr val="424456"/>
                </a:solidFill>
              </a:rPr>
              <a:pPr/>
              <a:t>10/27/2017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182F57C-6BC7-4961-8CB0-3C276DE4999E}" type="slidenum">
              <a:rPr lang="en-US" smtClean="0">
                <a:solidFill>
                  <a:srgbClr val="424456"/>
                </a:solidFill>
              </a:rPr>
              <a:pPr/>
              <a:t>‹#›</a:t>
            </a:fld>
            <a:endParaRPr lang="en-US" dirty="0">
              <a:solidFill>
                <a:srgbClr val="42445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8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8870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889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19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64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2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68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046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40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263A-EDAA-4DE1-BC33-A1F001CE4D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542F-A734-4C58-8ECF-71CEEDC27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2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080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9108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40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carhodes@uw.edu" TargetMode="External"/><Relationship Id="rId3" Type="http://schemas.openxmlformats.org/officeDocument/2006/relationships/hyperlink" Target="mailto:tedm2@uw.edu" TargetMode="External"/><Relationship Id="rId7" Type="http://schemas.openxmlformats.org/officeDocument/2006/relationships/hyperlink" Target="mailto:mda1213@uw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arlsc@uw.edu" TargetMode="External"/><Relationship Id="rId5" Type="http://schemas.openxmlformats.org/officeDocument/2006/relationships/hyperlink" Target="mailto:acs229@uw.edu" TargetMode="External"/><Relationship Id="rId10" Type="http://schemas.openxmlformats.org/officeDocument/2006/relationships/hyperlink" Target="mailto:andra2@uw.edu" TargetMode="External"/><Relationship Id="rId4" Type="http://schemas.openxmlformats.org/officeDocument/2006/relationships/hyperlink" Target="mailto:zaral@uw.edu" TargetMode="External"/><Relationship Id="rId9" Type="http://schemas.openxmlformats.org/officeDocument/2006/relationships/hyperlink" Target="mailto:cottlec@uw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osp.od.nih.gov/2017/09/13/national-biosafety-month-new-fall-classic/" TargetMode="External"/><Relationship Id="rId3" Type="http://schemas.openxmlformats.org/officeDocument/2006/relationships/hyperlink" Target="https://www.ehs.washington.edu/rbsbiosafe/index.shtm" TargetMode="External"/><Relationship Id="rId7" Type="http://schemas.openxmlformats.org/officeDocument/2006/relationships/hyperlink" Target="https://www.ehs.washington.edu/rbsresplan/ibc.shtm" TargetMode="External"/><Relationship Id="rId2" Type="http://schemas.openxmlformats.org/officeDocument/2006/relationships/hyperlink" Target="http://www.ehs.washington.edu/" TargetMode="External"/><Relationship Id="rId1" Type="http://schemas.openxmlformats.org/officeDocument/2006/relationships/slideLayout" Target="../slideLayouts/slideLayout82.xml"/><Relationship Id="rId6" Type="http://schemas.openxmlformats.org/officeDocument/2006/relationships/hyperlink" Target="https://www.ehs.washington.edu/manuals/posters/exposureresponseposter.pdf" TargetMode="External"/><Relationship Id="rId5" Type="http://schemas.openxmlformats.org/officeDocument/2006/relationships/hyperlink" Target="http://www.ehs.washington.edu/manuals/focus/sharps_safety.pdf" TargetMode="External"/><Relationship Id="rId4" Type="http://schemas.openxmlformats.org/officeDocument/2006/relationships/hyperlink" Target="http://www.ehs.washington.edu/rbsbiosafe/steward.shtm" TargetMode="External"/><Relationship Id="rId9" Type="http://schemas.openxmlformats.org/officeDocument/2006/relationships/hyperlink" Target="mailto:ehsbio@uw.edu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rants.gov/2017/03/29/its-going-away-the-legacy-pdf-application-package-will-be-retire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.edu/research/tools/sage/guide/egc1-forms/create-new-egc1-and-grant-runner-wizard/grant-runner-supported-nih-activity-cod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rants.gov/2017/09/25/7-online-user-guide-articles-to-get-you-started-with-workspac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4" Type="http://schemas.openxmlformats.org/officeDocument/2006/relationships/hyperlink" Target="https://www.washington.edu/research/myresearch-lifecycle/plan-and-propose/sponsor-requirements/federal/#ggov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.edu/research/announcements/grants-gov-adobe-application-forms-packages-are-going-away/" TargetMode="External"/><Relationship Id="rId3" Type="http://schemas.openxmlformats.org/officeDocument/2006/relationships/hyperlink" Target="https://www.washington.edu/research/myresearch-lifecycle/plan-and-propose/sponsor-requirements/federal/#ggov" TargetMode="External"/><Relationship Id="rId7" Type="http://schemas.openxmlformats.org/officeDocument/2006/relationships/hyperlink" Target="https://www.youtube.com/user/GrantsGovU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6" Type="http://schemas.openxmlformats.org/officeDocument/2006/relationships/hyperlink" Target="https://www.grants.gov/web/grants/applicants/applicant-training.html" TargetMode="External"/><Relationship Id="rId5" Type="http://schemas.openxmlformats.org/officeDocument/2006/relationships/hyperlink" Target="https://www.grants.gov/help/html/help/GetStarted/Get_Started.htm" TargetMode="External"/><Relationship Id="rId4" Type="http://schemas.openxmlformats.org/officeDocument/2006/relationships/hyperlink" Target="https://blog.grants.gov/2017/09/25/7-online-user-guide-articles-to-get-you-started-with-workspace/" TargetMode="External"/><Relationship Id="rId9" Type="http://schemas.openxmlformats.org/officeDocument/2006/relationships/hyperlink" Target="mailto:support@grants.go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4" Type="http://schemas.openxmlformats.org/officeDocument/2006/relationships/comments" Target="../comments/commen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zaral@uw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comments" Target="../comments/commen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policies/gim-13-facilities-and-administrative-fa-rate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5" Type="http://schemas.openxmlformats.org/officeDocument/2006/relationships/hyperlink" Target="mailto:sagehelp@uw.edu" TargetMode="External"/><Relationship Id="rId4" Type="http://schemas.openxmlformats.org/officeDocument/2006/relationships/hyperlink" Target="https://www.washington.edu/research/institutional-facts-and-rates/#determine-f-and-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notice-files/NOT-OD-17-062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Relationship Id="rId5" Type="http://schemas.openxmlformats.org/officeDocument/2006/relationships/comments" Target="../comments/comment4.xml"/><Relationship Id="rId4" Type="http://schemas.openxmlformats.org/officeDocument/2006/relationships/hyperlink" Target="https://grants.nih.gov/ct-decision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Relationship Id="rId5" Type="http://schemas.openxmlformats.org/officeDocument/2006/relationships/comments" Target="../comments/comment6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grants.nih.gov/policy/clinical-trials/training-resources.htm" TargetMode="External"/><Relationship Id="rId3" Type="http://schemas.openxmlformats.org/officeDocument/2006/relationships/hyperlink" Target="https://grants.nih.gov/grants/how-to-apply-application-guide/resources/annotated-form-sets.htm" TargetMode="External"/><Relationship Id="rId7" Type="http://schemas.openxmlformats.org/officeDocument/2006/relationships/hyperlink" Target="https://grants.nih.gov/ct-decision/index.htm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grants.nih.gov/policy/clinical-trials/definition.htm" TargetMode="External"/><Relationship Id="rId11" Type="http://schemas.openxmlformats.org/officeDocument/2006/relationships/hyperlink" Target="https://grants.nih.gov/grants/guide/notice-files/NOT-OD-17-043.html" TargetMode="External"/><Relationship Id="rId5" Type="http://schemas.openxmlformats.org/officeDocument/2006/relationships/hyperlink" Target="https://grants.nih.gov/grants/ElectronicReceipt/files/Preview_of_FORMS-E_form_updates.pdf" TargetMode="External"/><Relationship Id="rId10" Type="http://schemas.openxmlformats.org/officeDocument/2006/relationships/hyperlink" Target="https://www.youtube.com/watch?v=nz9NWFhYOG8&amp;list=PLOEUwSnjvqBJeHcb4yai7_fDnFZFPEmQK&amp;index=1" TargetMode="External"/><Relationship Id="rId4" Type="http://schemas.openxmlformats.org/officeDocument/2006/relationships/hyperlink" Target="https://grants.nih.gov/grants/funding/high-level_summary_of_form_changes-FORMS-E.pdf" TargetMode="External"/><Relationship Id="rId9" Type="http://schemas.openxmlformats.org/officeDocument/2006/relationships/hyperlink" Target="https://grants.nih.gov/policy/clinical-trials/case-studies.htm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notice-files/NOT-OD-17-109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RegulatoryInformation/LawsEnforcedbyFDA/SignificantAmendmentstotheFDCAct/21stCenturyCuresAct/default.htm" TargetMode="External"/><Relationship Id="rId7" Type="http://schemas.openxmlformats.org/officeDocument/2006/relationships/hyperlink" Target="https://www.washington.edu/research/policies/sop-certificate-of-confidentiality-apply-for-extend-modify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5.xml"/><Relationship Id="rId6" Type="http://schemas.openxmlformats.org/officeDocument/2006/relationships/hyperlink" Target="https://www.washington.edu/research/policies/guidance-certificate-of-confidentiality" TargetMode="External"/><Relationship Id="rId5" Type="http://schemas.openxmlformats.org/officeDocument/2006/relationships/hyperlink" Target="https://humansubjects.nih.gov/coc/index" TargetMode="External"/><Relationship Id="rId4" Type="http://schemas.openxmlformats.org/officeDocument/2006/relationships/hyperlink" Target="https://grants.nih.gov/grants/guide/notice-files/NOT-OD-17-109.html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ospsubs@uw.edu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5.xml"/><Relationship Id="rId4" Type="http://schemas.openxmlformats.org/officeDocument/2006/relationships/hyperlink" Target="https://www.washington.edu/research/forms-and-templates/new-subrecipient-entity-certification-for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uw.edu/pafc/research-terms-and-conditions-rtcs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56.xml"/><Relationship Id="rId7" Type="http://schemas.openxmlformats.org/officeDocument/2006/relationships/hyperlink" Target="https://www.washington.edu/research/training/about-core/" TargetMode="Externa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1.xml"/><Relationship Id="rId6" Type="http://schemas.openxmlformats.org/officeDocument/2006/relationships/hyperlink" Target="https://uwresearch.gosignmeup.com/public/course/browse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f2.washington.edu/fm/pafc/content/f-and-elearning" TargetMode="External"/><Relationship Id="rId13" Type="http://schemas.openxmlformats.org/officeDocument/2006/relationships/hyperlink" Target="https://www.washington.edu/research/training/about-core/" TargetMode="External"/><Relationship Id="rId3" Type="http://schemas.openxmlformats.org/officeDocument/2006/relationships/notesSlide" Target="../notesSlides/notesSlide57.xml"/><Relationship Id="rId7" Type="http://schemas.openxmlformats.org/officeDocument/2006/relationships/hyperlink" Target="https://f2.washington.edu/fm/pafc/content/food-fiscal-compliance-elearning" TargetMode="External"/><Relationship Id="rId12" Type="http://schemas.openxmlformats.org/officeDocument/2006/relationships/hyperlink" Target="https://uwresearch.gosignmeup.com/public/course/browse" TargetMode="Externa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2.xml"/><Relationship Id="rId6" Type="http://schemas.openxmlformats.org/officeDocument/2006/relationships/hyperlink" Target="https://f2.washington.edu/fm/pafc/content/cost-transfers-elearning" TargetMode="External"/><Relationship Id="rId11" Type="http://schemas.openxmlformats.org/officeDocument/2006/relationships/hyperlink" Target="http://www.washington.edu/research/tools/sage/guide/sage-overview/" TargetMode="External"/><Relationship Id="rId5" Type="http://schemas.openxmlformats.org/officeDocument/2006/relationships/image" Target="../media/image59.png"/><Relationship Id="rId10" Type="http://schemas.openxmlformats.org/officeDocument/2006/relationships/hyperlink" Target="http://www.washington.edu/research/learning/online/index.php/sage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f2.washington.edu/fm/pafc/content/expenditure-timing" TargetMode="External"/><Relationship Id="rId1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3.xml"/><Relationship Id="rId4" Type="http://schemas.openxmlformats.org/officeDocument/2006/relationships/hyperlink" Target="http://www.ehs.washington.edu/manuals/focus/sharps_safety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704289"/>
              </p:ext>
            </p:extLst>
          </p:nvPr>
        </p:nvGraphicFramePr>
        <p:xfrm>
          <a:off x="0" y="304800"/>
          <a:ext cx="9019193" cy="6468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6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026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8B814F"/>
                          </a:solidFill>
                          <a:effectLst/>
                          <a:latin typeface="Palatino Linotype" panose="02040502050505030304" pitchFamily="18" charset="0"/>
                        </a:rPr>
                        <a:t>MRAM </a:t>
                      </a:r>
                      <a:r>
                        <a:rPr lang="en-US" sz="2400" dirty="0">
                          <a:solidFill>
                            <a:srgbClr val="8B814F"/>
                          </a:solidFill>
                          <a:effectLst/>
                          <a:latin typeface="Palatino Linotype" panose="02040502050505030304" pitchFamily="18" charset="0"/>
                        </a:rPr>
                        <a:t>Monthly Research Administration Meeting 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8B814F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8B814F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8B814F"/>
                          </a:solidFill>
                          <a:effectLst/>
                        </a:rPr>
                        <a:t>OCTOBER 19, 2017</a:t>
                      </a:r>
                      <a:r>
                        <a:rPr lang="en-US" sz="1100" b="1" baseline="0" dirty="0">
                          <a:solidFill>
                            <a:srgbClr val="8B814F"/>
                          </a:solidFill>
                          <a:effectLst/>
                        </a:rPr>
                        <a:t> </a:t>
                      </a:r>
                      <a:endParaRPr lang="en-US" sz="1100" b="1" baseline="0" dirty="0" smtClean="0">
                        <a:solidFill>
                          <a:srgbClr val="8B814F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solidFill>
                            <a:srgbClr val="8B814F"/>
                          </a:solidFill>
                          <a:effectLst/>
                        </a:rPr>
                        <a:t>9:00 AM</a:t>
                      </a:r>
                      <a:endParaRPr lang="en-US" sz="1100" b="1" baseline="0" dirty="0">
                        <a:solidFill>
                          <a:srgbClr val="8B814F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8B814F"/>
                          </a:solidFill>
                          <a:effectLst/>
                        </a:rPr>
                        <a:t>UW TOWER </a:t>
                      </a:r>
                      <a:r>
                        <a:rPr lang="en-US" sz="1100" b="1" dirty="0" smtClean="0">
                          <a:solidFill>
                            <a:srgbClr val="8B814F"/>
                          </a:solidFill>
                          <a:effectLst/>
                        </a:rPr>
                        <a:t>AUDITORIUM</a:t>
                      </a:r>
                      <a:endParaRPr lang="en-US" sz="1100" b="1" dirty="0">
                        <a:solidFill>
                          <a:srgbClr val="8B814F"/>
                        </a:solidFill>
                        <a:effectLst/>
                        <a:latin typeface="Arial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8B814F"/>
                        </a:solidFill>
                        <a:effectLst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770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770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77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8B814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2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TOPIC 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PRESENTER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EMAIL 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59">
                <a:tc row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Welcome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Ted Mordhorst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Compliance &amp; Operations </a:t>
                      </a:r>
                      <a:endParaRPr lang="en-US" sz="105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00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3"/>
                        </a:rPr>
                        <a:t>tedm2@uw.edu</a:t>
                      </a:r>
                      <a:r>
                        <a:rPr lang="en-US" sz="100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National Biosafety Month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Zara Llewellyn</a:t>
                      </a:r>
                    </a:p>
                    <a:p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Environmental Health &amp; Safety 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/>
                      <a:r>
                        <a:rPr lang="en-US" sz="1000" u="sng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4"/>
                        </a:rPr>
                        <a:t>zaral@uw.edu </a:t>
                      </a:r>
                      <a:endParaRPr lang="en-US" sz="1000" u="sng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Grants.gov 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- Workspace </a:t>
                      </a: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Amanda Snyder</a:t>
                      </a:r>
                      <a:endParaRPr lang="en-US" sz="1050" kern="1200" dirty="0">
                        <a:effectLst/>
                      </a:endParaRPr>
                    </a:p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 of Sponsored Programs</a:t>
                      </a: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000" u="sng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5"/>
                        </a:rPr>
                        <a:t>acs229@uw.edu</a:t>
                      </a:r>
                      <a:r>
                        <a:rPr lang="en-US" sz="1000" u="sng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 </a:t>
                      </a:r>
                      <a:endParaRPr lang="en-US" sz="10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/>
                        </a:rPr>
                        <a:t>10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4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SAGE: Review Oct. 17</a:t>
                      </a:r>
                      <a:r>
                        <a:rPr lang="en-US" sz="1400" b="1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Release &amp; Updates   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Chris Carlson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 of</a:t>
                      </a:r>
                      <a:r>
                        <a:rPr lang="en-US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Research Information Services</a:t>
                      </a: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000" u="sng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6"/>
                        </a:rPr>
                        <a:t>carlsc@uw.edu</a:t>
                      </a:r>
                      <a:r>
                        <a:rPr lang="en-US" sz="1000" u="sng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5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NIH: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Forms - 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Amanda Snyder</a:t>
                      </a:r>
                      <a:endParaRPr lang="en-US" sz="1050" kern="1200" dirty="0">
                        <a:effectLst/>
                      </a:endParaRPr>
                    </a:p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 of Sponsored Programs</a:t>
                      </a: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000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5"/>
                        </a:rPr>
                        <a:t>a</a:t>
                      </a:r>
                      <a:r>
                        <a:rPr lang="en-US" sz="1000" u="sng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5"/>
                        </a:rPr>
                        <a:t>cs229@uw.edu</a:t>
                      </a:r>
                      <a:r>
                        <a:rPr lang="en-US" sz="1000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 </a:t>
                      </a:r>
                      <a:endParaRPr lang="en-US" sz="10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/>
                        </a:rPr>
                        <a:t>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FEC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Decision Tree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Michael Anthony</a:t>
                      </a:r>
                    </a:p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</a:t>
                      </a:r>
                      <a:r>
                        <a:rPr lang="en-US" sz="1050" b="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Accounting &amp; Analysis</a:t>
                      </a:r>
                      <a:endParaRPr lang="en-US" sz="105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7"/>
                        </a:rPr>
                        <a:t>mda1213@uw.edu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endParaRPr lang="en-US" sz="10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5</a:t>
                      </a:r>
                      <a:endParaRPr lang="en-US" sz="10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Certificates of Confidentiality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Carol Rhodes</a:t>
                      </a:r>
                      <a:endParaRPr lang="en-US" sz="105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 of Sponsored Programs</a:t>
                      </a:r>
                      <a:endParaRPr lang="en-US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8"/>
                        </a:rPr>
                        <a:t>carhodes@uw.edu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endParaRPr lang="en-US" sz="10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New Subrecipient: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Form improvements &amp; Process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Cathy Cottle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Office of Sponsored Programs</a:t>
                      </a:r>
                      <a:endParaRPr lang="en-US" sz="105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000" u="sng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9"/>
                        </a:rPr>
                        <a:t>cottlec@uw.edu</a:t>
                      </a:r>
                      <a:r>
                        <a:rPr lang="en-US" sz="1000" u="sng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Compliance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Corner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Andra Sawyer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 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Fiscal Compliance</a:t>
                      </a:r>
                      <a:endParaRPr lang="en-US" sz="105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  <a:hlinkClick r:id="rId10"/>
                        </a:rPr>
                        <a:t>andra2@uw.edu</a:t>
                      </a:r>
                      <a:r>
                        <a:rPr lang="en-US" sz="1000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endParaRPr lang="en-US" sz="10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5800">
                <a:tc gridSpan="6">
                  <a:txBody>
                    <a:bodyPr/>
                    <a:lstStyle/>
                    <a:p>
                      <a:pPr marL="2168525" marR="0" lvl="8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rgbClr val="8B814F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JOIN US FOR OUR NEXT </a:t>
                      </a:r>
                      <a:r>
                        <a:rPr lang="en-US" sz="1100" b="1" kern="1200" dirty="0" smtClean="0">
                          <a:solidFill>
                            <a:srgbClr val="8B814F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MEETING</a:t>
                      </a:r>
                      <a:r>
                        <a:rPr lang="en-US" sz="1100" b="1" kern="1200" baseline="0" dirty="0" smtClean="0">
                          <a:solidFill>
                            <a:srgbClr val="8B814F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US" sz="1100" b="1" dirty="0" smtClean="0">
                          <a:solidFill>
                            <a:srgbClr val="8B814F"/>
                          </a:solidFill>
                          <a:effectLst/>
                        </a:rPr>
                        <a:t>NOVEMBER </a:t>
                      </a:r>
                      <a:r>
                        <a:rPr lang="en-US" sz="1100" b="1" dirty="0">
                          <a:solidFill>
                            <a:srgbClr val="8B814F"/>
                          </a:solidFill>
                          <a:effectLst/>
                        </a:rPr>
                        <a:t>16, </a:t>
                      </a:r>
                      <a:r>
                        <a:rPr lang="en-US" sz="1100" b="1" dirty="0" smtClean="0">
                          <a:solidFill>
                            <a:srgbClr val="8B814F"/>
                          </a:solidFill>
                          <a:effectLst/>
                        </a:rPr>
                        <a:t>2017</a:t>
                      </a:r>
                      <a:r>
                        <a:rPr lang="en-US" sz="1100" b="1" baseline="0" dirty="0">
                          <a:solidFill>
                            <a:srgbClr val="8B814F"/>
                          </a:solidFill>
                          <a:effectLst/>
                        </a:rPr>
                        <a:t> </a:t>
                      </a:r>
                      <a:r>
                        <a:rPr lang="en-US" sz="1100" b="1" baseline="0" dirty="0" smtClean="0">
                          <a:solidFill>
                            <a:srgbClr val="8B814F"/>
                          </a:solidFill>
                          <a:effectLst/>
                        </a:rPr>
                        <a:t>at the </a:t>
                      </a:r>
                      <a:r>
                        <a:rPr lang="en-US" sz="1100" b="1" dirty="0" smtClean="0">
                          <a:solidFill>
                            <a:srgbClr val="8B814F"/>
                          </a:solidFill>
                          <a:effectLst/>
                        </a:rPr>
                        <a:t>UW </a:t>
                      </a:r>
                      <a:r>
                        <a:rPr lang="en-US" sz="1100" b="1" dirty="0">
                          <a:solidFill>
                            <a:srgbClr val="8B814F"/>
                          </a:solidFill>
                          <a:effectLst/>
                        </a:rPr>
                        <a:t>TOWER AUDITORIUM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endParaRPr lang="en-US" sz="1000" u="sng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0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3455" y="362165"/>
            <a:ext cx="5595743" cy="991998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 EXPOSURE </a:t>
            </a:r>
          </a:p>
          <a:p>
            <a:r>
              <a:rPr lang="en-US" sz="3200" dirty="0" smtClean="0"/>
              <a:t>RESPONSE POSTER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524" y="182705"/>
            <a:ext cx="3715449" cy="66372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454" y="56524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dirty="0">
                <a:solidFill>
                  <a:srgbClr val="33006F"/>
                </a:solidFill>
              </a:rPr>
              <a:t>https://www.ehs.washington.edu/manuals/posters/exposureresponseposter.pdf</a:t>
            </a:r>
          </a:p>
        </p:txBody>
      </p:sp>
    </p:spTree>
    <p:extLst>
      <p:ext uri="{BB962C8B-B14F-4D97-AF65-F5344CB8AC3E}">
        <p14:creationId xmlns:p14="http://schemas.microsoft.com/office/powerpoint/2010/main" val="270713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6253" y="1824226"/>
            <a:ext cx="8196210" cy="4015497"/>
          </a:xfrm>
        </p:spPr>
        <p:txBody>
          <a:bodyPr/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Biosafety Month</a:t>
            </a:r>
          </a:p>
          <a:p>
            <a:pPr marL="0" indent="0"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Sharps safety in research</a:t>
            </a:r>
          </a:p>
          <a:p>
            <a:pPr marL="0" indent="0"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New exposure response poster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9782" y="72407"/>
            <a:ext cx="8184662" cy="991998"/>
          </a:xfrm>
        </p:spPr>
        <p:txBody>
          <a:bodyPr>
            <a:noAutofit/>
          </a:bodyPr>
          <a:lstStyle/>
          <a:p>
            <a:r>
              <a:rPr lang="en-US" sz="3300" dirty="0" smtClean="0"/>
              <a:t>HELP US GET THE MESSAGE OUT</a:t>
            </a:r>
            <a:endParaRPr lang="en-US" sz="3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30" y="2651680"/>
            <a:ext cx="2309271" cy="236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8741" y="183503"/>
            <a:ext cx="8184662" cy="991998"/>
          </a:xfrm>
        </p:spPr>
        <p:txBody>
          <a:bodyPr>
            <a:normAutofit/>
          </a:bodyPr>
          <a:lstStyle/>
          <a:p>
            <a:r>
              <a:rPr lang="en-US" sz="3700" dirty="0" smtClean="0"/>
              <a:t>RESOURCES</a:t>
            </a:r>
            <a:endParaRPr lang="en-US" sz="3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7798" y="1356833"/>
            <a:ext cx="8197114" cy="4268569"/>
          </a:xfrm>
        </p:spPr>
        <p:txBody>
          <a:bodyPr/>
          <a:lstStyle/>
          <a:p>
            <a:pPr>
              <a:spcBef>
                <a:spcPts val="35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EH&amp;S web: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www.ehs.washington.edu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>
              <a:spcBef>
                <a:spcPts val="350"/>
              </a:spcBef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Biological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safety: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https://www.ehs.washington.edu/rbsbiosafe/index.shtm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350"/>
              </a:spcBef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UW Biological Safety Stewardship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www.ehs.washington.edu/rbsbiosafe/steward.shtm</a:t>
            </a:r>
            <a:endParaRPr lang="en-US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50"/>
              </a:spcBef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Sharps Safety in Research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www.ehs.washington.edu/manuals/focus/sharps_safety.pdf</a:t>
            </a:r>
            <a:endParaRPr lang="en-US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50"/>
              </a:spcBef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Exposure Response Poster: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www.ehs.washington.edu/manuals/posters/exposureresponseposter.pdf</a:t>
            </a:r>
            <a:endParaRPr lang="en-US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50"/>
              </a:spcBef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Institutional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Biosafety Committee: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https://www.ehs.washington.edu/rbsresplan/ibc.shtm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35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NIH Biosafety Month:</a:t>
            </a:r>
          </a:p>
          <a:p>
            <a:pPr marL="457200" lvl="1" indent="0">
              <a:spcBef>
                <a:spcPts val="350"/>
              </a:spcBef>
              <a:buNone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https://osp.od.nih.gov/2017/09/13/national-biosafety-month-new-fall-classic/</a:t>
            </a:r>
            <a:endParaRPr lang="en-US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35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EH&amp;S Biosafety:</a:t>
            </a:r>
          </a:p>
          <a:p>
            <a:pPr lvl="1">
              <a:spcBef>
                <a:spcPts val="350"/>
              </a:spcBef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206.221.7770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ehsbio@uw.edu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29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6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Grants.gov Workspace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692029" y="4736699"/>
            <a:ext cx="6656731" cy="13101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October 2017 MRAM</a:t>
            </a:r>
          </a:p>
          <a:p>
            <a:pPr>
              <a:lnSpc>
                <a:spcPct val="150000"/>
              </a:lnSpc>
              <a:spcBef>
                <a:spcPts val="32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Amanda Snyder</a:t>
            </a:r>
          </a:p>
          <a:p>
            <a:pPr>
              <a:lnSpc>
                <a:spcPct val="150000"/>
              </a:lnSpc>
              <a:spcBef>
                <a:spcPts val="32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Office of Sponsored Programs</a:t>
            </a:r>
          </a:p>
        </p:txBody>
      </p:sp>
    </p:spTree>
    <p:extLst>
      <p:ext uri="{BB962C8B-B14F-4D97-AF65-F5344CB8AC3E}">
        <p14:creationId xmlns:p14="http://schemas.microsoft.com/office/powerpoint/2010/main" val="2273134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3000" i="0" u="none" strike="noStrike" cap="none">
                <a:solidFill>
                  <a:srgbClr val="4B2E83"/>
                </a:solidFill>
              </a:rPr>
              <a:t>Workspace Background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59300" y="1584325"/>
            <a:ext cx="7808400" cy="40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Objective: </a:t>
            </a:r>
          </a:p>
          <a:p>
            <a: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Enhance Grants.gov Apply functionality </a:t>
            </a:r>
            <a:r>
              <a:rPr lang="en-US" b="0" dirty="0"/>
              <a:t>with </a:t>
            </a: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shared, online environment to collaboratively complete &amp; submit grant applications </a:t>
            </a:r>
          </a:p>
          <a:p>
            <a: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25000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Benefits: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Multiple users concurrently complete forms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Reuse/copy existing forms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Validation upon upload of forms reduces rejections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Seamless Integration between online </a:t>
            </a:r>
            <a:r>
              <a:rPr lang="en-US" sz="2000" b="0" i="0" u="none" strike="noStrike" cap="none" dirty="0" err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webforms</a:t>
            </a: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&amp; offline PDF forms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Collaborate with external collaborators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Changes to FOA immediately reflected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Data retained for 3 years</a:t>
            </a:r>
          </a:p>
          <a:p>
            <a:pPr marL="342900" marR="0" lvl="0" indent="-342900" algn="l" rtl="0">
              <a:spcBef>
                <a:spcPts val="480"/>
              </a:spcBef>
              <a:buClr>
                <a:srgbClr val="4B2E83"/>
              </a:buClr>
              <a:buSzPct val="100000"/>
              <a:buFont typeface="Merriweather Sans"/>
              <a:buNone/>
            </a:pPr>
            <a:endParaRPr sz="2400" b="0" i="0" u="none" strike="noStrike" cap="none" dirty="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409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What’s Happening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b="0" dirty="0"/>
              <a:t>As of January 1, 2018 Grants.gov</a:t>
            </a:r>
            <a:r>
              <a:rPr lang="en-US" b="0" dirty="0">
                <a:solidFill>
                  <a:srgbClr val="000000"/>
                </a:solidFill>
                <a:hlinkClick r:id="rId3"/>
              </a:rPr>
              <a:t> </a:t>
            </a:r>
            <a:r>
              <a:rPr lang="en-US" b="0" u="sng" dirty="0">
                <a:solidFill>
                  <a:schemeClr val="accent5"/>
                </a:solidFill>
                <a:hlinkClick r:id="rId3"/>
              </a:rPr>
              <a:t>Adobe Forms application packages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/>
              <a:t>will be replaced with the Grants.gov Workspace solution.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b="0" dirty="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b="0" dirty="0"/>
              <a:t>Federal agencies who do not have their own proposal submission systems and who currently use the Adobe forms package will be using Workspace.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0295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What You Need to Know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b="0" dirty="0"/>
              <a:t>Grants.gov will continue to accept Adobe forms for a brief transition period if they were downloaded before January 1, 2018.</a:t>
            </a:r>
          </a:p>
          <a:p>
            <a:pPr marL="0" lvl="0" indent="0" rtl="0">
              <a:spcBef>
                <a:spcPts val="0"/>
              </a:spcBef>
              <a:buNone/>
            </a:pPr>
            <a:endParaRPr b="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-US" b="0" dirty="0"/>
              <a:t>OSP will not accept Adobe application packages on eGC1s arriving “IN OSP” after February 28, 2018.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587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What You Need to Do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659300" y="1584325"/>
            <a:ext cx="80205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b="0" dirty="0"/>
              <a:t>Preparing proposals to federal agencies (</a:t>
            </a:r>
            <a:r>
              <a:rPr lang="en-US" dirty="0"/>
              <a:t>other than NIH or NSF</a:t>
            </a:r>
            <a:r>
              <a:rPr lang="en-US" b="0" dirty="0"/>
              <a:t>) and still using Adobe Forms package through 12.31.17?</a:t>
            </a:r>
          </a:p>
          <a:p>
            <a:pPr marL="0" lvl="0" indent="0" rtl="0">
              <a:spcBef>
                <a:spcPts val="0"/>
              </a:spcBef>
              <a:buNone/>
            </a:pPr>
            <a:endParaRPr b="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-US" b="0" dirty="0"/>
              <a:t>Become familiar with other submission options </a:t>
            </a:r>
            <a:r>
              <a:rPr lang="en-US" dirty="0"/>
              <a:t>now</a:t>
            </a:r>
            <a:r>
              <a:rPr lang="en-US" b="0" dirty="0"/>
              <a:t>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 dirty="0"/>
          </a:p>
          <a:p>
            <a:pPr marL="0" lvl="0" indent="0" rtl="0">
              <a:spcBef>
                <a:spcPts val="0"/>
              </a:spcBef>
              <a:buNone/>
            </a:pPr>
            <a:endParaRPr sz="2000" dirty="0"/>
          </a:p>
          <a:p>
            <a:pPr marL="0" lvl="0" indent="0" rtl="0">
              <a:spcBef>
                <a:spcPts val="0"/>
              </a:spcBef>
              <a:buNone/>
            </a:pPr>
            <a:endParaRPr sz="1800"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152400" lvl="0" indent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1164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Federal Proposal Submission Options</a:t>
            </a:r>
          </a:p>
        </p:txBody>
      </p:sp>
      <p:graphicFrame>
        <p:nvGraphicFramePr>
          <p:cNvPr id="91" name="Shape 91"/>
          <p:cNvGraphicFramePr/>
          <p:nvPr/>
        </p:nvGraphicFramePr>
        <p:xfrm>
          <a:off x="735963" y="2128313"/>
          <a:ext cx="7672075" cy="25811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6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Method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Considerations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Workspace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800" dirty="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Adobe Forms Packages replacement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2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SAGE Grant Runner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Submit </a:t>
                      </a:r>
                      <a:r>
                        <a:rPr lang="en-US" sz="1800" u="sng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  <a:hlinkClick r:id="rId3"/>
                        </a:rPr>
                        <a:t>Specific </a:t>
                      </a:r>
                      <a:r>
                        <a:rPr lang="en-US" sz="1800" b="1" u="sng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  <a:hlinkClick r:id="rId3"/>
                        </a:rPr>
                        <a:t>NIH </a:t>
                      </a:r>
                      <a:r>
                        <a:rPr lang="en-US" sz="1800" u="sng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  <a:hlinkClick r:id="rId3"/>
                        </a:rPr>
                        <a:t>Opportunities</a:t>
                      </a:r>
                      <a:r>
                        <a:rPr lang="en-US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 the UWs System to System Solution (S2S), Grant Runner.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Reduces duplicate entry &amp; routes with eGC1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0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Sponsor Specific System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NIH ASSIST, NSF Fastlane, NASA NSPIRES etc...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710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NIH &amp; NSF Submissions? 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71750" y="1676775"/>
            <a:ext cx="8184600" cy="356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n-US" ker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Submit NIH proposals via Grant Runner or ASSIST. </a:t>
            </a:r>
          </a:p>
          <a:p>
            <a:pPr>
              <a:spcBef>
                <a:spcPts val="480"/>
              </a:spcBef>
            </a:pPr>
            <a:r>
              <a:rPr lang="en-US" ker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Check to see if your specific NIH opportunity can be submitted via Grant Runner. </a:t>
            </a:r>
          </a:p>
          <a:p>
            <a:pPr>
              <a:spcBef>
                <a:spcPts val="480"/>
              </a:spcBef>
            </a:pPr>
            <a:endParaRPr kern="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ts val="480"/>
              </a:spcBef>
            </a:pPr>
            <a:r>
              <a:rPr lang="en-US" ker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Enhancements and expanded opportunities within Grant Runner are under way. Stay tuned for more information.</a:t>
            </a:r>
          </a:p>
          <a:p>
            <a:pPr>
              <a:spcBef>
                <a:spcPts val="480"/>
              </a:spcBef>
            </a:pPr>
            <a:endParaRPr kern="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ts val="480"/>
              </a:spcBef>
            </a:pPr>
            <a:r>
              <a:rPr lang="en-US" ker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NSF proposals MUST continue to be submitted in Fastlane.</a:t>
            </a:r>
          </a:p>
          <a:p>
            <a:pPr>
              <a:spcBef>
                <a:spcPts val="480"/>
              </a:spcBef>
            </a:pPr>
            <a:endParaRPr sz="2400" kern="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077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 descr="shakeou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3500" y="1718062"/>
            <a:ext cx="4552676" cy="34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256650" y="5536775"/>
            <a:ext cx="8412000" cy="94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All floors of the Tower will receive a live announcement</a:t>
            </a:r>
            <a:r>
              <a:rPr lang="en-US" sz="24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with drill instructions. 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171074" y="76025"/>
            <a:ext cx="8210925" cy="134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40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Great Shake Out </a:t>
            </a:r>
            <a:r>
              <a:rPr lang="en-US" sz="3400" dirty="0" smtClea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10.19.17 </a:t>
            </a:r>
            <a:r>
              <a:rPr lang="en-US" sz="340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at </a:t>
            </a:r>
            <a:r>
              <a:rPr lang="en-US" sz="3400" dirty="0" smtClea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10:19 AM </a:t>
            </a:r>
            <a:r>
              <a:rPr lang="en-US" sz="340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Earthquake Drill - That’s Today!</a:t>
            </a:r>
          </a:p>
        </p:txBody>
      </p:sp>
    </p:spTree>
    <p:extLst>
      <p:ext uri="{BB962C8B-B14F-4D97-AF65-F5344CB8AC3E}">
        <p14:creationId xmlns:p14="http://schemas.microsoft.com/office/powerpoint/2010/main" val="5104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Using Workspace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dk2"/>
                </a:solidFill>
              </a:rPr>
              <a:t>We recommend these </a:t>
            </a:r>
            <a:r>
              <a:rPr lang="en-US" sz="2000" b="0" u="sng" dirty="0">
                <a:solidFill>
                  <a:schemeClr val="dk2"/>
                </a:solidFill>
                <a:hlinkClick r:id="rId3"/>
              </a:rPr>
              <a:t>7 Grants.gov User Guide articles</a:t>
            </a:r>
            <a:r>
              <a:rPr lang="en-US" sz="2000" b="0" dirty="0">
                <a:solidFill>
                  <a:schemeClr val="dk2"/>
                </a:solidFill>
              </a:rPr>
              <a:t>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000" b="0" dirty="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dk2"/>
                </a:solidFill>
              </a:rPr>
              <a:t>Individuals must </a:t>
            </a:r>
            <a:r>
              <a:rPr lang="en-US" sz="2000" b="0" u="sng" dirty="0">
                <a:solidFill>
                  <a:schemeClr val="dk2"/>
                </a:solidFill>
                <a:hlinkClick r:id="rId4"/>
              </a:rPr>
              <a:t>register in Grants.gov </a:t>
            </a:r>
            <a:r>
              <a:rPr lang="en-US" sz="2000" b="0" dirty="0">
                <a:solidFill>
                  <a:schemeClr val="dk2"/>
                </a:solidFill>
              </a:rPr>
              <a:t>to use Workspace.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000" b="0" dirty="0">
              <a:solidFill>
                <a:schemeClr val="dk2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dk2"/>
                </a:solidFill>
              </a:rPr>
              <a:t>eGC1 preparers need to include the Workspace ID# </a:t>
            </a:r>
            <a:r>
              <a:rPr lang="en-US" sz="2000" dirty="0">
                <a:solidFill>
                  <a:schemeClr val="dk2"/>
                </a:solidFill>
              </a:rPr>
              <a:t>and</a:t>
            </a:r>
            <a:r>
              <a:rPr lang="en-US" sz="2000" b="0" dirty="0">
                <a:solidFill>
                  <a:schemeClr val="dk2"/>
                </a:solidFill>
              </a:rPr>
              <a:t> upload 2 Workspace application PDF files to the eGC1: </a:t>
            </a: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Open Sans"/>
            </a:pPr>
            <a:r>
              <a:rPr lang="en-US" sz="2000" b="0" dirty="0">
                <a:solidFill>
                  <a:schemeClr val="dk2"/>
                </a:solidFill>
              </a:rPr>
              <a:t>Workspace generated PDF showing form fields completed </a:t>
            </a: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Open Sans"/>
            </a:pPr>
            <a:r>
              <a:rPr lang="en-US" sz="2000" b="0" dirty="0">
                <a:solidFill>
                  <a:schemeClr val="dk2"/>
                </a:solidFill>
              </a:rPr>
              <a:t>One PDF of all </a:t>
            </a:r>
            <a:r>
              <a:rPr lang="en-US" sz="2000" b="0" dirty="0" err="1">
                <a:solidFill>
                  <a:schemeClr val="dk2"/>
                </a:solidFill>
              </a:rPr>
              <a:t>attachments.The</a:t>
            </a:r>
            <a:r>
              <a:rPr lang="en-US" sz="2000" b="0" dirty="0">
                <a:solidFill>
                  <a:schemeClr val="dk2"/>
                </a:solidFill>
              </a:rPr>
              <a:t> PDF downloaded from Workspace does not currently include attachments - but it will!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952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/>
              <a:t>Workspace Resources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659305" y="15081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None/>
            </a:pPr>
            <a:endParaRPr sz="2400" b="0" i="0" u="none" strike="noStrike" cap="none" dirty="0">
              <a:solidFill>
                <a:srgbClr val="4B2E83"/>
              </a:solidFill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-US" b="0" dirty="0"/>
              <a:t>Grants.gov UW </a:t>
            </a:r>
            <a:r>
              <a:rPr lang="en-US" b="0" u="sng" dirty="0">
                <a:solidFill>
                  <a:srgbClr val="1155CC"/>
                </a:solidFill>
                <a:hlinkClick r:id="rId3"/>
              </a:rPr>
              <a:t>registration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/>
              <a:t>instructions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u="sng" dirty="0">
                <a:solidFill>
                  <a:srgbClr val="1155CC"/>
                </a:solidFill>
                <a:hlinkClick r:id="rId4"/>
              </a:rPr>
              <a:t>7 Grants.gov User Guide articles</a:t>
            </a:r>
            <a:r>
              <a:rPr lang="en-US" b="0" dirty="0">
                <a:solidFill>
                  <a:srgbClr val="000000"/>
                </a:solidFill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-US" b="0" dirty="0"/>
              <a:t>Workspace </a:t>
            </a:r>
            <a:r>
              <a:rPr lang="en-US" b="0" u="sng" dirty="0">
                <a:solidFill>
                  <a:srgbClr val="1155CC"/>
                </a:solidFill>
                <a:hlinkClick r:id="rId5"/>
              </a:rPr>
              <a:t>Online User Guide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-US" b="0" dirty="0"/>
              <a:t>Grants.gov </a:t>
            </a:r>
            <a:r>
              <a:rPr lang="en-US" b="0" u="sng" dirty="0">
                <a:solidFill>
                  <a:srgbClr val="1155CC"/>
                </a:solidFill>
                <a:hlinkClick r:id="rId6"/>
              </a:rPr>
              <a:t>Applicant Training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-US" b="0" u="sng" dirty="0">
                <a:solidFill>
                  <a:srgbClr val="1155CC"/>
                </a:solidFill>
                <a:hlinkClick r:id="rId7"/>
              </a:rPr>
              <a:t>Grants.gov YouTube Channel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None/>
            </a:pPr>
            <a:endParaRPr b="0" i="0" u="none" strike="noStrike" cap="none" dirty="0">
              <a:solidFill>
                <a:srgbClr val="4B2E83"/>
              </a:solidFill>
              <a:sym typeface="Open Sans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2200" b="0" dirty="0"/>
              <a:t>OSP Announcement: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2200" b="0" u="sng" dirty="0">
                <a:solidFill>
                  <a:schemeClr val="hlink"/>
                </a:solidFill>
                <a:hlinkClick r:id="rId8"/>
              </a:rPr>
              <a:t>Grants.gov Adobe Application Packages Are Going Away!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b="0"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4B2E83"/>
                </a:solidFill>
              </a:rPr>
              <a:t>Grants.gov Helpdesk Support Center:</a:t>
            </a:r>
          </a:p>
          <a:p>
            <a: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ct val="25000"/>
              <a:buFont typeface="Arial"/>
              <a:buNone/>
            </a:pPr>
            <a:r>
              <a:rPr lang="en-US" sz="2000" b="0" i="0" u="sng" strike="noStrike" cap="none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support@grants.gov</a:t>
            </a:r>
            <a:r>
              <a:rPr lang="en-US" sz="2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or 1-800-518-4726 </a:t>
            </a:r>
          </a:p>
          <a:p>
            <a:pPr marL="342900" marR="0" lvl="0" indent="-342900" algn="l" rtl="0">
              <a:spcBef>
                <a:spcPts val="480"/>
              </a:spcBef>
              <a:buClr>
                <a:srgbClr val="4B2E83"/>
              </a:buClr>
              <a:buSzPct val="100000"/>
              <a:buFont typeface="Merriweather Sans"/>
              <a:buNone/>
            </a:pPr>
            <a:endParaRPr sz="2400" b="1" i="0" u="none" strike="noStrike" cap="none" dirty="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9318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What’s next from Grants.gov?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r>
              <a:rPr lang="en-US" b="1" dirty="0"/>
              <a:t>.</a:t>
            </a:r>
            <a:r>
              <a:rPr lang="en-US" sz="2400" b="1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en-US" b="1" dirty="0"/>
              <a:t>.</a:t>
            </a:r>
            <a:r>
              <a:rPr lang="en-US" sz="2400" b="1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17 </a:t>
            </a: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Open Sans"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User access management streamlining</a:t>
            </a: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Open Sans"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Can create </a:t>
            </a:r>
            <a:r>
              <a:rPr lang="en-US" sz="1800" b="0" i="0" u="none" strike="noStrike" cap="none" dirty="0" err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acc’t</a:t>
            </a: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w/out org approval &amp; register w/ org later</a:t>
            </a: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Open Sans"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Updates to subscription </a:t>
            </a:r>
            <a:r>
              <a:rPr lang="en-US" sz="1800" b="0" i="0" u="none" strike="noStrike" cap="none" dirty="0" err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mgmt</a:t>
            </a: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(info &amp; updates on FOAs)</a:t>
            </a: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Open Sans"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Enhancements to copy functionality</a:t>
            </a: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Open Sans"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Grant Opportunity search by Application Package IDs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None/>
            </a:pPr>
            <a:endParaRPr sz="2400" b="0" i="0" u="none" strike="noStrike" cap="none" dirty="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Later (</a:t>
            </a:r>
            <a:r>
              <a:rPr lang="en-US" b="1" dirty="0"/>
              <a:t>around</a:t>
            </a:r>
            <a:r>
              <a:rPr lang="en-US" sz="2400" b="1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March 2018)</a:t>
            </a: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Open Sans"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Allow orgs to create custom roles, more flexibility on expanded AOR role assignment, modify some </a:t>
            </a:r>
            <a:r>
              <a:rPr lang="en-US" sz="1800" b="0" i="0" u="none" strike="noStrike" cap="none" dirty="0" err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eBiz</a:t>
            </a: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POC privileges</a:t>
            </a: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Open Sans"/>
            </a:pPr>
            <a:r>
              <a:rPr lang="en-US" sz="1800" b="1" i="1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Add attachments to Application/Form view</a:t>
            </a: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Open Sans"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Enhance error messages</a:t>
            </a:r>
          </a:p>
          <a:p>
            <a:pPr marL="457200" marR="0" lvl="0" indent="-342900" algn="l" rtl="0">
              <a:spcBef>
                <a:spcPts val="360"/>
              </a:spcBef>
              <a:buClr>
                <a:srgbClr val="4B2E83"/>
              </a:buClr>
              <a:buSzPct val="100000"/>
              <a:buFont typeface="Open Sans"/>
            </a:pPr>
            <a:r>
              <a:rPr lang="en-US" sz="18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Enhance copy functionality further </a:t>
            </a:r>
          </a:p>
        </p:txBody>
      </p:sp>
    </p:spTree>
    <p:extLst>
      <p:ext uri="{BB962C8B-B14F-4D97-AF65-F5344CB8AC3E}">
        <p14:creationId xmlns:p14="http://schemas.microsoft.com/office/powerpoint/2010/main" val="3097228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239180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E8D3A2"/>
              </a:buClr>
              <a:buSzPct val="25000"/>
              <a:buFont typeface="Arial"/>
              <a:buNone/>
            </a:pPr>
            <a:r>
              <a:rPr lang="en-US" sz="5000" b="0" i="0" u="none" strike="noStrike" cap="none" dirty="0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ctrTitle" idx="4294967295"/>
          </p:nvPr>
        </p:nvSpPr>
        <p:spPr>
          <a:xfrm>
            <a:off x="304800" y="1752600"/>
            <a:ext cx="84723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E8D3A2"/>
              </a:buClr>
              <a:buSzPct val="250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rPr>
              <a:t>SAGE </a:t>
            </a:r>
            <a:r>
              <a:rPr lang="en-US" sz="3600" dirty="0">
                <a:solidFill>
                  <a:srgbClr val="E8D3A2"/>
                </a:solidFill>
              </a:rPr>
              <a:t>Compliance Improvements R1 MRAM Overview 10.19.17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654721" y="4267200"/>
            <a:ext cx="7772400" cy="11652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sz="2400" i="1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System to Administer Grants Electronically </a:t>
            </a:r>
          </a:p>
          <a:p>
            <a:pPr algn="ctr">
              <a:buSzPct val="25000"/>
            </a:pPr>
            <a:r>
              <a:rPr lang="en-US" sz="24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(SAGE)</a:t>
            </a:r>
          </a:p>
        </p:txBody>
      </p:sp>
    </p:spTree>
    <p:extLst>
      <p:ext uri="{BB962C8B-B14F-4D97-AF65-F5344CB8AC3E}">
        <p14:creationId xmlns:p14="http://schemas.microsoft.com/office/powerpoint/2010/main" val="12590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257"/>
            <a:ext cx="9144000" cy="5710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5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7369200" y="5752200"/>
            <a:ext cx="1774800" cy="110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5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Two Phased Feature Delivery</a:t>
            </a:r>
          </a:p>
        </p:txBody>
      </p:sp>
      <p:graphicFrame>
        <p:nvGraphicFramePr>
          <p:cNvPr id="74" name="Shape 74"/>
          <p:cNvGraphicFramePr/>
          <p:nvPr>
            <p:extLst>
              <p:ext uri="{D42A27DB-BD31-4B8C-83A1-F6EECF244321}">
                <p14:modId xmlns:p14="http://schemas.microsoft.com/office/powerpoint/2010/main" val="1611228689"/>
              </p:ext>
            </p:extLst>
          </p:nvPr>
        </p:nvGraphicFramePr>
        <p:xfrm>
          <a:off x="469925" y="1080725"/>
          <a:ext cx="819580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Release 1  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</a:rPr>
                        <a:t>(Released on 10/17!!)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Release 2  (Win2018)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5" name="Shape 75"/>
          <p:cNvGraphicFramePr/>
          <p:nvPr/>
        </p:nvGraphicFramePr>
        <p:xfrm>
          <a:off x="469925" y="1473125"/>
          <a:ext cx="818610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Goal:  Ask the Right Questions</a:t>
                      </a:r>
                    </a:p>
                  </a:txBody>
                  <a:tcPr marL="91425" marR="91425" marT="91425" marB="91425">
                    <a:solidFill>
                      <a:srgbClr val="33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6" name="Shape 76"/>
          <p:cNvGraphicFramePr/>
          <p:nvPr>
            <p:extLst>
              <p:ext uri="{D42A27DB-BD31-4B8C-83A1-F6EECF244321}">
                <p14:modId xmlns:p14="http://schemas.microsoft.com/office/powerpoint/2010/main" val="2885088478"/>
              </p:ext>
            </p:extLst>
          </p:nvPr>
        </p:nvGraphicFramePr>
        <p:xfrm>
          <a:off x="469925" y="1865525"/>
          <a:ext cx="8200675" cy="8229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Eliminate unnecessary questions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Reword fiscal and admin questions to better clarify purpose/intent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Revise Compliance page questions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7" name="Shape 77"/>
          <p:cNvGraphicFramePr/>
          <p:nvPr/>
        </p:nvGraphicFramePr>
        <p:xfrm>
          <a:off x="469925" y="2692325"/>
          <a:ext cx="818610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Goal:  Improve Workflow</a:t>
                      </a:r>
                    </a:p>
                  </a:txBody>
                  <a:tcPr marL="91425" marR="91425" marT="91425" marB="91425">
                    <a:solidFill>
                      <a:srgbClr val="33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8" name="Shape 78"/>
          <p:cNvGraphicFramePr/>
          <p:nvPr>
            <p:extLst>
              <p:ext uri="{D42A27DB-BD31-4B8C-83A1-F6EECF244321}">
                <p14:modId xmlns:p14="http://schemas.microsoft.com/office/powerpoint/2010/main" val="1454557965"/>
              </p:ext>
            </p:extLst>
          </p:nvPr>
        </p:nvGraphicFramePr>
        <p:xfrm>
          <a:off x="469925" y="3084725"/>
          <a:ext cx="8200675" cy="1249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Move fiscal &amp; administrative questions off Compliance page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Add new Activity Locations page with space planning &amp; international involvement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" name="Shape 79"/>
          <p:cNvGraphicFramePr/>
          <p:nvPr/>
        </p:nvGraphicFramePr>
        <p:xfrm>
          <a:off x="469925" y="4292525"/>
          <a:ext cx="818610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Goal:  Integrate with other Systems</a:t>
                      </a:r>
                    </a:p>
                  </a:txBody>
                  <a:tcPr marL="91425" marR="91425" marT="91425" marB="91425">
                    <a:solidFill>
                      <a:srgbClr val="33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" name="Shape 80"/>
          <p:cNvGraphicFramePr/>
          <p:nvPr>
            <p:extLst>
              <p:ext uri="{D42A27DB-BD31-4B8C-83A1-F6EECF244321}">
                <p14:modId xmlns:p14="http://schemas.microsoft.com/office/powerpoint/2010/main" val="1231616853"/>
              </p:ext>
            </p:extLst>
          </p:nvPr>
        </p:nvGraphicFramePr>
        <p:xfrm>
          <a:off x="469925" y="4684925"/>
          <a:ext cx="8200675" cy="6095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Use GeoSIMS for location lookups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Use Hoverboard and Zipline lookups for protocol status, start and end dates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Shape 81"/>
          <p:cNvGraphicFramePr/>
          <p:nvPr/>
        </p:nvGraphicFramePr>
        <p:xfrm>
          <a:off x="469925" y="5283125"/>
          <a:ext cx="818610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Goal:  Improve Usability</a:t>
                      </a:r>
                    </a:p>
                  </a:txBody>
                  <a:tcPr marL="91425" marR="91425" marT="91425" marB="91425">
                    <a:solidFill>
                      <a:srgbClr val="33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2" name="Shape 82"/>
          <p:cNvGraphicFramePr/>
          <p:nvPr>
            <p:extLst>
              <p:ext uri="{D42A27DB-BD31-4B8C-83A1-F6EECF244321}">
                <p14:modId xmlns:p14="http://schemas.microsoft.com/office/powerpoint/2010/main" val="1436898725"/>
              </p:ext>
            </p:extLst>
          </p:nvPr>
        </p:nvGraphicFramePr>
        <p:xfrm>
          <a:off x="462638" y="5664125"/>
          <a:ext cx="8200675" cy="8229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Updated design on Activity Locations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Feedback will inform future rollout across all of SAGE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New Compliance page design</a:t>
                      </a:r>
                    </a:p>
                    <a:p>
                      <a:pPr marL="457200" lvl="0" indent="-228600" rtl="0">
                        <a:spcBef>
                          <a:spcPts val="0"/>
                        </a:spcBef>
                        <a:buChar char="●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Provide PIs direct access to Compliance page via URL</a:t>
                      </a:r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07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5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Release 1 Feature Overview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57200" y="1066800"/>
            <a:ext cx="8398200" cy="50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dirty="0"/>
              <a:t>Compliance pages get slimmer….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342900" marR="0" lvl="0" indent="-342900" algn="l" rtl="0">
              <a:spcBef>
                <a:spcPts val="10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sz="2400" b="1" i="0" u="none" strike="noStrike" cap="none" dirty="0">
              <a:solidFill>
                <a:srgbClr val="1515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89" name="Shape 89"/>
          <p:cNvGraphicFramePr/>
          <p:nvPr>
            <p:extLst>
              <p:ext uri="{D42A27DB-BD31-4B8C-83A1-F6EECF244321}">
                <p14:modId xmlns:p14="http://schemas.microsoft.com/office/powerpoint/2010/main" val="2538504747"/>
              </p:ext>
            </p:extLst>
          </p:nvPr>
        </p:nvGraphicFramePr>
        <p:xfrm>
          <a:off x="246025" y="1648500"/>
          <a:ext cx="8642600" cy="4572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6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Question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Change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FG-1  Cost Share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Relocated to Budget &amp; Fiscal Compliance page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FG-2  Conducted off campus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A61C00"/>
                          </a:solidFill>
                        </a:rPr>
                        <a:t>Removed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(Replaced by Activity Locations)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FG-3  F&amp;A at less than federally negotiated rate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Relocated to Budget &amp; Fiscal Compliance page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FG-4  New, rental or renovation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Relocated to Activity Locations page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FG-5  Compensation for overtime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A61C00"/>
                          </a:solidFill>
                        </a:rPr>
                        <a:t>Removed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FG-6  Deliverables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A61C00"/>
                          </a:solidFill>
                        </a:rPr>
                        <a:t>Removed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FG-7  Administrative support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Relocated to Budget and Fiscal Compliance page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FG-8  Interdisciplinary facilities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Relocated to the PI, Personnel &amp; Organizations page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FG-9  Review by other organization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Relocated to the PI, Personnel &amp; Organizations page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NG-1  Advancement assistance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b="1" dirty="0">
                          <a:solidFill>
                            <a:srgbClr val="A61C00"/>
                          </a:solidFill>
                        </a:rPr>
                        <a:t>Removed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NG-3  Originating sponsor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Relocated to the Details page </a:t>
                      </a:r>
                    </a:p>
                  </a:txBody>
                  <a:tcPr marL="63500" marR="63500" marT="63500" marB="6350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2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5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Release 1 Feature Overview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8398200" cy="52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dirty="0"/>
              <a:t>Budget </a:t>
            </a:r>
            <a:r>
              <a:rPr lang="en-US" b="1" dirty="0"/>
              <a:t>&amp; Fiscal Compliance</a:t>
            </a:r>
            <a:r>
              <a:rPr lang="en-US" dirty="0"/>
              <a:t> page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342900" algn="l" rtl="0">
              <a:spcBef>
                <a:spcPts val="10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sz="2400" b="1" i="0" u="none" strike="noStrike" cap="none" dirty="0">
              <a:solidFill>
                <a:srgbClr val="1515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5298"/>
            <a:ext cx="9143999" cy="2967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8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5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Release 1 Feature Overview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8398200" cy="487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dirty="0"/>
              <a:t>New </a:t>
            </a:r>
            <a:r>
              <a:rPr lang="en-US" b="1" dirty="0"/>
              <a:t>Activity Locations</a:t>
            </a:r>
            <a:r>
              <a:rPr lang="en-US" dirty="0"/>
              <a:t> page (New Design)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342900" algn="l" rtl="0">
              <a:spcBef>
                <a:spcPts val="10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sz="2400" b="1" i="0" u="none" strike="noStrike" cap="none" dirty="0">
              <a:solidFill>
                <a:srgbClr val="1515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19999"/>
            <a:ext cx="9144001" cy="4263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9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9473" y="0"/>
            <a:ext cx="6972300" cy="242697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OCTOBER IS NATIONAL BIOSAFETY MONTH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061" y="4087776"/>
            <a:ext cx="5160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E8D3A2"/>
                </a:solidFill>
              </a:rPr>
              <a:t>MRAM</a:t>
            </a:r>
          </a:p>
          <a:p>
            <a:pPr defTabSz="457200"/>
            <a:r>
              <a:rPr lang="en-US" sz="2000" dirty="0">
                <a:solidFill>
                  <a:srgbClr val="E8D3A2"/>
                </a:solidFill>
              </a:rPr>
              <a:t>October </a:t>
            </a:r>
            <a:r>
              <a:rPr lang="en-US" sz="2000" dirty="0" smtClean="0">
                <a:solidFill>
                  <a:srgbClr val="E8D3A2"/>
                </a:solidFill>
              </a:rPr>
              <a:t>2017</a:t>
            </a:r>
            <a:endParaRPr lang="en-US" sz="2000" dirty="0">
              <a:solidFill>
                <a:srgbClr val="E8D3A2"/>
              </a:solidFill>
            </a:endParaRPr>
          </a:p>
          <a:p>
            <a:pPr defTabSz="457200"/>
            <a:r>
              <a:rPr lang="en-US" sz="2000" dirty="0">
                <a:solidFill>
                  <a:srgbClr val="E8D3A2"/>
                </a:solidFill>
              </a:rPr>
              <a:t>Zara Llewellyn, PhD.</a:t>
            </a:r>
          </a:p>
          <a:p>
            <a:pPr defTabSz="457200"/>
            <a:r>
              <a:rPr lang="en-US" sz="2000" dirty="0">
                <a:solidFill>
                  <a:srgbClr val="E8D3A2"/>
                </a:solidFill>
              </a:rPr>
              <a:t>Biological Safety Manager</a:t>
            </a:r>
          </a:p>
          <a:p>
            <a:pPr defTabSz="457200"/>
            <a:r>
              <a:rPr lang="en-US" sz="2000" dirty="0">
                <a:solidFill>
                  <a:srgbClr val="E8D3A2"/>
                </a:solidFill>
              </a:rPr>
              <a:t>206-221-2676, </a:t>
            </a:r>
            <a:r>
              <a:rPr lang="en-US" sz="2000" dirty="0">
                <a:solidFill>
                  <a:srgbClr val="E8D3A2"/>
                </a:solidFill>
                <a:hlinkClick r:id="rId3"/>
              </a:rPr>
              <a:t>zaral@uw.edu</a:t>
            </a:r>
            <a:endParaRPr lang="en-US" sz="2000" dirty="0">
              <a:solidFill>
                <a:srgbClr val="E8D3A2"/>
              </a:solidFill>
            </a:endParaRPr>
          </a:p>
          <a:p>
            <a:pPr defTabSz="457200"/>
            <a:r>
              <a:rPr lang="en-US" sz="2000" dirty="0">
                <a:solidFill>
                  <a:srgbClr val="E8D3A2"/>
                </a:solidFill>
              </a:rPr>
              <a:t>Environmental Health &amp; Safety Department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9" y="2559138"/>
            <a:ext cx="3553270" cy="38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5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Release 1 Feature Overview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8240700" cy="50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dirty="0"/>
              <a:t>New </a:t>
            </a:r>
            <a:r>
              <a:rPr lang="en-US" b="1" dirty="0"/>
              <a:t>Activity Locations</a:t>
            </a:r>
            <a:r>
              <a:rPr lang="en-US" dirty="0"/>
              <a:t> page (Adding Locations)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342900" algn="l" rtl="0">
              <a:spcBef>
                <a:spcPts val="10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b="1" dirty="0">
              <a:solidFill>
                <a:srgbClr val="CC0000"/>
              </a:solidFill>
            </a:endParaRPr>
          </a:p>
          <a:p>
            <a:pPr marL="342900" marR="0" lvl="0" indent="-342900" algn="l" rtl="0">
              <a:spcBef>
                <a:spcPts val="10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b="1" dirty="0">
              <a:solidFill>
                <a:srgbClr val="CC0000"/>
              </a:solidFill>
            </a:endParaRPr>
          </a:p>
          <a:p>
            <a:pPr marL="342900" marR="0" lvl="0" indent="-342900" algn="l" rtl="0">
              <a:spcBef>
                <a:spcPts val="10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b="1" dirty="0">
              <a:solidFill>
                <a:srgbClr val="CC0000"/>
              </a:solidFill>
            </a:endParaRPr>
          </a:p>
        </p:txBody>
      </p:sp>
      <p:pic>
        <p:nvPicPr>
          <p:cNvPr id="110" name="Shape 110" descr="MRAM SAGE Locations Demo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" y="1068501"/>
            <a:ext cx="9144001" cy="5789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9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48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Release 1 Benefits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9450"/>
            <a:ext cx="9143999" cy="3689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90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5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Resources and Feedback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469925" y="1066800"/>
            <a:ext cx="8209500" cy="501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1" dirty="0"/>
              <a:t>Useful resources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dirty="0"/>
              <a:t>SAGE Help Documentation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GIM 13</a:t>
            </a:r>
            <a:r>
              <a:rPr lang="en-US" dirty="0"/>
              <a:t>: Facilities &amp; Administrative (F&amp;A) Rates</a:t>
            </a:r>
          </a:p>
          <a:p>
            <a: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</a:pPr>
            <a:r>
              <a:rPr lang="en-US" dirty="0"/>
              <a:t>Stay tuned for updates to GIM 13: Locations section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Determining the Correct F&amp;A Rates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-69850" rt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en-US" b="1" dirty="0"/>
              <a:t>Have questions or suggestions?</a:t>
            </a:r>
          </a:p>
          <a:p>
            <a:pPr lvl="0" rtl="0">
              <a:spcBef>
                <a:spcPts val="0"/>
              </a:spcBef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dirty="0"/>
              <a:t>Contact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sagehelp@uw.edu</a:t>
            </a:r>
            <a:r>
              <a:rPr lang="en-US" dirty="0"/>
              <a:t> </a:t>
            </a:r>
          </a:p>
          <a:p>
            <a:pPr marL="342900" marR="0" lvl="0" indent="-342900" algn="l" rtl="0">
              <a:spcBef>
                <a:spcPts val="4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sz="2400" b="0" i="0" u="none" strike="noStrike" cap="none" dirty="0">
              <a:solidFill>
                <a:srgbClr val="1515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519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5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Resources and Training Opportunities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378750" y="1722850"/>
            <a:ext cx="8386500" cy="394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000" b="1" i="1" dirty="0"/>
              <a:t>Coming October 26: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3000" dirty="0"/>
          </a:p>
          <a:p>
            <a:pPr marL="3429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160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sz="3000" dirty="0"/>
              <a:t>Fixes to cascading behavior</a:t>
            </a:r>
          </a:p>
          <a:p>
            <a:pPr marL="3429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160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sz="3000" dirty="0"/>
              <a:t>New setting to turn salary cascading ON/OFF  (defaults to ON)</a:t>
            </a:r>
          </a:p>
          <a:p>
            <a:pPr marL="3429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160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sz="3000" dirty="0"/>
              <a:t>Fixes to APL rates </a:t>
            </a:r>
          </a:p>
          <a:p>
            <a:pPr marL="3429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160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sz="3000" dirty="0"/>
              <a:t>Decimal handling updates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800100" marR="0" lvl="2" indent="0" algn="l" rtl="0">
              <a:spcBef>
                <a:spcPts val="360"/>
              </a:spcBef>
              <a:spcAft>
                <a:spcPts val="0"/>
              </a:spcAft>
              <a:buClr>
                <a:srgbClr val="151516"/>
              </a:buClr>
              <a:buSzPct val="25000"/>
              <a:buFont typeface="Merriweather Sans"/>
              <a:buNone/>
            </a:pPr>
            <a:endParaRPr sz="1800" b="0" i="0" u="none" strike="noStrike" cap="none" dirty="0">
              <a:solidFill>
                <a:srgbClr val="1515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4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sz="2400" b="0" i="0" u="none" strike="noStrike" cap="none" dirty="0">
              <a:solidFill>
                <a:srgbClr val="1515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85075" y="328625"/>
            <a:ext cx="8129400" cy="992100"/>
          </a:xfrm>
          <a:prstGeom prst="rect">
            <a:avLst/>
          </a:prstGeom>
          <a:solidFill>
            <a:srgbClr val="D9D9D9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2"/>
                </a:solidFill>
              </a:rPr>
              <a:t>   SAGE Budget Update -- Pending</a:t>
            </a:r>
          </a:p>
        </p:txBody>
      </p:sp>
    </p:spTree>
    <p:extLst>
      <p:ext uri="{BB962C8B-B14F-4D97-AF65-F5344CB8AC3E}">
        <p14:creationId xmlns:p14="http://schemas.microsoft.com/office/powerpoint/2010/main" val="108358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69937" y="371510"/>
            <a:ext cx="83865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dirty="0"/>
              <a:t>Resources and Training Opportunities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457200" y="2141025"/>
            <a:ext cx="8386500" cy="394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000" b="1" i="1" dirty="0"/>
              <a:t>Coming in Late November…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3000" b="1" i="1" dirty="0"/>
          </a:p>
          <a:p>
            <a:pPr marL="3429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100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sz="3000" dirty="0"/>
              <a:t>FORMS-E changes</a:t>
            </a:r>
          </a:p>
          <a:p>
            <a:pPr marL="3429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51516"/>
              </a:buClr>
              <a:buSzPct val="100000"/>
              <a:buFont typeface="Merriweather Sans"/>
              <a:buChar char="&gt;"/>
            </a:pPr>
            <a:r>
              <a:rPr lang="en-US" sz="3000" dirty="0"/>
              <a:t>Human Subjects &amp; Clinical Trials Form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800100" marR="0" lvl="2" indent="0" algn="l" rtl="0">
              <a:spcBef>
                <a:spcPts val="360"/>
              </a:spcBef>
              <a:spcAft>
                <a:spcPts val="0"/>
              </a:spcAft>
              <a:buClr>
                <a:srgbClr val="151516"/>
              </a:buClr>
              <a:buSzPct val="25000"/>
              <a:buFont typeface="Merriweather Sans"/>
              <a:buNone/>
            </a:pPr>
            <a:endParaRPr sz="1800" b="0" i="0" u="none" strike="noStrike" cap="none" dirty="0">
              <a:solidFill>
                <a:srgbClr val="1515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480"/>
              </a:spcBef>
              <a:buClr>
                <a:srgbClr val="151516"/>
              </a:buClr>
              <a:buSzPct val="100000"/>
              <a:buFont typeface="Merriweather Sans"/>
              <a:buNone/>
            </a:pPr>
            <a:endParaRPr sz="2400" b="0" i="0" u="none" strike="noStrike" cap="none" dirty="0">
              <a:solidFill>
                <a:srgbClr val="1515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85075" y="328625"/>
            <a:ext cx="8129400" cy="992100"/>
          </a:xfrm>
          <a:prstGeom prst="rect">
            <a:avLst/>
          </a:prstGeom>
          <a:solidFill>
            <a:srgbClr val="D9D9D9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dk2"/>
                </a:solidFill>
              </a:rPr>
              <a:t>  Grant Runner Update -- Pending</a:t>
            </a:r>
          </a:p>
        </p:txBody>
      </p:sp>
    </p:spTree>
    <p:extLst>
      <p:ext uri="{BB962C8B-B14F-4D97-AF65-F5344CB8AC3E}">
        <p14:creationId xmlns:p14="http://schemas.microsoft.com/office/powerpoint/2010/main" val="9511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92029" y="1640263"/>
            <a:ext cx="6972300" cy="15931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-US" sz="4250" dirty="0">
                <a:latin typeface="Open Sans"/>
                <a:ea typeface="Open Sans"/>
                <a:cs typeface="Open Sans"/>
                <a:sym typeface="Open Sans"/>
              </a:rPr>
              <a:t>NIH Forms E: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-US" sz="4250" dirty="0">
                <a:latin typeface="Open Sans"/>
                <a:ea typeface="Open Sans"/>
                <a:cs typeface="Open Sans"/>
                <a:sym typeface="Open Sans"/>
              </a:rPr>
              <a:t>Human Subjects  &amp;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-US" sz="4250" dirty="0">
                <a:latin typeface="Open Sans"/>
                <a:ea typeface="Open Sans"/>
                <a:cs typeface="Open Sans"/>
                <a:sym typeface="Open Sans"/>
              </a:rPr>
              <a:t>Clinical Trials</a:t>
            </a:r>
          </a:p>
        </p:txBody>
      </p:sp>
      <p:sp>
        <p:nvSpPr>
          <p:cNvPr id="54" name="Shape 54"/>
          <p:cNvSpPr txBox="1"/>
          <p:nvPr/>
        </p:nvSpPr>
        <p:spPr>
          <a:xfrm>
            <a:off x="692029" y="4308048"/>
            <a:ext cx="6656729" cy="181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>
              <a:spcBef>
                <a:spcPts val="32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October MRAM</a:t>
            </a:r>
          </a:p>
          <a:p>
            <a:pPr>
              <a:spcBef>
                <a:spcPts val="32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Amanda Snyder</a:t>
            </a:r>
          </a:p>
          <a:p>
            <a:pPr>
              <a:spcBef>
                <a:spcPts val="32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Office of Sponsored Programs</a:t>
            </a:r>
          </a:p>
        </p:txBody>
      </p:sp>
    </p:spTree>
    <p:extLst>
      <p:ext uri="{BB962C8B-B14F-4D97-AF65-F5344CB8AC3E}">
        <p14:creationId xmlns:p14="http://schemas.microsoft.com/office/powerpoint/2010/main" val="36371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766781" y="371510"/>
            <a:ext cx="8184599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ct val="25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NIH Forms E: </a:t>
            </a:r>
            <a:r>
              <a:rPr lang="en-US" dirty="0"/>
              <a:t>Changes Coming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1040300" y="1736725"/>
            <a:ext cx="6900000" cy="40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50000"/>
              <a:buFont typeface="Arial"/>
              <a:buNone/>
            </a:pPr>
            <a:r>
              <a:rPr lang="en-US" sz="2200" b="0" dirty="0"/>
              <a:t>Mostly changes to human subjects and clinical trials data collection </a:t>
            </a:r>
          </a:p>
          <a:p>
            <a:pPr marL="0" lvl="0" indent="-69850" rtl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50000"/>
              <a:buFont typeface="Arial"/>
              <a:buNone/>
            </a:pPr>
            <a:endParaRPr sz="2200" b="0" dirty="0"/>
          </a:p>
          <a:p>
            <a:pPr marL="0" lvl="0" indent="-69850" rtl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50000"/>
              <a:buFont typeface="Arial"/>
              <a:buNone/>
            </a:pPr>
            <a:r>
              <a:rPr lang="en-US" sz="2200" b="0" dirty="0"/>
              <a:t>Consolidates Clinical Trials &amp; Human Subjects info into single form</a:t>
            </a:r>
          </a:p>
          <a:p>
            <a:pPr marL="0" lvl="0" indent="-69850" rtl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55000"/>
              <a:buFont typeface="Arial"/>
              <a:buNone/>
            </a:pPr>
            <a:endParaRPr sz="2000" b="0" dirty="0"/>
          </a:p>
          <a:p>
            <a:pPr marL="0" lvl="0" indent="-69850" rtl="0">
              <a:spcBef>
                <a:spcPts val="0"/>
              </a:spcBef>
              <a:buClr>
                <a:srgbClr val="000000"/>
              </a:buClr>
              <a:buSzPct val="50000"/>
              <a:buFont typeface="Arial"/>
              <a:buNone/>
            </a:pPr>
            <a:r>
              <a:rPr lang="en-US" sz="2200" dirty="0"/>
              <a:t>NEW </a:t>
            </a:r>
            <a:r>
              <a:rPr lang="en-US" sz="2200" b="0" dirty="0"/>
              <a:t>PHS / CT Form Mandatory in MOST Application Packages</a:t>
            </a:r>
          </a:p>
          <a:p>
            <a:pPr marL="0" marR="0" lvl="0" indent="-69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55000"/>
              <a:buFont typeface="Arial"/>
              <a:buNone/>
            </a:pPr>
            <a:endParaRPr sz="2000" b="0" dirty="0"/>
          </a:p>
        </p:txBody>
      </p:sp>
      <p:sp>
        <p:nvSpPr>
          <p:cNvPr id="61" name="Shape 61"/>
          <p:cNvSpPr txBox="1"/>
          <p:nvPr/>
        </p:nvSpPr>
        <p:spPr>
          <a:xfrm>
            <a:off x="721625" y="5920725"/>
            <a:ext cx="3732300" cy="8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u="sng" kern="0" dirty="0">
                <a:solidFill>
                  <a:srgbClr val="26005C"/>
                </a:solidFill>
                <a:cs typeface="Arial"/>
                <a:sym typeface="Arial"/>
                <a:hlinkClick r:id="rId3"/>
              </a:rPr>
              <a:t>NOT-OD-17-062</a:t>
            </a:r>
          </a:p>
        </p:txBody>
      </p:sp>
    </p:spTree>
    <p:extLst>
      <p:ext uri="{BB962C8B-B14F-4D97-AF65-F5344CB8AC3E}">
        <p14:creationId xmlns:p14="http://schemas.microsoft.com/office/powerpoint/2010/main" val="8163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FORMS - E  Timing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59304" y="1547100"/>
            <a:ext cx="81963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b="0" dirty="0"/>
              <a:t>I</a:t>
            </a:r>
            <a:r>
              <a:rPr lang="en-US" sz="2200" b="0" dirty="0"/>
              <a:t>nstructions available 9.25.17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200" b="0" dirty="0"/>
              <a:t>FORMS-E packages available 10.25.17</a:t>
            </a:r>
          </a:p>
          <a:p>
            <a:pPr marL="457200" lvl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200" dirty="0"/>
              <a:t>MUST</a:t>
            </a:r>
            <a:r>
              <a:rPr lang="en-US" sz="2200" b="0" dirty="0"/>
              <a:t> be used for due dates on or after 1.25.18 </a:t>
            </a:r>
          </a:p>
          <a:p>
            <a:pPr marL="457200" lvl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200" dirty="0"/>
              <a:t>CANNOT</a:t>
            </a:r>
            <a:r>
              <a:rPr lang="en-US" sz="2200" b="0" dirty="0"/>
              <a:t> be used for earlier due dates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200" b="0" dirty="0"/>
              <a:t>Some FOAs will be posted before 10.25 without packages </a:t>
            </a:r>
          </a:p>
          <a:p>
            <a:pPr marL="457200" lvl="0" indent="-368300" rtl="0">
              <a:lnSpc>
                <a:spcPct val="100000"/>
              </a:lnSpc>
              <a:spcBef>
                <a:spcPts val="1000"/>
              </a:spcBef>
              <a:buSzPct val="100000"/>
            </a:pPr>
            <a:r>
              <a:rPr lang="en-US" sz="2200" b="0" dirty="0"/>
              <a:t>e.g., PAR-17-301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buNone/>
            </a:pPr>
            <a:endParaRPr sz="2200" b="0" dirty="0"/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200" b="0" dirty="0"/>
              <a:t>All active non-clinical trial FOAs with due dates on/after Jan. 25 - FORMS-E will be added between 10.25 - </a:t>
            </a:r>
            <a:r>
              <a:rPr lang="en-US" sz="2200" b="0" dirty="0" smtClean="0"/>
              <a:t>11.25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dirty="0"/>
              <a:t>C</a:t>
            </a:r>
            <a:r>
              <a:rPr lang="en-US" sz="2200" dirty="0" smtClean="0"/>
              <a:t>heck online version of FOA within 8 weeks of due date </a:t>
            </a:r>
            <a:r>
              <a:rPr lang="en-US" sz="2200" b="0" dirty="0" smtClean="0"/>
              <a:t>to confirm it’s appropriate for the opportunity. </a:t>
            </a:r>
            <a:endParaRPr sz="2200" b="0" dirty="0"/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buNone/>
            </a:pPr>
            <a:endParaRPr sz="2000" b="0" dirty="0"/>
          </a:p>
          <a:p>
            <a:pPr marL="0" lvl="0" indent="0">
              <a:spcBef>
                <a:spcPts val="0"/>
              </a:spcBef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05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766781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ct val="25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NIH Forms E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Changes &amp; Impacted Forms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731525" y="1253725"/>
            <a:ext cx="8378100" cy="40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69850" rtl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en-US" sz="1800" dirty="0"/>
              <a:t>Agency Specific PHS forms 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1800" b="0" dirty="0"/>
              <a:t>PHS 398: Career Dev. Award Supp., Cover Page, Modular Budget, Research Plan, Research Training Program Plan, Training Budget &amp; Subaward</a:t>
            </a:r>
          </a:p>
          <a:p>
            <a:pPr marL="457200" lvl="0" indent="-342900" rtl="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en-US" sz="1800" b="0" dirty="0"/>
              <a:t>Additional Indirect Costs</a:t>
            </a:r>
          </a:p>
          <a:p>
            <a:pPr marL="457200" lvl="0" indent="-342900" rtl="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en-US" sz="1800" b="0" dirty="0"/>
              <a:t>Assignment Request Form</a:t>
            </a:r>
          </a:p>
          <a:p>
            <a:pPr marL="457200" lvl="0" indent="-342900" rtl="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en-US" sz="1800" b="0" dirty="0"/>
              <a:t>Fellowship Supp. Form</a:t>
            </a:r>
          </a:p>
          <a:p>
            <a:pPr marL="457200" lvl="0" indent="-342900" rtl="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en-US" sz="1800" b="0" dirty="0"/>
              <a:t>Inclusion Enrollment Report - No longer used rolled into new form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ct val="25000"/>
              <a:buFont typeface="Merriweather Sans"/>
              <a:buNone/>
            </a:pPr>
            <a:endParaRPr sz="1800" b="0" dirty="0"/>
          </a:p>
        </p:txBody>
      </p:sp>
      <p:sp>
        <p:nvSpPr>
          <p:cNvPr id="74" name="Shape 74"/>
          <p:cNvSpPr txBox="1"/>
          <p:nvPr/>
        </p:nvSpPr>
        <p:spPr>
          <a:xfrm>
            <a:off x="731525" y="4010400"/>
            <a:ext cx="60897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Federal-wide forms</a:t>
            </a: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-US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Other Project Info - Added 2 Exemptions (7 &amp; 8), anticipating future use</a:t>
            </a: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-US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Budget added- Total Cost &amp; Fee Calculation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2000" kern="0" dirty="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2401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Exceptions </a:t>
            </a:r>
            <a:r>
              <a:rPr lang="en-US" dirty="0" smtClean="0"/>
              <a:t>for Inclusion of New 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Human Subjects/Clinical Trial Form</a:t>
            </a:r>
            <a:endParaRPr lang="en-US" dirty="0"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665900" y="1550025"/>
            <a:ext cx="8184600" cy="4319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0" dirty="0"/>
              <a:t>Form </a:t>
            </a:r>
            <a:r>
              <a:rPr lang="en-US" dirty="0"/>
              <a:t>not</a:t>
            </a:r>
            <a:r>
              <a:rPr lang="en-US" b="0" dirty="0"/>
              <a:t> included in package</a:t>
            </a:r>
          </a:p>
          <a:p>
            <a:pPr marL="457200" lvl="0" indent="-228600">
              <a:spcBef>
                <a:spcPts val="0"/>
              </a:spcBef>
            </a:pPr>
            <a:r>
              <a:rPr lang="en-US" b="0" dirty="0"/>
              <a:t>Training </a:t>
            </a:r>
            <a:endParaRPr lang="en-US" b="0" dirty="0" smtClean="0"/>
          </a:p>
          <a:p>
            <a:pPr marL="457200" lvl="0" indent="-228600">
              <a:spcBef>
                <a:spcPts val="0"/>
              </a:spcBef>
            </a:pPr>
            <a:r>
              <a:rPr lang="en-US" b="0" dirty="0" smtClean="0"/>
              <a:t>Shared Instrumentation – S10</a:t>
            </a:r>
          </a:p>
          <a:p>
            <a:pPr marL="457200" lvl="0" indent="-228600">
              <a:spcBef>
                <a:spcPts val="0"/>
              </a:spcBef>
            </a:pPr>
            <a:r>
              <a:rPr lang="en-US" b="0" dirty="0" smtClean="0"/>
              <a:t>Construction </a:t>
            </a:r>
            <a:r>
              <a:rPr lang="en-US" b="0" dirty="0"/>
              <a:t>– C06/UC6, G20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b="0" dirty="0"/>
              <a:t>Resource Awards – X01</a:t>
            </a:r>
          </a:p>
          <a:p>
            <a:pPr marL="0" lvl="0" indent="0">
              <a:spcBef>
                <a:spcPts val="0"/>
              </a:spcBef>
              <a:buNone/>
            </a:pPr>
            <a:endParaRPr b="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-US" b="0" dirty="0"/>
              <a:t>Form </a:t>
            </a:r>
            <a:r>
              <a:rPr lang="en-US" dirty="0"/>
              <a:t>optional</a:t>
            </a:r>
          </a:p>
          <a:p>
            <a:pPr marL="457200" lvl="0" indent="-228600">
              <a:spcBef>
                <a:spcPts val="0"/>
              </a:spcBef>
            </a:pPr>
            <a:r>
              <a:rPr lang="en-US" b="0" dirty="0"/>
              <a:t>Admin Supp Type 3 – research, career dev, fellowship, institutional training (K12 and D43)</a:t>
            </a:r>
          </a:p>
          <a:p>
            <a:pPr marL="457200" lvl="0" indent="-228600">
              <a:spcBef>
                <a:spcPts val="0"/>
              </a:spcBef>
            </a:pPr>
            <a:r>
              <a:rPr lang="en-US" b="0" dirty="0"/>
              <a:t>Type 6 &amp; Type 7 - research, career dev, fellowship</a:t>
            </a:r>
          </a:p>
          <a:p>
            <a:pPr lvl="0">
              <a:spcBef>
                <a:spcPts val="0"/>
              </a:spcBef>
              <a:buNone/>
            </a:pPr>
            <a:endParaRPr b="0" dirty="0"/>
          </a:p>
          <a:p>
            <a:pPr lvl="0">
              <a:spcBef>
                <a:spcPts val="0"/>
              </a:spcBef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2013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4475" y="1738656"/>
            <a:ext cx="4200078" cy="401549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containment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potentially harmful biological agents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use of safe practices, training, facilities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equipment for managing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biohazardous materials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protection of people, animals, and the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6180" y="205092"/>
            <a:ext cx="8184662" cy="991998"/>
          </a:xfrm>
        </p:spPr>
        <p:txBody>
          <a:bodyPr>
            <a:normAutofit/>
          </a:bodyPr>
          <a:lstStyle/>
          <a:p>
            <a:r>
              <a:rPr lang="en-US" sz="3700" dirty="0" smtClean="0"/>
              <a:t>WHAT IS BIOSAFETY?</a:t>
            </a:r>
            <a:endParaRPr lang="en-US" sz="3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70" y="1933305"/>
            <a:ext cx="3232789" cy="278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NIH Might Consider Your 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Human Subjects Research a Clinical Trial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875" y="2314150"/>
            <a:ext cx="5284801" cy="291729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1875846" y="6005750"/>
            <a:ext cx="5331900" cy="51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Unsure how to answer? </a:t>
            </a:r>
          </a:p>
          <a:p>
            <a:pPr>
              <a:spcBef>
                <a:spcPts val="480"/>
              </a:spcBef>
            </a:pP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Use the</a:t>
            </a:r>
            <a:r>
              <a:rPr lang="en-US" sz="20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u="sng" kern="0" dirty="0">
                <a:solidFill>
                  <a:srgbClr val="26005C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NIH Clinical Trial Decision Tree!</a:t>
            </a:r>
            <a:r>
              <a:rPr lang="en-US" sz="20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224150" y="5149850"/>
            <a:ext cx="8622600" cy="85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If </a:t>
            </a:r>
            <a:r>
              <a:rPr lang="en-US" sz="2000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YES </a:t>
            </a: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lang="en-US" sz="2000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ALL</a:t>
            </a:r>
            <a:r>
              <a:rPr lang="en-US" sz="2000" b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these questions, </a:t>
            </a:r>
            <a:r>
              <a:rPr lang="en-US" sz="2000" kern="0" dirty="0" smtClea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NIH considers your study a </a:t>
            </a: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clinical trial. 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264575" y="1545000"/>
            <a:ext cx="5284800" cy="29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n-US" sz="2000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Does your study…</a:t>
            </a:r>
          </a:p>
          <a:p>
            <a:pPr marL="457200" indent="-355600">
              <a:spcBef>
                <a:spcPts val="480"/>
              </a:spcBef>
              <a:buClr>
                <a:srgbClr val="4B2E83"/>
              </a:buClr>
              <a:buSzPct val="100000"/>
              <a:buFont typeface="Open Sans"/>
              <a:buChar char="✓"/>
            </a:pP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Involve one or more </a:t>
            </a:r>
            <a:r>
              <a:rPr lang="en-US" sz="2000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human subjects</a:t>
            </a: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457200" indent="-355600">
              <a:spcBef>
                <a:spcPts val="480"/>
              </a:spcBef>
              <a:buClr>
                <a:srgbClr val="4B2E83"/>
              </a:buClr>
              <a:buSzPct val="100000"/>
              <a:buFont typeface="Open Sans"/>
              <a:buChar char="✓"/>
            </a:pPr>
            <a:r>
              <a:rPr lang="en-US" sz="2000" b="1" kern="0" dirty="0" smtClea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Prospectively </a:t>
            </a:r>
            <a:r>
              <a:rPr lang="en-US" sz="2000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assign</a:t>
            </a: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human subject(s) to intervention(s)?</a:t>
            </a:r>
          </a:p>
          <a:p>
            <a:pPr marL="457200" indent="-355600">
              <a:spcBef>
                <a:spcPts val="480"/>
              </a:spcBef>
              <a:buClr>
                <a:srgbClr val="4B2E83"/>
              </a:buClr>
              <a:buSzPct val="100000"/>
              <a:buFont typeface="Open Sans"/>
              <a:buChar char="✓"/>
            </a:pP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Evaluate the </a:t>
            </a:r>
            <a:r>
              <a:rPr lang="en-US" sz="2000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effect of intervention(s)</a:t>
            </a: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on the human subject(s)?</a:t>
            </a:r>
          </a:p>
          <a:p>
            <a:pPr marL="457200" indent="-355600">
              <a:spcBef>
                <a:spcPts val="480"/>
              </a:spcBef>
              <a:buClr>
                <a:srgbClr val="4B2E83"/>
              </a:buClr>
              <a:buSzPct val="100000"/>
              <a:buFont typeface="Open Sans"/>
              <a:buChar char="✓"/>
            </a:pP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Have a </a:t>
            </a:r>
            <a:r>
              <a:rPr lang="en-US" sz="2000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health-related biomedical or </a:t>
            </a:r>
            <a:r>
              <a:rPr lang="en-US" sz="2000" b="1" kern="0" dirty="0" smtClean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behavioral </a:t>
            </a:r>
            <a:r>
              <a:rPr lang="en-US" sz="2000" b="1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outcome</a:t>
            </a:r>
            <a:r>
              <a:rPr lang="en-US" sz="2000" kern="0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8013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Why This Is Important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659300" y="1736725"/>
            <a:ext cx="81846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b="0" dirty="0" smtClean="0"/>
              <a:t>If NIH </a:t>
            </a:r>
            <a:r>
              <a:rPr lang="en-US" b="0" dirty="0"/>
              <a:t>considers the study a clinical trial </a:t>
            </a:r>
            <a:r>
              <a:rPr lang="en-US" b="0" dirty="0" smtClean="0"/>
              <a:t>(CT) the </a:t>
            </a:r>
            <a:r>
              <a:rPr lang="en-US" b="0" dirty="0"/>
              <a:t>PI needs to</a:t>
            </a:r>
            <a:r>
              <a:rPr lang="en-US" b="0" dirty="0" smtClean="0"/>
              <a:t>:</a:t>
            </a:r>
            <a:endParaRPr b="0" dirty="0"/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-US" b="0" dirty="0"/>
              <a:t>Respond to a clinical trial-</a:t>
            </a:r>
            <a:r>
              <a:rPr lang="en-US" dirty="0"/>
              <a:t>specific </a:t>
            </a:r>
            <a:r>
              <a:rPr lang="en-US" dirty="0" smtClean="0"/>
              <a:t>FOA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-US" b="0" dirty="0" smtClean="0"/>
              <a:t>Include</a:t>
            </a:r>
            <a:r>
              <a:rPr lang="en-US" dirty="0" smtClean="0"/>
              <a:t> detailed study level info </a:t>
            </a:r>
            <a:r>
              <a:rPr lang="en-US" b="0" dirty="0" smtClean="0"/>
              <a:t>in new Human Subjects &amp; CT information form </a:t>
            </a:r>
            <a:r>
              <a:rPr lang="en-US" b="0" dirty="0"/>
              <a:t>i</a:t>
            </a:r>
            <a:r>
              <a:rPr lang="en-US" b="0" dirty="0" smtClean="0"/>
              <a:t>n application</a:t>
            </a:r>
            <a:endParaRPr lang="en-US" dirty="0"/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-US" b="0" dirty="0" smtClean="0"/>
              <a:t>Address </a:t>
            </a:r>
            <a:r>
              <a:rPr lang="en-US" dirty="0"/>
              <a:t>additional review criteria</a:t>
            </a:r>
            <a:r>
              <a:rPr lang="en-US" b="0" dirty="0"/>
              <a:t> specific for clinical trials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Register and report </a:t>
            </a:r>
            <a:r>
              <a:rPr lang="en-US" b="0" dirty="0"/>
              <a:t>the clinical trial in ClinicalTrials.gov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9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Clinical Trial Designation in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Funding Opportunity Announcements (FOA)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905000"/>
            <a:ext cx="7696200" cy="381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800" dirty="0" smtClean="0">
                <a:solidFill>
                  <a:srgbClr val="330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All </a:t>
            </a:r>
            <a:r>
              <a:rPr lang="en-US" sz="2800" dirty="0">
                <a:solidFill>
                  <a:srgbClr val="330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FOAs will be designated as one of the following in Section </a:t>
            </a:r>
            <a:r>
              <a:rPr lang="en-US" sz="2800" dirty="0" smtClean="0">
                <a:solidFill>
                  <a:srgbClr val="330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II:</a:t>
            </a:r>
            <a:endParaRPr lang="en-US" sz="2800" dirty="0">
              <a:solidFill>
                <a:srgbClr val="3300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685800" indent="-228600">
              <a:lnSpc>
                <a:spcPct val="90000"/>
              </a:lnSpc>
              <a:spcBef>
                <a:spcPts val="1200"/>
              </a:spcBef>
              <a:buClr>
                <a:srgbClr val="70AD47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330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Clinical Trial Required</a:t>
            </a:r>
          </a:p>
          <a:p>
            <a:pPr marL="685800" indent="-228600">
              <a:lnSpc>
                <a:spcPct val="90000"/>
              </a:lnSpc>
              <a:spcBef>
                <a:spcPts val="1200"/>
              </a:spcBef>
              <a:buClr>
                <a:srgbClr val="70AD47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330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Clinical Trial Not Allowed</a:t>
            </a:r>
          </a:p>
          <a:p>
            <a:pPr marL="685800" indent="-228600">
              <a:lnSpc>
                <a:spcPct val="90000"/>
              </a:lnSpc>
              <a:spcBef>
                <a:spcPts val="1200"/>
              </a:spcBef>
              <a:buClr>
                <a:srgbClr val="70AD47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330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Clinical Trial Optional</a:t>
            </a:r>
          </a:p>
          <a:p>
            <a:pPr marL="685800" indent="-228600">
              <a:lnSpc>
                <a:spcPct val="90000"/>
              </a:lnSpc>
              <a:spcBef>
                <a:spcPts val="1200"/>
              </a:spcBef>
              <a:buClr>
                <a:srgbClr val="70AD47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3300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No Independent Clinical Trials: *only for Career Development (K) &amp; Fellowship (F)</a:t>
            </a:r>
          </a:p>
          <a:p>
            <a:pPr marL="685800" lvl="1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4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 descr="higlighting the following Human Subjects related fields -Are Human Subjects Involved? Yes/No - Is Project Exempt from Federal regulations? Yes/No - Exemption numbers 1-8 - Is IRB review Pending? Yes/No - Human Subject Assurance Number" title="R&amp;R Other Project Information for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14" y="178622"/>
            <a:ext cx="5793600" cy="7124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8" name="Shape 108" title="&quot;&quot;"/>
          <p:cNvSpPr/>
          <p:nvPr/>
        </p:nvSpPr>
        <p:spPr>
          <a:xfrm>
            <a:off x="217842" y="710005"/>
            <a:ext cx="3815100" cy="978900"/>
          </a:xfrm>
          <a:prstGeom prst="roundRect">
            <a:avLst>
              <a:gd name="adj" fmla="val 16667"/>
            </a:avLst>
          </a:prstGeom>
          <a:solidFill>
            <a:srgbClr val="FFFF00">
              <a:alpha val="98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" name="Shape 109" title="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8260" y="1927877"/>
            <a:ext cx="6704700" cy="9555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0" name="Shape 110" title="&quot;&quot;"/>
          <p:cNvSpPr/>
          <p:nvPr/>
        </p:nvSpPr>
        <p:spPr>
          <a:xfrm>
            <a:off x="1641549" y="4645286"/>
            <a:ext cx="5372100" cy="1731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Shape 111" title="&quot;&quot;"/>
          <p:cNvSpPr/>
          <p:nvPr/>
        </p:nvSpPr>
        <p:spPr>
          <a:xfrm>
            <a:off x="1746941" y="3056885"/>
            <a:ext cx="5727000" cy="1555200"/>
          </a:xfrm>
          <a:prstGeom prst="roundRect">
            <a:avLst>
              <a:gd name="adj" fmla="val 16667"/>
            </a:avLst>
          </a:prstGeom>
          <a:solidFill>
            <a:srgbClr val="FFFF00">
              <a:alpha val="98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Shape 112" title="&quot;&quot;"/>
          <p:cNvSpPr/>
          <p:nvPr/>
        </p:nvSpPr>
        <p:spPr>
          <a:xfrm rot="10800000">
            <a:off x="7107049" y="5193826"/>
            <a:ext cx="734100" cy="63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5801600" y="260050"/>
            <a:ext cx="3351000" cy="224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Century Gothic"/>
              <a:buNone/>
            </a:pPr>
            <a:r>
              <a:rPr lang="en-US" sz="2900" b="1" dirty="0">
                <a:latin typeface="Open Sans"/>
                <a:ea typeface="Open Sans"/>
                <a:cs typeface="Open Sans"/>
                <a:sym typeface="Open Sans"/>
              </a:rPr>
              <a:t>PHS HS &amp; CT Form</a:t>
            </a:r>
            <a:r>
              <a:rPr lang="en-US" sz="2900" dirty="0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Century Gothic"/>
              <a:buNone/>
            </a:pPr>
            <a:r>
              <a:rPr lang="en-US" sz="2900" dirty="0">
                <a:latin typeface="Open Sans"/>
                <a:ea typeface="Open Sans"/>
                <a:cs typeface="Open Sans"/>
                <a:sym typeface="Open Sans"/>
              </a:rPr>
              <a:t>When HS=NO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entury Gothic"/>
              <a:buNone/>
            </a:pPr>
            <a:endParaRPr dirty="0"/>
          </a:p>
        </p:txBody>
      </p:sp>
      <p:sp>
        <p:nvSpPr>
          <p:cNvPr id="114" name="Shape 114" title="&quot;&quot;"/>
          <p:cNvSpPr/>
          <p:nvPr/>
        </p:nvSpPr>
        <p:spPr>
          <a:xfrm>
            <a:off x="217842" y="710005"/>
            <a:ext cx="3815100" cy="978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87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 title="PHS Human Subjects and Clinical Trials Information for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4373" y="57933"/>
            <a:ext cx="4749600" cy="6800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1" name="Shape 121" title="&quot;&quot;"/>
          <p:cNvSpPr/>
          <p:nvPr/>
        </p:nvSpPr>
        <p:spPr>
          <a:xfrm>
            <a:off x="4019329" y="711798"/>
            <a:ext cx="4274700" cy="1278300"/>
          </a:xfrm>
          <a:prstGeom prst="roundRect">
            <a:avLst>
              <a:gd name="adj" fmla="val 16667"/>
            </a:avLst>
          </a:prstGeom>
          <a:solidFill>
            <a:srgbClr val="FFFF00">
              <a:alpha val="98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Shape 122" title="&quot;&quot;"/>
          <p:cNvSpPr/>
          <p:nvPr/>
        </p:nvSpPr>
        <p:spPr>
          <a:xfrm>
            <a:off x="3934373" y="4346089"/>
            <a:ext cx="4749600" cy="1129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Shape 123" title="&quot;&quot;"/>
          <p:cNvSpPr/>
          <p:nvPr/>
        </p:nvSpPr>
        <p:spPr>
          <a:xfrm>
            <a:off x="3382129" y="4701092"/>
            <a:ext cx="494700" cy="419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Shape 124" title="&quot;&quot;"/>
          <p:cNvSpPr/>
          <p:nvPr/>
        </p:nvSpPr>
        <p:spPr>
          <a:xfrm>
            <a:off x="3935714" y="5638801"/>
            <a:ext cx="4749600" cy="1129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Shape 125" title="&quot;&quot;"/>
          <p:cNvSpPr/>
          <p:nvPr/>
        </p:nvSpPr>
        <p:spPr>
          <a:xfrm>
            <a:off x="3383471" y="6015314"/>
            <a:ext cx="494700" cy="419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kern="0" dirty="0">
              <a:solidFill>
                <a:srgbClr val="E8D3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429477" y="4653900"/>
            <a:ext cx="28941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4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Full Study Record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228599" y="5926875"/>
            <a:ext cx="33789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4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Delayed Onset Study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509300" y="1030175"/>
            <a:ext cx="3999600" cy="90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entury Gothic"/>
              <a:buNone/>
            </a:pPr>
            <a:r>
              <a:rPr lang="en-US" sz="300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WHEN HS=YES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333426" y="2212350"/>
            <a:ext cx="3646500" cy="138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400" b="1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…must </a:t>
            </a:r>
            <a:r>
              <a:rPr lang="en-US" sz="24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include at least one full or delayed onset study record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0" y="362725"/>
            <a:ext cx="3999600" cy="84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entury Gothic"/>
              <a:buNone/>
            </a:pPr>
            <a:r>
              <a:rPr lang="en-US" sz="3000" b="1" dirty="0">
                <a:latin typeface="Open Sans"/>
                <a:ea typeface="Open Sans"/>
                <a:cs typeface="Open Sans"/>
                <a:sym typeface="Open Sans"/>
              </a:rPr>
              <a:t>PHS HS &amp; CT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entury Gothic"/>
              <a:buNone/>
            </a:pPr>
            <a:r>
              <a:rPr lang="en-US" sz="3000" b="1" dirty="0">
                <a:latin typeface="Open Sans"/>
                <a:ea typeface="Open Sans"/>
                <a:cs typeface="Open Sans"/>
                <a:sym typeface="Open Sans"/>
              </a:rPr>
              <a:t>Form</a:t>
            </a:r>
            <a:r>
              <a:rPr lang="en-US" sz="3000" dirty="0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24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/>
              <a:t>Pay Attention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659304" y="1736725"/>
            <a:ext cx="81963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0" dirty="0"/>
              <a:t>Choose announcement specific for your package due date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0" dirty="0"/>
              <a:t>During transition, some FOAs will have BOTH FORMS-D to FORMS-E packages available.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0" dirty="0"/>
          </a:p>
          <a:p>
            <a:pPr marL="0" lvl="0" indent="0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endParaRPr sz="2200" b="0" dirty="0"/>
          </a:p>
          <a:p>
            <a:pPr marL="0" lvl="0" indent="0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2200" b="0" dirty="0"/>
              <a:t>Choose the FOA appropriate for your proposal type. 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 b="0" dirty="0"/>
              <a:t>FOAs that allow CT using FORMS-E will be reissued. New FOAs will specify CT allowability in FOA title.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137" name="Shape 137"/>
          <p:cNvCxnSpPr/>
          <p:nvPr/>
        </p:nvCxnSpPr>
        <p:spPr>
          <a:xfrm rot="10800000" flipH="1">
            <a:off x="1000125" y="3608125"/>
            <a:ext cx="4169400" cy="2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3016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NIH Resources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2"/>
          </p:nvPr>
        </p:nvSpPr>
        <p:spPr>
          <a:xfrm>
            <a:off x="659300" y="1644600"/>
            <a:ext cx="8196300" cy="4603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FORMS-E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sz="2000" b="0" u="sng" dirty="0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Annotated Form Sets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sz="2000" b="0" u="sng" dirty="0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High-level Summary of Form Changes in FORMS-E Application Packages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sz="2000" b="0" u="sng" dirty="0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Preview of FORMS-E Grant Application Form Changes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NIH Clinical Trials</a:t>
            </a:r>
            <a:r>
              <a:rPr 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sz="2000" b="0" u="sng" dirty="0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Definition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a CT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 </a:t>
            </a:r>
            <a:r>
              <a:rPr lang="en-US" sz="2000" b="0" u="sng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Decision Tree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sz="2000" b="0" u="sng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CT Training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sz="2000" b="0" u="sng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Case Studies</a:t>
            </a:r>
            <a:r>
              <a:rPr lang="en-US" sz="2000" b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000" b="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0">
              <a:spcBef>
                <a:spcPts val="0"/>
              </a:spcBef>
              <a:buNone/>
            </a:pP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Take a </a:t>
            </a:r>
            <a:r>
              <a:rPr 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10 min. tour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of </a:t>
            </a:r>
            <a:r>
              <a:rPr 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new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Human Subjects /CT </a:t>
            </a:r>
            <a:r>
              <a:rPr lang="en-US" sz="20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form</a:t>
            </a:r>
            <a:endParaRPr lang="en-US" sz="20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0">
              <a:spcBef>
                <a:spcPts val="0"/>
              </a:spcBef>
              <a:buNone/>
            </a:pPr>
            <a:endParaRPr sz="20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2000" b="0" u="sng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11"/>
              </a:rPr>
              <a:t>NOT-OD-17-043</a:t>
            </a:r>
          </a:p>
          <a:p>
            <a:pPr lvl="0">
              <a:spcBef>
                <a:spcPts val="0"/>
              </a:spcBef>
              <a:buNone/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Stay tuned...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789179" y="1788675"/>
            <a:ext cx="81963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b="0" dirty="0"/>
              <a:t>SAGE Grant Runner updates coming in November will support these changes. </a:t>
            </a:r>
          </a:p>
          <a:p>
            <a:pPr marL="0" lvl="0" indent="0" rtl="0">
              <a:spcBef>
                <a:spcPts val="0"/>
              </a:spcBef>
              <a:buNone/>
            </a:pPr>
            <a:endParaRPr b="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b="0" dirty="0"/>
              <a:t>Reminders &amp; more details to come...</a:t>
            </a:r>
          </a:p>
        </p:txBody>
      </p:sp>
    </p:spTree>
    <p:extLst>
      <p:ext uri="{BB962C8B-B14F-4D97-AF65-F5344CB8AC3E}">
        <p14:creationId xmlns:p14="http://schemas.microsoft.com/office/powerpoint/2010/main" val="144492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Management Accounting &amp; Analysis Update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MRAM  - </a:t>
            </a:r>
            <a:r>
              <a:rPr lang="en-US" dirty="0" smtClean="0"/>
              <a:t>October 19,</a:t>
            </a:r>
            <a:r>
              <a:rPr lang="en-US" dirty="0" smtClean="0">
                <a:effectLst/>
              </a:rPr>
              <a:t> </a:t>
            </a:r>
            <a:r>
              <a:rPr lang="en-US" dirty="0" smtClean="0"/>
              <a:t>2017 </a:t>
            </a:r>
          </a:p>
          <a:p>
            <a:r>
              <a:rPr lang="en-US" dirty="0" smtClean="0"/>
              <a:t>Michael Anthony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University </a:t>
            </a:r>
            <a:r>
              <a:rPr lang="en-US" i="1" dirty="0">
                <a:effectLst/>
              </a:rPr>
              <a:t>of</a:t>
            </a:r>
            <a:r>
              <a:rPr lang="en-US" dirty="0">
                <a:effectLst/>
              </a:rPr>
              <a:t> Washington 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10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MAA </a:t>
            </a:r>
            <a:r>
              <a:rPr lang="en-US" sz="2000" dirty="0">
                <a:latin typeface="Calibri" panose="020F0502020204030204" pitchFamily="34" charset="0"/>
              </a:rPr>
              <a:t>developing ‘decision tree’ to assist faculty in the completion of their FEC </a:t>
            </a:r>
            <a:r>
              <a:rPr lang="en-US" sz="2000" dirty="0" smtClean="0">
                <a:latin typeface="Calibri" panose="020F0502020204030204" pitchFamily="34" charset="0"/>
              </a:rPr>
              <a:t>reports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Seeking department input on the types of </a:t>
            </a:r>
            <a:r>
              <a:rPr lang="en-US" sz="2000" dirty="0">
                <a:latin typeface="Calibri" panose="020F0502020204030204" pitchFamily="34" charset="0"/>
              </a:rPr>
              <a:t>questions FEC </a:t>
            </a:r>
            <a:r>
              <a:rPr lang="en-US" sz="2000" dirty="0" smtClean="0">
                <a:latin typeface="Calibri" panose="020F0502020204030204" pitchFamily="34" charset="0"/>
              </a:rPr>
              <a:t>coordinators, administrators, etc. receive from faculty when completing these reports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Effort Certification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3009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397875" algn="r"/>
              </a:tabLst>
            </a:pPr>
            <a:r>
              <a:rPr lang="en-US" sz="1400" dirty="0">
                <a:solidFill>
                  <a:prstClr val="black"/>
                </a:solidFill>
              </a:rPr>
              <a:t>University </a:t>
            </a:r>
            <a:r>
              <a:rPr lang="en-US" sz="1400" i="1" dirty="0">
                <a:solidFill>
                  <a:prstClr val="black"/>
                </a:solidFill>
              </a:rPr>
              <a:t>of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Washington	</a:t>
            </a:r>
            <a:r>
              <a:rPr lang="en-US" sz="1400" dirty="0">
                <a:solidFill>
                  <a:prstClr val="black"/>
                </a:solidFill>
              </a:rPr>
              <a:t> Management Accounting &amp; </a:t>
            </a:r>
            <a:r>
              <a:rPr lang="en-US" sz="1400" dirty="0" smtClean="0">
                <a:solidFill>
                  <a:prstClr val="black"/>
                </a:solidFill>
              </a:rPr>
              <a:t>Analysis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373" y="62860"/>
            <a:ext cx="8184662" cy="991998"/>
          </a:xfrm>
        </p:spPr>
        <p:txBody>
          <a:bodyPr>
            <a:normAutofit fontScale="92500" lnSpcReduction="10000"/>
          </a:bodyPr>
          <a:lstStyle/>
          <a:p>
            <a:r>
              <a:rPr lang="en-US" sz="3700" dirty="0" smtClean="0"/>
              <a:t>UW BIOLOGICAL SAFETY PROGRAM</a:t>
            </a:r>
            <a:endParaRPr lang="en-US" sz="3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2770" y="1860039"/>
            <a:ext cx="5438207" cy="3810086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1,813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4,100 total (44%) of lab spaces are biohazard labs</a:t>
            </a: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539 of 970 total (56%) lab Principal Investigators (PI) are registered with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Institutional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iosafety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ommittee (IBC)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681 projects are registered with the IBC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387 IBC applications reviewed 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40% of IBC applications involve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5.6 Biological Safety Officers</a:t>
            </a: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IBC/Research Coordinator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64" y="1541911"/>
            <a:ext cx="1885950" cy="1819275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77" y="4598845"/>
            <a:ext cx="2167921" cy="133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Examples: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Why is there cost sharing reflected on my FEC? (faculty member paid over the salary cap)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Why is my grant being charged 30% REG pay when my effort is 15%? (faculty IBS includes ADS not being charged to grant)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Why does my FEC reflect 5% effort to my grant when I’m working 10% on the grant? (grant not active for full FEC cycle)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My FTE is 75% so why does the FEC reflect 100% (FEC must reflect how an individual’s total (100%) salary/effort is distributed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Effort Certification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3009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397875" algn="r"/>
              </a:tabLst>
            </a:pPr>
            <a:r>
              <a:rPr lang="en-US" sz="1400" dirty="0">
                <a:solidFill>
                  <a:prstClr val="black"/>
                </a:solidFill>
              </a:rPr>
              <a:t>University </a:t>
            </a:r>
            <a:r>
              <a:rPr lang="en-US" sz="1400" i="1" dirty="0">
                <a:solidFill>
                  <a:prstClr val="black"/>
                </a:solidFill>
              </a:rPr>
              <a:t>of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Washington	</a:t>
            </a:r>
            <a:r>
              <a:rPr lang="en-US" sz="1400" dirty="0">
                <a:solidFill>
                  <a:prstClr val="black"/>
                </a:solidFill>
              </a:rPr>
              <a:t> Management Accounting &amp; </a:t>
            </a:r>
            <a:r>
              <a:rPr lang="en-US" sz="1400" dirty="0" smtClean="0">
                <a:solidFill>
                  <a:prstClr val="black"/>
                </a:solidFill>
              </a:rPr>
              <a:t>Analysis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Draft </a:t>
            </a:r>
            <a:r>
              <a:rPr lang="en-US" sz="2800" dirty="0">
                <a:latin typeface="Calibri" panose="020F0502020204030204" pitchFamily="34" charset="0"/>
              </a:rPr>
              <a:t>due 10/31/2017</a:t>
            </a:r>
          </a:p>
          <a:p>
            <a:r>
              <a:rPr lang="en-US" sz="2800" dirty="0">
                <a:latin typeface="Calibri" panose="020F0502020204030204" pitchFamily="34" charset="0"/>
              </a:rPr>
              <a:t>Need your input by 10/25/2017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email </a:t>
            </a:r>
            <a:r>
              <a:rPr lang="en-US" sz="2800" dirty="0">
                <a:latin typeface="Calibri" panose="020F0502020204030204" pitchFamily="34" charset="0"/>
              </a:rPr>
              <a:t>me (mda1213) or Stepanka Sirotek (sr8) </a:t>
            </a:r>
            <a:r>
              <a:rPr lang="en-US" sz="2800" dirty="0" smtClean="0">
                <a:latin typeface="Calibri" panose="020F0502020204030204" pitchFamily="34" charset="0"/>
              </a:rPr>
              <a:t>with your input by 10/25/2017</a:t>
            </a:r>
          </a:p>
          <a:p>
            <a:endParaRPr lang="en-US" sz="2800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THANK YOU!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Effort Certification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3009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397875" algn="r"/>
              </a:tabLst>
            </a:pPr>
            <a:r>
              <a:rPr lang="en-US" sz="1400" dirty="0">
                <a:solidFill>
                  <a:prstClr val="black"/>
                </a:solidFill>
              </a:rPr>
              <a:t>University </a:t>
            </a:r>
            <a:r>
              <a:rPr lang="en-US" sz="1400" i="1" dirty="0">
                <a:solidFill>
                  <a:prstClr val="black"/>
                </a:solidFill>
              </a:rPr>
              <a:t>of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Washington	</a:t>
            </a:r>
            <a:r>
              <a:rPr lang="en-US" sz="1400" dirty="0">
                <a:solidFill>
                  <a:prstClr val="black"/>
                </a:solidFill>
              </a:rPr>
              <a:t> Management Accounting &amp; </a:t>
            </a:r>
            <a:r>
              <a:rPr lang="en-US" sz="1400" dirty="0" smtClean="0">
                <a:solidFill>
                  <a:prstClr val="black"/>
                </a:solidFill>
              </a:rPr>
              <a:t>Analysis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6000" dirty="0"/>
              <a:t>NIH: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6000" dirty="0"/>
              <a:t>Certificate of Confidentiality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692029" y="4736699"/>
            <a:ext cx="6656731" cy="13101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October 2017 MRAM</a:t>
            </a:r>
          </a:p>
          <a:p>
            <a:pPr>
              <a:lnSpc>
                <a:spcPct val="150000"/>
              </a:lnSpc>
              <a:spcBef>
                <a:spcPts val="32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Carol Rhodes</a:t>
            </a:r>
          </a:p>
          <a:p>
            <a:pPr>
              <a:lnSpc>
                <a:spcPct val="150000"/>
              </a:lnSpc>
              <a:spcBef>
                <a:spcPts val="32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Office of Sponsored Programs</a:t>
            </a:r>
          </a:p>
        </p:txBody>
      </p:sp>
    </p:spTree>
    <p:extLst>
      <p:ext uri="{BB962C8B-B14F-4D97-AF65-F5344CB8AC3E}">
        <p14:creationId xmlns:p14="http://schemas.microsoft.com/office/powerpoint/2010/main" val="6798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NIH: Certificate of Confidentiality - Purpose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659300" y="1310100"/>
            <a:ext cx="8196300" cy="4846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600" b="0" dirty="0">
              <a:solidFill>
                <a:srgbClr val="000000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b="0" dirty="0"/>
              <a:t>A Certificate of Confidentiality (CoC) protects the privacy of individuals whose information is used as part of a project. It prevents the disclosure of the name of an individual or any </a:t>
            </a:r>
            <a:r>
              <a:rPr lang="en-US" sz="1600" b="0" dirty="0" smtClean="0"/>
              <a:t>information, </a:t>
            </a:r>
            <a:r>
              <a:rPr lang="en-US" sz="1600" b="0" dirty="0"/>
              <a:t>document, or biospecimen that contains identifiable, sensitive information.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b="0" dirty="0"/>
              <a:t>Specifically, a COC prevents disclosure when: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600" b="0" dirty="0"/>
              <a:t>As part of a Federal, State, local civil, criminal, administrative, legislative or other proceeding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600" b="0" dirty="0"/>
              <a:t>To any other person not connected with the research</a:t>
            </a:r>
          </a:p>
          <a:p>
            <a:pPr marL="0" marR="0" lvl="0" indent="-698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68750"/>
              <a:buFont typeface="Arial"/>
              <a:buNone/>
            </a:pPr>
            <a:endParaRPr sz="1600" b="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b="0" dirty="0"/>
              <a:t>For studies in which informed consent is sought (i.e. protocol in place requiring informed consent), investigators must inform research participants of the protections and limits to protections provided by a Certificate issued by this Policy.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6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1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0832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NIH Updated CoC Policy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659304" y="1736725"/>
            <a:ext cx="81963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0" dirty="0"/>
              <a:t>CoCs are now issued automatically to awards funded wholly or in part by the NIH that collect or use identifiable, sensitive information. 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b="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0" dirty="0"/>
              <a:t>Applies  to all ongoing or new research funded by NIH as of December 2016.</a:t>
            </a:r>
          </a:p>
          <a:p>
            <a:pPr marL="0" lvl="0" indent="0" rtl="0">
              <a:spcBef>
                <a:spcPts val="0"/>
              </a:spcBef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1850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71750" y="451849"/>
            <a:ext cx="8184600" cy="815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UW CoC Approach 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659300" y="1858800"/>
            <a:ext cx="8196300" cy="4618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dirty="0"/>
              <a:t>Projects funded by NIH from December 2016 or later: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dirty="0"/>
              <a:t>Treat all info about individuals as protected by a CoC and subject to CoC limitations.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dirty="0"/>
              <a:t>When a PI is asked to disclose or needs to share this info: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600" b="0" dirty="0"/>
              <a:t>PI applies </a:t>
            </a:r>
            <a:r>
              <a:rPr lang="en-US" sz="1600" b="0" u="sng" dirty="0">
                <a:solidFill>
                  <a:schemeClr val="hlink"/>
                </a:solidFill>
                <a:hlinkClick r:id="rId3"/>
              </a:rPr>
              <a:t>NOT-OD-17-109 </a:t>
            </a:r>
            <a:r>
              <a:rPr lang="en-US" sz="1600" b="0" dirty="0"/>
              <a:t> guidance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600" b="0" dirty="0"/>
              <a:t>Use UW CoC decision tree being released on OR site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dirty="0">
              <a:solidFill>
                <a:srgbClr val="15151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dirty="0"/>
              <a:t>PI keeps a record of decision tree analysis in local project file: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600" b="0" dirty="0"/>
              <a:t>Do not share if determination = sharing is not allowed.  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600" b="0" dirty="0"/>
              <a:t>Share only if determination = allowed.   Must also inform recipient that  info. is subject to CoC &amp; recipient must do same analysis to further disclose.</a:t>
            </a: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600" b="0" dirty="0"/>
              <a:t>Use recommended DUA language from OR site.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dirty="0"/>
              <a:t>Centrally:  Terms of the CoC limitation included in subaward.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6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6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6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1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1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1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1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9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Resources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665904" y="1750100"/>
            <a:ext cx="8196300" cy="401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0" u="sng" dirty="0">
                <a:solidFill>
                  <a:schemeClr val="hlink"/>
                </a:solidFill>
                <a:hlinkClick r:id="rId3"/>
              </a:rPr>
              <a:t>21st Century Cures Act</a:t>
            </a:r>
          </a:p>
          <a:p>
            <a:pPr lvl="0">
              <a:spcBef>
                <a:spcPts val="0"/>
              </a:spcBef>
              <a:buNone/>
            </a:pPr>
            <a:endParaRPr b="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-US" b="0" dirty="0"/>
              <a:t>NIH: </a:t>
            </a:r>
          </a:p>
          <a:p>
            <a:pPr marL="457200" lvl="0" indent="-228600">
              <a:spcBef>
                <a:spcPts val="0"/>
              </a:spcBef>
            </a:pPr>
            <a:r>
              <a:rPr lang="en-US" b="0" u="sng" dirty="0">
                <a:solidFill>
                  <a:schemeClr val="hlink"/>
                </a:solidFill>
                <a:hlinkClick r:id="rId4"/>
              </a:rPr>
              <a:t>NOT-OD-17-109</a:t>
            </a:r>
            <a:r>
              <a:rPr lang="en-US" b="0" dirty="0"/>
              <a:t> </a:t>
            </a:r>
          </a:p>
          <a:p>
            <a:pPr marL="457200" lvl="0" indent="-228600">
              <a:spcBef>
                <a:spcPts val="0"/>
              </a:spcBef>
            </a:pPr>
            <a:r>
              <a:rPr lang="en-US" b="0" u="sng" dirty="0">
                <a:solidFill>
                  <a:schemeClr val="hlink"/>
                </a:solidFill>
                <a:hlinkClick r:id="rId5"/>
              </a:rPr>
              <a:t>CoC webpage</a:t>
            </a:r>
          </a:p>
          <a:p>
            <a:pPr marL="0" lvl="0" indent="0" rtl="0">
              <a:spcBef>
                <a:spcPts val="0"/>
              </a:spcBef>
              <a:buNone/>
            </a:pPr>
            <a:endParaRPr b="0" dirty="0"/>
          </a:p>
          <a:p>
            <a:pPr marL="0" lvl="0" indent="0" rtl="0">
              <a:spcBef>
                <a:spcPts val="0"/>
              </a:spcBef>
              <a:buNone/>
            </a:pPr>
            <a:r>
              <a:rPr lang="en-US" b="0" dirty="0" smtClean="0"/>
              <a:t>Human Subjects Division </a:t>
            </a:r>
          </a:p>
          <a:p>
            <a:pPr indent="-342900">
              <a:spcBef>
                <a:spcPts val="0"/>
              </a:spcBef>
            </a:pPr>
            <a:r>
              <a:rPr lang="en-US" b="0" dirty="0" smtClean="0">
                <a:hlinkClick r:id="rId6"/>
              </a:rPr>
              <a:t>Guidance</a:t>
            </a:r>
            <a:endParaRPr lang="en-US" b="0" dirty="0" smtClean="0"/>
          </a:p>
          <a:p>
            <a:pPr indent="-342900">
              <a:spcBef>
                <a:spcPts val="0"/>
              </a:spcBef>
            </a:pPr>
            <a:r>
              <a:rPr lang="en-US" b="0" dirty="0" smtClean="0">
                <a:hlinkClick r:id="rId7"/>
              </a:rPr>
              <a:t>SOP: CoC Apply/Extend/Modify</a:t>
            </a:r>
            <a:endParaRPr lang="en-US" b="0" dirty="0"/>
          </a:p>
          <a:p>
            <a:pPr marL="342900" lvl="0" indent="0">
              <a:spcBef>
                <a:spcPts val="0"/>
              </a:spcBef>
              <a:buNone/>
            </a:pPr>
            <a:endParaRPr b="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b="0" dirty="0"/>
              <a:t>Decision Tree - Coming Soon</a:t>
            </a:r>
          </a:p>
          <a:p>
            <a:pPr lvl="0">
              <a:spcBef>
                <a:spcPts val="0"/>
              </a:spcBef>
              <a:buNone/>
            </a:pPr>
            <a:endParaRPr b="0" dirty="0"/>
          </a:p>
          <a:p>
            <a:pPr lvl="0">
              <a:spcBef>
                <a:spcPts val="0"/>
              </a:spcBef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342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831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6000" dirty="0"/>
              <a:t>New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6000" dirty="0"/>
              <a:t>Subrecipient Entity 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692029" y="4736699"/>
            <a:ext cx="6656731" cy="13101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October 2017 MRAM</a:t>
            </a:r>
          </a:p>
          <a:p>
            <a:pPr>
              <a:lnSpc>
                <a:spcPct val="150000"/>
              </a:lnSpc>
              <a:spcBef>
                <a:spcPts val="32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Cathy Cottle</a:t>
            </a:r>
          </a:p>
          <a:p>
            <a:pPr>
              <a:lnSpc>
                <a:spcPct val="150000"/>
              </a:lnSpc>
              <a:spcBef>
                <a:spcPts val="320"/>
              </a:spcBef>
              <a:buClr>
                <a:srgbClr val="33006F"/>
              </a:buClr>
              <a:buSzPct val="25000"/>
              <a:buFont typeface="Arial"/>
              <a:buNone/>
            </a:pPr>
            <a:r>
              <a:rPr lang="en-US" sz="1600" kern="0" dirty="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Office of Sponsored Programs</a:t>
            </a:r>
          </a:p>
        </p:txBody>
      </p:sp>
    </p:spTree>
    <p:extLst>
      <p:ext uri="{BB962C8B-B14F-4D97-AF65-F5344CB8AC3E}">
        <p14:creationId xmlns:p14="http://schemas.microsoft.com/office/powerpoint/2010/main" val="366697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dirty="0"/>
              <a:t>NEW SUBRECPIENTS - PROCESS CHANGE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665905" y="1727100"/>
            <a:ext cx="7868495" cy="40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l" rtl="0">
              <a:spcBef>
                <a:spcPts val="480"/>
              </a:spcBef>
              <a:buClr>
                <a:srgbClr val="4B2E83"/>
              </a:buClr>
              <a:buSzPct val="100000"/>
              <a:buFont typeface="Merriweather Sans"/>
              <a:buNone/>
            </a:pPr>
            <a:r>
              <a:rPr lang="en-US" dirty="0"/>
              <a:t>NEW</a:t>
            </a:r>
            <a:r>
              <a:rPr lang="en-US" b="0" dirty="0"/>
              <a:t>:  </a:t>
            </a:r>
          </a:p>
          <a:p>
            <a:pPr marL="457200" marR="0" lvl="0" indent="-228600" algn="l" rtl="0">
              <a:spcBef>
                <a:spcPts val="480"/>
              </a:spcBef>
            </a:pPr>
            <a:r>
              <a:rPr lang="en-US" b="0" dirty="0"/>
              <a:t>OSP needs a completed New Subrecipient Certification Form before entity can be activated in SAGE</a:t>
            </a:r>
            <a:r>
              <a:rPr lang="en-US" b="0" dirty="0" smtClean="0"/>
              <a:t>.</a:t>
            </a:r>
          </a:p>
          <a:p>
            <a:pPr marL="228600" marR="0" lvl="0" indent="0" algn="l" rtl="0">
              <a:spcBef>
                <a:spcPts val="480"/>
              </a:spcBef>
              <a:buNone/>
            </a:pPr>
            <a:endParaRPr lang="en-US" b="0" dirty="0"/>
          </a:p>
          <a:p>
            <a:pPr marL="457200" marR="0" lvl="0" indent="-228600" algn="l" rtl="0">
              <a:spcBef>
                <a:spcPts val="480"/>
              </a:spcBef>
            </a:pPr>
            <a:r>
              <a:rPr lang="en-US" b="0" dirty="0"/>
              <a:t>Department can </a:t>
            </a:r>
            <a:r>
              <a:rPr lang="en-US" b="0" dirty="0" smtClean="0"/>
              <a:t>provide </a:t>
            </a:r>
            <a:r>
              <a:rPr lang="en-US" b="0" dirty="0"/>
              <a:t>completed form; </a:t>
            </a:r>
            <a:r>
              <a:rPr lang="en-US" dirty="0"/>
              <a:t>or</a:t>
            </a:r>
            <a:r>
              <a:rPr lang="en-US" b="0" dirty="0"/>
              <a:t> provide New Sub contact and ask </a:t>
            </a:r>
            <a:r>
              <a:rPr lang="en-US" b="0" u="sng" dirty="0">
                <a:solidFill>
                  <a:schemeClr val="hlink"/>
                </a:solidFill>
                <a:hlinkClick r:id="rId3"/>
              </a:rPr>
              <a:t>ospsubs@uw.edu</a:t>
            </a:r>
            <a:r>
              <a:rPr lang="en-US" b="0" dirty="0"/>
              <a:t> to collect it.</a:t>
            </a:r>
          </a:p>
          <a:p>
            <a:pPr marL="0" marR="0" lvl="0" indent="0" algn="l" rtl="0">
              <a:spcBef>
                <a:spcPts val="480"/>
              </a:spcBef>
              <a:buNone/>
            </a:pPr>
            <a:endParaRPr b="0" dirty="0"/>
          </a:p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dirty="0"/>
              <a:t>REVISED</a:t>
            </a:r>
            <a:r>
              <a:rPr lang="en-US" b="0" dirty="0"/>
              <a:t>: </a:t>
            </a:r>
          </a:p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b="0" dirty="0">
                <a:hlinkClick r:id="rId4"/>
              </a:rPr>
              <a:t>New Subrecipient Certification </a:t>
            </a:r>
            <a:r>
              <a:rPr lang="en-US" b="0" dirty="0" smtClean="0">
                <a:hlinkClick r:id="rId4"/>
              </a:rPr>
              <a:t>Form</a:t>
            </a:r>
            <a:endParaRPr lang="en-US" b="0" dirty="0"/>
          </a:p>
          <a:p>
            <a:pPr marL="0" marR="0" lvl="0" indent="0" algn="l" rtl="0">
              <a:spcBef>
                <a:spcPts val="480"/>
              </a:spcBef>
              <a:buNone/>
            </a:pPr>
            <a:endParaRPr b="0" dirty="0"/>
          </a:p>
          <a:p>
            <a:pPr marL="0" marR="0" lvl="0" indent="0" algn="l" rtl="0">
              <a:spcBef>
                <a:spcPts val="480"/>
              </a:spcBef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1908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3875" y="195596"/>
            <a:ext cx="8184662" cy="99199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cs typeface="Arial" panose="020B0604020202020204" pitchFamily="34" charset="0"/>
              </a:rPr>
              <a:t>OCTOBER IS NATIONAL BIOSAFETY MONTH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3875" y="1736726"/>
            <a:ext cx="5995945" cy="4015497"/>
          </a:xfrm>
        </p:spPr>
        <p:txBody>
          <a:bodyPr/>
          <a:lstStyle/>
          <a:p>
            <a:pPr>
              <a:buFont typeface="Arial" panose="020B0604020202020204" pitchFamily="34" charset="0"/>
              <a:buChar char="&gt;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Led by the National Institutes of Health (NIH) </a:t>
            </a:r>
          </a:p>
          <a:p>
            <a:pPr lvl="1">
              <a:buFont typeface="Arial" panose="020B0604020202020204" pitchFamily="34" charset="0"/>
              <a:buChar char="&gt;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Office of Science Policy </a:t>
            </a:r>
          </a:p>
          <a:p>
            <a:pPr>
              <a:buFont typeface="Arial" panose="020B0604020202020204" pitchFamily="34" charset="0"/>
              <a:buChar char="&gt;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&gt;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Started in 2014 as a result of biosafety lapses at government laboratories</a:t>
            </a:r>
          </a:p>
          <a:p>
            <a:pPr>
              <a:buFont typeface="Arial" panose="020B0604020202020204" pitchFamily="34" charset="0"/>
              <a:buChar char="&gt;"/>
            </a:pPr>
            <a:endParaRPr lang="en-US" sz="2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98" y="2205070"/>
            <a:ext cx="1999425" cy="26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dirty="0"/>
              <a:t>NEW SUBRECPIENTS - PROCESS CHANGE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665905" y="1727100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dirty="0"/>
              <a:t>WHY</a:t>
            </a:r>
            <a:r>
              <a:rPr lang="en-US" dirty="0" smtClean="0"/>
              <a:t>?</a:t>
            </a:r>
            <a:endParaRPr lang="en-US" b="0" dirty="0"/>
          </a:p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b="0" dirty="0"/>
              <a:t>SAGE Subaward Admin Tool now collects new unique identifiers and data elements</a:t>
            </a:r>
            <a:r>
              <a:rPr lang="en-US" b="0" dirty="0" smtClean="0"/>
              <a:t>.</a:t>
            </a:r>
            <a:endParaRPr b="0" dirty="0"/>
          </a:p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sz="2200" b="0" dirty="0" smtClean="0"/>
              <a:t>Examples</a:t>
            </a:r>
            <a:r>
              <a:rPr lang="en-US" sz="2200" b="0" dirty="0"/>
              <a:t>: EIN, organization type, legal </a:t>
            </a:r>
            <a:r>
              <a:rPr lang="en-US" sz="2200" b="0" dirty="0" smtClean="0"/>
              <a:t>entity, location</a:t>
            </a:r>
            <a:endParaRPr lang="en-US" sz="2200" b="0" dirty="0"/>
          </a:p>
          <a:p>
            <a:pPr marL="0" marR="0" lvl="0" indent="0" algn="l" rtl="0">
              <a:spcBef>
                <a:spcPts val="480"/>
              </a:spcBef>
              <a:buNone/>
            </a:pPr>
            <a:endParaRPr b="0" dirty="0"/>
          </a:p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b="0" dirty="0"/>
              <a:t>New Subrecipient Entity form revised to capture unique identifiers &amp; conform to current regulations</a:t>
            </a:r>
          </a:p>
          <a:p>
            <a:pPr marL="0" marR="0" lvl="0" indent="0" algn="l" rtl="0">
              <a:spcBef>
                <a:spcPts val="480"/>
              </a:spcBef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662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dirty="0"/>
              <a:t>NEW SUBRECPIENTS - PROCESS CHANGE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665905" y="1727100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480"/>
              </a:spcBef>
              <a:buNone/>
            </a:pPr>
            <a:endParaRPr dirty="0"/>
          </a:p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dirty="0"/>
              <a:t>RESULTS</a:t>
            </a:r>
            <a:r>
              <a:rPr lang="en-US" b="0" dirty="0"/>
              <a:t>: </a:t>
            </a:r>
          </a:p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b="0" dirty="0"/>
              <a:t>Early metrics </a:t>
            </a:r>
            <a:r>
              <a:rPr lang="en-US" b="0" dirty="0" smtClean="0"/>
              <a:t>show: new </a:t>
            </a:r>
            <a:r>
              <a:rPr lang="en-US" b="0" dirty="0"/>
              <a:t>approach </a:t>
            </a:r>
            <a:r>
              <a:rPr lang="en-US" dirty="0"/>
              <a:t>reduces time</a:t>
            </a:r>
            <a:r>
              <a:rPr lang="en-US" b="0" dirty="0"/>
              <a:t> elapsed between issuing and executing a subaward by three to five days.</a:t>
            </a:r>
          </a:p>
          <a:p>
            <a:pPr marL="0" marR="0" lvl="0" indent="0" algn="l" rtl="0">
              <a:spcBef>
                <a:spcPts val="480"/>
              </a:spcBef>
              <a:buNone/>
            </a:pPr>
            <a:endParaRPr b="0" dirty="0"/>
          </a:p>
          <a:p>
            <a:pPr marL="0" marR="0" lvl="0" indent="0" algn="l" rtl="0">
              <a:spcBef>
                <a:spcPts val="480"/>
              </a:spcBef>
              <a:buNone/>
            </a:pPr>
            <a:r>
              <a:rPr lang="en-US" b="0" dirty="0"/>
              <a:t>OSP will be able to sort data and run systematic reports.  </a:t>
            </a:r>
          </a:p>
        </p:txBody>
      </p:sp>
    </p:spTree>
    <p:extLst>
      <p:ext uri="{BB962C8B-B14F-4D97-AF65-F5344CB8AC3E}">
        <p14:creationId xmlns:p14="http://schemas.microsoft.com/office/powerpoint/2010/main" val="13728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4B2E83"/>
              </a:buClr>
              <a:buSzPct val="25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3267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92028" y="1640263"/>
            <a:ext cx="7929457" cy="159313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Compliance Corner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692029" y="4308049"/>
            <a:ext cx="6656731" cy="181260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chemeClr val="accent3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MRAM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2017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Andra Sawyer &amp; Matt Gardner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RAA/Post Award Fiscal Compliance (PAFC)</a:t>
            </a:r>
          </a:p>
        </p:txBody>
      </p:sp>
    </p:spTree>
    <p:extLst>
      <p:ext uri="{BB962C8B-B14F-4D97-AF65-F5344CB8AC3E}">
        <p14:creationId xmlns:p14="http://schemas.microsoft.com/office/powerpoint/2010/main" val="1088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RTC UPDATE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9305" y="1736725"/>
            <a:ext cx="8196210" cy="4413909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hree additional agencies implemented Research Terms &amp; Conditions (RTCs)</a:t>
            </a:r>
          </a:p>
          <a:p>
            <a:pPr lvl="1"/>
            <a:r>
              <a:rPr lang="en-US" dirty="0" smtClean="0"/>
              <a:t>USDA / NIFA</a:t>
            </a:r>
          </a:p>
          <a:p>
            <a:pPr lvl="1"/>
            <a:r>
              <a:rPr lang="en-US" dirty="0" smtClean="0"/>
              <a:t>Department of Commerce (NOAA)</a:t>
            </a:r>
          </a:p>
          <a:p>
            <a:pPr lvl="1"/>
            <a:r>
              <a:rPr lang="en-US" dirty="0" smtClean="0"/>
              <a:t>NASA</a:t>
            </a:r>
          </a:p>
          <a:p>
            <a:r>
              <a:rPr lang="en-US" dirty="0" smtClean="0"/>
              <a:t>Link to updated Prior Approval Matrix</a:t>
            </a:r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finance.uw.edu/pafc/research-terms-and-conditions-rtcs</a:t>
            </a:r>
            <a:r>
              <a:rPr lang="en-US" dirty="0" smtClean="0"/>
              <a:t> </a:t>
            </a:r>
          </a:p>
          <a:p>
            <a:r>
              <a:rPr lang="en-US" dirty="0" smtClean="0"/>
              <a:t>NSF released updates to Agency Specific Requirements</a:t>
            </a:r>
          </a:p>
          <a:p>
            <a:pPr lvl="1"/>
            <a:r>
              <a:rPr lang="en-US" dirty="0" smtClean="0"/>
              <a:t>“Technical Corrections” only; no impact to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LESSONS FROM 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274" y="1915332"/>
            <a:ext cx="5696588" cy="38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LEAD BY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345" y="1736724"/>
            <a:ext cx="3824441" cy="45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ENCOURAGE INNOVATION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814" y="1777206"/>
            <a:ext cx="29658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BE A TEAM PLAYER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3160107" y="1736725"/>
            <a:ext cx="3234948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 Placeholder 3"/>
          <p:cNvPicPr>
            <a:picLocks noGrp="1" noChangeAspect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122303" y="927612"/>
            <a:ext cx="3330124" cy="32208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757" y="371510"/>
            <a:ext cx="8184662" cy="641827"/>
          </a:xfrm>
        </p:spPr>
        <p:txBody>
          <a:bodyPr/>
          <a:lstStyle/>
          <a:p>
            <a:r>
              <a:rPr lang="en-US" dirty="0" smtClean="0"/>
              <a:t>HIRE THE RIGHT PEOPLE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42" y="927612"/>
            <a:ext cx="5124665" cy="2999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259" y="3635036"/>
            <a:ext cx="5029415" cy="32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5819" y="217685"/>
            <a:ext cx="8184662" cy="991998"/>
          </a:xfrm>
        </p:spPr>
        <p:txBody>
          <a:bodyPr>
            <a:normAutofit/>
          </a:bodyPr>
          <a:lstStyle/>
          <a:p>
            <a:r>
              <a:rPr lang="en-US" sz="3700" dirty="0" smtClean="0"/>
              <a:t>NATIONAL BIOSAFETY MONTH</a:t>
            </a:r>
            <a:endParaRPr lang="en-US" sz="3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3972" y="1474606"/>
            <a:ext cx="8196210" cy="4015497"/>
          </a:xfrm>
        </p:spPr>
        <p:txBody>
          <a:bodyPr/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Time to focus attention to biosafety policies, practices, and procedures</a:t>
            </a: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We encourage labs to raise biosafety awareness, discuss safety, and seek ways to strengthen biosafety in their labs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Last year we focused on biological inventories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560" y="4137549"/>
            <a:ext cx="3209554" cy="24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BUILD LEGACY SYSTEMS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1870324" y="1736725"/>
            <a:ext cx="5814514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DELEGATE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1894817" y="1607574"/>
            <a:ext cx="5448958" cy="443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ENSURE YOU LEAVE GOOD RESOURCES BEHIND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50" y="1480793"/>
            <a:ext cx="3834942" cy="511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IF YOU ARE IN CHARGE OF COMPLIANCE, ALWAYS BE COMPLIANT</a:t>
            </a:r>
            <a:endParaRPr lang="en-US" dirty="0"/>
          </a:p>
        </p:txBody>
      </p:sp>
      <p:pic>
        <p:nvPicPr>
          <p:cNvPr id="4" name="Chart Placeholder 3"/>
          <p:cNvPicPr>
            <a:picLocks noGrp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3209903" y="2206625"/>
            <a:ext cx="3552847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_UW2043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3" b="49986"/>
          <a:stretch/>
        </p:blipFill>
        <p:spPr bwMode="auto">
          <a:xfrm>
            <a:off x="0" y="5466148"/>
            <a:ext cx="9153525" cy="1391852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sp>
        <p:nvSpPr>
          <p:cNvPr id="8" name="Rectangle 7"/>
          <p:cNvSpPr/>
          <p:nvPr/>
        </p:nvSpPr>
        <p:spPr>
          <a:xfrm>
            <a:off x="0" y="0"/>
            <a:ext cx="9153525" cy="10836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E8D3A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963" y="345013"/>
            <a:ext cx="5470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E8D3A2"/>
                </a:solidFill>
                <a:latin typeface="Encode Sans Normal" panose="02000000000000000000" pitchFamily="2" charset="0"/>
              </a:rPr>
              <a:t>UPCOMING COURSES IN </a:t>
            </a:r>
          </a:p>
          <a:p>
            <a:pPr defTabSz="457200"/>
            <a:r>
              <a:rPr lang="en-US" sz="2000" b="1" dirty="0" smtClean="0">
                <a:solidFill>
                  <a:srgbClr val="E8D3A2"/>
                </a:solidFill>
                <a:latin typeface="Encode Sans Normal" panose="02000000000000000000" pitchFamily="2" charset="0"/>
              </a:rPr>
              <a:t>RESEARCH ADMINISTRATION</a:t>
            </a:r>
            <a:endParaRPr lang="en-US" sz="2000" b="1" dirty="0">
              <a:solidFill>
                <a:srgbClr val="E8D3A2"/>
              </a:solidFill>
              <a:latin typeface="Encode Sans Normal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80" y="5943601"/>
            <a:ext cx="1358020" cy="9144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37225" y="2882443"/>
            <a:ext cx="6454140" cy="307777"/>
            <a:chOff x="0" y="1401986"/>
            <a:chExt cx="5334000" cy="307777"/>
          </a:xfrm>
        </p:grpSpPr>
        <p:sp>
          <p:nvSpPr>
            <p:cNvPr id="40" name="TextBox 39"/>
            <p:cNvSpPr txBox="1"/>
            <p:nvPr/>
          </p:nvSpPr>
          <p:spPr>
            <a:xfrm>
              <a:off x="0" y="1401986"/>
              <a:ext cx="60960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r">
                <a:defRPr sz="1400" b="1">
                  <a:solidFill>
                    <a:schemeClr val="accent4"/>
                  </a:solidFill>
                </a:defRPr>
              </a:lvl1pPr>
            </a:lstStyle>
            <a:p>
              <a:pPr defTabSz="457200"/>
              <a:endParaRPr lang="en-US" dirty="0">
                <a:solidFill>
                  <a:srgbClr val="33006F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8200" y="1401986"/>
              <a:ext cx="449580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457200"/>
              <a:endParaRPr lang="en-US" sz="1400" dirty="0" smtClean="0">
                <a:solidFill>
                  <a:srgbClr val="B2B2B2">
                    <a:lumMod val="75000"/>
                  </a:srgbClr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34932" y="4190999"/>
            <a:ext cx="7451867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0"/>
            <a:r>
              <a:rPr lang="en-US" sz="1400" b="1" dirty="0" smtClean="0">
                <a:solidFill>
                  <a:srgbClr val="E8D3A2">
                    <a:lumMod val="50000"/>
                  </a:srgbClr>
                </a:solidFill>
              </a:rPr>
              <a:t>Register: </a:t>
            </a:r>
            <a:r>
              <a:rPr lang="en-US" sz="1400" b="1" dirty="0">
                <a:solidFill>
                  <a:srgbClr val="33006F">
                    <a:lumMod val="65000"/>
                    <a:lumOff val="35000"/>
                  </a:srgbClr>
                </a:solidFill>
                <a:hlinkClick r:id="rId6"/>
              </a:rPr>
              <a:t>https://</a:t>
            </a:r>
            <a:r>
              <a:rPr lang="en-US" sz="1400" b="1" dirty="0" smtClean="0">
                <a:solidFill>
                  <a:srgbClr val="33006F">
                    <a:lumMod val="50000"/>
                    <a:lumOff val="50000"/>
                  </a:srgbClr>
                </a:solidFill>
                <a:hlinkClick r:id="rId6"/>
              </a:rPr>
              <a:t>uwresearch.gosignmeup.com/public/course/browse</a:t>
            </a:r>
            <a:endParaRPr lang="en-US" sz="1400" b="1" dirty="0" smtClean="0">
              <a:solidFill>
                <a:srgbClr val="33006F">
                  <a:lumMod val="50000"/>
                  <a:lumOff val="50000"/>
                </a:srgbClr>
              </a:solidFill>
            </a:endParaRPr>
          </a:p>
          <a:p>
            <a:pPr defTabSz="457200"/>
            <a:endParaRPr lang="en-US" sz="1400" b="1" dirty="0" smtClean="0">
              <a:solidFill>
                <a:srgbClr val="E8D3A2">
                  <a:lumMod val="50000"/>
                </a:srgbClr>
              </a:solidFill>
            </a:endParaRPr>
          </a:p>
          <a:p>
            <a:pPr defTabSz="457200"/>
            <a:r>
              <a:rPr lang="en-US" sz="1400" b="1" dirty="0" smtClean="0">
                <a:solidFill>
                  <a:srgbClr val="E8D3A2">
                    <a:lumMod val="50000"/>
                  </a:srgbClr>
                </a:solidFill>
              </a:rPr>
              <a:t>About </a:t>
            </a:r>
            <a:r>
              <a:rPr lang="en-US" sz="1400" b="1" dirty="0">
                <a:solidFill>
                  <a:srgbClr val="E8D3A2">
                    <a:lumMod val="50000"/>
                  </a:srgbClr>
                </a:solidFill>
              </a:rPr>
              <a:t>CORE: </a:t>
            </a:r>
            <a:r>
              <a:rPr lang="en-US" sz="1400" b="1" dirty="0">
                <a:solidFill>
                  <a:srgbClr val="33006F">
                    <a:lumMod val="65000"/>
                    <a:lumOff val="35000"/>
                  </a:srgbClr>
                </a:solidFill>
                <a:hlinkClick r:id="rId7"/>
              </a:rPr>
              <a:t>https://www.washington.edu/research/training/about-core/</a:t>
            </a:r>
            <a:endParaRPr lang="en-US" sz="1400" b="1" dirty="0">
              <a:solidFill>
                <a:srgbClr val="33006F">
                  <a:lumMod val="65000"/>
                  <a:lumOff val="35000"/>
                </a:srgbClr>
              </a:solidFill>
            </a:endParaRPr>
          </a:p>
          <a:p>
            <a:pPr defTabSz="457200"/>
            <a:endParaRPr lang="en-US" sz="1400" b="1" dirty="0">
              <a:solidFill>
                <a:srgbClr val="33006F">
                  <a:lumMod val="65000"/>
                  <a:lumOff val="35000"/>
                </a:srgbClr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386952" y="3339643"/>
            <a:ext cx="6454140" cy="307777"/>
            <a:chOff x="0" y="1401986"/>
            <a:chExt cx="5334000" cy="307777"/>
          </a:xfrm>
        </p:grpSpPr>
        <p:sp>
          <p:nvSpPr>
            <p:cNvPr id="55" name="TextBox 54"/>
            <p:cNvSpPr txBox="1"/>
            <p:nvPr/>
          </p:nvSpPr>
          <p:spPr>
            <a:xfrm>
              <a:off x="0" y="1401986"/>
              <a:ext cx="60960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r">
                <a:defRPr sz="1400" b="1">
                  <a:solidFill>
                    <a:schemeClr val="accent4"/>
                  </a:solidFill>
                </a:defRPr>
              </a:lvl1pPr>
            </a:lstStyle>
            <a:p>
              <a:pPr defTabSz="457200"/>
              <a:endParaRPr lang="en-US" dirty="0">
                <a:solidFill>
                  <a:srgbClr val="33006F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8200" y="1401986"/>
              <a:ext cx="449580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457200"/>
              <a:endParaRPr lang="en-US" sz="1400" dirty="0" smtClean="0">
                <a:solidFill>
                  <a:srgbClr val="B2B2B2">
                    <a:lumMod val="75000"/>
                  </a:srgbClr>
                </a:solidFill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48963" y="1442263"/>
          <a:ext cx="7988000" cy="28249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7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141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r>
                        <a:rPr lang="en-US" sz="1400" b="1" u="none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25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RAA 100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Grant and Contract Fiscal Administration: Compliance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Oct 25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MAA 100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 to Grant and Contract Certification (GCCR)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Nov 1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MAA 101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 to Faculty Effort Certification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659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Nov 1</a:t>
                      </a:r>
                      <a:endParaRPr lang="en-US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OSP 145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Subaward Fundamentals</a:t>
                      </a:r>
                      <a:endParaRPr lang="en-US" sz="1400" b="1" u="none" kern="1200" dirty="0">
                        <a:solidFill>
                          <a:srgbClr val="CC99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Nov 7</a:t>
                      </a:r>
                      <a:endParaRPr lang="en-US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GCA 203</a:t>
                      </a:r>
                      <a:endParaRPr lang="en-US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Preparing for an Audit</a:t>
                      </a:r>
                      <a:endParaRPr lang="en-US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Nov 8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MAA 102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Electronic Faculty Effort Certification (eFECS) for FEC Coordinators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337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r>
                        <a:rPr lang="en-US" sz="1400" b="1" u="none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28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OR Special Topics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Subawards in SAGE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Nov 29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ORIS 102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SAGE:  Creating</a:t>
                      </a:r>
                      <a:r>
                        <a:rPr lang="en-US" sz="1400" b="1" u="none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NIH Proposals in Grant Runner</a:t>
                      </a:r>
                      <a:endParaRPr lang="en-US" sz="1400" b="1" u="none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22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400" b="1" u="none" kern="1200" dirty="0">
                        <a:solidFill>
                          <a:srgbClr val="CC99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 u="none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26" name="Picture 2" descr="C:\Users\hient2\Desktop\Untitled-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768927" cy="10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6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53525" cy="10836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E8D3A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963" y="345013"/>
            <a:ext cx="5470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E8D3A2"/>
                </a:solidFill>
                <a:latin typeface="Encode Sans Normal" panose="02000000000000000000" pitchFamily="2" charset="0"/>
              </a:rPr>
              <a:t>ON DEMAND  </a:t>
            </a:r>
          </a:p>
          <a:p>
            <a:pPr defTabSz="457200"/>
            <a:r>
              <a:rPr lang="en-US" sz="2000" b="1" dirty="0" smtClean="0">
                <a:solidFill>
                  <a:srgbClr val="E8D3A2"/>
                </a:solidFill>
                <a:latin typeface="Encode Sans Normal" panose="02000000000000000000" pitchFamily="2" charset="0"/>
              </a:rPr>
              <a:t>LEARNING RESOURCES</a:t>
            </a:r>
            <a:endParaRPr lang="en-US" sz="2000" b="1" dirty="0">
              <a:solidFill>
                <a:srgbClr val="E8D3A2"/>
              </a:solidFill>
              <a:latin typeface="Encode Sans Normal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80" y="5943601"/>
            <a:ext cx="1358020" cy="9144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37225" y="2882443"/>
            <a:ext cx="6454140" cy="307777"/>
            <a:chOff x="0" y="1401986"/>
            <a:chExt cx="5334000" cy="307777"/>
          </a:xfrm>
        </p:grpSpPr>
        <p:sp>
          <p:nvSpPr>
            <p:cNvPr id="40" name="TextBox 39"/>
            <p:cNvSpPr txBox="1"/>
            <p:nvPr/>
          </p:nvSpPr>
          <p:spPr>
            <a:xfrm>
              <a:off x="0" y="1401986"/>
              <a:ext cx="60960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r">
                <a:defRPr sz="1400" b="1">
                  <a:solidFill>
                    <a:schemeClr val="accent4"/>
                  </a:solidFill>
                </a:defRPr>
              </a:lvl1pPr>
            </a:lstStyle>
            <a:p>
              <a:pPr defTabSz="457200"/>
              <a:endParaRPr lang="en-US" dirty="0">
                <a:solidFill>
                  <a:srgbClr val="33006F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8200" y="1401986"/>
              <a:ext cx="449580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457200"/>
              <a:endParaRPr lang="en-US" sz="1400" dirty="0" smtClean="0">
                <a:solidFill>
                  <a:srgbClr val="B2B2B2">
                    <a:lumMod val="75000"/>
                  </a:srgbClr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386952" y="3339643"/>
            <a:ext cx="6454140" cy="307777"/>
            <a:chOff x="0" y="1401986"/>
            <a:chExt cx="5334000" cy="307777"/>
          </a:xfrm>
        </p:grpSpPr>
        <p:sp>
          <p:nvSpPr>
            <p:cNvPr id="55" name="TextBox 54"/>
            <p:cNvSpPr txBox="1"/>
            <p:nvPr/>
          </p:nvSpPr>
          <p:spPr>
            <a:xfrm>
              <a:off x="0" y="1401986"/>
              <a:ext cx="60960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r">
                <a:defRPr sz="1400" b="1">
                  <a:solidFill>
                    <a:schemeClr val="accent4"/>
                  </a:solidFill>
                </a:defRPr>
              </a:lvl1pPr>
            </a:lstStyle>
            <a:p>
              <a:pPr defTabSz="457200"/>
              <a:endParaRPr lang="en-US" dirty="0">
                <a:solidFill>
                  <a:srgbClr val="33006F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8200" y="1401986"/>
              <a:ext cx="449580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457200"/>
              <a:endParaRPr lang="en-US" sz="1400" dirty="0" smtClean="0">
                <a:solidFill>
                  <a:srgbClr val="B2B2B2">
                    <a:lumMod val="75000"/>
                  </a:srgbClr>
                </a:solidFill>
              </a:endParaRPr>
            </a:p>
          </p:txBody>
        </p:sp>
      </p:grpSp>
      <p:pic>
        <p:nvPicPr>
          <p:cNvPr id="1026" name="Picture 2" descr="C:\Users\hient2\Desktop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768927" cy="10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1000" y="1583796"/>
          <a:ext cx="8458200" cy="2682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2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664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CC9900"/>
                          </a:solidFill>
                        </a:rPr>
                        <a:t>COMING SOON </a:t>
                      </a:r>
                      <a:endParaRPr lang="en-US" sz="1400" b="1" u="none" kern="1200" dirty="0">
                        <a:solidFill>
                          <a:srgbClr val="CC99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RAA 203 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sng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Basic Concepts in Internal Controls for Purchasing</a:t>
                      </a:r>
                      <a:endParaRPr lang="en-US" sz="1400" b="1" u="sng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5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Online Class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GCA</a:t>
                      </a:r>
                      <a:r>
                        <a:rPr lang="en-US" sz="1400" b="1" u="none" kern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201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Salary and Cost Transfers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5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Online Class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RAA 201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Post Award Food Purchases and Compliance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95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Online Class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GCA 202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Direct Billing of F&amp;A Type Costs Online Class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95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Online Class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RAA 202</a:t>
                      </a:r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Timing of Expenditures &amp; Benefit to Award</a:t>
                      </a:r>
                      <a:endParaRPr lang="en-US" sz="1400" b="1" u="none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773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SAGE/Workday Resources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C9900"/>
                          </a:solidFill>
                        </a:rPr>
                        <a:t>Includes Workday in SAGE</a:t>
                      </a:r>
                      <a:r>
                        <a:rPr lang="en-US" sz="1400" b="1" baseline="0" dirty="0" smtClean="0">
                          <a:solidFill>
                            <a:srgbClr val="CC9900"/>
                          </a:solidFill>
                        </a:rPr>
                        <a:t> updates</a:t>
                      </a:r>
                      <a:endParaRPr lang="en-US" sz="1400" b="1" u="none" kern="1200" dirty="0" smtClean="0">
                        <a:solidFill>
                          <a:srgbClr val="CC99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none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b="1" u="non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hlinkClick r:id="rId10"/>
                        </a:rPr>
                        <a:t>SAGE Online Learning</a:t>
                      </a:r>
                      <a:endParaRPr lang="en-US" sz="1400" b="1" dirty="0" smtClean="0">
                        <a:solidFill>
                          <a:srgbClr val="FFCC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95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none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hlinkClick r:id="rId11"/>
                        </a:rPr>
                        <a:t>SAGE help documentation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>
                          <a:hlinkClick r:id="rId10"/>
                        </a:rPr>
                        <a:t>Learning</a:t>
                      </a:r>
                      <a:endParaRPr lang="en-US" sz="1400" b="1" u="none" kern="12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01364" y="4495800"/>
            <a:ext cx="6248400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200"/>
            <a:r>
              <a:rPr lang="en-US" sz="1400" b="1" dirty="0" smtClean="0">
                <a:solidFill>
                  <a:srgbClr val="E8D3A2">
                    <a:lumMod val="50000"/>
                  </a:srgbClr>
                </a:solidFill>
              </a:rPr>
              <a:t>Register: </a:t>
            </a:r>
            <a:r>
              <a:rPr lang="en-US" sz="1400" b="1" dirty="0" smtClean="0">
                <a:solidFill>
                  <a:srgbClr val="33006F">
                    <a:lumMod val="65000"/>
                    <a:lumOff val="35000"/>
                  </a:srgbClr>
                </a:solidFill>
                <a:hlinkClick r:id="rId12"/>
              </a:rPr>
              <a:t>https</a:t>
            </a:r>
            <a:r>
              <a:rPr lang="en-US" sz="1400" b="1" dirty="0">
                <a:solidFill>
                  <a:srgbClr val="33006F">
                    <a:lumMod val="65000"/>
                    <a:lumOff val="35000"/>
                  </a:srgbClr>
                </a:solidFill>
                <a:hlinkClick r:id="rId12"/>
              </a:rPr>
              <a:t>://</a:t>
            </a:r>
            <a:r>
              <a:rPr lang="en-US" sz="1400" b="1" dirty="0" smtClean="0">
                <a:solidFill>
                  <a:srgbClr val="33006F">
                    <a:lumMod val="50000"/>
                    <a:lumOff val="50000"/>
                  </a:srgbClr>
                </a:solidFill>
                <a:hlinkClick r:id="rId12"/>
              </a:rPr>
              <a:t>uwresearch.gosignmeup.com/public/course/browse</a:t>
            </a:r>
            <a:endParaRPr lang="en-US" sz="1400" b="1" dirty="0" smtClean="0">
              <a:solidFill>
                <a:srgbClr val="33006F">
                  <a:lumMod val="50000"/>
                  <a:lumOff val="50000"/>
                </a:srgbClr>
              </a:solidFill>
            </a:endParaRPr>
          </a:p>
          <a:p>
            <a:pPr defTabSz="457200"/>
            <a:endParaRPr lang="en-US" sz="1400" b="1" dirty="0" smtClean="0">
              <a:solidFill>
                <a:srgbClr val="33006F">
                  <a:lumMod val="50000"/>
                  <a:lumOff val="50000"/>
                </a:srgbClr>
              </a:solidFill>
            </a:endParaRPr>
          </a:p>
          <a:p>
            <a:pPr defTabSz="457200"/>
            <a:r>
              <a:rPr lang="en-US" sz="1400" b="1" dirty="0">
                <a:solidFill>
                  <a:srgbClr val="E8D3A2">
                    <a:lumMod val="50000"/>
                  </a:srgbClr>
                </a:solidFill>
              </a:rPr>
              <a:t>About CORE: </a:t>
            </a:r>
            <a:r>
              <a:rPr lang="en-US" sz="1400" b="1" dirty="0">
                <a:solidFill>
                  <a:srgbClr val="33006F">
                    <a:lumMod val="65000"/>
                    <a:lumOff val="35000"/>
                  </a:srgbClr>
                </a:solidFill>
                <a:hlinkClick r:id="rId13"/>
              </a:rPr>
              <a:t>https://www.washington.edu/research/training/about-core/</a:t>
            </a:r>
            <a:endParaRPr lang="en-US" sz="1400" b="1" dirty="0">
              <a:solidFill>
                <a:srgbClr val="33006F">
                  <a:lumMod val="65000"/>
                  <a:lumOff val="35000"/>
                </a:srgbClr>
              </a:solidFill>
            </a:endParaRPr>
          </a:p>
          <a:p>
            <a:pPr defTabSz="457200"/>
            <a:endParaRPr lang="en-US" sz="1400" dirty="0">
              <a:solidFill>
                <a:srgbClr val="33006F"/>
              </a:solidFill>
            </a:endParaRPr>
          </a:p>
        </p:txBody>
      </p:sp>
      <p:sp>
        <p:nvSpPr>
          <p:cNvPr id="15" name="6-Point Star 14"/>
          <p:cNvSpPr/>
          <p:nvPr/>
        </p:nvSpPr>
        <p:spPr>
          <a:xfrm>
            <a:off x="548963" y="1675598"/>
            <a:ext cx="152401" cy="152400"/>
          </a:xfrm>
          <a:prstGeom prst="star6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E8D3A2"/>
              </a:solidFill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41581" y="3417331"/>
            <a:ext cx="152401" cy="152400"/>
          </a:xfrm>
          <a:prstGeom prst="star6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E8D3A2"/>
              </a:solidFill>
            </a:endParaRPr>
          </a:p>
        </p:txBody>
      </p:sp>
      <p:pic>
        <p:nvPicPr>
          <p:cNvPr id="18" name="Picture 7" descr="_UW2043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3" b="49986"/>
          <a:stretch/>
        </p:blipFill>
        <p:spPr bwMode="auto">
          <a:xfrm>
            <a:off x="0" y="5466148"/>
            <a:ext cx="9153525" cy="1391852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sp>
        <p:nvSpPr>
          <p:cNvPr id="19" name="TextBox 18"/>
          <p:cNvSpPr txBox="1"/>
          <p:nvPr/>
        </p:nvSpPr>
        <p:spPr>
          <a:xfrm>
            <a:off x="990600" y="6070937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dirty="0" smtClean="0">
                <a:solidFill>
                  <a:srgbClr val="E8D3A2"/>
                </a:solidFill>
              </a:rPr>
              <a:t>THANK YOU TED!!!!</a:t>
            </a:r>
            <a:r>
              <a:rPr lang="en-US" sz="6000" b="1" dirty="0" smtClean="0">
                <a:solidFill>
                  <a:srgbClr val="33006F"/>
                </a:solidFill>
              </a:rPr>
              <a:t>  </a:t>
            </a:r>
            <a:endParaRPr lang="en-US" sz="6000" b="1" dirty="0">
              <a:solidFill>
                <a:srgbClr val="33006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80" y="5943600"/>
            <a:ext cx="135802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4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3703" y="1633427"/>
            <a:ext cx="5852591" cy="4015497"/>
          </a:xfrm>
        </p:spPr>
        <p:txBody>
          <a:bodyPr/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Sharps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afety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Raise awareness about working safely with needles and other sharp items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needlesticks, injuries, and accidents</a:t>
            </a: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Exposure Response Procedures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Clarify and simplify response procedures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Raise awareness about the Exposure Response Poster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7735" y="285578"/>
            <a:ext cx="8184662" cy="991998"/>
          </a:xfrm>
        </p:spPr>
        <p:txBody>
          <a:bodyPr>
            <a:noAutofit/>
          </a:bodyPr>
          <a:lstStyle/>
          <a:p>
            <a:r>
              <a:rPr lang="en-US" sz="3700" dirty="0" smtClean="0"/>
              <a:t>2017 UW BIOSAFETY MONTH</a:t>
            </a:r>
          </a:p>
          <a:p>
            <a:r>
              <a:rPr lang="en-US" sz="3200" dirty="0" smtClean="0"/>
              <a:t>SHARPS SAFETY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28" y="2800307"/>
            <a:ext cx="2218835" cy="19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4145" y="-89963"/>
            <a:ext cx="8184662" cy="991998"/>
          </a:xfrm>
        </p:spPr>
        <p:txBody>
          <a:bodyPr>
            <a:noAutofit/>
          </a:bodyPr>
          <a:lstStyle/>
          <a:p>
            <a:r>
              <a:rPr lang="en-US" sz="3600" dirty="0" smtClean="0"/>
              <a:t>SHARPS SAFETY IN RESEARCH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058" y="856017"/>
            <a:ext cx="3032218" cy="5353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760" t="21826" r="20228" b="4225"/>
          <a:stretch/>
        </p:blipFill>
        <p:spPr>
          <a:xfrm>
            <a:off x="5441535" y="874470"/>
            <a:ext cx="3101575" cy="53716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28344" y="6328084"/>
            <a:ext cx="6836379" cy="425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>
              <a:lnSpc>
                <a:spcPts val="2900"/>
              </a:lnSpc>
            </a:pPr>
            <a:r>
              <a:rPr lang="en-US" sz="1600" dirty="0">
                <a:solidFill>
                  <a:srgbClr val="33006F"/>
                </a:solidFill>
                <a:hlinkClick r:id="rId4"/>
              </a:rPr>
              <a:t>http://www.ehs.washington.edu/manuals/focus/sharps_safety.pdf</a:t>
            </a:r>
            <a:endParaRPr lang="en-US" sz="1600" dirty="0">
              <a:solidFill>
                <a:srgbClr val="3300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theme/theme1.xml><?xml version="1.0" encoding="utf-8"?>
<a:theme xmlns:a="http://schemas.openxmlformats.org/drawingml/2006/main" name="Custom Design">
  <a:themeElements>
    <a:clrScheme name="Custom 9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HS_Template_2016.potx" id="{B152C0B9-E339-4F48-9DB9-253CBEECDFE9}" vid="{8F32E797-F29A-4F77-A85C-EFA2BFE841B4}"/>
    </a:ext>
  </a:extLst>
</a:theme>
</file>

<file path=ppt/theme/theme10.xml><?xml version="1.0" encoding="utf-8"?>
<a:theme xmlns:a="http://schemas.openxmlformats.org/drawingml/2006/main" name="6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Waveform">
  <a:themeElements>
    <a:clrScheme name="Custom 1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493658"/>
      </a:accent1>
      <a:accent2>
        <a:srgbClr val="438086"/>
      </a:accent2>
      <a:accent3>
        <a:srgbClr val="934B21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B1852D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2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3_Custom Design">
  <a:themeElements>
    <a:clrScheme name="Custom 9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HS_Template_2016.potx" id="{B152C0B9-E339-4F48-9DB9-253CBEECDFE9}" vid="{8F32E797-F29A-4F77-A85C-EFA2BFE841B4}"/>
    </a:ext>
  </a:extLst>
</a:theme>
</file>

<file path=ppt/theme/theme17.xml><?xml version="1.0" encoding="utf-8"?>
<a:theme xmlns:a="http://schemas.openxmlformats.org/drawingml/2006/main" name="14_Custom Design">
  <a:themeElements>
    <a:clrScheme name="Custom 7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917B4C"/>
      </a:hlink>
      <a:folHlink>
        <a:srgbClr val="7272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HS_Template_2016.potx" id="{B152C0B9-E339-4F48-9DB9-253CBEECDFE9}" vid="{BA0EC3B1-FEAE-4E56-8A16-3CCC1CF9E986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Custom 7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917B4C"/>
      </a:hlink>
      <a:folHlink>
        <a:srgbClr val="7272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HS_Template_2016.potx" id="{B152C0B9-E339-4F48-9DB9-253CBEECDFE9}" vid="{BA0EC3B1-FEAE-4E56-8A16-3CCC1CF9E986}"/>
    </a:ext>
  </a:extLst>
</a:theme>
</file>

<file path=ppt/theme/theme3.xml><?xml version="1.0" encoding="utf-8"?>
<a:theme xmlns:a="http://schemas.openxmlformats.org/drawingml/2006/main" name="7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8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Design">
  <a:themeElements>
    <a:clrScheme name="Custom 9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HS_Template_2016.potx" id="{B152C0B9-E339-4F48-9DB9-253CBEECDFE9}" vid="{8F32E797-F29A-4F77-A85C-EFA2BFE841B4}"/>
    </a:ext>
  </a:extLst>
</a:theme>
</file>

<file path=ppt/theme/theme7.xml><?xml version="1.0" encoding="utf-8"?>
<a:theme xmlns:a="http://schemas.openxmlformats.org/drawingml/2006/main" name="3_Custom Design">
  <a:themeElements>
    <a:clrScheme name="Custom 7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917B4C"/>
      </a:hlink>
      <a:folHlink>
        <a:srgbClr val="7272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HS_Template_2016.potx" id="{B152C0B9-E339-4F48-9DB9-253CBEECDFE9}" vid="{BA0EC3B1-FEAE-4E56-8A16-3CCC1CF9E986}"/>
    </a:ext>
  </a:extLst>
</a:theme>
</file>

<file path=ppt/theme/theme8.xml><?xml version="1.0" encoding="utf-8"?>
<a:theme xmlns:a="http://schemas.openxmlformats.org/drawingml/2006/main" name="4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Custom Design">
  <a:themeElements>
    <a:clrScheme name="UWBranding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88DD"/>
      </a:hlink>
      <a:folHlink>
        <a:srgbClr val="340A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3130</Words>
  <Application>Microsoft Office PowerPoint</Application>
  <PresentationFormat>On-screen Show (4:3)</PresentationFormat>
  <Paragraphs>585</Paragraphs>
  <Slides>75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75</vt:i4>
      </vt:variant>
    </vt:vector>
  </HeadingPairs>
  <TitlesOfParts>
    <vt:vector size="109" baseType="lpstr">
      <vt:lpstr>Arial</vt:lpstr>
      <vt:lpstr>Arial Black</vt:lpstr>
      <vt:lpstr>Calibri</vt:lpstr>
      <vt:lpstr>Candara</vt:lpstr>
      <vt:lpstr>Century Gothic</vt:lpstr>
      <vt:lpstr>Encode Sans Black</vt:lpstr>
      <vt:lpstr>Encode Sans Normal</vt:lpstr>
      <vt:lpstr>Encode Sans Normal Black</vt:lpstr>
      <vt:lpstr>Lucida Grande</vt:lpstr>
      <vt:lpstr>Merriweather Sans</vt:lpstr>
      <vt:lpstr>Open Sans</vt:lpstr>
      <vt:lpstr>Open Sans Light</vt:lpstr>
      <vt:lpstr>Palatino Linotype</vt:lpstr>
      <vt:lpstr>Symbol</vt:lpstr>
      <vt:lpstr>Times New Roman</vt:lpstr>
      <vt:lpstr>Uni Sans Regular</vt:lpstr>
      <vt:lpstr>Wingdings</vt:lpstr>
      <vt:lpstr>Custom Design</vt:lpstr>
      <vt:lpstr>1_Custom Design</vt:lpstr>
      <vt:lpstr>7_Custom Design</vt:lpstr>
      <vt:lpstr>8_Custom Design</vt:lpstr>
      <vt:lpstr>Office Theme</vt:lpstr>
      <vt:lpstr>2_Custom Design</vt:lpstr>
      <vt:lpstr>3_Custom Design</vt:lpstr>
      <vt:lpstr>4_Custom Design</vt:lpstr>
      <vt:lpstr>5_Custom Design</vt:lpstr>
      <vt:lpstr>6_Custom Design</vt:lpstr>
      <vt:lpstr>9_Custom Design</vt:lpstr>
      <vt:lpstr>Waveform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SAGE Compliance Improvements R1 MRAM Overview 10.19.17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PHS HS &amp; CT Form  When HS=NO </vt:lpstr>
      <vt:lpstr>WHEN HS=YES</vt:lpstr>
      <vt:lpstr>PowerPoint Presentation</vt:lpstr>
      <vt:lpstr>PowerPoint Presentation</vt:lpstr>
      <vt:lpstr>PowerPoint Presentation</vt:lpstr>
      <vt:lpstr>Management Accounting &amp; Analysis Update</vt:lpstr>
      <vt:lpstr>Effort Certification</vt:lpstr>
      <vt:lpstr>Effort Certification</vt:lpstr>
      <vt:lpstr>Effort Certification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S. WILBANKS</dc:creator>
  <cp:lastModifiedBy>SUSAN S. WILBANKS</cp:lastModifiedBy>
  <cp:revision>26</cp:revision>
  <cp:lastPrinted>2017-10-18T23:39:06Z</cp:lastPrinted>
  <dcterms:created xsi:type="dcterms:W3CDTF">2006-08-16T00:00:00Z</dcterms:created>
  <dcterms:modified xsi:type="dcterms:W3CDTF">2017-10-27T18:31:07Z</dcterms:modified>
</cp:coreProperties>
</file>