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7" r:id="rId1"/>
    <p:sldMasterId id="214748365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Open Sans"/>
      <p:regular r:id="rId15"/>
      <p:bold r:id="rId16"/>
      <p:italic r:id="rId17"/>
      <p:boldItalic r:id="rId18"/>
    </p:embeddedFont>
    <p:embeddedFont>
      <p:font typeface="Open Sans Light"/>
      <p:regular r:id="rId19"/>
      <p:italic r:id="rId20"/>
    </p:embeddedFont>
    <p:embeddedFont>
      <p:font typeface="Encode Sans Black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EF5241-A5F3-40BA-BE31-B7D18685ECD8}">
  <a:tblStyle styleId="{E2EF5241-A5F3-40BA-BE31-B7D18685EC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4782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59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2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2264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5F196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B2E83"/>
              </a:buClr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24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ct val="100000"/>
              <a:buChar char="–"/>
              <a:defRPr sz="20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8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ct val="100000"/>
              <a:buChar char="–"/>
              <a:defRPr sz="16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4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Shape 4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4B2E83"/>
              </a:buClr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999999"/>
              </a:buClr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rants.gov/2017/03/29/its-going-away-the-legacy-pdf-application-package-will-be-retire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research/tools/sage/guide/egc1-forms/create-new-egc1-and-grant-runner-wizard/grant-runner-supported-nih-activity-cod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rants.gov/2017/09/25/7-online-user-guide-articles-to-get-you-started-with-workspac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ashington.edu/research/myresearch-lifecycle/plan-and-propose/sponsor-requirements/federal/#ggov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.edu/research/announcements/grants-gov-adobe-application-forms-packages-are-going-away/" TargetMode="External"/><Relationship Id="rId3" Type="http://schemas.openxmlformats.org/officeDocument/2006/relationships/hyperlink" Target="https://www.washington.edu/research/myresearch-lifecycle/plan-and-propose/sponsor-requirements/federal/#ggov" TargetMode="External"/><Relationship Id="rId7" Type="http://schemas.openxmlformats.org/officeDocument/2006/relationships/hyperlink" Target="https://www.youtube.com/user/GrantsGov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ants.gov/web/grants/applicants/applicant-training.html" TargetMode="External"/><Relationship Id="rId5" Type="http://schemas.openxmlformats.org/officeDocument/2006/relationships/hyperlink" Target="https://www.grants.gov/help/html/help/GetStarted/Get_Started.htm" TargetMode="External"/><Relationship Id="rId4" Type="http://schemas.openxmlformats.org/officeDocument/2006/relationships/hyperlink" Target="https://blog.grants.gov/2017/09/25/7-online-user-guide-articles-to-get-you-started-with-workspace/" TargetMode="External"/><Relationship Id="rId9" Type="http://schemas.openxmlformats.org/officeDocument/2006/relationships/hyperlink" Target="mailto:support@grant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 sz="6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 Workspace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692029" y="4736699"/>
            <a:ext cx="6656731" cy="1310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October 2017 MRAM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What’s next from Grants.gov?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r>
              <a:rPr lang="en-US" b="1"/>
              <a:t>.</a:t>
            </a: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r>
              <a:rPr lang="en-US" b="1"/>
              <a:t>.</a:t>
            </a: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17 </a:t>
            </a:r>
          </a:p>
          <a:p>
            <a: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User access management streamlining</a:t>
            </a:r>
          </a:p>
          <a:p>
            <a: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Can create acc’t w/out org approval &amp; register w/ org later</a:t>
            </a:r>
          </a:p>
          <a:p>
            <a: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Updates to subscription mgmt (info &amp; updates on FOAs)</a:t>
            </a:r>
          </a:p>
          <a:p>
            <a: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Enhancements to copy functionality</a:t>
            </a:r>
          </a:p>
          <a:p>
            <a: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 Opportunity search by Application Package IDs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Later (</a:t>
            </a:r>
            <a:r>
              <a:rPr lang="en-US" b="1"/>
              <a:t>around</a:t>
            </a: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March 2018)</a:t>
            </a:r>
          </a:p>
          <a:p>
            <a: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Allow orgs to create custom roles, more flexibility on expanded AOR role assignment, modify some eBiz POC privileges</a:t>
            </a:r>
          </a:p>
          <a:p>
            <a: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1" i="1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Add attachments to Application/Form view</a:t>
            </a:r>
          </a:p>
          <a:p>
            <a: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Enhance error messages</a:t>
            </a:r>
          </a:p>
          <a:p>
            <a:pPr marL="457200" marR="0" lvl="0" indent="-342900" algn="l" rtl="0">
              <a:spcBef>
                <a:spcPts val="360"/>
              </a:spcBef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Enhance copy functionality further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/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 sz="3000" i="0" u="none" strike="noStrike" cap="none">
                <a:solidFill>
                  <a:srgbClr val="4B2E83"/>
                </a:solidFill>
              </a:rPr>
              <a:t>Workspace Background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59300" y="1584325"/>
            <a:ext cx="78084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Objective: 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Enhance Grants.gov Apply functionality </a:t>
            </a:r>
            <a:r>
              <a:rPr lang="en-US"/>
              <a:t>with 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shared, online environment to collaboratively complete &amp; submit grant applications 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Benefits: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Multiple users concurrently complete forms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Reuse/copy existing forms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Validation upon upload of forms reduces rejections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Seamless Integration between online webforms &amp; offline PDF forms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Collaborate with external collaborators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Changes to FOA immediately reflected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Data retained for 3 years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What’s Happening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As of January 1, 2018 Grants.gov</a:t>
            </a:r>
            <a:r>
              <a:rPr lang="en-US">
                <a:solidFill>
                  <a:srgbClr val="000000"/>
                </a:solidFill>
                <a:hlinkClick r:id="rId3"/>
              </a:rPr>
              <a:t> </a:t>
            </a:r>
            <a:r>
              <a:rPr lang="en-US" u="sng">
                <a:solidFill>
                  <a:schemeClr val="accent5"/>
                </a:solidFill>
                <a:hlinkClick r:id="rId3"/>
              </a:rPr>
              <a:t>Adobe Forms application packages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/>
              <a:t>will be replaced with the Grants.gov Workspace solution.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Federal agencies who do not have their own proposal submission systems and who currently use the Adobe forms package will be using Workspace.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What You Need to Know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Grants.gov will continue to accept Adobe forms for a brief transition period if they were downloaded before January 1, 2018.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OSP will not accept Adobe application packages on eGC1s arriving “IN OSP” after February 28, 2018.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You Need to Do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659300" y="1584325"/>
            <a:ext cx="80205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Preparing proposals to federal agencies (</a:t>
            </a:r>
            <a:r>
              <a:rPr lang="en-US" b="1"/>
              <a:t>other than NIH or NSF</a:t>
            </a:r>
            <a:r>
              <a:rPr lang="en-US"/>
              <a:t>) and still using Adobe Forms package through 12.31.17?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Become familiar with other submission options </a:t>
            </a:r>
            <a:r>
              <a:rPr lang="en-US" b="1"/>
              <a:t>now</a:t>
            </a:r>
            <a:r>
              <a:rPr lang="en-US"/>
              <a:t>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1524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Federal Proposal Submission Options</a:t>
            </a:r>
          </a:p>
        </p:txBody>
      </p:sp>
      <p:graphicFrame>
        <p:nvGraphicFramePr>
          <p:cNvPr id="91" name="Shape 91"/>
          <p:cNvGraphicFramePr/>
          <p:nvPr/>
        </p:nvGraphicFramePr>
        <p:xfrm>
          <a:off x="735963" y="2128313"/>
          <a:ext cx="7672075" cy="2581182"/>
        </p:xfrm>
        <a:graphic>
          <a:graphicData uri="http://schemas.openxmlformats.org/drawingml/2006/table">
            <a:tbl>
              <a:tblPr>
                <a:noFill/>
                <a:tableStyleId>{E2EF5241-A5F3-40BA-BE31-B7D18685ECD8}</a:tableStyleId>
              </a:tblPr>
              <a:tblGrid>
                <a:gridCol w="236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Method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Considerations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Workspace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Adobe Forms Packages replacement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SAGE Grant Runner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 </a:t>
                      </a:r>
                      <a:r>
                        <a:rPr lang="en-US" sz="1800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Specific </a:t>
                      </a:r>
                      <a:r>
                        <a:rPr lang="en-US" sz="1800" b="1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NIH </a:t>
                      </a:r>
                      <a:r>
                        <a:rPr lang="en-US" sz="1800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Opportunities</a:t>
                      </a: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the UWs System to System Solution (S2S), Grant Runner.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Reduces duplicate entry &amp; routes with eGC1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0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Sponsor Specific System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NIH ASSIST, NSF Fastlane, NASA NSPIRES etc...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NIH &amp; NSF Submissions? 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71750" y="1676775"/>
            <a:ext cx="8184600" cy="356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Submit NIH proposals via Grant Runner or ASSIST. </a:t>
            </a:r>
          </a:p>
          <a:p>
            <a:pPr lvl="0" rtl="0">
              <a:spcBef>
                <a:spcPts val="480"/>
              </a:spcBef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Check to see if your specific NIH opportunity can be submitted via Grant Runner. </a:t>
            </a:r>
          </a:p>
          <a:p>
            <a:pPr lvl="0" rtl="0">
              <a:spcBef>
                <a:spcPts val="480"/>
              </a:spcBef>
              <a:buNone/>
            </a:pPr>
            <a:endParaRPr sz="1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480"/>
              </a:spcBef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Enhancements and expanded opportunities within Grant Runner are under way. Stay tuned for more information.</a:t>
            </a:r>
          </a:p>
          <a:p>
            <a:pPr lvl="0" rtl="0">
              <a:spcBef>
                <a:spcPts val="480"/>
              </a:spcBef>
              <a:buNone/>
            </a:pPr>
            <a:endParaRPr sz="1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480"/>
              </a:spcBef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NSF proposals MUST continue to be submitted in Fastlane.</a:t>
            </a:r>
          </a:p>
          <a:p>
            <a:pPr lvl="0" rtl="0">
              <a:spcBef>
                <a:spcPts val="480"/>
              </a:spcBef>
              <a:buNone/>
            </a:pP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Using Workspace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2"/>
                </a:solidFill>
              </a:rPr>
              <a:t>We recommend these </a:t>
            </a:r>
            <a:r>
              <a:rPr lang="en-US" sz="2000" u="sng" dirty="0">
                <a:solidFill>
                  <a:schemeClr val="dk2"/>
                </a:solidFill>
                <a:hlinkClick r:id="rId3"/>
              </a:rPr>
              <a:t>7 Grants.gov User Guide articles</a:t>
            </a:r>
            <a:r>
              <a:rPr lang="en-US" sz="2000" dirty="0">
                <a:solidFill>
                  <a:schemeClr val="dk2"/>
                </a:solidFill>
              </a:rPr>
              <a:t>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2"/>
                </a:solidFill>
              </a:rPr>
              <a:t>Individuals must </a:t>
            </a:r>
            <a:r>
              <a:rPr lang="en-US" sz="2000" u="sng" dirty="0">
                <a:solidFill>
                  <a:schemeClr val="dk2"/>
                </a:solidFill>
                <a:hlinkClick r:id="rId4"/>
              </a:rPr>
              <a:t>register in Grants.gov </a:t>
            </a:r>
            <a:r>
              <a:rPr lang="en-US" sz="2000" dirty="0">
                <a:solidFill>
                  <a:schemeClr val="dk2"/>
                </a:solidFill>
              </a:rPr>
              <a:t>to use Workspace.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2"/>
                </a:solidFill>
              </a:rPr>
              <a:t>eGC1 preparers need to include the Workspace ID# </a:t>
            </a:r>
            <a:r>
              <a:rPr lang="en-US" sz="2000" b="1" dirty="0">
                <a:solidFill>
                  <a:schemeClr val="dk2"/>
                </a:solidFill>
              </a:rPr>
              <a:t>and </a:t>
            </a:r>
            <a:r>
              <a:rPr lang="en-US" sz="2000" dirty="0">
                <a:solidFill>
                  <a:schemeClr val="dk2"/>
                </a:solidFill>
              </a:rPr>
              <a:t>upload 2 Workspace application PDF files to the eGC1: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Open Sans"/>
            </a:pPr>
            <a:r>
              <a:rPr lang="en-US" sz="2000" dirty="0">
                <a:solidFill>
                  <a:schemeClr val="dk2"/>
                </a:solidFill>
              </a:rPr>
              <a:t>Workspace generated PDF showing form fields completed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Open Sans"/>
            </a:pPr>
            <a:r>
              <a:rPr lang="en-US" sz="2000" dirty="0">
                <a:solidFill>
                  <a:schemeClr val="dk2"/>
                </a:solidFill>
              </a:rPr>
              <a:t>One PDF of all </a:t>
            </a:r>
            <a:r>
              <a:rPr lang="en-US" sz="2000" dirty="0" err="1">
                <a:solidFill>
                  <a:schemeClr val="dk2"/>
                </a:solidFill>
              </a:rPr>
              <a:t>attachments.The</a:t>
            </a:r>
            <a:r>
              <a:rPr lang="en-US" sz="2000" dirty="0">
                <a:solidFill>
                  <a:schemeClr val="dk2"/>
                </a:solidFill>
              </a:rPr>
              <a:t> PDF downloaded from Workspace does not currently include attachments - but it will!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/>
              <a:t>Workspace Resources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/>
              <a:t>Grants.gov UW </a:t>
            </a:r>
            <a:r>
              <a:rPr lang="en-US" u="sng">
                <a:solidFill>
                  <a:srgbClr val="1155CC"/>
                </a:solidFill>
                <a:hlinkClick r:id="rId3"/>
              </a:rPr>
              <a:t>registration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/>
              <a:t>instructions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u="sng">
                <a:solidFill>
                  <a:srgbClr val="1155CC"/>
                </a:solidFill>
                <a:hlinkClick r:id="rId4"/>
              </a:rPr>
              <a:t>7 Grants.gov User Guide articles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/>
              <a:t>Workspace </a:t>
            </a:r>
            <a:r>
              <a:rPr lang="en-US" u="sng">
                <a:solidFill>
                  <a:srgbClr val="1155CC"/>
                </a:solidFill>
                <a:hlinkClick r:id="rId5"/>
              </a:rPr>
              <a:t>Online User Guide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/>
              <a:t>Grants.gov </a:t>
            </a:r>
            <a:r>
              <a:rPr lang="en-US" u="sng">
                <a:solidFill>
                  <a:srgbClr val="1155CC"/>
                </a:solidFill>
                <a:hlinkClick r:id="rId6"/>
              </a:rPr>
              <a:t>Applicant Training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u="sng">
                <a:solidFill>
                  <a:srgbClr val="1155CC"/>
                </a:solidFill>
                <a:hlinkClick r:id="rId7"/>
              </a:rPr>
              <a:t>Grants.gov YouTube Channel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200"/>
              <a:t>OSP Announcement: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200" u="sng">
                <a:solidFill>
                  <a:schemeClr val="hlink"/>
                </a:solidFill>
                <a:hlinkClick r:id="rId8"/>
              </a:rPr>
              <a:t>Grants.gov Adobe Application Packages Are Going Away!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4B2E83"/>
                </a:solidFill>
              </a:rPr>
              <a:t>Grants.gov Helpdesk Support Center: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support@grants.gov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or 1-800-518-4726 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497</Words>
  <Application>Microsoft Office PowerPoint</Application>
  <PresentationFormat>On-screen Show (4:3)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Open Sans</vt:lpstr>
      <vt:lpstr>Open Sans Light</vt:lpstr>
      <vt:lpstr>Encode Sans Black</vt:lpstr>
      <vt:lpstr>Merriweather Sans</vt:lpstr>
      <vt:lpstr>Arial</vt:lpstr>
      <vt:lpstr>Calibri</vt:lpstr>
      <vt:lpstr>Century Gothic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osp</dc:creator>
  <cp:lastModifiedBy>SUSAN S. WILBANKS</cp:lastModifiedBy>
  <cp:revision>1</cp:revision>
  <dcterms:modified xsi:type="dcterms:W3CDTF">2017-10-27T19:58:27Z</dcterms:modified>
</cp:coreProperties>
</file>