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Open Sans" panose="020B060603050402020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y Chung" initials="" lastIdx="1" clrIdx="0"/>
  <p:cmAuthor id="1" name="_ tfr@uw.edu" initials="" lastIdx="4" clrIdx="1"/>
  <p:cmAuthor id="2" name="Amanda C Snyder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DB22B1-86DE-42E2-A107-E46F306BD0B0}">
  <a:tblStyle styleId="{73DB22B1-86DE-42E2-A107-E46F306BD0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7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6T21:26:13.625" idx="2">
    <p:pos x="6000" y="0"/>
    <p:text>+acs229@uw.edu I like slide 5 info as well from the NIH slide set.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7T17:54:32.875" idx="3">
    <p:pos x="6000" y="0"/>
    <p:text>+acs229@uw.edu I think we should move the last box to the top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0-16T16:42:49.142" idx="3">
    <p:pos x="6000" y="0"/>
    <p:text>Not too detailed. Necessary to show.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333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383713" y="1143000"/>
            <a:ext cx="40905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83713" y="1143000"/>
            <a:ext cx="4090500" cy="308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policy/clinical-trials/training-resources.htm" TargetMode="External"/><Relationship Id="rId3" Type="http://schemas.openxmlformats.org/officeDocument/2006/relationships/hyperlink" Target="https://grants.nih.gov/grants/how-to-apply-application-guide/resources/annotated-form-sets.htm" TargetMode="External"/><Relationship Id="rId7" Type="http://schemas.openxmlformats.org/officeDocument/2006/relationships/hyperlink" Target="https://grants.nih.gov/ct-decision/inde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ants.nih.gov/policy/clinical-trials/definition.htm" TargetMode="External"/><Relationship Id="rId11" Type="http://schemas.openxmlformats.org/officeDocument/2006/relationships/hyperlink" Target="https://grants.nih.gov/grants/guide/notice-files/NOT-OD-17-043.html" TargetMode="External"/><Relationship Id="rId5" Type="http://schemas.openxmlformats.org/officeDocument/2006/relationships/hyperlink" Target="https://grants.nih.gov/grants/ElectronicReceipt/files/Preview_of_FORMS-E_form_updates.pdf" TargetMode="External"/><Relationship Id="rId10" Type="http://schemas.openxmlformats.org/officeDocument/2006/relationships/hyperlink" Target="https://www.youtube.com/watch?v=nz9NWFhYOG8&amp;list=PLOEUwSnjvqBJeHcb4yai7_fDnFZFPEmQK&amp;index=1" TargetMode="External"/><Relationship Id="rId4" Type="http://schemas.openxmlformats.org/officeDocument/2006/relationships/hyperlink" Target="https://grants.nih.gov/grants/funding/high-level_summary_of_form_changes-FORMS-E.pdf" TargetMode="External"/><Relationship Id="rId9" Type="http://schemas.openxmlformats.org/officeDocument/2006/relationships/hyperlink" Target="https://grants.nih.gov/policy/clinical-trials/case-studies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7-06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hyperlink" Target="https://grants.nih.gov/ct-decisio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NIH Forms E: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Human Subjects  &amp;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Clinical Trials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92029" y="4308048"/>
            <a:ext cx="6656729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October MRAM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title="PHS Human Subjects and Clinical Trials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373" y="57933"/>
            <a:ext cx="4749600" cy="6800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1" name="Shape 121" title="&quot;&quot;"/>
          <p:cNvSpPr/>
          <p:nvPr/>
        </p:nvSpPr>
        <p:spPr>
          <a:xfrm>
            <a:off x="4019329" y="711798"/>
            <a:ext cx="4274700" cy="1278300"/>
          </a:xfrm>
          <a:prstGeom prst="roundRect">
            <a:avLst>
              <a:gd name="adj" fmla="val 16667"/>
            </a:avLst>
          </a:prstGeom>
          <a:solidFill>
            <a:srgbClr val="FFFF00">
              <a:alpha val="98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Shape 122" title="&quot;&quot;"/>
          <p:cNvSpPr/>
          <p:nvPr/>
        </p:nvSpPr>
        <p:spPr>
          <a:xfrm>
            <a:off x="3934373" y="4346089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 title="&quot;&quot;"/>
          <p:cNvSpPr/>
          <p:nvPr/>
        </p:nvSpPr>
        <p:spPr>
          <a:xfrm>
            <a:off x="3382129" y="4701092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Shape 124" title="&quot;&quot;"/>
          <p:cNvSpPr/>
          <p:nvPr/>
        </p:nvSpPr>
        <p:spPr>
          <a:xfrm>
            <a:off x="3935714" y="5638801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Shape 125" title="&quot;&quot;"/>
          <p:cNvSpPr/>
          <p:nvPr/>
        </p:nvSpPr>
        <p:spPr>
          <a:xfrm>
            <a:off x="3383471" y="6015314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29477" y="4653900"/>
            <a:ext cx="28941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Full Study Record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28599" y="5926875"/>
            <a:ext cx="33789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Delayed Onset Study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9300" y="1030175"/>
            <a:ext cx="3999600" cy="9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HS=YES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33426" y="2212350"/>
            <a:ext cx="3646500" cy="13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…must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include at least one full or delayed onset study record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362725"/>
            <a:ext cx="3999600" cy="8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PHS HS &amp; CT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Form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Pay Attention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0"/>
              <a:t>Choose announcement specific for your package due date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/>
              <a:t>During transition, some FOAs will have BOTH FORMS-D to FORMS-E packages available.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/>
          </a:p>
          <a:p>
            <a:pPr marL="0" lv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sz="2200" b="0"/>
          </a:p>
          <a:p>
            <a:pPr marL="0" lv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200" b="0"/>
              <a:t>Choose the FOA appropriate for your proposal type.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0"/>
              <a:t>FOAs that allow CT using FORMS-E will be reissued. New FOAs will specify CT allowability in FOA title.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7" name="Shape 137"/>
          <p:cNvCxnSpPr/>
          <p:nvPr/>
        </p:nvCxnSpPr>
        <p:spPr>
          <a:xfrm rot="10800000" flipH="1">
            <a:off x="1000125" y="3608125"/>
            <a:ext cx="4169400" cy="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NIH Resources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659300" y="1644600"/>
            <a:ext cx="8196300" cy="460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FORMS-E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 sz="2000" b="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Annotated Form Sets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 sz="2000" b="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High-level Summary of Form Changes in FORMS-E Application Packages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 sz="2000" b="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Preview of FORMS-E Grant Application Form Changes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NIH Clinical Trials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Definition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 </a:t>
            </a:r>
            <a:r>
              <a:rPr lang="en-US" sz="2000" b="0" u="sng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Decision Tree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0" u="sng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CT Training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000" b="0" u="sng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Case Studies</a:t>
            </a:r>
            <a:r>
              <a:rPr lang="en-US" sz="20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0" indent="0">
              <a:spcBef>
                <a:spcPts val="0"/>
              </a:spcBef>
              <a:buNone/>
            </a:pP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Take a 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10 min. tour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of 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new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Human Subjects /CT 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form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0" indent="0">
              <a:spcBef>
                <a:spcPts val="0"/>
              </a:spcBef>
              <a:buNone/>
            </a:pPr>
            <a:endParaRPr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0" u="sng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11"/>
              </a:rPr>
              <a:t>NOT-OD-17-043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Stay tuned...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789179" y="178867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0"/>
              <a:t>SAGE Grant Runner updates coming in November will support these changes. 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>
              <a:spcBef>
                <a:spcPts val="0"/>
              </a:spcBef>
              <a:buNone/>
            </a:pPr>
            <a:r>
              <a:rPr lang="en-US" b="0"/>
              <a:t>Reminders &amp; more details to come...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6781" y="371510"/>
            <a:ext cx="8184599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Forms E: </a:t>
            </a:r>
            <a:r>
              <a:rPr lang="en-US"/>
              <a:t>Changes Coming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040300" y="1736725"/>
            <a:ext cx="69000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sz="2200" b="0"/>
              <a:t>Mostly changes to human subjects and clinical trials data collection </a:t>
            </a:r>
          </a:p>
          <a:p>
            <a:pPr marL="0" lvl="0" indent="-69850" rt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50000"/>
              <a:buFont typeface="Arial"/>
              <a:buNone/>
            </a:pPr>
            <a:endParaRPr sz="2200" b="0"/>
          </a:p>
          <a:p>
            <a:pPr marL="0" lvl="0" indent="-69850" rt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sz="2200" b="0"/>
              <a:t>Consolidates Clinical Trials &amp; Human Subjects info into single form</a:t>
            </a:r>
          </a:p>
          <a:p>
            <a:pPr marL="0" lvl="0" indent="-69850" rt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55000"/>
              <a:buFont typeface="Arial"/>
              <a:buNone/>
            </a:pPr>
            <a:endParaRPr sz="2000" b="0"/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sz="2200"/>
              <a:t>NEW </a:t>
            </a:r>
            <a:r>
              <a:rPr lang="en-US" sz="2200" b="0"/>
              <a:t>PHS / CT Form Mandatory in MOST Application Packages</a:t>
            </a:r>
          </a:p>
          <a:p>
            <a:pPr marL="0" marR="0" lvl="0" indent="-69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endParaRPr sz="2000" b="0"/>
          </a:p>
        </p:txBody>
      </p:sp>
      <p:sp>
        <p:nvSpPr>
          <p:cNvPr id="61" name="Shape 61"/>
          <p:cNvSpPr txBox="1"/>
          <p:nvPr/>
        </p:nvSpPr>
        <p:spPr>
          <a:xfrm>
            <a:off x="721625" y="5920725"/>
            <a:ext cx="3732300" cy="88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NOT-OD-17-062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FORMS - E  Timing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59304" y="1547100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0" dirty="0"/>
              <a:t>I</a:t>
            </a:r>
            <a:r>
              <a:rPr lang="en-US" sz="2200" b="0" dirty="0"/>
              <a:t>nstructions available 9.25.17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200" b="0" dirty="0"/>
              <a:t>FORMS-E packages available 10.25.17</a:t>
            </a:r>
          </a:p>
          <a:p>
            <a:pPr marL="457200"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200" dirty="0"/>
              <a:t>MUST</a:t>
            </a:r>
            <a:r>
              <a:rPr lang="en-US" sz="2200" b="0" dirty="0"/>
              <a:t> be used for due dates on or after 1.25.18 </a:t>
            </a:r>
          </a:p>
          <a:p>
            <a:pPr marL="457200"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200" dirty="0"/>
              <a:t>CANNOT</a:t>
            </a:r>
            <a:r>
              <a:rPr lang="en-US" sz="2200" b="0" dirty="0"/>
              <a:t> be used for earlier due dates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200" b="0" dirty="0"/>
              <a:t>Some FOAs will be posted before 10.25 without packages 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buSzPct val="100000"/>
            </a:pPr>
            <a:r>
              <a:rPr lang="en-US" sz="2200" b="0" dirty="0"/>
              <a:t>e.g., PAR-17-301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endParaRPr sz="2200" b="0" dirty="0"/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200" b="0" dirty="0"/>
              <a:t>All active non-clinical trial FOAs with due dates on/after Jan. 25 - FORMS-E will be added between 10.25 - </a:t>
            </a:r>
            <a:r>
              <a:rPr lang="en-US" sz="2200" b="0" dirty="0" smtClean="0"/>
              <a:t>11.25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/>
              <a:t>C</a:t>
            </a:r>
            <a:r>
              <a:rPr lang="en-US" sz="2200" dirty="0" smtClean="0"/>
              <a:t>heck online version of FOA within 8 weeks of due date </a:t>
            </a:r>
            <a:r>
              <a:rPr lang="en-US" sz="2200" b="0" dirty="0" smtClean="0"/>
              <a:t>to confirm it’s appropriate for the opportunity. </a:t>
            </a:r>
            <a:endParaRPr sz="2200" b="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endParaRPr sz="2000" b="0" dirty="0"/>
          </a:p>
          <a:p>
            <a:pPr marL="0" lvl="0" indent="0">
              <a:spcBef>
                <a:spcPts val="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6781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Forms E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Changes &amp; Impacted Forms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731525" y="1253725"/>
            <a:ext cx="83781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69850" rt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dirty="0"/>
              <a:t>Agency Specific PHS forms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sz="1800" b="0" dirty="0"/>
              <a:t>PHS 398: Career Dev. Award Supp., Cover Page, Modular Budget, Research Plan, Research Training Program Plan, Training Budget &amp; Subaward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1800" b="0" dirty="0"/>
              <a:t>Additional Indirect Costs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1800" b="0" dirty="0"/>
              <a:t>Assignment Request Form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1800" b="0" dirty="0"/>
              <a:t>Fellowship Supp. Form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1800" b="0" dirty="0"/>
              <a:t>Inclusion Enrollment Report - No longer used rolled into new form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1800" b="0" dirty="0"/>
          </a:p>
        </p:txBody>
      </p:sp>
      <p:sp>
        <p:nvSpPr>
          <p:cNvPr id="74" name="Shape 74"/>
          <p:cNvSpPr txBox="1"/>
          <p:nvPr/>
        </p:nvSpPr>
        <p:spPr>
          <a:xfrm>
            <a:off x="731525" y="4010400"/>
            <a:ext cx="60897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Federal-wide forms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Other Project Info - Added 2 Exemptions (7 &amp; 8), anticipating future use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Budget added- Total Cost &amp; Fee Calculation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Exceptions </a:t>
            </a:r>
            <a:r>
              <a:rPr lang="en-US" dirty="0" smtClean="0"/>
              <a:t>for Inclusion of New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Human Subjects/Clinical Trial Form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65900" y="1550025"/>
            <a:ext cx="8184600" cy="431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0" dirty="0"/>
              <a:t>Form </a:t>
            </a:r>
            <a:r>
              <a:rPr lang="en-US" dirty="0"/>
              <a:t>not</a:t>
            </a:r>
            <a:r>
              <a:rPr lang="en-US" b="0" dirty="0"/>
              <a:t> included in package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dirty="0"/>
              <a:t>Training </a:t>
            </a:r>
            <a:endParaRPr lang="en-US" b="0" dirty="0" smtClean="0"/>
          </a:p>
          <a:p>
            <a:pPr marL="457200" lvl="0" indent="-228600">
              <a:spcBef>
                <a:spcPts val="0"/>
              </a:spcBef>
            </a:pPr>
            <a:r>
              <a:rPr lang="en-US" b="0" dirty="0" smtClean="0"/>
              <a:t>Shared Instrumentation – S10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dirty="0" smtClean="0"/>
              <a:t>Construction </a:t>
            </a:r>
            <a:r>
              <a:rPr lang="en-US" b="0" dirty="0"/>
              <a:t>– C06/UC6, G20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b="0" dirty="0"/>
              <a:t>Resource Awards – X01</a:t>
            </a:r>
          </a:p>
          <a:p>
            <a:pPr marL="0" lvl="0" indent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0" dirty="0"/>
              <a:t>Form </a:t>
            </a:r>
            <a:r>
              <a:rPr lang="en-US" dirty="0"/>
              <a:t>optional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dirty="0"/>
              <a:t>Admin </a:t>
            </a:r>
            <a:r>
              <a:rPr lang="en-US" b="0" dirty="0" err="1"/>
              <a:t>Supp</a:t>
            </a:r>
            <a:r>
              <a:rPr lang="en-US" b="0" dirty="0"/>
              <a:t> Type 3 – research, career dev, fellowship, institutional training (K12 and D43)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dirty="0"/>
              <a:t>Type 6 &amp; Type 7 - research, career dev, fellowship</a:t>
            </a:r>
          </a:p>
          <a:p>
            <a:pPr lvl="0">
              <a:spcBef>
                <a:spcPts val="0"/>
              </a:spcBef>
              <a:buNone/>
            </a:pPr>
            <a:endParaRPr b="0" dirty="0"/>
          </a:p>
          <a:p>
            <a:pPr lvl="0">
              <a:spcBef>
                <a:spcPts val="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NIH Might Consider Your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Human Subjects Research a Clinical Trial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75" y="2314150"/>
            <a:ext cx="5284801" cy="29172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875846" y="6005750"/>
            <a:ext cx="5331900" cy="5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Unsure how to answer?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 the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NIH Clinical Trial Decision Tree!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224150" y="5149850"/>
            <a:ext cx="8622600" cy="85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YES 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these questions, </a:t>
            </a:r>
            <a:r>
              <a:rPr lang="en-US" sz="2000" dirty="0" smtClea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considers your study a 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 trial.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64575" y="1545000"/>
            <a:ext cx="5284800" cy="295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Does your study…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✓"/>
            </a:pP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Involve one or more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human subjects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✓"/>
            </a:pPr>
            <a:r>
              <a:rPr lang="en-US" sz="2000" b="1" dirty="0" smtClea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Prospectively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assign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human subject(s) to intervention(s)?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✓"/>
            </a:pP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Evaluate the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 of intervention(s)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on the human subject(s)?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✓"/>
            </a:pP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Have a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health-related biomedical or </a:t>
            </a:r>
            <a:r>
              <a:rPr lang="en-US" sz="2000" b="1" dirty="0" smtClea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behavioral </a:t>
            </a:r>
            <a:r>
              <a:rPr lang="en-US" sz="2000" b="1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outcome</a:t>
            </a:r>
            <a:r>
              <a:rPr lang="en-US" sz="2000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?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This Is Important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846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0" dirty="0" smtClean="0"/>
              <a:t>If NIH </a:t>
            </a:r>
            <a:r>
              <a:rPr lang="en-US" b="0" dirty="0"/>
              <a:t>considers the study a clinical trial </a:t>
            </a:r>
            <a:r>
              <a:rPr lang="en-US" b="0" dirty="0" smtClean="0"/>
              <a:t>(CT) the </a:t>
            </a:r>
            <a:r>
              <a:rPr lang="en-US" b="0" dirty="0"/>
              <a:t>PI needs to</a:t>
            </a:r>
            <a:r>
              <a:rPr lang="en-US" b="0" dirty="0" smtClean="0"/>
              <a:t>:</a:t>
            </a:r>
            <a:endParaRPr b="0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Respond to a clinical trial-</a:t>
            </a:r>
            <a:r>
              <a:rPr lang="en-US" dirty="0"/>
              <a:t>specific </a:t>
            </a:r>
            <a:r>
              <a:rPr lang="en-US" dirty="0" smtClean="0"/>
              <a:t>FOA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b="0" dirty="0" smtClean="0"/>
              <a:t>Include</a:t>
            </a:r>
            <a:r>
              <a:rPr lang="en-US" dirty="0" smtClean="0"/>
              <a:t> detailed study level info </a:t>
            </a:r>
            <a:r>
              <a:rPr lang="en-US" b="0" dirty="0" smtClean="0"/>
              <a:t>in new Human Subjects &amp; CT information form </a:t>
            </a:r>
            <a:r>
              <a:rPr lang="en-US" b="0" dirty="0"/>
              <a:t>i</a:t>
            </a:r>
            <a:r>
              <a:rPr lang="en-US" b="0" dirty="0" smtClean="0"/>
              <a:t>n application</a:t>
            </a:r>
            <a:endParaRPr lang="en-US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b="0" dirty="0" smtClean="0"/>
              <a:t>Address </a:t>
            </a:r>
            <a:r>
              <a:rPr lang="en-US" dirty="0"/>
              <a:t>additional review criteria</a:t>
            </a:r>
            <a:r>
              <a:rPr lang="en-US" b="0" dirty="0"/>
              <a:t> specific for clinical trials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Register and report </a:t>
            </a:r>
            <a:r>
              <a:rPr lang="en-US" b="0" dirty="0"/>
              <a:t>the clinical trial in ClinicalTrials.gov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Clinical Trial Designation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Funding Opportunity Announcements (FOA)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696200" cy="38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n-US" sz="28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en-U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FOAs will be designated as one of the following in Section </a:t>
            </a:r>
            <a:r>
              <a:rPr lang="en-US" sz="28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II:</a:t>
            </a:r>
            <a:endParaRPr lang="en-US" sz="2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Trial Required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Trial Not Allowed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Trial Optional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Independent Clinical Trials: *only for Career Development (K) &amp; Fellowship (F)</a:t>
            </a: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higlighting the following Human Subjects related fields -Are Human Subjects Involved? Yes/No - Is Project Exempt from Federal regulations? Yes/No - Exemption numbers 1-8 - Is IRB review Pending? Yes/No - Human Subject Assurance Number" title="R&amp;R Other Project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14" y="178622"/>
            <a:ext cx="5793600" cy="712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8" name="Shape 108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solidFill>
            <a:srgbClr val="FFFF00">
              <a:alpha val="98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Shape 109" title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260" y="1927877"/>
            <a:ext cx="6704700" cy="955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0" name="Shape 110" title="&quot;&quot;"/>
          <p:cNvSpPr/>
          <p:nvPr/>
        </p:nvSpPr>
        <p:spPr>
          <a:xfrm>
            <a:off x="1641549" y="4645286"/>
            <a:ext cx="5372100" cy="1731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 title="&quot;&quot;"/>
          <p:cNvSpPr/>
          <p:nvPr/>
        </p:nvSpPr>
        <p:spPr>
          <a:xfrm>
            <a:off x="1746941" y="3056885"/>
            <a:ext cx="5727000" cy="1555200"/>
          </a:xfrm>
          <a:prstGeom prst="roundRect">
            <a:avLst>
              <a:gd name="adj" fmla="val 16667"/>
            </a:avLst>
          </a:prstGeom>
          <a:solidFill>
            <a:srgbClr val="FFFF00">
              <a:alpha val="98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Shape 112" title="&quot;&quot;"/>
          <p:cNvSpPr/>
          <p:nvPr/>
        </p:nvSpPr>
        <p:spPr>
          <a:xfrm rot="10800000">
            <a:off x="7107049" y="5193826"/>
            <a:ext cx="734100" cy="63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801600" y="260050"/>
            <a:ext cx="3351000" cy="22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 b="1">
                <a:latin typeface="Open Sans"/>
                <a:ea typeface="Open Sans"/>
                <a:cs typeface="Open Sans"/>
                <a:sym typeface="Open Sans"/>
              </a:rPr>
              <a:t>PHS HS &amp; CT Form</a:t>
            </a:r>
            <a:r>
              <a:rPr lang="en-US" sz="29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>
                <a:latin typeface="Open Sans"/>
                <a:ea typeface="Open Sans"/>
                <a:cs typeface="Open Sans"/>
                <a:sym typeface="Open Sans"/>
              </a:rPr>
              <a:t>When HS=NO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endParaRPr/>
          </a:p>
        </p:txBody>
      </p:sp>
      <p:sp>
        <p:nvSpPr>
          <p:cNvPr id="114" name="Shape 114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599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Merriweather Sans</vt:lpstr>
      <vt:lpstr>Wingdings</vt:lpstr>
      <vt:lpstr>Open Sans</vt:lpstr>
      <vt:lpstr>Arial</vt:lpstr>
      <vt:lpstr>Calibri</vt:lpstr>
      <vt:lpstr>Open Sans Light</vt:lpstr>
      <vt:lpstr>Century Gothic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PHS HS &amp; CT Form  When HS=NO </vt:lpstr>
      <vt:lpstr>WHEN HS=YES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15</cp:revision>
  <dcterms:modified xsi:type="dcterms:W3CDTF">2017-10-27T19:59:14Z</dcterms:modified>
</cp:coreProperties>
</file>