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handoutMasterIdLst>
    <p:handoutMasterId r:id="rId7"/>
  </p:handoutMasterIdLst>
  <p:sldIdLst>
    <p:sldId id="256" r:id="rId2"/>
    <p:sldId id="279" r:id="rId3"/>
    <p:sldId id="278" r:id="rId4"/>
    <p:sldId id="280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1" autoAdjust="0"/>
    <p:restoredTop sz="86401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9F096-EAEA-4FFF-B9BD-356CE1A4E4C3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BBCA-AF7C-40C1-AB94-7F1BBF8D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39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75CAF5F-D1CA-4DEE-87C3-1345CE9F61A9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E5FD5AB-FDE5-45C6-8679-D669A6371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6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3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 ID – MAA compares the Net ID of the person whose name appears on the FEC with the Net ID of the person certifying the FEC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9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 ID – MAA compares the Net ID of the person whose name appears on the FEC with the Net ID of the person certifying the FEC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74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 ID – MAA compares the Net ID of the person whose name appears on the FEC with the Net ID of the person certifying the FEC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3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C2BE05-AC2C-4569-AA4B-60BA66F024A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82F57C-6BC7-4961-8CB0-3C276DE499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Management Accounting &amp; Analysis 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MRAM  - </a:t>
            </a:r>
            <a:r>
              <a:rPr lang="en-US" dirty="0" smtClean="0"/>
              <a:t>October 19,</a:t>
            </a:r>
            <a:r>
              <a:rPr lang="en-US" dirty="0" smtClean="0">
                <a:effectLst/>
              </a:rPr>
              <a:t> </a:t>
            </a:r>
            <a:r>
              <a:rPr lang="en-US" dirty="0" smtClean="0"/>
              <a:t>2017 </a:t>
            </a:r>
          </a:p>
          <a:p>
            <a:r>
              <a:rPr lang="en-US" dirty="0" smtClean="0"/>
              <a:t>Michael Anthony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University </a:t>
            </a:r>
            <a:r>
              <a:rPr lang="en-US" i="1" dirty="0">
                <a:effectLst/>
              </a:rPr>
              <a:t>of</a:t>
            </a:r>
            <a:r>
              <a:rPr lang="en-US" dirty="0">
                <a:effectLst/>
              </a:rPr>
              <a:t> Washington </a:t>
            </a:r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83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MAA </a:t>
            </a:r>
            <a:r>
              <a:rPr lang="en-US" sz="2000" dirty="0">
                <a:latin typeface="Calibri" panose="020F0502020204030204" pitchFamily="34" charset="0"/>
              </a:rPr>
              <a:t>developing ‘decision tree’ to assist faculty in the completion of their FEC </a:t>
            </a:r>
            <a:r>
              <a:rPr lang="en-US" sz="2000" dirty="0" smtClean="0">
                <a:latin typeface="Calibri" panose="020F0502020204030204" pitchFamily="34" charset="0"/>
              </a:rPr>
              <a:t>reports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Seeking department input on the types of </a:t>
            </a:r>
            <a:r>
              <a:rPr lang="en-US" sz="2000" dirty="0">
                <a:latin typeface="Calibri" panose="020F0502020204030204" pitchFamily="34" charset="0"/>
              </a:rPr>
              <a:t>questions FEC </a:t>
            </a:r>
            <a:r>
              <a:rPr lang="en-US" sz="2000" dirty="0" smtClean="0">
                <a:latin typeface="Calibri" panose="020F0502020204030204" pitchFamily="34" charset="0"/>
              </a:rPr>
              <a:t>coordinators, administrators, etc. receive from faculty when completing these reports</a:t>
            </a:r>
          </a:p>
          <a:p>
            <a:endParaRPr 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Effort Certification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397875" algn="r"/>
              </a:tabLst>
            </a:pPr>
            <a:r>
              <a:rPr lang="en-US" sz="1400" dirty="0">
                <a:effectLst/>
              </a:rPr>
              <a:t>University </a:t>
            </a:r>
            <a:r>
              <a:rPr lang="en-US" sz="1400" i="1" dirty="0">
                <a:effectLst/>
              </a:rPr>
              <a:t>of</a:t>
            </a:r>
            <a:r>
              <a:rPr lang="en-US" sz="1400" dirty="0">
                <a:effectLst/>
              </a:rPr>
              <a:t> </a:t>
            </a:r>
            <a:r>
              <a:rPr lang="en-US" sz="1400" dirty="0" smtClean="0">
                <a:effectLst/>
              </a:rPr>
              <a:t>Washington	</a:t>
            </a:r>
            <a:r>
              <a:rPr lang="en-US" sz="1400" dirty="0"/>
              <a:t> Management Accounting &amp; </a:t>
            </a:r>
            <a:r>
              <a:rPr lang="en-US" sz="1400" dirty="0" smtClean="0"/>
              <a:t>Analysis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26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Examples: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Why is there cost sharing reflected on my FEC? (faculty member paid over the salary cap)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Why is my grant being charged 30% REG pay when my effort is 15%? (faculty IBS includes ADS not being charged to grant)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Why does my FEC reflect 5% effort to my grant when I’m working 10% on the grant? (grant not active for full FEC cycle)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My FTE is 75% so why does the FEC reflect 100% (FEC must reflect how an individual’s total (100%) salary/effort is distributed</a:t>
            </a:r>
          </a:p>
          <a:p>
            <a:endParaRPr 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Effort Certification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397875" algn="r"/>
              </a:tabLst>
            </a:pPr>
            <a:r>
              <a:rPr lang="en-US" sz="1400" dirty="0">
                <a:effectLst/>
              </a:rPr>
              <a:t>University </a:t>
            </a:r>
            <a:r>
              <a:rPr lang="en-US" sz="1400" i="1" dirty="0">
                <a:effectLst/>
              </a:rPr>
              <a:t>of</a:t>
            </a:r>
            <a:r>
              <a:rPr lang="en-US" sz="1400" dirty="0">
                <a:effectLst/>
              </a:rPr>
              <a:t> </a:t>
            </a:r>
            <a:r>
              <a:rPr lang="en-US" sz="1400" dirty="0" smtClean="0">
                <a:effectLst/>
              </a:rPr>
              <a:t>Washington	</a:t>
            </a:r>
            <a:r>
              <a:rPr lang="en-US" sz="1400" dirty="0"/>
              <a:t> Management Accounting &amp; </a:t>
            </a:r>
            <a:r>
              <a:rPr lang="en-US" sz="1400" dirty="0" smtClean="0"/>
              <a:t>Analysis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Draft </a:t>
            </a:r>
            <a:r>
              <a:rPr lang="en-US" sz="2800" dirty="0">
                <a:latin typeface="Calibri" panose="020F0502020204030204" pitchFamily="34" charset="0"/>
              </a:rPr>
              <a:t>due 10/31/2017</a:t>
            </a:r>
          </a:p>
          <a:p>
            <a:r>
              <a:rPr lang="en-US" sz="2800" dirty="0">
                <a:latin typeface="Calibri" panose="020F0502020204030204" pitchFamily="34" charset="0"/>
              </a:rPr>
              <a:t>Need your input by 10/25/2017</a:t>
            </a:r>
          </a:p>
          <a:p>
            <a:r>
              <a:rPr lang="en-US" sz="2800" dirty="0" err="1">
                <a:latin typeface="Calibri" panose="020F0502020204030204" pitchFamily="34" charset="0"/>
              </a:rPr>
              <a:t>eMail</a:t>
            </a:r>
            <a:r>
              <a:rPr lang="en-US" sz="2800" dirty="0">
                <a:latin typeface="Calibri" panose="020F0502020204030204" pitchFamily="34" charset="0"/>
              </a:rPr>
              <a:t> me (mda1213) or Stepanka </a:t>
            </a:r>
            <a:r>
              <a:rPr lang="en-US" sz="2800" dirty="0" err="1">
                <a:latin typeface="Calibri" panose="020F0502020204030204" pitchFamily="34" charset="0"/>
              </a:rPr>
              <a:t>Sirotek</a:t>
            </a:r>
            <a:r>
              <a:rPr lang="en-US" sz="2800" dirty="0">
                <a:latin typeface="Calibri" panose="020F0502020204030204" pitchFamily="34" charset="0"/>
              </a:rPr>
              <a:t> (sr8) </a:t>
            </a:r>
            <a:r>
              <a:rPr lang="en-US" sz="2800" dirty="0" smtClean="0">
                <a:latin typeface="Calibri" panose="020F0502020204030204" pitchFamily="34" charset="0"/>
              </a:rPr>
              <a:t>with your input by 10/25/2017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smtClean="0">
                <a:latin typeface="Calibri" panose="020F0502020204030204" pitchFamily="34" charset="0"/>
              </a:rPr>
              <a:t>THANK YOU!</a:t>
            </a:r>
            <a:endParaRPr lang="en-US" sz="2800" dirty="0">
              <a:latin typeface="Calibri" panose="020F0502020204030204" pitchFamily="34" charset="0"/>
            </a:endParaRPr>
          </a:p>
          <a:p>
            <a:endParaRPr 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Effort Certification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397875" algn="r"/>
              </a:tabLst>
            </a:pPr>
            <a:r>
              <a:rPr lang="en-US" sz="1400" dirty="0">
                <a:effectLst/>
              </a:rPr>
              <a:t>University </a:t>
            </a:r>
            <a:r>
              <a:rPr lang="en-US" sz="1400" i="1" dirty="0">
                <a:effectLst/>
              </a:rPr>
              <a:t>of</a:t>
            </a:r>
            <a:r>
              <a:rPr lang="en-US" sz="1400" dirty="0">
                <a:effectLst/>
              </a:rPr>
              <a:t> </a:t>
            </a:r>
            <a:r>
              <a:rPr lang="en-US" sz="1400" dirty="0" smtClean="0">
                <a:effectLst/>
              </a:rPr>
              <a:t>Washington	</a:t>
            </a:r>
            <a:r>
              <a:rPr lang="en-US" sz="1400" dirty="0"/>
              <a:t> Management Accounting &amp; </a:t>
            </a:r>
            <a:r>
              <a:rPr lang="en-US" sz="1400" dirty="0" smtClean="0"/>
              <a:t>Analysis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99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493658"/>
      </a:accent1>
      <a:accent2>
        <a:srgbClr val="438086"/>
      </a:accent2>
      <a:accent3>
        <a:srgbClr val="934B21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B1852D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24147</TotalTime>
  <Words>285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Candara</vt:lpstr>
      <vt:lpstr>Symbol</vt:lpstr>
      <vt:lpstr>Waveform</vt:lpstr>
      <vt:lpstr>Management Accounting &amp; Analysis Update</vt:lpstr>
      <vt:lpstr>Effort Certification</vt:lpstr>
      <vt:lpstr>Effort Certification</vt:lpstr>
      <vt:lpstr>Effort Certification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  Demo</dc:title>
  <dc:creator>dwentz</dc:creator>
  <cp:lastModifiedBy>SUSAN S. WILBANKS</cp:lastModifiedBy>
  <cp:revision>94</cp:revision>
  <cp:lastPrinted>2013-05-02T18:32:47Z</cp:lastPrinted>
  <dcterms:created xsi:type="dcterms:W3CDTF">2013-04-30T15:46:09Z</dcterms:created>
  <dcterms:modified xsi:type="dcterms:W3CDTF">2017-10-27T19:59:37Z</dcterms:modified>
</cp:coreProperties>
</file>