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  <p:sldMasterId id="2147483661" r:id="rId2"/>
    <p:sldMasterId id="2147483662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embeddedFontLst>
    <p:embeddedFont>
      <p:font typeface="Open Sans Light"/>
      <p:regular r:id="rId11"/>
      <p:italic r:id="rId12"/>
    </p:embeddedFont>
    <p:embeddedFont>
      <p:font typeface="Encode Sans Black"/>
      <p:bold r:id="rId13"/>
    </p:embeddedFont>
    <p:embeddedFont>
      <p:font typeface="Open Sans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557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209" cy="4015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24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  <a:defRPr sz="2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8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Arial"/>
              <a:buChar char="–"/>
              <a:defRPr sz="16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  <a:defRPr sz="14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Char char="○"/>
              <a:defRPr sz="2800" i="0" u="none" strike="noStrike" cap="none">
                <a:solidFill>
                  <a:srgbClr val="E8D3A2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Char char="■"/>
              <a:defRPr sz="2400" i="0" u="none" strike="noStrike" cap="none">
                <a:solidFill>
                  <a:srgbClr val="E8D3A2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Char char="●"/>
              <a:defRPr sz="2000" i="0" u="none" strike="noStrike" cap="none">
                <a:solidFill>
                  <a:srgbClr val="E8D3A2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Char char="○"/>
              <a:defRPr sz="2000" i="0" u="none" strike="noStrike" cap="none">
                <a:solidFill>
                  <a:srgbClr val="E8D3A2"/>
                </a:solidFill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  <a:defRPr sz="20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  <a:defRPr sz="20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  <a:defRPr sz="20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  <a:defRPr sz="20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Shape 7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B2E83"/>
              </a:buClr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4B2E83"/>
              </a:buClr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999999"/>
              </a:buClr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7-109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RegulatoryInformation/LawsEnforcedbyFDA/SignificantAmendmentstotheFDCAct/21stCenturyCuresAct/default.htm" TargetMode="External"/><Relationship Id="rId7" Type="http://schemas.openxmlformats.org/officeDocument/2006/relationships/hyperlink" Target="https://www.washington.edu/research/policies/sop-certificate-of-confidentiality-apply-for-extend-modif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ashington.edu/research/policies/guidance-certificate-of-confidentiality" TargetMode="External"/><Relationship Id="rId5" Type="http://schemas.openxmlformats.org/officeDocument/2006/relationships/hyperlink" Target="https://humansubjects.nih.gov/coc/index" TargetMode="External"/><Relationship Id="rId4" Type="http://schemas.openxmlformats.org/officeDocument/2006/relationships/hyperlink" Target="https://grants.nih.gov/grants/guide/notice-files/NOT-OD-17-109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6000" dirty="0"/>
              <a:t>NIH: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6000" dirty="0"/>
              <a:t>Certificate of Confidentiality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October 2017 MRAM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NIH: Certificate of Confidentiality - Purpose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59300" y="1310100"/>
            <a:ext cx="8196300" cy="484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0" dirty="0"/>
              <a:t>A Certificate of Confidentiality (CoC) protects the privacy of individuals whose information is used as part of a project. It prevents the disclosure of the name of an individual or </a:t>
            </a:r>
            <a:r>
              <a:rPr lang="en-US" sz="1600" b="0"/>
              <a:t>any </a:t>
            </a:r>
            <a:r>
              <a:rPr lang="en-US" sz="1600" b="0" smtClean="0"/>
              <a:t>information, </a:t>
            </a:r>
            <a:r>
              <a:rPr lang="en-US" sz="1600" b="0" dirty="0"/>
              <a:t>document, or biospecimen that contains identifiable, sensitive information.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/>
              <a:t>Specifically</a:t>
            </a:r>
            <a:r>
              <a:rPr lang="en-US" sz="1600" b="0" dirty="0"/>
              <a:t>, a COC prevents disclosure when: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b="0" dirty="0"/>
              <a:t>As part of a Federal, State, local civil, criminal, administrative, legislative or other proceeding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b="0" dirty="0"/>
              <a:t>To any other person not connected with the research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68750"/>
              <a:buFont typeface="Arial"/>
              <a:buNone/>
            </a:pPr>
            <a:endParaRPr sz="1600" b="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0" dirty="0"/>
              <a:t>For studies in which informed consent is sought (i.e. protocol in place requiring informed consent), investigators must inform research participants of the protections and limits to protections provided by a Certificate issued by this Policy.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NIH Updated CoC Policy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0"/>
              <a:t>CoCs are now issued automatically to awards funded wholly or in part by the NIH that collect or use identifiable, sensitive information.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b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0"/>
              <a:t>Applies  to all ongoing or new research funded by NIH as of December 2016.</a:t>
            </a:r>
          </a:p>
          <a:p>
            <a:pPr marL="0" lvl="0" indent="0" rtl="0">
              <a:spcBef>
                <a:spcPts val="0"/>
              </a:spcBef>
              <a:buNone/>
            </a:pPr>
            <a:endParaRPr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1750" y="451849"/>
            <a:ext cx="8184600" cy="815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UW CoC Approach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59300" y="1858800"/>
            <a:ext cx="8196300" cy="461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/>
              <a:t>Projects funded by NIH from December 2016 or later: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/>
              <a:t>Treat all info about individuals as protected by a CoC and subject to CoC limitations.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/>
              <a:t>When a PI is asked to disclose or needs to share this info: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b="0" dirty="0"/>
              <a:t>PI applies </a:t>
            </a:r>
            <a:r>
              <a:rPr lang="en-US" sz="1600" b="0" u="sng" dirty="0">
                <a:solidFill>
                  <a:schemeClr val="hlink"/>
                </a:solidFill>
                <a:hlinkClick r:id="rId3"/>
              </a:rPr>
              <a:t>NOT-OD-17-109 </a:t>
            </a:r>
            <a:r>
              <a:rPr lang="en-US" sz="1600" b="0" dirty="0"/>
              <a:t> guidance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b="0" dirty="0"/>
              <a:t>Use UW CoC decision tree being released on OR site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dirty="0">
              <a:solidFill>
                <a:srgbClr val="1515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/>
              <a:t>PI keeps a record of decision tree analysis in local project file: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dirty="0"/>
              <a:t>Do not share</a:t>
            </a:r>
            <a:r>
              <a:rPr lang="en-US" sz="1600" b="0" dirty="0"/>
              <a:t> if determination = sharing is not allowed.  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b="0" dirty="0"/>
              <a:t>Share only if determination = allowed.   Must also inform recipient that  info. is subject to CoC &amp; recipient must do same analysis to further disclose.</a:t>
            </a: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600" b="0" dirty="0"/>
              <a:t>Use recommended DUA language from OR site.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/>
              <a:t>Centrally:  Terms of the CoC limitation included in subaward.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Resources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65904" y="1750100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0" u="sng" dirty="0">
                <a:solidFill>
                  <a:schemeClr val="hlink"/>
                </a:solidFill>
                <a:hlinkClick r:id="rId3"/>
              </a:rPr>
              <a:t>21st Century Cures Act</a:t>
            </a:r>
          </a:p>
          <a:p>
            <a:pPr lvl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0" dirty="0"/>
              <a:t>NIH: </a:t>
            </a:r>
          </a:p>
          <a:p>
            <a:pPr marL="457200" lvl="0" indent="-228600">
              <a:spcBef>
                <a:spcPts val="0"/>
              </a:spcBef>
            </a:pPr>
            <a:r>
              <a:rPr lang="en-US" b="0" u="sng" dirty="0">
                <a:solidFill>
                  <a:schemeClr val="hlink"/>
                </a:solidFill>
                <a:hlinkClick r:id="rId4"/>
              </a:rPr>
              <a:t>NOT-OD-17-109</a:t>
            </a:r>
            <a:r>
              <a:rPr lang="en-US" b="0" dirty="0"/>
              <a:t> </a:t>
            </a:r>
          </a:p>
          <a:p>
            <a:pPr marL="457200" lvl="0" indent="-228600">
              <a:spcBef>
                <a:spcPts val="0"/>
              </a:spcBef>
            </a:pPr>
            <a:r>
              <a:rPr lang="en-US" b="0" u="sng" dirty="0">
                <a:solidFill>
                  <a:schemeClr val="hlink"/>
                </a:solidFill>
                <a:hlinkClick r:id="rId5"/>
              </a:rPr>
              <a:t>CoC webpage</a:t>
            </a:r>
          </a:p>
          <a:p>
            <a:pPr marL="0" lvl="0" indent="0" rtl="0">
              <a:spcBef>
                <a:spcPts val="0"/>
              </a:spcBef>
              <a:buNone/>
            </a:pPr>
            <a:endParaRPr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b="0" dirty="0" smtClean="0"/>
              <a:t>Human Subjects Division </a:t>
            </a:r>
          </a:p>
          <a:p>
            <a:pPr indent="-342900">
              <a:spcBef>
                <a:spcPts val="0"/>
              </a:spcBef>
            </a:pPr>
            <a:r>
              <a:rPr lang="en-US" dirty="0" smtClean="0">
                <a:hlinkClick r:id="rId6"/>
              </a:rPr>
              <a:t>Guidance</a:t>
            </a:r>
            <a:endParaRPr lang="en-US" dirty="0" smtClean="0"/>
          </a:p>
          <a:p>
            <a:pPr indent="-342900">
              <a:spcBef>
                <a:spcPts val="0"/>
              </a:spcBef>
            </a:pPr>
            <a:r>
              <a:rPr lang="en-US" b="0" dirty="0" smtClean="0">
                <a:hlinkClick r:id="rId7"/>
              </a:rPr>
              <a:t>SOP: CoC Apply/Extend/Modify</a:t>
            </a:r>
            <a:endParaRPr lang="en-US" b="0" dirty="0"/>
          </a:p>
          <a:p>
            <a:pPr marL="342900" lvl="0" indent="0">
              <a:spcBef>
                <a:spcPts val="0"/>
              </a:spcBef>
              <a:buNone/>
            </a:pPr>
            <a:endParaRPr b="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b="0" dirty="0"/>
              <a:t>Decision Tree - Coming Soon</a:t>
            </a:r>
          </a:p>
          <a:p>
            <a:pPr lvl="0">
              <a:spcBef>
                <a:spcPts val="0"/>
              </a:spcBef>
              <a:buNone/>
            </a:pPr>
            <a:endParaRPr b="0" dirty="0"/>
          </a:p>
          <a:p>
            <a:pPr lvl="0">
              <a:spcBef>
                <a:spcPts val="0"/>
              </a:spcBef>
              <a:buNone/>
            </a:pPr>
            <a:endParaRPr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339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Open Sans Light</vt:lpstr>
      <vt:lpstr>Merriweather Sans</vt:lpstr>
      <vt:lpstr>Encode Sans Black</vt:lpstr>
      <vt:lpstr>Arial</vt:lpstr>
      <vt:lpstr>Open Sans</vt:lpstr>
      <vt:lpstr>Century Gothic</vt:lpstr>
      <vt:lpstr>Calibri</vt:lpstr>
      <vt:lpstr>Custom Design</vt:lpstr>
      <vt:lpstr>1_Custom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SUSAN S. WILBANKS</cp:lastModifiedBy>
  <cp:revision>2</cp:revision>
  <dcterms:modified xsi:type="dcterms:W3CDTF">2017-10-27T20:00:12Z</dcterms:modified>
</cp:coreProperties>
</file>