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59" r:id="rId3"/>
    <p:sldId id="293" r:id="rId4"/>
    <p:sldId id="294" r:id="rId5"/>
    <p:sldId id="284" r:id="rId6"/>
    <p:sldId id="285" r:id="rId7"/>
    <p:sldId id="287" r:id="rId8"/>
    <p:sldId id="283" r:id="rId9"/>
    <p:sldId id="286" r:id="rId10"/>
    <p:sldId id="288" r:id="rId11"/>
    <p:sldId id="291" r:id="rId12"/>
    <p:sldId id="290" r:id="rId13"/>
    <p:sldId id="295" r:id="rId14"/>
    <p:sldId id="29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3A2"/>
    <a:srgbClr val="4B2E83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3" autoAdjust="0"/>
    <p:restoredTop sz="88767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692" y="72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2717FE-E29A-407A-9E80-F1A23B96800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D922DA-E696-4CF9-8254-48E3189B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5D02D3-3755-443F-A23B-B28CBC8C903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E8F163-0BC6-46DB-8875-3567FEEA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agencies that have implemented</a:t>
            </a:r>
            <a:r>
              <a:rPr lang="en-US" baseline="0" dirty="0" smtClean="0"/>
              <a:t> them, the </a:t>
            </a:r>
            <a:r>
              <a:rPr lang="en-US" dirty="0" smtClean="0"/>
              <a:t>RTCs</a:t>
            </a:r>
            <a:r>
              <a:rPr lang="en-US" baseline="0" dirty="0" smtClean="0"/>
              <a:t> clarify and/or modify provisions under the UG.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Three additional agencies have implemented the RTCs and provided guidance for specific deviations from the standard RTCs: USDA/NIFA, Dept. of Commerce (NOAA), and NASA.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Check the PAFC website for an updated Prior Approval Matrix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NSF updated the ASRs to the RTCs – Technical corrections only due to redundancy or omissions from the last update.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F163-0BC6-46DB-8875-3567FEEAD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3C13-79C5-4EAE-A8E1-D8B75F57ED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3C13-79C5-4EAE-A8E1-D8B75F57ED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REGULAR	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Graphics can go here – </a:t>
            </a:r>
            <a:br>
              <a:rPr lang="en-US" dirty="0" smtClean="0"/>
            </a:br>
            <a:r>
              <a:rPr lang="en-US" dirty="0" smtClean="0"/>
              <a:t>replace this box with your image or chart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Content here (Open Sans Bold, 24 pt.)</a:t>
            </a:r>
          </a:p>
          <a:p>
            <a:pPr lvl="1"/>
            <a:r>
              <a:rPr lang="en-US" dirty="0" smtClean="0"/>
              <a:t>Second level (Open Sans Bold, 20)</a:t>
            </a:r>
          </a:p>
          <a:p>
            <a:pPr lvl="2"/>
            <a:r>
              <a:rPr lang="en-US" dirty="0" smtClean="0"/>
              <a:t>Third level (Open Sans Bold, 18)</a:t>
            </a:r>
          </a:p>
          <a:p>
            <a:pPr lvl="3"/>
            <a:r>
              <a:rPr lang="en-US" dirty="0" smtClean="0"/>
              <a:t>Fourth level (Open Sans Bold, 16)</a:t>
            </a:r>
          </a:p>
          <a:p>
            <a:pPr lvl="4"/>
            <a:r>
              <a:rPr lang="en-US" dirty="0" smtClean="0"/>
              <a:t>Fifth level (Open Sans Bold, 14)</a:t>
            </a:r>
            <a:endParaRPr lang="en-US" dirty="0"/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Graphics can go here – </a:t>
            </a:r>
            <a:br>
              <a:rPr lang="en-US" dirty="0" smtClean="0"/>
            </a:br>
            <a:r>
              <a:rPr lang="en-US" dirty="0" smtClean="0"/>
              <a:t>replace this box with your image or chart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14598-278E-4750-85DC-58B0D39D865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EB955-44C2-45AE-8A77-3E803F6F3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washington.edu/research/training/about-core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hyperlink" Target="https://uwresearch.gosignmeup.com/public/course/browse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2.washington.edu/fm/pafc/content/f-and-elearning" TargetMode="External"/><Relationship Id="rId13" Type="http://schemas.openxmlformats.org/officeDocument/2006/relationships/hyperlink" Target="https://www.washington.edu/research/training/about-core/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f2.washington.edu/fm/pafc/content/food-fiscal-compliance-elearning" TargetMode="External"/><Relationship Id="rId12" Type="http://schemas.openxmlformats.org/officeDocument/2006/relationships/hyperlink" Target="https://uwresearch.gosignmeup.com/public/course/browse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hyperlink" Target="https://f2.washington.edu/fm/pafc/content/cost-transfers-elearning" TargetMode="External"/><Relationship Id="rId11" Type="http://schemas.openxmlformats.org/officeDocument/2006/relationships/hyperlink" Target="http://www.washington.edu/research/tools/sage/guide/sage-overview/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://www.washington.edu/research/learning/online/index.php/sage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f2.washington.edu/fm/pafc/content/expenditure-timing" TargetMode="External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028" y="1640263"/>
            <a:ext cx="7929457" cy="159313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Corner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92029" y="430804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2017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 Sawyer &amp; Matt Gardner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RAA/Post Award Fiscal Compliance (PAFC)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ENSURE YOU LEAVE GOOD RESOURCES BEHIND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50" y="1480793"/>
            <a:ext cx="3834942" cy="51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IF YOU ARE IN CHARGE OF COMPLIANCE, ALWAYS BE COMPLIANT</a:t>
            </a:r>
            <a:endParaRPr lang="en-US" dirty="0"/>
          </a:p>
        </p:txBody>
      </p:sp>
      <p:pic>
        <p:nvPicPr>
          <p:cNvPr id="4" name="Chart Placeholder 3"/>
          <p:cNvPicPr>
            <a:picLocks noGrp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3209903" y="2206625"/>
            <a:ext cx="3552847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_UW204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3" b="49986"/>
          <a:stretch/>
        </p:blipFill>
        <p:spPr bwMode="auto">
          <a:xfrm>
            <a:off x="0" y="5466148"/>
            <a:ext cx="9153525" cy="1391852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8" name="Rectangle 7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UPCOMING COURSES IN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RESEARCH ADMINISTRATION</a:t>
            </a:r>
            <a:endParaRPr lang="en-US" sz="2000" b="1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0" y="5943601"/>
            <a:ext cx="1358020" cy="9144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40" name="TextBox 39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algn="r">
                <a:defRPr sz="1400" b="1">
                  <a:solidFill>
                    <a:schemeClr val="accent4"/>
                  </a:solidFill>
                </a:defRPr>
              </a:lvl1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34932" y="4190999"/>
            <a:ext cx="7451867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Register: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https://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uwresearch.gosignmeup.com/public/course/browse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About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CORE: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https://www.washington.edu/research/training/about-core/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55" name="TextBox 54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algn="r">
                <a:defRPr sz="1400" b="1">
                  <a:solidFill>
                    <a:schemeClr val="accent4"/>
                  </a:solidFill>
                </a:defRPr>
              </a:lvl1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48963" y="1442263"/>
          <a:ext cx="7988000" cy="2824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7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141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lang="en-US" sz="1400" b="1" u="non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25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RAA 100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 and Contract Fiscal Administration: Compliance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 25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MAA 100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Grant and Contract Certification (GCCR)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 1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MAA 101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Faculty Effort Certification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5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Nov 1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OSP 145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Subaward Fundamentals</a:t>
                      </a:r>
                      <a:endParaRPr lang="en-US" sz="1400" b="1" u="none" kern="1200" dirty="0">
                        <a:solidFill>
                          <a:srgbClr val="CC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Nov 7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GCA 203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Preparing for an Audit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 8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MAA 102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Electronic Faculty Effort Certification (</a:t>
                      </a:r>
                      <a:r>
                        <a:rPr lang="en-US" sz="1400" b="1" u="none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eFECS</a:t>
                      </a:r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for FEC Coordinators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37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sz="1400" b="1" u="non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28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 Special Topics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Subawards in SAGE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 29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ORIS 102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SAGE:  Creating</a:t>
                      </a:r>
                      <a:r>
                        <a:rPr lang="en-US" sz="1400" b="1" u="non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NIH Proposals in Grant Runner</a:t>
                      </a:r>
                      <a:endParaRPr lang="en-US" sz="1400" b="1" u="non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400" b="1" u="none" kern="1200" dirty="0">
                        <a:solidFill>
                          <a:srgbClr val="CC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u="non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 descr="C:\Users\hient2\Desktop\Untitled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768927" cy="10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3600"/>
            <a:ext cx="135802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6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ON DEMAND 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LEARNING RESOURCES</a:t>
            </a:r>
            <a:endParaRPr lang="en-US" sz="2000" b="1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0" y="5943601"/>
            <a:ext cx="1358020" cy="9144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40" name="TextBox 39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algn="r">
                <a:defRPr sz="1400" b="1">
                  <a:solidFill>
                    <a:schemeClr val="accent4"/>
                  </a:solidFill>
                </a:defRPr>
              </a:lvl1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55" name="TextBox 54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algn="r">
                <a:defRPr sz="1400" b="1">
                  <a:solidFill>
                    <a:schemeClr val="accent4"/>
                  </a:solidFill>
                </a:defRPr>
              </a:lvl1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 descr="C:\Users\hient2\Desktop\Untitle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768927" cy="10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1583796"/>
          <a:ext cx="8458200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664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C9900"/>
                          </a:solidFill>
                        </a:rPr>
                        <a:t>COMING SOON </a:t>
                      </a:r>
                      <a:endParaRPr lang="en-US" sz="1400" b="1" u="none" kern="1200" dirty="0">
                        <a:solidFill>
                          <a:srgbClr val="CC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RAA 203 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sng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Basic Concepts in Internal Controls for Purchasing</a:t>
                      </a:r>
                      <a:endParaRPr lang="en-US" sz="1400" b="1" u="sng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Online Class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GCA</a:t>
                      </a:r>
                      <a:r>
                        <a:rPr lang="en-US" sz="1400" b="1" u="non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201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Salary and Cost Transfers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Online Class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RAA 201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Post Award Food Purchases and Compliance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Online Class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GCA 202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Direct Billing of F&amp;A Type Costs Online Class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Online Class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RAA 202</a:t>
                      </a:r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Timing of Expenditures &amp; Benefit to Award</a:t>
                      </a:r>
                      <a:endParaRPr lang="en-US" sz="1400" b="1" u="non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73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SAGE/Workday Resources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9900"/>
                          </a:solidFill>
                        </a:rPr>
                        <a:t>Includes Workday in SAGE</a:t>
                      </a:r>
                      <a:r>
                        <a:rPr lang="en-US" sz="1400" b="1" baseline="0" dirty="0" smtClean="0">
                          <a:solidFill>
                            <a:srgbClr val="CC9900"/>
                          </a:solidFill>
                        </a:rPr>
                        <a:t> updates</a:t>
                      </a:r>
                      <a:endParaRPr lang="en-US" sz="1400" b="1" u="none" kern="1200" dirty="0" smtClean="0">
                        <a:solidFill>
                          <a:srgbClr val="CC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u="non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hlinkClick r:id="rId10"/>
                        </a:rPr>
                        <a:t>SAGE Online Learning</a:t>
                      </a:r>
                      <a:endParaRPr lang="en-US" sz="1400" b="1" dirty="0" smtClean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hlinkClick r:id="rId11"/>
                        </a:rPr>
                        <a:t>SAGE help documentation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>
                          <a:hlinkClick r:id="rId10"/>
                        </a:rPr>
                        <a:t>Learning</a:t>
                      </a:r>
                      <a:endParaRPr lang="en-US" sz="1400" b="1" u="non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1364" y="4495800"/>
            <a:ext cx="624840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Register: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2"/>
              </a:rPr>
              <a:t>https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12"/>
              </a:rPr>
              <a:t>://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2"/>
              </a:rPr>
              <a:t>uwresearch.gosignmeup.com/public/course/browse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About CORE: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13"/>
              </a:rPr>
              <a:t>https://www.washington.edu/research/training/about-core/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5" name="6-Point Star 14"/>
          <p:cNvSpPr/>
          <p:nvPr/>
        </p:nvSpPr>
        <p:spPr>
          <a:xfrm>
            <a:off x="548963" y="1675598"/>
            <a:ext cx="152401" cy="152400"/>
          </a:xfrm>
          <a:prstGeom prst="star6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/>
        </p:nvSpPr>
        <p:spPr>
          <a:xfrm>
            <a:off x="541581" y="3417331"/>
            <a:ext cx="152401" cy="152400"/>
          </a:xfrm>
          <a:prstGeom prst="star6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7" descr="_UW2043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3" b="49986"/>
          <a:stretch/>
        </p:blipFill>
        <p:spPr bwMode="auto">
          <a:xfrm>
            <a:off x="0" y="5466148"/>
            <a:ext cx="9153525" cy="1391852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19" name="TextBox 18"/>
          <p:cNvSpPr txBox="1"/>
          <p:nvPr/>
        </p:nvSpPr>
        <p:spPr>
          <a:xfrm>
            <a:off x="990600" y="607093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THANK YOU TED!!!!</a:t>
            </a:r>
            <a:r>
              <a:rPr lang="en-US" sz="6000" b="1" dirty="0" smtClean="0"/>
              <a:t>  </a:t>
            </a:r>
            <a:endParaRPr lang="en-US" sz="6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3600"/>
            <a:ext cx="135802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3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RTC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41390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hree additional agencies implemented Research Terms &amp; Conditions (RTCs)</a:t>
            </a:r>
          </a:p>
          <a:p>
            <a:pPr lvl="1"/>
            <a:r>
              <a:rPr lang="en-US" dirty="0" smtClean="0"/>
              <a:t>USDA / NIFA</a:t>
            </a:r>
          </a:p>
          <a:p>
            <a:pPr lvl="1"/>
            <a:r>
              <a:rPr lang="en-US" dirty="0" smtClean="0"/>
              <a:t>Department of Commerce (NOAA)</a:t>
            </a:r>
          </a:p>
          <a:p>
            <a:pPr lvl="1"/>
            <a:r>
              <a:rPr lang="en-US" dirty="0" smtClean="0"/>
              <a:t>NASA</a:t>
            </a:r>
          </a:p>
          <a:p>
            <a:r>
              <a:rPr lang="en-US" dirty="0" smtClean="0"/>
              <a:t>Link to updated Prior Approval Matrix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://finance.uw.edu/pafc/research-terms-and-conditions-rtcs</a:t>
            </a:r>
            <a:endParaRPr lang="en-US" dirty="0" smtClean="0"/>
          </a:p>
          <a:p>
            <a:r>
              <a:rPr lang="en-US" dirty="0" smtClean="0"/>
              <a:t>NSF released updates to Agency Specific Requirements</a:t>
            </a:r>
          </a:p>
          <a:p>
            <a:pPr lvl="1"/>
            <a:r>
              <a:rPr lang="en-US" dirty="0" smtClean="0"/>
              <a:t>“Technical Corrections” only; no impact to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LESSONS FROM 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74" y="1915332"/>
            <a:ext cx="5696588" cy="38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LEAD BY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45" y="1736724"/>
            <a:ext cx="3824441" cy="45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ENCOURAGE INNOVATION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14" y="1777206"/>
            <a:ext cx="29658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 A TEAM PLAYER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3160107" y="1736725"/>
            <a:ext cx="3234948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Placeholder 3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22303" y="927612"/>
            <a:ext cx="3330124" cy="32208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641827"/>
          </a:xfrm>
        </p:spPr>
        <p:txBody>
          <a:bodyPr/>
          <a:lstStyle/>
          <a:p>
            <a:r>
              <a:rPr lang="en-US" dirty="0" smtClean="0"/>
              <a:t>HIRE THE RIGHT PEOPLE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42" y="927612"/>
            <a:ext cx="5124665" cy="2999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259" y="3635036"/>
            <a:ext cx="5029415" cy="32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BUILD LEGACY SYSTEMS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870324" y="1736725"/>
            <a:ext cx="5814514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DELEGATE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894817" y="1607574"/>
            <a:ext cx="5448958" cy="44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369</Words>
  <Application>Microsoft Office PowerPoint</Application>
  <PresentationFormat>On-screen Show (4:3)</PresentationFormat>
  <Paragraphs>85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Encode Sans Normal</vt:lpstr>
      <vt:lpstr>Encode Sans Normal Black</vt:lpstr>
      <vt:lpstr>Lucida Grande</vt:lpstr>
      <vt:lpstr>Open Sans</vt:lpstr>
      <vt:lpstr>Open Sans Light</vt:lpstr>
      <vt:lpstr>Uni Sans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PAFC</dc:creator>
  <cp:lastModifiedBy>SUSAN S. WILBANKS</cp:lastModifiedBy>
  <cp:revision>120</cp:revision>
  <cp:lastPrinted>2017-07-12T23:02:31Z</cp:lastPrinted>
  <dcterms:created xsi:type="dcterms:W3CDTF">2014-10-14T00:51:43Z</dcterms:created>
  <dcterms:modified xsi:type="dcterms:W3CDTF">2017-10-27T20:03:05Z</dcterms:modified>
</cp:coreProperties>
</file>