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  <p:sldMasterId id="2147483712" r:id="rId2"/>
    <p:sldMasterId id="2147483713" r:id="rId3"/>
    <p:sldMasterId id="2147483714" r:id="rId4"/>
    <p:sldMasterId id="2147483715" r:id="rId5"/>
    <p:sldMasterId id="2147483716" r:id="rId6"/>
    <p:sldMasterId id="2147483717" r:id="rId7"/>
    <p:sldMasterId id="2147483718" r:id="rId8"/>
    <p:sldMasterId id="2147483719" r:id="rId9"/>
    <p:sldMasterId id="2147483720" r:id="rId10"/>
    <p:sldMasterId id="2147483721" r:id="rId11"/>
  </p:sldMasterIdLst>
  <p:notesMasterIdLst>
    <p:notesMasterId r:id="rId56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</p:sldIdLst>
  <p:sldSz cx="9144000" cy="6858000" type="screen4x3"/>
  <p:notesSz cx="6858000" cy="9144000"/>
  <p:embeddedFontLst>
    <p:embeddedFont>
      <p:font typeface="Open Sans" panose="020B060402020202020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entury Gothic" panose="020B0502020202020204" pitchFamily="34" charset="0"/>
      <p:regular r:id="rId65"/>
      <p:bold r:id="rId66"/>
      <p:italic r:id="rId67"/>
      <p:boldItalic r:id="rId68"/>
    </p:embeddedFont>
    <p:embeddedFont>
      <p:font typeface="Encode Sans" panose="020B0604020202020204" charset="0"/>
      <p:regular r:id="rId69"/>
      <p:bold r:id="rId70"/>
    </p:embeddedFont>
    <p:embeddedFont>
      <p:font typeface="Encode Sans Black" panose="020B0604020202020204" charset="0"/>
      <p:bold r:id="rId71"/>
    </p:embeddedFont>
    <p:embeddedFont>
      <p:font typeface="Open Sans Light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B8817C-028D-4FB8-A59C-9DE2FA89C64E}">
  <a:tblStyle styleId="{FDB8817C-028D-4FB8-A59C-9DE2FA89C6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FAA1DA-3027-4471-96BE-7CEF580BFB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77AE64-30A4-44C3-9EBC-592DFE7C968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wp/wp-content/uploads/2017/11/osp-org-chart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25" tIns="44825" rIns="89625" bIns="4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has a small window they will continue to accept adobe forms packages that were downloaded before January 1st.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 Policy = Extenuating Circumstances, rarely applies; Continuous Submission = PIs who are especially active Peer Reviewers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Will see multiple versions for certain opportunities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Pick the correct opportunity version, based on due date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Teams may find it helpful to have the PI complete the study form using the PDF;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The form import is for individual studies only, not the entire HSCT form which can contain multiple studies. One study at a time gets imported.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Navigation includes: breadcrumbs at top, expandable sections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Sections are large, so can choose expand or not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Easier to manage one section at a time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Will provide error checking section-by-section as well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May need explanation on when to use continuation.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Loosening of field restrictions: sponsor deadline fields, abstracts &amp; RFA/RFP fields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FIDS disclosures will fire when the eGC1 is in approved status AND a child admin action is created.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33" name="Shape 6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OSP Organizational Chart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317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Shape 13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668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</a:pPr>
            <a:fld id="{00000000-1234-1234-1234-123412341234}" type="slidenum">
              <a:rPr lang="en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953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63600" marR="0" lvl="1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018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1463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524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Shape 14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9400" marR="0" lvl="0" indent="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11200" marR="0" lvl="1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6668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</a:pPr>
            <a:fld id="{00000000-1234-1234-1234-123412341234}" type="slidenum">
              <a:rPr lang="en"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" sz="1050" b="0" i="0" u="none" strike="noStrike" cap="non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Shape 156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Shape 16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Shape 16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3" name="Shape 173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659304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953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863600" marR="0" lvl="1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2573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7018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146300" marR="0" lvl="4" indent="381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Shape 17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101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1905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4" name="Shape 18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317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350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668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67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0" name="Shape 19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33006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5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3973980"/>
            <a:ext cx="1600200" cy="1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2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18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rgbClr val="E8D3A2"/>
              </a:buClr>
              <a:buSzPts val="1400"/>
              <a:buFont typeface="Merriweather Sans"/>
              <a:buChar char="&gt;"/>
              <a:defRPr sz="1400" b="0" i="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24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6354234"/>
            <a:ext cx="25401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33006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2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18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dk1"/>
              </a:buClr>
              <a:buSzPts val="1400"/>
              <a:buFont typeface="Merriweather Sans"/>
              <a:buChar char="&gt;"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00" cy="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33006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E8D3A2"/>
              </a:buClr>
              <a:buSzPts val="1400"/>
              <a:buNone/>
              <a:defRPr sz="3000" b="0" i="0">
                <a:solidFill>
                  <a:srgbClr val="E8D3A2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00" cy="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None/>
              <a:defRPr sz="5000" b="0" i="0">
                <a:solidFill>
                  <a:schemeClr val="dk1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039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905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2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buSzPts val="1400"/>
              <a:buChar char="○"/>
              <a:defRPr sz="20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lvl="2" indent="-1143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8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buSzPts val="1400"/>
              <a:buChar char="●"/>
              <a:defRPr sz="16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lvl="4" indent="-139700" rtl="0">
              <a:spcBef>
                <a:spcPts val="0"/>
              </a:spcBef>
              <a:buClr>
                <a:schemeClr val="accent5"/>
              </a:buClr>
              <a:buSzPts val="1400"/>
              <a:buFont typeface="Merriweather Sans"/>
              <a:buChar char="&gt;"/>
              <a:defRPr sz="1400" b="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24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05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999999"/>
              </a:buClr>
              <a:buSzPts val="1400"/>
              <a:buFont typeface="Open Sans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rgbClr val="33006F"/>
              </a:buClr>
              <a:buSzPts val="1400"/>
              <a:buNone/>
              <a:defRPr sz="3000" b="0" i="0">
                <a:solidFill>
                  <a:srgbClr val="33006F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E8D3A2"/>
              </a:buClr>
              <a:buSzPts val="1400"/>
              <a:buNone/>
              <a:defRPr b="0" i="0">
                <a:solidFill>
                  <a:srgbClr val="E8D3A2"/>
                </a:solidFill>
              </a:defRPr>
            </a:lvl5pPr>
            <a:lvl6pPr lvl="5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SzPts val="1400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SzPts val="1400"/>
              <a:buChar char="○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SzPts val="1400"/>
              <a:buChar char="■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50899"/>
            <a:ext cx="2425200" cy="1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3508"/>
            <a:ext cx="1103700" cy="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0" name="Shape 24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bg>
      <p:bgPr>
        <a:solidFill>
          <a:srgbClr val="4B2E8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1" name="Shape 25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bg>
      <p:bgPr>
        <a:solidFill>
          <a:srgbClr val="4B2E8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6" name="Shape 25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1" name="Shape 26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5" name="Shape 26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Subheader + Conten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2" name="Shape 27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+ Graphic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600"/>
              </a:spcBef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spcBef>
                <a:spcPts val="560"/>
              </a:spcBef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spcBef>
                <a:spcPts val="48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spcBef>
                <a:spcPts val="4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7" name="Shape 27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9" name="Shape 28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4B2E83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5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E8D3A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9" name="Shape 36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8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hodes@uw.edu" TargetMode="External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gard4@uw.edu" TargetMode="External"/><Relationship Id="rId5" Type="http://schemas.openxmlformats.org/officeDocument/2006/relationships/hyperlink" Target="mailto:jachung@uw.edu" TargetMode="External"/><Relationship Id="rId4" Type="http://schemas.openxmlformats.org/officeDocument/2006/relationships/hyperlink" Target="mailto:acs229@uw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sites/default/files/mram/2017.10/2%20Grants.gov%20Workspace%20Introduction-%20Oct%20MRAM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washington.edu/research/tools/sage/guide/egc1-forms/create-new-egc1-and-grant-runner-wizard/grant-runner-supported-nih-activity-cod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plan-and-propose/sponsor-requirements/federal/#ggov" TargetMode="External"/><Relationship Id="rId7" Type="http://schemas.openxmlformats.org/officeDocument/2006/relationships/hyperlink" Target="mailto:support@grants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user/GrantsGovUS" TargetMode="External"/><Relationship Id="rId5" Type="http://schemas.openxmlformats.org/officeDocument/2006/relationships/hyperlink" Target="https://www.grants.gov/web/grants/applicants/applicant-training.html" TargetMode="External"/><Relationship Id="rId4" Type="http://schemas.openxmlformats.org/officeDocument/2006/relationships/hyperlink" Target="https://www.grants.gov/help/html/help/GetStarted/Get_Started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/due-dates-and-submission-policies/submission-policies.htm#l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grants.nih.gov/grants/peer/continuous_submission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ct-decision/index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finance.uw.edu/gca/sites/default/files/mram/2017.11/7%20NIH%20Clinical%20Trial%20Stewardship.MRAM_.11.16.17.pptx" TargetMode="External"/><Relationship Id="rId4" Type="http://schemas.openxmlformats.org/officeDocument/2006/relationships/hyperlink" Target="https://nexus.od.nih.gov/all/2017/12/07/be-careful-to-pick-the-right-funding-opportunity-announcement-foa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ct-decision/index.htm" TargetMode="External"/><Relationship Id="rId3" Type="http://schemas.openxmlformats.org/officeDocument/2006/relationships/hyperlink" Target="https://grants.nih.gov/grants/how-to-apply-application-guide/resources/annotated-form-sets.htm" TargetMode="External"/><Relationship Id="rId7" Type="http://schemas.openxmlformats.org/officeDocument/2006/relationships/hyperlink" Target="https://grants.nih.gov/policy/clinical-trials/definition.htm" TargetMode="External"/><Relationship Id="rId12" Type="http://schemas.openxmlformats.org/officeDocument/2006/relationships/hyperlink" Target="https://www.washington.edu/research/hsd/single-irb/#resour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grants.nih.gov/grants/guide/notice-files/NOT-OD-18-106.html" TargetMode="External"/><Relationship Id="rId11" Type="http://schemas.openxmlformats.org/officeDocument/2006/relationships/hyperlink" Target="https://www.washington.edu/research/hsd/single-irb/single-irb-plan-grant-applic%0bation/" TargetMode="External"/><Relationship Id="rId5" Type="http://schemas.openxmlformats.org/officeDocument/2006/relationships/hyperlink" Target="https://grants.nih.gov/grants/ElectronicReceipt/faq_full.htm" TargetMode="External"/><Relationship Id="rId10" Type="http://schemas.openxmlformats.org/officeDocument/2006/relationships/hyperlink" Target="https://www.washington.edu/research/hsd/single-irb/#whatInfo" TargetMode="External"/><Relationship Id="rId4" Type="http://schemas.openxmlformats.org/officeDocument/2006/relationships/hyperlink" Target="https://grants.nih.gov/grants/ElectronicReceipt/files/right_forms.pdf" TargetMode="External"/><Relationship Id="rId9" Type="http://schemas.openxmlformats.org/officeDocument/2006/relationships/hyperlink" Target="https://grants.nih.gov/policy/clinical-trials/case-studie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need-use-egc1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orms-and-templates/eu-time-tracking-for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pafc/award-management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pafc/trave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grants-gov-adobe-application-forms-packages-are-going-awa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" name="Shape 375"/>
          <p:cNvGraphicFramePr/>
          <p:nvPr/>
        </p:nvGraphicFramePr>
        <p:xfrm>
          <a:off x="228600" y="533400"/>
          <a:ext cx="8671425" cy="6351165"/>
        </p:xfrm>
        <a:graphic>
          <a:graphicData uri="http://schemas.openxmlformats.org/drawingml/2006/table">
            <a:tbl>
              <a:tblPr firstRow="1" firstCol="1" bandRow="1">
                <a:noFill/>
                <a:tableStyleId>{FDB8817C-028D-4FB8-A59C-9DE2FA89C64E}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600">
                <a:tc gridSpan="4">
                  <a:txBody>
                    <a:bodyPr/>
                    <a:lstStyle/>
                    <a:p>
                      <a:pPr marL="0" marR="0" lvl="0" indent="-190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lang="en" sz="3000" b="0" u="none" strike="noStrike" cap="non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000">
                <a:tc gridSpan="4">
                  <a:txBody>
                    <a:bodyPr/>
                    <a:lstStyle/>
                    <a:p>
                      <a:pPr marL="0" marR="0" lvl="0" indent="-508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 14, 2017 </a:t>
                      </a:r>
                    </a:p>
                    <a:p>
                      <a:pPr marL="0" marR="0" lvl="0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– 10:00 AM</a:t>
                      </a:r>
                    </a:p>
                    <a:p>
                      <a:pPr marL="0" marR="0" lvl="0" indent="-762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</a:p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-88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   EMAIL 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3"/>
                        </a:rPr>
                        <a:t>carhodes@uw.edu</a:t>
                      </a:r>
                      <a:r>
                        <a:rPr lang="en" sz="1000" u="sng"/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Budget Info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Carol</a:t>
                      </a: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 Rhodes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carhodes@uw.edu</a:t>
                      </a:r>
                      <a:r>
                        <a:rPr lang="en" sz="1000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European Union funding and time tracking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carhodes@uw.edu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OSP Organizational Changes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Carol Rhodes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lvl="0" indent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3"/>
                        </a:rPr>
                        <a:t>carhodes@uw.e</a:t>
                      </a: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du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Sponsor Proposal </a:t>
                      </a: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Submission </a:t>
                      </a: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Changes:</a:t>
                      </a: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 </a:t>
                      </a: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you Ready?</a:t>
                      </a: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 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Amanda Snyder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Office of Sponsored Programs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hlinkClick r:id="rId4"/>
                        </a:rPr>
                        <a:t>acs229@uw.edu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Grant Runner Updates 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Judy Chung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ffice of Research Information Services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jachung@uw.edu</a:t>
                      </a:r>
                      <a:r>
                        <a:rPr lang="en" sz="1000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Institutional Allowance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Matt Gardner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Award Fiscal Compliance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mgard4@uw.edu</a:t>
                      </a:r>
                      <a:r>
                        <a:rPr lang="en" sz="10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5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marL="0" marR="0" lvl="0" indent="-698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3F3F3F"/>
                          </a:solidFill>
                        </a:rPr>
                        <a:t>Compliance Corner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Andra Sawyer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Financial Compliance</a:t>
                      </a: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andra2@uw.edu</a:t>
                      </a: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 </a:t>
                      </a: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1125">
                <a:tc gridSpan="4">
                  <a:txBody>
                    <a:bodyPr/>
                    <a:lstStyle/>
                    <a:p>
                      <a:pPr marL="0" marR="0" lvl="8" indent="-762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-762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8" indent="-1143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lang="en" sz="18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</a:p>
                    <a:p>
                      <a:pPr marL="0" marR="0" lvl="8" indent="-88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sz="14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11, 2018</a:t>
                      </a:r>
                      <a:r>
                        <a:rPr lang="en" b="0">
                          <a:solidFill>
                            <a:srgbClr val="5F497A"/>
                          </a:solidFill>
                        </a:rPr>
                        <a:t> </a:t>
                      </a:r>
                    </a:p>
                    <a:p>
                      <a:pPr marL="0" marR="0" lvl="8" indent="-6985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 TOWER AUDITORIUM</a:t>
                      </a: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Grants.gov Federal Submission Options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2"/>
          </p:nvPr>
        </p:nvSpPr>
        <p:spPr>
          <a:xfrm>
            <a:off x="753800" y="5201175"/>
            <a:ext cx="80205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2000"/>
              <a:t>OSP will not accept Grants.gov Adobe application packages on eGC1s arriving “IN OSP” after February 28, 2018.</a:t>
            </a:r>
          </a:p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endParaRPr sz="2000"/>
          </a:p>
          <a:p>
            <a:pPr marL="0" lvl="0" indent="-152400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2000"/>
              <a:t>Review more guidance from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October MRAM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524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30" name="Shape 430"/>
          <p:cNvGraphicFramePr/>
          <p:nvPr/>
        </p:nvGraphicFramePr>
        <p:xfrm>
          <a:off x="510125" y="2404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{06FAA1DA-3027-4471-96BE-7CEF580BFB49}</a:tableStyleId>
              </a:tblPr>
              <a:tblGrid>
                <a:gridCol w="278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Considerations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Workspace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Adobe Forms Packages replacement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Sponsor System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NIH ASSIST, NSF Fastlane, NASA NSPIRES etc...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050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SAGE Grant Runner</a:t>
                      </a: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 </a:t>
                      </a:r>
                      <a:r>
                        <a:rPr lang="en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Specific </a:t>
                      </a:r>
                      <a:r>
                        <a:rPr lang="en" sz="1800" b="1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NIH </a:t>
                      </a:r>
                      <a:r>
                        <a:rPr lang="en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Opportunities</a:t>
                      </a: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the UWs System to System Solution (S2S), Grant Runner.</a:t>
                      </a:r>
                    </a:p>
                    <a:p>
                      <a:pPr marL="0" marR="0" lvl="0" indent="-114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u="none" strike="noStrike" cap="non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Reduces duplicate entry &amp; routes with eGC1</a:t>
                      </a:r>
                    </a:p>
                  </a:txBody>
                  <a:tcPr marL="63500" marR="63500" marT="63500" marB="63500">
                    <a:lnL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5F19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1" name="Shape 431"/>
          <p:cNvSpPr txBox="1"/>
          <p:nvPr/>
        </p:nvSpPr>
        <p:spPr>
          <a:xfrm>
            <a:off x="639638" y="1492850"/>
            <a:ext cx="71028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After January 1st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Workspace </a:t>
            </a: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UW </a:t>
            </a:r>
            <a:r>
              <a:rPr lang="en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registration</a:t>
            </a: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instructions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Workspace </a:t>
            </a:r>
            <a:r>
              <a:rPr lang="en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Online User Guide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</a:t>
            </a:r>
            <a:r>
              <a:rPr lang="en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Applicant Training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Grants.gov YouTube Channel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b="1"/>
          </a:p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 Helpdesk Support Center:</a:t>
            </a:r>
          </a:p>
          <a:p>
            <a:pPr marL="45720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500"/>
              <a:buFont typeface="Arial"/>
              <a:buNone/>
            </a:pPr>
            <a:r>
              <a:rPr lang="en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support@grants.gov</a:t>
            </a:r>
            <a:r>
              <a:rPr lang="en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or 1-800-518-4726 </a:t>
            </a: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NIH - </a:t>
            </a:r>
            <a:r>
              <a:rPr lang="en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Select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the </a:t>
            </a:r>
            <a:r>
              <a:rPr lang="en" sz="300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Right Form</a:t>
            </a:r>
          </a:p>
        </p:txBody>
      </p:sp>
      <p:graphicFrame>
        <p:nvGraphicFramePr>
          <p:cNvPr id="443" name="Shape 443"/>
          <p:cNvGraphicFramePr/>
          <p:nvPr/>
        </p:nvGraphicFramePr>
        <p:xfrm>
          <a:off x="588400" y="197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{06FAA1DA-3027-4471-96BE-7CEF580BFB49}</a:tableStyleId>
              </a:tblPr>
              <a:tblGrid>
                <a:gridCol w="415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175"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FORMS-D for applications...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FORMS E for applications...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025">
                <a:tc>
                  <a:txBody>
                    <a:bodyPr/>
                    <a:lstStyle/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</a:t>
                      </a: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dates </a:t>
                      </a:r>
                      <a:r>
                        <a:rPr lang="en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before 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under </a:t>
                      </a:r>
                      <a:r>
                        <a:rPr lang="en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NIH Late Policy</a:t>
                      </a: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2-week window of consideration for due dates on or before 01.24.18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by 02.07.18 under NIH </a:t>
                      </a:r>
                      <a:r>
                        <a:rPr lang="en" sz="180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Continuous Submission Policy</a:t>
                      </a: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for 1.7.18 AIDS due date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None/>
                      </a:pPr>
                      <a:r>
                        <a:rPr lang="en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</a:t>
                      </a: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dates </a:t>
                      </a:r>
                      <a:r>
                        <a:rPr lang="en" sz="1800" b="1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or after 1.25.18</a:t>
                      </a:r>
                      <a:r>
                        <a:rPr lang="en" sz="1800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including</a:t>
                      </a: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Those submitted early for due dates on or after 01.25.18</a:t>
                      </a:r>
                    </a:p>
                    <a:p>
                      <a:pPr marL="457200" marR="0" lvl="0" indent="-3429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4B2E83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" sz="1800" u="none" strike="noStrike" cap="none">
                          <a:solidFill>
                            <a:srgbClr val="4B2E8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application types (New, Resubmission, Renewal, Revision)</a:t>
                      </a:r>
                    </a:p>
                    <a:p>
                      <a:pPr marL="0" marR="0" lvl="0" indent="-11430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4B2E8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4" name="Shape 444"/>
          <p:cNvSpPr txBox="1"/>
          <p:nvPr/>
        </p:nvSpPr>
        <p:spPr>
          <a:xfrm>
            <a:off x="842225" y="54768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Competition ID on the form will indicate what version &amp;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NIH Validations in ASSIST and GrantRunner will help.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/>
              <a:t>REMEMBER</a:t>
            </a:r>
          </a:p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2800"/>
              <a:t>If NIH Considers your research a clinical trial: 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842200" y="1351050"/>
            <a:ext cx="7910700" cy="369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 </a:t>
            </a: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NIH Definition of a Clinical Trial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Respond to a </a:t>
            </a: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Clinical Trial-specific FOA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FORMS E - additional required fields &amp; new Human Subjects Clinical Trials Form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Multi-research sites must Include plan for a Single IRB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Review: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NIH Clinical Trial Stewardship MRAM presentation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Open Mike Blog: Pick the Right FOA!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NIH FORMS E &amp; Clinical Trial </a:t>
            </a: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Resources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2"/>
          </p:nvPr>
        </p:nvSpPr>
        <p:spPr>
          <a:xfrm>
            <a:off x="583104" y="14319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B2E83"/>
                </a:solidFill>
              </a:rPr>
              <a:t>FORMS-E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 u="sng">
                <a:solidFill>
                  <a:schemeClr val="hlink"/>
                </a:solidFill>
                <a:hlinkClick r:id="rId3"/>
              </a:rPr>
              <a:t>Annotated Form Sets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sz="1800" b="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Do I Have the Right Form Version For My Application?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ts val="2400"/>
              <a:buChar char="&gt;"/>
            </a:pPr>
            <a:r>
              <a:rPr lang="en" sz="1800" b="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Application Forms, Form Updates, Choosing Correct Forms FAQs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800" b="0" u="sng">
              <a:solidFill>
                <a:schemeClr val="hlink"/>
              </a:solidFill>
              <a:highlight>
                <a:srgbClr val="FFFFFF"/>
              </a:highlight>
              <a:hlinkClick r:id="rId5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4B2E83"/>
                </a:solidFill>
              </a:rPr>
              <a:t>NIH Clinical Trials: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 u="sng">
                <a:solidFill>
                  <a:schemeClr val="hlink"/>
                </a:solidFill>
                <a:hlinkClick r:id="rId6"/>
              </a:rPr>
              <a:t>NIH Policy on FOAs for Clinical Trials</a:t>
            </a:r>
            <a:r>
              <a:rPr lang="en" sz="1800" b="0">
                <a:solidFill>
                  <a:srgbClr val="000000"/>
                </a:solidFill>
              </a:rPr>
              <a:t> with target posting dates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 u="sng">
                <a:solidFill>
                  <a:schemeClr val="hlink"/>
                </a:solidFill>
                <a:hlinkClick r:id="rId7"/>
              </a:rPr>
              <a:t>Definition</a:t>
            </a:r>
            <a:r>
              <a:rPr lang="en" sz="1800" b="0">
                <a:solidFill>
                  <a:srgbClr val="4B2E83"/>
                </a:solidFill>
              </a:rPr>
              <a:t> of a CT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>
                <a:solidFill>
                  <a:srgbClr val="4B2E83"/>
                </a:solidFill>
              </a:rPr>
              <a:t>CT</a:t>
            </a:r>
            <a:r>
              <a:rPr lang="en" sz="1800" b="0">
                <a:solidFill>
                  <a:srgbClr val="4B2E83"/>
                </a:solidFill>
                <a:hlinkClick r:id="rId8"/>
              </a:rPr>
              <a:t> </a:t>
            </a:r>
            <a:r>
              <a:rPr lang="en" sz="1800" b="0" u="sng">
                <a:solidFill>
                  <a:schemeClr val="hlink"/>
                </a:solidFill>
                <a:hlinkClick r:id="rId8"/>
              </a:rPr>
              <a:t>Decision Tree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&gt;"/>
            </a:pPr>
            <a:r>
              <a:rPr lang="en" sz="1800" b="0" u="sng">
                <a:solidFill>
                  <a:schemeClr val="hlink"/>
                </a:solidFill>
                <a:hlinkClick r:id="rId9"/>
              </a:rPr>
              <a:t>Case Studies</a:t>
            </a:r>
            <a:r>
              <a:rPr lang="en" sz="1800" b="0">
                <a:solidFill>
                  <a:srgbClr val="000000"/>
                </a:solidFill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b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HSD Single IRB Resources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 u="sng">
                <a:solidFill>
                  <a:schemeClr val="accent5"/>
                </a:solidFill>
                <a:hlinkClick r:id="rId10"/>
              </a:rPr>
              <a:t>What sIRB information should be included in grant applications?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b="0" u="sng">
                <a:solidFill>
                  <a:schemeClr val="hlink"/>
                </a:solidFill>
                <a:hlinkClick r:id="rId11"/>
              </a:rPr>
              <a:t>Single IRB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ts val="1800"/>
              <a:buChar char="&gt;"/>
            </a:pPr>
            <a:r>
              <a:rPr lang="en" sz="1800" b="0" u="sng">
                <a:solidFill>
                  <a:schemeClr val="accent5"/>
                </a:solidFill>
                <a:hlinkClick r:id="rId12"/>
              </a:rPr>
              <a:t>Complete list of resources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"/>
              <a:buFont typeface="Merriweather Sans"/>
              <a:buNone/>
            </a:pP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71750" y="2142400"/>
            <a:ext cx="8180100" cy="155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E8D3A2"/>
              </a:buClr>
              <a:buFont typeface="Arial"/>
              <a:buNone/>
            </a:pPr>
            <a:r>
              <a:rPr lang="en" sz="4000"/>
              <a:t>SAGE Updates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803400" y="4377950"/>
            <a:ext cx="7777800" cy="174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MRAM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December 2017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Amanda Snyder, Associate Director, OSP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accent2"/>
                </a:solidFill>
              </a:rPr>
              <a:t>Judy Chung, Program Manager, ORIS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/>
              <a:t>SAGE: Coming Next Week! 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3000" b="1">
                <a:solidFill>
                  <a:srgbClr val="595959"/>
                </a:solidFill>
              </a:rPr>
              <a:t>On December 21, 2017: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 b="1">
                <a:solidFill>
                  <a:srgbClr val="595959"/>
                </a:solidFill>
              </a:rPr>
              <a:t>Grant Runner: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❏"/>
            </a:pPr>
            <a:r>
              <a:rPr lang="en" sz="2800">
                <a:solidFill>
                  <a:srgbClr val="595959"/>
                </a:solidFill>
              </a:rPr>
              <a:t>FORMS-E updates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❏"/>
            </a:pPr>
            <a:r>
              <a:rPr lang="en" sz="2800">
                <a:solidFill>
                  <a:srgbClr val="595959"/>
                </a:solidFill>
              </a:rPr>
              <a:t>New Human Subjects and Clinical Trials form</a:t>
            </a:r>
          </a:p>
          <a:p>
            <a:pPr marL="0" lvl="0" indent="0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" sz="2800" b="1">
                <a:solidFill>
                  <a:srgbClr val="595959"/>
                </a:solidFill>
              </a:rPr>
              <a:t>Other SAGE: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800"/>
              <a:buChar char="❏"/>
            </a:pPr>
            <a:r>
              <a:rPr lang="en" sz="2800">
                <a:solidFill>
                  <a:srgbClr val="666666"/>
                </a:solidFill>
              </a:rPr>
              <a:t>Non-Award Agreement changes </a:t>
            </a:r>
          </a:p>
          <a:p>
            <a:pPr marL="457200" lvl="0" indent="-4064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800"/>
              <a:buChar char="❏"/>
            </a:pPr>
            <a:r>
              <a:rPr lang="en" sz="2800">
                <a:solidFill>
                  <a:srgbClr val="666666"/>
                </a:solidFill>
              </a:rPr>
              <a:t>Subaward updates 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endParaRPr sz="280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531050" y="371500"/>
            <a:ext cx="83253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400"/>
              <a:t>2017-18 Grant Runner Expansion Project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2"/>
          </p:nvPr>
        </p:nvSpPr>
        <p:spPr>
          <a:xfrm>
            <a:off x="345900" y="1602200"/>
            <a:ext cx="8509800" cy="472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buNone/>
            </a:pPr>
            <a:r>
              <a:rPr lang="en" b="1">
                <a:solidFill>
                  <a:srgbClr val="595959"/>
                </a:solidFill>
              </a:rPr>
              <a:t> Mission:</a:t>
            </a:r>
          </a:p>
          <a:p>
            <a:pPr marL="342900" lvl="0" indent="-190500" rtl="0">
              <a:spcBef>
                <a:spcPts val="0"/>
              </a:spcBef>
              <a:buNone/>
            </a:pPr>
            <a:endParaRPr>
              <a:solidFill>
                <a:srgbClr val="595959"/>
              </a:solidFill>
            </a:endParaRPr>
          </a:p>
          <a:p>
            <a:pPr marL="342900" lvl="0" indent="-19050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595959"/>
                </a:solidFill>
              </a:rPr>
              <a:t> Expand SAGE Grant Runner capabilities to support more federal opportunities, saving users time and effort through: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★"/>
            </a:pPr>
            <a:r>
              <a:rPr lang="en" sz="2800">
                <a:solidFill>
                  <a:srgbClr val="595959"/>
                </a:solidFill>
              </a:rPr>
              <a:t>Fewer systems to interact with</a:t>
            </a:r>
          </a:p>
          <a:p>
            <a:pPr marL="914400" lvl="0" indent="-4064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800"/>
              <a:buChar char="★"/>
            </a:pPr>
            <a:r>
              <a:rPr lang="en" sz="2800">
                <a:solidFill>
                  <a:srgbClr val="595959"/>
                </a:solidFill>
              </a:rPr>
              <a:t>Reduced duplicate entry</a:t>
            </a:r>
          </a:p>
          <a:p>
            <a:pPr marL="914400" lvl="0" indent="-406400" rtl="0">
              <a:spcBef>
                <a:spcPts val="0"/>
              </a:spcBef>
              <a:buClr>
                <a:srgbClr val="595959"/>
              </a:buClr>
              <a:buSzPts val="2800"/>
              <a:buChar char="★"/>
            </a:pPr>
            <a:r>
              <a:rPr lang="en" sz="2800">
                <a:solidFill>
                  <a:srgbClr val="595959"/>
                </a:solidFill>
              </a:rPr>
              <a:t>Reduced training and support requirements for non-UW Systems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71750" y="371503"/>
            <a:ext cx="8184600" cy="7335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/>
              <a:t>Grant Runner FORMS-E Updates</a:t>
            </a:r>
          </a:p>
        </p:txBody>
      </p:sp>
      <p:sp>
        <p:nvSpPr>
          <p:cNvPr id="485" name="Shape 48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buNone/>
            </a:pPr>
            <a:r>
              <a:rPr lang="en" b="1">
                <a:solidFill>
                  <a:srgbClr val="666666"/>
                </a:solidFill>
              </a:rPr>
              <a:t>Opportunity search:</a:t>
            </a:r>
          </a:p>
          <a:p>
            <a:pPr marL="342900" lvl="0" indent="-190500" rtl="0">
              <a:spcBef>
                <a:spcPts val="0"/>
              </a:spcBef>
              <a:buNone/>
            </a:pPr>
            <a:endParaRPr b="1">
              <a:solidFill>
                <a:srgbClr val="666666"/>
              </a:solidFill>
            </a:endParaRPr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  <a:p>
            <a:pPr marL="342900" lvl="0" indent="-190500" rtl="0">
              <a:spcBef>
                <a:spcPts val="0"/>
              </a:spcBef>
              <a:buNone/>
            </a:pPr>
            <a:r>
              <a:rPr lang="en" b="1">
                <a:solidFill>
                  <a:srgbClr val="666666"/>
                </a:solidFill>
              </a:rPr>
              <a:t>Forms-E will be </a:t>
            </a:r>
            <a:r>
              <a:rPr lang="en" b="1" i="1">
                <a:solidFill>
                  <a:srgbClr val="666666"/>
                </a:solidFill>
              </a:rPr>
              <a:t>selectable</a:t>
            </a:r>
            <a:r>
              <a:rPr lang="en" b="1">
                <a:solidFill>
                  <a:srgbClr val="666666"/>
                </a:solidFill>
              </a:rPr>
              <a:t> after next week’s release</a:t>
            </a:r>
          </a:p>
        </p:txBody>
      </p:sp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2552700"/>
            <a:ext cx="70675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European Union</a:t>
            </a: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800"/>
              <a:t>Time Tracking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2017 MRAM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80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Human Subjects and Clinical Trials Form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2"/>
          </p:nvPr>
        </p:nvSpPr>
        <p:spPr>
          <a:xfrm>
            <a:off x="3423727" y="1736725"/>
            <a:ext cx="5431800" cy="4015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1400"/>
              <a:buChar char="&gt;"/>
            </a:pPr>
            <a:r>
              <a:rPr lang="en">
                <a:solidFill>
                  <a:srgbClr val="595959"/>
                </a:solidFill>
              </a:rPr>
              <a:t>New HSCT form shown in left navigation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1400"/>
              <a:buChar char="&gt;"/>
            </a:pPr>
            <a:r>
              <a:rPr lang="en">
                <a:solidFill>
                  <a:srgbClr val="595959"/>
                </a:solidFill>
              </a:rPr>
              <a:t>Inclusion Enrollment no longer a separate form; embedded in HSCT</a:t>
            </a:r>
          </a:p>
          <a:p>
            <a:pPr marL="457200" lvl="0" indent="-317500" rtl="0">
              <a:spcBef>
                <a:spcPts val="0"/>
              </a:spcBef>
              <a:buClr>
                <a:srgbClr val="595959"/>
              </a:buClr>
              <a:buSzPts val="1400"/>
              <a:buChar char="&gt;"/>
            </a:pPr>
            <a:r>
              <a:rPr lang="en">
                <a:solidFill>
                  <a:srgbClr val="595959"/>
                </a:solidFill>
              </a:rPr>
              <a:t>Fields from Research Plan and Career Development Supplemental transferred to new HSCT form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29283"/>
          <a:stretch/>
        </p:blipFill>
        <p:spPr>
          <a:xfrm>
            <a:off x="659300" y="1236325"/>
            <a:ext cx="2189050" cy="484964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Human Subjects &amp; CT Form Features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2"/>
          </p:nvPr>
        </p:nvSpPr>
        <p:spPr>
          <a:xfrm>
            <a:off x="659300" y="1538725"/>
            <a:ext cx="7676700" cy="200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Features: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Download a blank fillable pdf study form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Import study data from the fillable PDF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Partial form import is OK; edit remainder in SAGE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 l="1068" t="39389" b="20198"/>
          <a:stretch/>
        </p:blipFill>
        <p:spPr>
          <a:xfrm>
            <a:off x="1010775" y="3720250"/>
            <a:ext cx="7845574" cy="311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05650" y="382345"/>
            <a:ext cx="8196300" cy="77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Form Features (continued):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body" idx="2"/>
          </p:nvPr>
        </p:nvSpPr>
        <p:spPr>
          <a:xfrm>
            <a:off x="641250" y="1158450"/>
            <a:ext cx="7861500" cy="1289400"/>
          </a:xfrm>
          <a:prstGeom prst="rect">
            <a:avLst/>
          </a:prstGeom>
          <a:solidFill>
            <a:srgbClr val="FFFFFF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Easy navigation and section status markers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“Expand All” for full form viewing 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75" y="2447925"/>
            <a:ext cx="8315325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Edit Section by Section</a:t>
            </a:r>
          </a:p>
        </p:txBody>
      </p:sp>
      <p:pic>
        <p:nvPicPr>
          <p:cNvPr id="513" name="Shape 5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25" y="1130725"/>
            <a:ext cx="6956550" cy="537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Form Features (continued):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</a:rPr>
              <a:t>As with other Grant Runner forms, HSCT includes:</a:t>
            </a:r>
          </a:p>
          <a:p>
            <a:pPr marL="342900" lvl="0" indent="-19050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Print/preview PDF </a:t>
            </a:r>
          </a:p>
          <a:p>
            <a:pPr marL="914400" lvl="1" indent="-317500" rtl="0">
              <a:spcBef>
                <a:spcPts val="300"/>
              </a:spcBef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individual form or full package, in NIH format</a:t>
            </a:r>
          </a:p>
          <a:p>
            <a:pPr marL="457200" lvl="0" indent="-317500" rtl="0">
              <a:spcBef>
                <a:spcPts val="1000"/>
              </a:spcBef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Error Checking</a:t>
            </a:r>
          </a:p>
          <a:p>
            <a:pPr marL="914400" lvl="1" indent="-317500" rtl="0">
              <a:spcBef>
                <a:spcPts val="1000"/>
              </a:spcBef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Individual form level -- Grants.gov errors only</a:t>
            </a:r>
          </a:p>
          <a:p>
            <a:pPr marL="914400" lvl="1" indent="-317500" rtl="0">
              <a:spcBef>
                <a:spcPts val="1000"/>
              </a:spcBef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Full package -- eGC1, Grants.gov and NIH errors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NIH Opportunities Currently Supported in Grant Runner</a:t>
            </a:r>
          </a:p>
        </p:txBody>
      </p:sp>
      <p:sp>
        <p:nvSpPr>
          <p:cNvPr id="525" name="Shape 525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00600" cy="463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NIH Single Project, 5 year budget for: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Basic Research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Career Development 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Endowment Programs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Shared Instrumentation 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Director Awards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Targeted Research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Pre-Applications</a:t>
            </a:r>
          </a:p>
          <a:p>
            <a:pPr marL="457200" lvl="0" indent="-342900" rtl="0">
              <a:spcBef>
                <a:spcPts val="0"/>
              </a:spcBef>
              <a:spcAft>
                <a:spcPts val="2000"/>
              </a:spcAft>
              <a:buClr>
                <a:srgbClr val="666666"/>
              </a:buClr>
              <a:buSzPts val="1800"/>
              <a:buChar char="&gt;"/>
            </a:pPr>
            <a:r>
              <a:rPr lang="en" sz="1800">
                <a:solidFill>
                  <a:srgbClr val="666666"/>
                </a:solidFill>
              </a:rPr>
              <a:t>Resource Awards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u="sng">
                <a:solidFill>
                  <a:srgbClr val="666666"/>
                </a:solidFill>
                <a:hlinkClick r:id="rId3"/>
              </a:rPr>
              <a:t>List by Activity Code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71750" y="371503"/>
            <a:ext cx="8184600" cy="7440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Non-Award Agreement Changes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Agreement related to research that does </a:t>
            </a:r>
            <a:r>
              <a:rPr lang="en" b="1">
                <a:solidFill>
                  <a:srgbClr val="666666"/>
                </a:solidFill>
              </a:rPr>
              <a:t>not</a:t>
            </a:r>
            <a:r>
              <a:rPr lang="en">
                <a:solidFill>
                  <a:srgbClr val="666666"/>
                </a:solidFill>
              </a:rPr>
              <a:t> include external funding but does obligate UW resources or make other legal obligations of UW, requiring institutional sign-off.</a:t>
            </a:r>
          </a:p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Examples include: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Data Use Agreements (DUA)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Confidentiality Agreements (CDA),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Master Agreements,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Material Transfer Agreements (MTA) 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●"/>
            </a:pPr>
            <a:r>
              <a:rPr lang="en">
                <a:solidFill>
                  <a:srgbClr val="666666"/>
                </a:solidFill>
              </a:rPr>
              <a:t>Unfunded research agreements</a:t>
            </a:r>
          </a:p>
          <a:p>
            <a:pPr marL="15240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342900" lvl="0" indent="-19050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eGC1 Requirements for NAAs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2"/>
          </p:nvPr>
        </p:nvSpPr>
        <p:spPr>
          <a:xfrm>
            <a:off x="634400" y="1525375"/>
            <a:ext cx="8259300" cy="474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eGC1s are required for an NAA.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2 new Application Types created for NAAs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434343"/>
                </a:solidFill>
              </a:rPr>
              <a:t>          </a:t>
            </a:r>
            <a:r>
              <a:rPr lang="en" sz="1800" i="1">
                <a:solidFill>
                  <a:srgbClr val="666666"/>
                </a:solidFill>
              </a:rPr>
              <a:t>Upon selection: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</a:endParaRPr>
          </a:p>
          <a:p>
            <a:pPr marL="342900" lvl="0" indent="-190500" rtl="0">
              <a:spcBef>
                <a:spcPts val="0"/>
              </a:spcBef>
              <a:buNone/>
            </a:pPr>
            <a:endParaRPr>
              <a:solidFill>
                <a:srgbClr val="666666"/>
              </a:solidFill>
            </a:endParaRPr>
          </a:p>
          <a:p>
            <a:pPr marL="342900" lvl="0" indent="-19050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 txBox="1"/>
          <p:nvPr/>
        </p:nvSpPr>
        <p:spPr>
          <a:xfrm>
            <a:off x="306425" y="5921350"/>
            <a:ext cx="7011600" cy="79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When is an eGC1 required? </a:t>
            </a:r>
            <a:r>
              <a:rPr lang="en" u="sng">
                <a:hlinkClick r:id="rId3"/>
              </a:rPr>
              <a:t>https://www.washington.edu/research/faq/need-use-egc1/</a:t>
            </a:r>
            <a:r>
              <a:rPr lang="en"/>
              <a:t> </a:t>
            </a:r>
          </a:p>
        </p:txBody>
      </p:sp>
      <p:pic>
        <p:nvPicPr>
          <p:cNvPr id="539" name="Shape 539"/>
          <p:cNvPicPr preferRelativeResize="0"/>
          <p:nvPr/>
        </p:nvPicPr>
        <p:blipFill rotWithShape="1">
          <a:blip r:embed="rId4">
            <a:alphaModFix/>
          </a:blip>
          <a:srcRect r="1205" b="4852"/>
          <a:stretch/>
        </p:blipFill>
        <p:spPr>
          <a:xfrm>
            <a:off x="1523650" y="2596850"/>
            <a:ext cx="4372724" cy="222355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5">
            <a:alphaModFix/>
          </a:blip>
          <a:srcRect t="25600"/>
          <a:stretch/>
        </p:blipFill>
        <p:spPr>
          <a:xfrm>
            <a:off x="3320075" y="4989050"/>
            <a:ext cx="4076700" cy="99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2"/>
          </p:nvPr>
        </p:nvSpPr>
        <p:spPr>
          <a:xfrm>
            <a:off x="659300" y="1508125"/>
            <a:ext cx="8184600" cy="251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Other changes to the eGC1 for NAAs: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“After the Fact” will always be YES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Help text that Sponsor = Other Party to the agreement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Budget locked down, fiscal questions default to “no”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Loosening of required field restrictions</a:t>
            </a:r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65157" y="371535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eGC1 Requirements for NAAs (cont.)</a:t>
            </a:r>
          </a:p>
        </p:txBody>
      </p:sp>
      <p:pic>
        <p:nvPicPr>
          <p:cNvPr id="547" name="Shape 5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4670125"/>
            <a:ext cx="87249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NAAs on eGC1: What has not changed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19050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666666"/>
                </a:solidFill>
              </a:rPr>
              <a:t>What is </a:t>
            </a:r>
            <a:r>
              <a:rPr lang="en" i="1">
                <a:solidFill>
                  <a:srgbClr val="666666"/>
                </a:solidFill>
              </a:rPr>
              <a:t>still required for NAAs: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FIDS Disclosures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Compliance question responses (non-fiscal)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Standard approval routing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/>
              <a:t>Guidance Follow Up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EU </a:t>
            </a:r>
            <a:r>
              <a:rPr lang="en" u="sng">
                <a:solidFill>
                  <a:schemeClr val="hlink"/>
                </a:solidFill>
                <a:hlinkClick r:id="rId3"/>
              </a:rPr>
              <a:t>Time tracking form</a:t>
            </a: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l="5680" t="14635" r="36765" b="8376"/>
          <a:stretch/>
        </p:blipFill>
        <p:spPr>
          <a:xfrm>
            <a:off x="1856075" y="2571750"/>
            <a:ext cx="4790876" cy="36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797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Subaward Changes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2"/>
          </p:nvPr>
        </p:nvSpPr>
        <p:spPr>
          <a:xfrm>
            <a:off x="445275" y="1464350"/>
            <a:ext cx="8346600" cy="240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New prompt on screen when subrecipient certification is expired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It will </a:t>
            </a:r>
            <a:r>
              <a:rPr lang="en" b="1" u="sng">
                <a:solidFill>
                  <a:srgbClr val="666666"/>
                </a:solidFill>
              </a:rPr>
              <a:t>not</a:t>
            </a:r>
            <a:r>
              <a:rPr lang="en">
                <a:solidFill>
                  <a:srgbClr val="666666"/>
                </a:solidFill>
              </a:rPr>
              <a:t> hold up submission</a:t>
            </a:r>
          </a:p>
          <a:p>
            <a:pPr marL="457200" lvl="0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&gt;"/>
            </a:pPr>
            <a:r>
              <a:rPr lang="en">
                <a:solidFill>
                  <a:srgbClr val="666666"/>
                </a:solidFill>
              </a:rPr>
              <a:t>Meant to give an early heads up to take action</a:t>
            </a:r>
          </a:p>
          <a:p>
            <a:pPr marL="914400" lvl="1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Send recertification form to subrecipient for completion, OR</a:t>
            </a:r>
          </a:p>
          <a:p>
            <a:pPr marL="914400" lvl="1" indent="-3175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OSP will send as part of their process</a:t>
            </a:r>
          </a:p>
        </p:txBody>
      </p:sp>
      <p:pic>
        <p:nvPicPr>
          <p:cNvPr id="560" name="Shape 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275" y="4299624"/>
            <a:ext cx="6808523" cy="24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71750" y="371502"/>
            <a:ext cx="8184600" cy="7758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Locations Survey Link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2"/>
          </p:nvPr>
        </p:nvSpPr>
        <p:spPr>
          <a:xfrm>
            <a:off x="1046125" y="1736725"/>
            <a:ext cx="7164600" cy="401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i="1">
                <a:solidFill>
                  <a:srgbClr val="666666"/>
                </a:solidFill>
              </a:rPr>
              <a:t>Give us your feedback on the new design used in Locations page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 i="1"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i="1">
                <a:solidFill>
                  <a:srgbClr val="666666"/>
                </a:solidFill>
              </a:rPr>
              <a:t>Will help inform SAGE-wide design direction</a:t>
            </a:r>
          </a:p>
        </p:txBody>
      </p:sp>
      <p:pic>
        <p:nvPicPr>
          <p:cNvPr id="567" name="Shape 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197" y="2951950"/>
            <a:ext cx="6661400" cy="134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3600"/>
              <a:t>Next Up in SAGE….</a:t>
            </a:r>
          </a:p>
        </p:txBody>
      </p:sp>
      <p:sp>
        <p:nvSpPr>
          <p:cNvPr id="573" name="Shape 573"/>
          <p:cNvSpPr txBox="1">
            <a:spLocks noGrp="1"/>
          </p:cNvSpPr>
          <p:nvPr>
            <p:ph type="body" idx="2"/>
          </p:nvPr>
        </p:nvSpPr>
        <p:spPr>
          <a:xfrm>
            <a:off x="665900" y="1572125"/>
            <a:ext cx="8184600" cy="489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3000" b="1">
                <a:solidFill>
                  <a:srgbClr val="666666"/>
                </a:solidFill>
              </a:rPr>
              <a:t>Winter 2018 Targets</a:t>
            </a:r>
          </a:p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Grant Runner: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">
                <a:solidFill>
                  <a:srgbClr val="666666"/>
                </a:solidFill>
              </a:rPr>
              <a:t>Import from Clinical Trials.gov to pre-populate HSCT 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">
                <a:solidFill>
                  <a:srgbClr val="666666"/>
                </a:solidFill>
              </a:rPr>
              <a:t>SAGE Budget sync with RR Detailed Budget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">
                <a:solidFill>
                  <a:srgbClr val="666666"/>
                </a:solidFill>
              </a:rPr>
              <a:t>Fellowship grants</a:t>
            </a:r>
          </a:p>
          <a:p>
            <a:pPr marL="0" lvl="0" indent="0" rtl="0">
              <a:spcBef>
                <a:spcPts val="2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Compliance (non-fiscal):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">
                <a:solidFill>
                  <a:srgbClr val="666666"/>
                </a:solidFill>
              </a:rPr>
              <a:t>Question revisions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rgbClr val="666666"/>
              </a:buClr>
              <a:buSzPts val="2400"/>
              <a:buChar char="&gt;"/>
            </a:pPr>
            <a:r>
              <a:rPr lang="en">
                <a:solidFill>
                  <a:srgbClr val="666666"/>
                </a:solidFill>
              </a:rPr>
              <a:t>New look and feel (like locations)</a:t>
            </a: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1750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5000"/>
              <a:buFont typeface="Arial"/>
              <a:buNone/>
            </a:pPr>
            <a:r>
              <a:rPr lang="en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Institutional Allowance Budgets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December, 2017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</a:p>
          <a:p>
            <a:pPr marL="0" marR="0" lvl="0" indent="-101600" algn="l" rtl="0">
              <a:lnSpc>
                <a:spcPct val="150000"/>
              </a:lnSpc>
              <a:spcBef>
                <a:spcPts val="320"/>
              </a:spcBef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Current IA Treatment</a:t>
            </a:r>
          </a:p>
        </p:txBody>
      </p:sp>
      <p:sp>
        <p:nvSpPr>
          <p:cNvPr id="586" name="Shape 58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Currently, IA funds are transferred to a 67-budget upon receipt of the Fellowship (80-budget) using transfer coding (9481/9480).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We have noticed in some instances that 67-budget funds remain unexpended for years after the original fellowship budget closed.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Simplification Proposal</a:t>
            </a:r>
          </a:p>
        </p:txBody>
      </p:sp>
      <p:sp>
        <p:nvSpPr>
          <p:cNvPr id="594" name="Shape 59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In an effort to simplify this process, we propose establishing sub budgets moving forward.</a:t>
            </a: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These new sub budgets will carry the same end date as their related parent (80-budget).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Visual “Before”	</a:t>
            </a:r>
          </a:p>
        </p:txBody>
      </p:sp>
      <p:sp>
        <p:nvSpPr>
          <p:cNvPr id="601" name="Shape 60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  <p:pic>
        <p:nvPicPr>
          <p:cNvPr id="602" name="Shape 602"/>
          <p:cNvPicPr preferRelativeResize="0"/>
          <p:nvPr/>
        </p:nvPicPr>
        <p:blipFill rotWithShape="1">
          <a:blip r:embed="rId3">
            <a:alphaModFix/>
          </a:blip>
          <a:srcRect t="35848"/>
          <a:stretch/>
        </p:blipFill>
        <p:spPr>
          <a:xfrm>
            <a:off x="258319" y="1867085"/>
            <a:ext cx="8665212" cy="2604213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Shape 603"/>
          <p:cNvSpPr txBox="1">
            <a:spLocks noGrp="1"/>
          </p:cNvSpPr>
          <p:nvPr>
            <p:ph type="body" idx="2"/>
          </p:nvPr>
        </p:nvSpPr>
        <p:spPr>
          <a:xfrm>
            <a:off x="660209" y="4773541"/>
            <a:ext cx="8196300" cy="107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67-budget related, but not a sub budget. Can carry a different end date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linked 80-budget.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Visual “After”	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l" rtl="0">
              <a:lnSpc>
                <a:spcPct val="150000"/>
              </a:lnSpc>
              <a:spcBef>
                <a:spcPts val="0"/>
              </a:spcBef>
              <a:buClr>
                <a:srgbClr val="4B2E83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Post Award Fiscal Compliance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2"/>
          </p:nvPr>
        </p:nvSpPr>
        <p:spPr>
          <a:xfrm>
            <a:off x="660209" y="4295368"/>
            <a:ext cx="8196300" cy="107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IA will function as a standard sub budget, with the benefit of a view that clearly displays the award as one unit (rather than spread across two or more distinct standalone budgets).</a:t>
            </a: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70" y="1887522"/>
            <a:ext cx="8606145" cy="211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	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gcahelp@uw.edu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206-616-9995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507304" y="851771"/>
            <a:ext cx="7820400" cy="290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229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60"/>
              <a:buFont typeface="Arial"/>
              <a:buNone/>
            </a:pPr>
            <a:r>
              <a:rPr lang="en" sz="66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</a:p>
          <a:p>
            <a:pPr marL="0" marR="0" lvl="0" indent="-2936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4625"/>
              <a:buFont typeface="Arial"/>
              <a:buNone/>
            </a:pPr>
            <a:endParaRPr sz="46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ts val="2590"/>
              <a:buFont typeface="Arial"/>
              <a:buNone/>
            </a:pPr>
            <a:r>
              <a:rPr lang="en" sz="25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December 2017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507305" y="4233798"/>
            <a:ext cx="6147300" cy="188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Andra Sawyer</a:t>
            </a: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buClr>
                <a:schemeClr val="lt2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gcafco@uw.edu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1396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3959"/>
              <a:buFont typeface="Calibri"/>
              <a:buNone/>
            </a:pPr>
            <a:r>
              <a:rPr lang="en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Grants – NIH Fellowships – </a:t>
            </a:r>
            <a:br>
              <a:rPr lang="en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959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Graduate Student Appointments (GSAs)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body" idx="2"/>
          </p:nvPr>
        </p:nvSpPr>
        <p:spPr>
          <a:xfrm>
            <a:off x="4382886" y="1825625"/>
            <a:ext cx="41325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PAFC Website – Award Management: </a:t>
            </a:r>
          </a:p>
          <a:p>
            <a:pPr marL="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Arial"/>
              <a:buNone/>
            </a:pPr>
            <a:r>
              <a:rPr lang="en" sz="3600" b="0" i="0" u="sng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http://finance.uw.edu/pafc/award-management</a:t>
            </a:r>
            <a:r>
              <a:rPr lang="en" sz="36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Shape 6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54955" y="1825625"/>
            <a:ext cx="28137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5400"/>
              <a:buFont typeface="Calibri"/>
              <a:buNone/>
            </a:pPr>
            <a:r>
              <a:rPr lang="en" sz="5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Training Grants-Fellowships-GSAs</a:t>
            </a:r>
          </a:p>
        </p:txBody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Components (Salary? Stipend? Tuition? Fringe Cash?)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Object Codes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Effort Requirements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Re-budgeting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Char char="•"/>
            </a:pPr>
            <a:r>
              <a:rPr lang="en" sz="4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</a:p>
          <a:p>
            <a:pPr marL="0" marR="0" lvl="0" indent="-2540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7719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5940"/>
              <a:buFont typeface="Calibri"/>
              <a:buNone/>
            </a:pPr>
            <a:r>
              <a:rPr lang="en" sz="594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Travel on Federal Awards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body" idx="2"/>
          </p:nvPr>
        </p:nvSpPr>
        <p:spPr>
          <a:xfrm>
            <a:off x="3690852" y="1825625"/>
            <a:ext cx="4824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en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Revised</a:t>
            </a:r>
            <a:r>
              <a:rPr lang="en" sz="4400">
                <a:solidFill>
                  <a:srgbClr val="7030A0"/>
                </a:solidFill>
              </a:rPr>
              <a:t> </a:t>
            </a:r>
            <a:r>
              <a:rPr lang="en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PAFC’s Website – Spending: </a:t>
            </a:r>
          </a:p>
          <a:p>
            <a:pPr marL="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Arial"/>
              <a:buNone/>
            </a:pPr>
            <a:r>
              <a:rPr lang="en" sz="4400" b="0" i="0" u="sng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http://finance.uw.edu/pafc/travel</a:t>
            </a:r>
            <a:r>
              <a:rPr lang="en" sz="4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Shape 6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8496" y="1825625"/>
            <a:ext cx="2295000" cy="43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ts val="4400"/>
              <a:buFont typeface="Calibri"/>
              <a:buNone/>
            </a:pPr>
            <a:r>
              <a:rPr lang="en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Travel on Federal Awards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It gets audited. All of the time.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Per diem follows UW policies (see UW Travel webpage)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Airfare purchases must follow federal policies (Yes = Fly America Act, No = business class)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Stay reasonably within budgeted Travel line item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590"/>
              <a:buFont typeface="Arial"/>
              <a:buChar char="•"/>
            </a:pPr>
            <a:r>
              <a:rPr lang="en" sz="259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Sponsor approval is not technically required but if not in the proposal: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notify sponsor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document justification/need/benefit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220"/>
              <a:buFont typeface="Courier New"/>
              <a:buChar char="o"/>
            </a:pPr>
            <a:r>
              <a:rPr lang="en" sz="222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include benefit of travel in subsequent sponsor reports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Shape 655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44000" cy="13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Shape 656"/>
          <p:cNvSpPr/>
          <p:nvPr/>
        </p:nvSpPr>
        <p:spPr>
          <a:xfrm>
            <a:off x="0" y="2"/>
            <a:ext cx="9144000" cy="12192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1324393" y="156769"/>
            <a:ext cx="4103100" cy="8619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" sz="2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2018 METRICS</a:t>
            </a:r>
          </a:p>
        </p:txBody>
      </p:sp>
      <p:pic>
        <p:nvPicPr>
          <p:cNvPr id="658" name="Shape 6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9317" y="5943601"/>
            <a:ext cx="1224643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Shape 659"/>
          <p:cNvGrpSpPr/>
          <p:nvPr/>
        </p:nvGrpSpPr>
        <p:grpSpPr>
          <a:xfrm>
            <a:off x="1995919" y="2882445"/>
            <a:ext cx="4840605" cy="307800"/>
            <a:chOff x="0" y="1401986"/>
            <a:chExt cx="5334000" cy="307800"/>
          </a:xfrm>
        </p:grpSpPr>
        <p:sp>
          <p:nvSpPr>
            <p:cNvPr id="660" name="Shape 660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Shape 661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4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Shape 662"/>
          <p:cNvSpPr txBox="1"/>
          <p:nvPr/>
        </p:nvSpPr>
        <p:spPr>
          <a:xfrm>
            <a:off x="1143000" y="4749227"/>
            <a:ext cx="6800700" cy="5847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</a:p>
        </p:txBody>
      </p:sp>
      <p:grpSp>
        <p:nvGrpSpPr>
          <p:cNvPr id="663" name="Shape 663"/>
          <p:cNvGrpSpPr/>
          <p:nvPr/>
        </p:nvGrpSpPr>
        <p:grpSpPr>
          <a:xfrm>
            <a:off x="2183214" y="3339645"/>
            <a:ext cx="4840605" cy="307800"/>
            <a:chOff x="0" y="1401986"/>
            <a:chExt cx="5334000" cy="307800"/>
          </a:xfrm>
        </p:grpSpPr>
        <p:sp>
          <p:nvSpPr>
            <p:cNvPr id="664" name="Shape 664"/>
            <p:cNvSpPr txBox="1"/>
            <p:nvPr/>
          </p:nvSpPr>
          <p:spPr>
            <a:xfrm>
              <a:off x="0" y="1401986"/>
              <a:ext cx="60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Shape 665"/>
            <p:cNvSpPr txBox="1"/>
            <p:nvPr/>
          </p:nvSpPr>
          <p:spPr>
            <a:xfrm>
              <a:off x="838200" y="1401986"/>
              <a:ext cx="4495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4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666" name="Shape 666"/>
          <p:cNvGraphicFramePr/>
          <p:nvPr/>
        </p:nvGraphicFramePr>
        <p:xfrm>
          <a:off x="922564" y="15129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{7E77AE64-30A4-44C3-9EBC-592DFE7C9688}</a:tableStyleId>
              </a:tblPr>
              <a:tblGrid>
                <a:gridCol w="42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17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100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Grant and Contract Certification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24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101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30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OSP 175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Export Compliance at the UW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31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u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</a:p>
                  </a:txBody>
                  <a:tcPr marL="68575" marR="68575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7" name="Shape 667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57901" y="60614"/>
            <a:ext cx="2076695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Shape 668"/>
          <p:cNvSpPr txBox="1"/>
          <p:nvPr/>
        </p:nvSpPr>
        <p:spPr>
          <a:xfrm>
            <a:off x="1485900" y="3072501"/>
            <a:ext cx="5995800" cy="138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28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2017 CORE Program Metrics: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57 Classes with 560 Attendees!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200 Online CORE/PAFC Participants!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1657350" y="6021573"/>
            <a:ext cx="55434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to all our participants! See you in 2018!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6746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4250">
                <a:latin typeface="Open Sans"/>
                <a:ea typeface="Open Sans"/>
                <a:cs typeface="Open Sans"/>
                <a:sym typeface="Open Sans"/>
              </a:rPr>
              <a:t>OSP Organizational Changes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1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</a:p>
          <a:p>
            <a:pPr marL="0" marR="0" lvl="0" indent="-3175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</a:p>
          <a:p>
            <a:pPr marL="0" marR="0" lvl="0" indent="-3175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  <a:p>
            <a:pPr marL="0" marR="0" lvl="0" indent="-22225" algn="l" rtl="0">
              <a:spcBef>
                <a:spcPts val="320"/>
              </a:spcBef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1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</a:endParaRP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23825"/>
            <a:ext cx="9143999" cy="688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76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000"/>
              <a:t>Are you ready for Federal Proposal Submission Changes?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December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2017 MRAM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</a:p>
          <a:p>
            <a:pPr marL="0" marR="0" lvl="0" indent="-25400" algn="l" rtl="0">
              <a:lnSpc>
                <a:spcPct val="150000"/>
              </a:lnSpc>
              <a:spcBef>
                <a:spcPts val="320"/>
              </a:spcBef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What’s Happening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Grants.gov:</a:t>
            </a:r>
          </a:p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 sz="2200" u="sng">
                <a:solidFill>
                  <a:schemeClr val="accent5"/>
                </a:solidFill>
                <a:hlinkClick r:id="rId3"/>
              </a:rPr>
              <a:t>Adobe Application Packages Are Going Away!</a:t>
            </a:r>
          </a:p>
          <a:p>
            <a:pPr marL="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"/>
              <a:t>NIH - due dates on or after 1.25.18: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FORMS E &amp; new Human Subjects Clinical Trial Form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Clinical Trial Specific Funding Opportunities Announcements (FOAs)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Single IRB Policy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1705</Words>
  <Application>Microsoft Office PowerPoint</Application>
  <PresentationFormat>On-screen Show (4:3)</PresentationFormat>
  <Paragraphs>363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44</vt:i4>
      </vt:variant>
    </vt:vector>
  </HeadingPairs>
  <TitlesOfParts>
    <vt:vector size="64" baseType="lpstr">
      <vt:lpstr>Arial</vt:lpstr>
      <vt:lpstr>Open Sans</vt:lpstr>
      <vt:lpstr>Calibri</vt:lpstr>
      <vt:lpstr>Century Gothic</vt:lpstr>
      <vt:lpstr>Encode Sans</vt:lpstr>
      <vt:lpstr>Encode Sans Black</vt:lpstr>
      <vt:lpstr>Merriweather Sans</vt:lpstr>
      <vt:lpstr>Courier New</vt:lpstr>
      <vt:lpstr>Open Sans Light</vt:lpstr>
      <vt:lpstr>Simple Light</vt:lpstr>
      <vt:lpstr>Office Theme</vt:lpstr>
      <vt:lpstr>Custom Design</vt:lpstr>
      <vt:lpstr>2_Custom Design</vt:lpstr>
      <vt:lpstr>1_Custom Design</vt:lpstr>
      <vt:lpstr>Custom Design</vt:lpstr>
      <vt:lpstr>1_Custom Design</vt:lpstr>
      <vt:lpstr>Custom Design</vt:lpstr>
      <vt:lpstr>1_Custom Design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Grants – NIH Fellowships –  Graduate Student Appointments (GSAs)</vt:lpstr>
      <vt:lpstr>Training Grants-Fellowships-GSAs</vt:lpstr>
      <vt:lpstr>Travel on Federal Awards</vt:lpstr>
      <vt:lpstr>Travel on Federal Awards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2017-12-21T17:00:22Z</dcterms:modified>
</cp:coreProperties>
</file>