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7023100" cy="93091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ndara" panose="020E0502030303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4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8132" y="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42029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362842"/>
              </a:gs>
              <a:gs pos="100000">
                <a:srgbClr val="9275A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24" name="Shape 24"/>
          <p:cNvGrpSpPr/>
          <p:nvPr/>
        </p:nvGrpSpPr>
        <p:grpSpPr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25" name="Shape 25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ctr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ctr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ctr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ctr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ctr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sz="10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 rot="5400000">
            <a:off x="2850886" y="696649"/>
            <a:ext cx="3450696" cy="7408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sz="10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>
  <p:cSld name="Vertical Title and 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362842"/>
              </a:gs>
              <a:gs pos="90000">
                <a:srgbClr val="9275AA"/>
              </a:gs>
              <a:gs pos="100000">
                <a:srgbClr val="9275A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sz="10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24" name="Shape 124"/>
          <p:cNvGrpSpPr/>
          <p:nvPr/>
        </p:nvGrpSpPr>
        <p:grpSpPr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25" name="Shape 125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7" name="Shape 127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9" name="Shape 129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 rot="5400000">
            <a:off x="5414433" y="2662767"/>
            <a:ext cx="448733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ndara"/>
              <a:buNone/>
              <a:defRPr sz="4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 rot="5400000">
            <a:off x="1223433" y="681567"/>
            <a:ext cx="448733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sz="10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362842"/>
              </a:gs>
              <a:gs pos="100000">
                <a:srgbClr val="9275A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6047438" y="4203592"/>
            <a:ext cx="2876429" cy="71402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733" y="0"/>
                </a:moveTo>
                <a:lnTo>
                  <a:pt x="119733" y="0"/>
                </a:lnTo>
                <a:lnTo>
                  <a:pt x="114678" y="3375"/>
                </a:lnTo>
                <a:lnTo>
                  <a:pt x="109534" y="7125"/>
                </a:lnTo>
                <a:lnTo>
                  <a:pt x="104301" y="11250"/>
                </a:lnTo>
                <a:lnTo>
                  <a:pt x="98891" y="15375"/>
                </a:lnTo>
                <a:lnTo>
                  <a:pt x="93392" y="20250"/>
                </a:lnTo>
                <a:lnTo>
                  <a:pt x="87716" y="25125"/>
                </a:lnTo>
                <a:lnTo>
                  <a:pt x="81951" y="30750"/>
                </a:lnTo>
                <a:lnTo>
                  <a:pt x="76008" y="36375"/>
                </a:lnTo>
                <a:lnTo>
                  <a:pt x="76008" y="36375"/>
                </a:lnTo>
                <a:lnTo>
                  <a:pt x="65277" y="47250"/>
                </a:lnTo>
                <a:lnTo>
                  <a:pt x="54811" y="57000"/>
                </a:lnTo>
                <a:lnTo>
                  <a:pt x="44789" y="66000"/>
                </a:lnTo>
                <a:lnTo>
                  <a:pt x="35121" y="74625"/>
                </a:lnTo>
                <a:lnTo>
                  <a:pt x="25898" y="82125"/>
                </a:lnTo>
                <a:lnTo>
                  <a:pt x="16940" y="88875"/>
                </a:lnTo>
                <a:lnTo>
                  <a:pt x="8337" y="95250"/>
                </a:lnTo>
                <a:lnTo>
                  <a:pt x="0" y="100875"/>
                </a:lnTo>
                <a:lnTo>
                  <a:pt x="0" y="100875"/>
                </a:lnTo>
                <a:lnTo>
                  <a:pt x="5764" y="104250"/>
                </a:lnTo>
                <a:lnTo>
                  <a:pt x="11263" y="107250"/>
                </a:lnTo>
                <a:lnTo>
                  <a:pt x="16585" y="109875"/>
                </a:lnTo>
                <a:lnTo>
                  <a:pt x="21818" y="112125"/>
                </a:lnTo>
                <a:lnTo>
                  <a:pt x="26873" y="114375"/>
                </a:lnTo>
                <a:lnTo>
                  <a:pt x="31751" y="115875"/>
                </a:lnTo>
                <a:lnTo>
                  <a:pt x="36452" y="117375"/>
                </a:lnTo>
                <a:lnTo>
                  <a:pt x="41064" y="118500"/>
                </a:lnTo>
                <a:lnTo>
                  <a:pt x="45587" y="119250"/>
                </a:lnTo>
                <a:lnTo>
                  <a:pt x="49933" y="119625"/>
                </a:lnTo>
                <a:lnTo>
                  <a:pt x="54101" y="120000"/>
                </a:lnTo>
                <a:lnTo>
                  <a:pt x="58181" y="120000"/>
                </a:lnTo>
                <a:lnTo>
                  <a:pt x="62172" y="119625"/>
                </a:lnTo>
                <a:lnTo>
                  <a:pt x="66075" y="119250"/>
                </a:lnTo>
                <a:lnTo>
                  <a:pt x="69800" y="118500"/>
                </a:lnTo>
                <a:lnTo>
                  <a:pt x="73436" y="117375"/>
                </a:lnTo>
                <a:lnTo>
                  <a:pt x="76895" y="116250"/>
                </a:lnTo>
                <a:lnTo>
                  <a:pt x="80354" y="114750"/>
                </a:lnTo>
                <a:lnTo>
                  <a:pt x="83636" y="112875"/>
                </a:lnTo>
                <a:lnTo>
                  <a:pt x="86917" y="111000"/>
                </a:lnTo>
                <a:lnTo>
                  <a:pt x="90022" y="108750"/>
                </a:lnTo>
                <a:lnTo>
                  <a:pt x="93126" y="106500"/>
                </a:lnTo>
                <a:lnTo>
                  <a:pt x="96053" y="103875"/>
                </a:lnTo>
                <a:lnTo>
                  <a:pt x="98980" y="101250"/>
                </a:lnTo>
                <a:lnTo>
                  <a:pt x="101818" y="98250"/>
                </a:lnTo>
                <a:lnTo>
                  <a:pt x="104567" y="95250"/>
                </a:lnTo>
                <a:lnTo>
                  <a:pt x="107228" y="91875"/>
                </a:lnTo>
                <a:lnTo>
                  <a:pt x="109889" y="88500"/>
                </a:lnTo>
                <a:lnTo>
                  <a:pt x="114944" y="81000"/>
                </a:lnTo>
                <a:lnTo>
                  <a:pt x="119822" y="73125"/>
                </a:lnTo>
                <a:lnTo>
                  <a:pt x="119822" y="73125"/>
                </a:lnTo>
                <a:lnTo>
                  <a:pt x="120000" y="72750"/>
                </a:lnTo>
                <a:lnTo>
                  <a:pt x="120000" y="72750"/>
                </a:lnTo>
                <a:lnTo>
                  <a:pt x="120000" y="0"/>
                </a:lnTo>
                <a:lnTo>
                  <a:pt x="120000" y="0"/>
                </a:lnTo>
                <a:lnTo>
                  <a:pt x="119733" y="0"/>
                </a:lnTo>
                <a:lnTo>
                  <a:pt x="119733" y="0"/>
                </a:lnTo>
                <a:close/>
              </a:path>
            </a:pathLst>
          </a:custGeom>
          <a:solidFill>
            <a:schemeClr val="lt2">
              <a:alpha val="28627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2619320" y="4075290"/>
            <a:ext cx="5544515" cy="8501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12440"/>
                </a:moveTo>
                <a:lnTo>
                  <a:pt x="120000" y="112440"/>
                </a:lnTo>
                <a:lnTo>
                  <a:pt x="117377" y="110236"/>
                </a:lnTo>
                <a:lnTo>
                  <a:pt x="114662" y="108031"/>
                </a:lnTo>
                <a:lnTo>
                  <a:pt x="109003" y="102677"/>
                </a:lnTo>
                <a:lnTo>
                  <a:pt x="103021" y="96062"/>
                </a:lnTo>
                <a:lnTo>
                  <a:pt x="96717" y="88818"/>
                </a:lnTo>
                <a:lnTo>
                  <a:pt x="90046" y="80000"/>
                </a:lnTo>
                <a:lnTo>
                  <a:pt x="83006" y="70236"/>
                </a:lnTo>
                <a:lnTo>
                  <a:pt x="75598" y="58897"/>
                </a:lnTo>
                <a:lnTo>
                  <a:pt x="67776" y="46614"/>
                </a:lnTo>
                <a:lnTo>
                  <a:pt x="67776" y="46614"/>
                </a:lnTo>
                <a:lnTo>
                  <a:pt x="64693" y="41889"/>
                </a:lnTo>
                <a:lnTo>
                  <a:pt x="61702" y="37165"/>
                </a:lnTo>
                <a:lnTo>
                  <a:pt x="58803" y="33070"/>
                </a:lnTo>
                <a:lnTo>
                  <a:pt x="55904" y="28976"/>
                </a:lnTo>
                <a:lnTo>
                  <a:pt x="53098" y="25511"/>
                </a:lnTo>
                <a:lnTo>
                  <a:pt x="50383" y="22047"/>
                </a:lnTo>
                <a:lnTo>
                  <a:pt x="47714" y="18897"/>
                </a:lnTo>
                <a:lnTo>
                  <a:pt x="45092" y="16062"/>
                </a:lnTo>
                <a:lnTo>
                  <a:pt x="42561" y="13543"/>
                </a:lnTo>
                <a:lnTo>
                  <a:pt x="40030" y="11338"/>
                </a:lnTo>
                <a:lnTo>
                  <a:pt x="35245" y="7244"/>
                </a:lnTo>
                <a:lnTo>
                  <a:pt x="30690" y="4409"/>
                </a:lnTo>
                <a:lnTo>
                  <a:pt x="26411" y="2204"/>
                </a:lnTo>
                <a:lnTo>
                  <a:pt x="22315" y="629"/>
                </a:lnTo>
                <a:lnTo>
                  <a:pt x="18450" y="0"/>
                </a:lnTo>
                <a:lnTo>
                  <a:pt x="14815" y="0"/>
                </a:lnTo>
                <a:lnTo>
                  <a:pt x="11411" y="629"/>
                </a:lnTo>
                <a:lnTo>
                  <a:pt x="8236" y="1574"/>
                </a:lnTo>
                <a:lnTo>
                  <a:pt x="5291" y="3149"/>
                </a:lnTo>
                <a:lnTo>
                  <a:pt x="2530" y="5039"/>
                </a:lnTo>
                <a:lnTo>
                  <a:pt x="0" y="7559"/>
                </a:lnTo>
                <a:lnTo>
                  <a:pt x="0" y="7559"/>
                </a:lnTo>
                <a:lnTo>
                  <a:pt x="3542" y="10393"/>
                </a:lnTo>
                <a:lnTo>
                  <a:pt x="7223" y="13543"/>
                </a:lnTo>
                <a:lnTo>
                  <a:pt x="11042" y="17637"/>
                </a:lnTo>
                <a:lnTo>
                  <a:pt x="15000" y="22047"/>
                </a:lnTo>
                <a:lnTo>
                  <a:pt x="19095" y="27401"/>
                </a:lnTo>
                <a:lnTo>
                  <a:pt x="23328" y="33070"/>
                </a:lnTo>
                <a:lnTo>
                  <a:pt x="27745" y="39370"/>
                </a:lnTo>
                <a:lnTo>
                  <a:pt x="32254" y="46614"/>
                </a:lnTo>
                <a:lnTo>
                  <a:pt x="32254" y="46614"/>
                </a:lnTo>
                <a:lnTo>
                  <a:pt x="40398" y="59527"/>
                </a:lnTo>
                <a:lnTo>
                  <a:pt x="48128" y="70866"/>
                </a:lnTo>
                <a:lnTo>
                  <a:pt x="55398" y="81259"/>
                </a:lnTo>
                <a:lnTo>
                  <a:pt x="58941" y="85669"/>
                </a:lnTo>
                <a:lnTo>
                  <a:pt x="62300" y="90078"/>
                </a:lnTo>
                <a:lnTo>
                  <a:pt x="65613" y="94173"/>
                </a:lnTo>
                <a:lnTo>
                  <a:pt x="68834" y="97637"/>
                </a:lnTo>
                <a:lnTo>
                  <a:pt x="71963" y="101102"/>
                </a:lnTo>
                <a:lnTo>
                  <a:pt x="75000" y="104251"/>
                </a:lnTo>
                <a:lnTo>
                  <a:pt x="77944" y="106771"/>
                </a:lnTo>
                <a:lnTo>
                  <a:pt x="80797" y="109291"/>
                </a:lnTo>
                <a:lnTo>
                  <a:pt x="83558" y="111496"/>
                </a:lnTo>
                <a:lnTo>
                  <a:pt x="86273" y="113700"/>
                </a:lnTo>
                <a:lnTo>
                  <a:pt x="88895" y="115275"/>
                </a:lnTo>
                <a:lnTo>
                  <a:pt x="91426" y="116535"/>
                </a:lnTo>
                <a:lnTo>
                  <a:pt x="93865" y="117795"/>
                </a:lnTo>
                <a:lnTo>
                  <a:pt x="96257" y="118740"/>
                </a:lnTo>
                <a:lnTo>
                  <a:pt x="98604" y="119370"/>
                </a:lnTo>
                <a:lnTo>
                  <a:pt x="100858" y="120000"/>
                </a:lnTo>
                <a:lnTo>
                  <a:pt x="103021" y="120000"/>
                </a:lnTo>
                <a:lnTo>
                  <a:pt x="105138" y="120000"/>
                </a:lnTo>
                <a:lnTo>
                  <a:pt x="107208" y="119685"/>
                </a:lnTo>
                <a:lnTo>
                  <a:pt x="109187" y="119370"/>
                </a:lnTo>
                <a:lnTo>
                  <a:pt x="111119" y="118740"/>
                </a:lnTo>
                <a:lnTo>
                  <a:pt x="113006" y="117795"/>
                </a:lnTo>
                <a:lnTo>
                  <a:pt x="114846" y="116535"/>
                </a:lnTo>
                <a:lnTo>
                  <a:pt x="116595" y="115275"/>
                </a:lnTo>
                <a:lnTo>
                  <a:pt x="118343" y="114015"/>
                </a:lnTo>
                <a:lnTo>
                  <a:pt x="120000" y="112440"/>
                </a:lnTo>
                <a:lnTo>
                  <a:pt x="120000" y="112440"/>
                </a:lnTo>
                <a:close/>
              </a:path>
            </a:pathLst>
          </a:custGeom>
          <a:solidFill>
            <a:schemeClr val="lt2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5" name="Shape 45"/>
          <p:cNvSpPr/>
          <p:nvPr/>
        </p:nvSpPr>
        <p:spPr>
          <a:xfrm>
            <a:off x="2828728" y="4087562"/>
            <a:ext cx="5467980" cy="77427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103"/>
                </a:moveTo>
                <a:lnTo>
                  <a:pt x="0" y="12103"/>
                </a:lnTo>
                <a:lnTo>
                  <a:pt x="419" y="11412"/>
                </a:lnTo>
                <a:lnTo>
                  <a:pt x="1679" y="9682"/>
                </a:lnTo>
                <a:lnTo>
                  <a:pt x="3825" y="7262"/>
                </a:lnTo>
                <a:lnTo>
                  <a:pt x="5225" y="5878"/>
                </a:lnTo>
                <a:lnTo>
                  <a:pt x="6858" y="4495"/>
                </a:lnTo>
                <a:lnTo>
                  <a:pt x="8678" y="3458"/>
                </a:lnTo>
                <a:lnTo>
                  <a:pt x="10777" y="2420"/>
                </a:lnTo>
                <a:lnTo>
                  <a:pt x="13063" y="1383"/>
                </a:lnTo>
                <a:lnTo>
                  <a:pt x="15629" y="691"/>
                </a:lnTo>
                <a:lnTo>
                  <a:pt x="18429" y="345"/>
                </a:lnTo>
                <a:lnTo>
                  <a:pt x="21461" y="0"/>
                </a:lnTo>
                <a:lnTo>
                  <a:pt x="24727" y="345"/>
                </a:lnTo>
                <a:lnTo>
                  <a:pt x="28227" y="1037"/>
                </a:lnTo>
                <a:lnTo>
                  <a:pt x="32006" y="2420"/>
                </a:lnTo>
                <a:lnTo>
                  <a:pt x="36018" y="4149"/>
                </a:lnTo>
                <a:lnTo>
                  <a:pt x="40264" y="6916"/>
                </a:lnTo>
                <a:lnTo>
                  <a:pt x="44790" y="10028"/>
                </a:lnTo>
                <a:lnTo>
                  <a:pt x="49595" y="13832"/>
                </a:lnTo>
                <a:lnTo>
                  <a:pt x="54634" y="18328"/>
                </a:lnTo>
                <a:lnTo>
                  <a:pt x="59953" y="23861"/>
                </a:lnTo>
                <a:lnTo>
                  <a:pt x="65505" y="30086"/>
                </a:lnTo>
                <a:lnTo>
                  <a:pt x="71337" y="37348"/>
                </a:lnTo>
                <a:lnTo>
                  <a:pt x="77449" y="45994"/>
                </a:lnTo>
                <a:lnTo>
                  <a:pt x="83841" y="55331"/>
                </a:lnTo>
                <a:lnTo>
                  <a:pt x="90513" y="65706"/>
                </a:lnTo>
                <a:lnTo>
                  <a:pt x="97465" y="77463"/>
                </a:lnTo>
                <a:lnTo>
                  <a:pt x="104696" y="90259"/>
                </a:lnTo>
                <a:lnTo>
                  <a:pt x="112208" y="104438"/>
                </a:lnTo>
                <a:lnTo>
                  <a:pt x="120000" y="12000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5609489" y="4074174"/>
            <a:ext cx="3308000" cy="6515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99"/>
                </a:moveTo>
                <a:lnTo>
                  <a:pt x="0" y="119999"/>
                </a:lnTo>
                <a:lnTo>
                  <a:pt x="3470" y="115068"/>
                </a:lnTo>
                <a:lnTo>
                  <a:pt x="12956" y="102328"/>
                </a:lnTo>
                <a:lnTo>
                  <a:pt x="19511" y="93698"/>
                </a:lnTo>
                <a:lnTo>
                  <a:pt x="27069" y="84246"/>
                </a:lnTo>
                <a:lnTo>
                  <a:pt x="35475" y="73972"/>
                </a:lnTo>
                <a:lnTo>
                  <a:pt x="44498" y="62876"/>
                </a:lnTo>
                <a:lnTo>
                  <a:pt x="54061" y="52191"/>
                </a:lnTo>
                <a:lnTo>
                  <a:pt x="63856" y="41506"/>
                </a:lnTo>
                <a:lnTo>
                  <a:pt x="73881" y="31643"/>
                </a:lnTo>
                <a:lnTo>
                  <a:pt x="83830" y="22191"/>
                </a:lnTo>
                <a:lnTo>
                  <a:pt x="88766" y="18082"/>
                </a:lnTo>
                <a:lnTo>
                  <a:pt x="93547" y="13972"/>
                </a:lnTo>
                <a:lnTo>
                  <a:pt x="98329" y="10684"/>
                </a:lnTo>
                <a:lnTo>
                  <a:pt x="102956" y="7397"/>
                </a:lnTo>
                <a:lnTo>
                  <a:pt x="107506" y="4931"/>
                </a:lnTo>
                <a:lnTo>
                  <a:pt x="111825" y="2876"/>
                </a:lnTo>
                <a:lnTo>
                  <a:pt x="115989" y="1232"/>
                </a:ln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211665" y="4058555"/>
            <a:ext cx="8723376" cy="13298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41" y="51543"/>
                </a:moveTo>
                <a:lnTo>
                  <a:pt x="119941" y="51543"/>
                </a:lnTo>
                <a:lnTo>
                  <a:pt x="118828" y="54563"/>
                </a:lnTo>
                <a:lnTo>
                  <a:pt x="117715" y="57382"/>
                </a:lnTo>
                <a:lnTo>
                  <a:pt x="116544" y="60000"/>
                </a:lnTo>
                <a:lnTo>
                  <a:pt x="115344" y="62416"/>
                </a:lnTo>
                <a:lnTo>
                  <a:pt x="114114" y="64832"/>
                </a:lnTo>
                <a:lnTo>
                  <a:pt x="112825" y="67046"/>
                </a:lnTo>
                <a:lnTo>
                  <a:pt x="111508" y="68859"/>
                </a:lnTo>
                <a:lnTo>
                  <a:pt x="110131" y="70671"/>
                </a:lnTo>
                <a:lnTo>
                  <a:pt x="108696" y="72281"/>
                </a:lnTo>
                <a:lnTo>
                  <a:pt x="107203" y="73489"/>
                </a:lnTo>
                <a:lnTo>
                  <a:pt x="105651" y="74697"/>
                </a:lnTo>
                <a:lnTo>
                  <a:pt x="104040" y="75503"/>
                </a:lnTo>
                <a:lnTo>
                  <a:pt x="102371" y="76308"/>
                </a:lnTo>
                <a:lnTo>
                  <a:pt x="100614" y="76711"/>
                </a:lnTo>
                <a:lnTo>
                  <a:pt x="98799" y="76711"/>
                </a:lnTo>
                <a:lnTo>
                  <a:pt x="96896" y="76510"/>
                </a:lnTo>
                <a:lnTo>
                  <a:pt x="94904" y="76107"/>
                </a:lnTo>
                <a:lnTo>
                  <a:pt x="92855" y="75503"/>
                </a:lnTo>
                <a:lnTo>
                  <a:pt x="90717" y="74496"/>
                </a:lnTo>
                <a:lnTo>
                  <a:pt x="88462" y="73087"/>
                </a:lnTo>
                <a:lnTo>
                  <a:pt x="86120" y="71476"/>
                </a:lnTo>
                <a:lnTo>
                  <a:pt x="83689" y="69463"/>
                </a:lnTo>
                <a:lnTo>
                  <a:pt x="81171" y="67248"/>
                </a:lnTo>
                <a:lnTo>
                  <a:pt x="78535" y="64630"/>
                </a:lnTo>
                <a:lnTo>
                  <a:pt x="75783" y="61610"/>
                </a:lnTo>
                <a:lnTo>
                  <a:pt x="72942" y="58187"/>
                </a:lnTo>
                <a:lnTo>
                  <a:pt x="69956" y="54362"/>
                </a:lnTo>
                <a:lnTo>
                  <a:pt x="66881" y="50335"/>
                </a:lnTo>
                <a:lnTo>
                  <a:pt x="63660" y="45704"/>
                </a:lnTo>
                <a:lnTo>
                  <a:pt x="60351" y="40872"/>
                </a:lnTo>
                <a:lnTo>
                  <a:pt x="56896" y="35637"/>
                </a:lnTo>
                <a:lnTo>
                  <a:pt x="53294" y="29798"/>
                </a:lnTo>
                <a:lnTo>
                  <a:pt x="53294" y="29798"/>
                </a:lnTo>
                <a:lnTo>
                  <a:pt x="49721" y="24161"/>
                </a:lnTo>
                <a:lnTo>
                  <a:pt x="46266" y="19328"/>
                </a:lnTo>
                <a:lnTo>
                  <a:pt x="42957" y="14899"/>
                </a:lnTo>
                <a:lnTo>
                  <a:pt x="39795" y="11275"/>
                </a:lnTo>
                <a:lnTo>
                  <a:pt x="36778" y="8255"/>
                </a:lnTo>
                <a:lnTo>
                  <a:pt x="33879" y="5637"/>
                </a:lnTo>
                <a:lnTo>
                  <a:pt x="31127" y="3624"/>
                </a:lnTo>
                <a:lnTo>
                  <a:pt x="28521" y="2013"/>
                </a:lnTo>
                <a:lnTo>
                  <a:pt x="26002" y="1006"/>
                </a:lnTo>
                <a:lnTo>
                  <a:pt x="23660" y="201"/>
                </a:lnTo>
                <a:lnTo>
                  <a:pt x="21405" y="0"/>
                </a:lnTo>
                <a:lnTo>
                  <a:pt x="19297" y="0"/>
                </a:lnTo>
                <a:lnTo>
                  <a:pt x="17306" y="402"/>
                </a:lnTo>
                <a:lnTo>
                  <a:pt x="15431" y="1006"/>
                </a:lnTo>
                <a:lnTo>
                  <a:pt x="13674" y="2013"/>
                </a:lnTo>
                <a:lnTo>
                  <a:pt x="12035" y="3020"/>
                </a:lnTo>
                <a:lnTo>
                  <a:pt x="10483" y="4429"/>
                </a:lnTo>
                <a:lnTo>
                  <a:pt x="9077" y="5838"/>
                </a:lnTo>
                <a:lnTo>
                  <a:pt x="7759" y="7449"/>
                </a:lnTo>
                <a:lnTo>
                  <a:pt x="6588" y="9261"/>
                </a:lnTo>
                <a:lnTo>
                  <a:pt x="5475" y="10872"/>
                </a:lnTo>
                <a:lnTo>
                  <a:pt x="4509" y="12684"/>
                </a:lnTo>
                <a:lnTo>
                  <a:pt x="3631" y="14496"/>
                </a:lnTo>
                <a:lnTo>
                  <a:pt x="2840" y="16107"/>
                </a:lnTo>
                <a:lnTo>
                  <a:pt x="2166" y="17718"/>
                </a:lnTo>
                <a:lnTo>
                  <a:pt x="1581" y="19328"/>
                </a:lnTo>
                <a:lnTo>
                  <a:pt x="702" y="21744"/>
                </a:lnTo>
                <a:lnTo>
                  <a:pt x="175" y="23557"/>
                </a:lnTo>
                <a:lnTo>
                  <a:pt x="0" y="24161"/>
                </a:lnTo>
                <a:lnTo>
                  <a:pt x="0" y="120000"/>
                </a:lnTo>
                <a:lnTo>
                  <a:pt x="119941" y="120000"/>
                </a:lnTo>
                <a:lnTo>
                  <a:pt x="119941" y="120000"/>
                </a:lnTo>
                <a:lnTo>
                  <a:pt x="120000" y="119395"/>
                </a:lnTo>
                <a:lnTo>
                  <a:pt x="120000" y="119395"/>
                </a:lnTo>
                <a:lnTo>
                  <a:pt x="120000" y="51342"/>
                </a:lnTo>
                <a:lnTo>
                  <a:pt x="120000" y="51342"/>
                </a:lnTo>
                <a:lnTo>
                  <a:pt x="119941" y="51543"/>
                </a:lnTo>
                <a:lnTo>
                  <a:pt x="119941" y="5154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sz="10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sz="10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6655" y="2679192"/>
            <a:ext cx="3822192" cy="344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645152" y="2679192"/>
            <a:ext cx="3822192" cy="344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677332" y="3429000"/>
            <a:ext cx="3820055" cy="269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3"/>
          </p:nvPr>
        </p:nvSpPr>
        <p:spPr>
          <a:xfrm>
            <a:off x="4648200" y="2678113"/>
            <a:ext cx="382219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4"/>
          </p:nvPr>
        </p:nvSpPr>
        <p:spPr>
          <a:xfrm>
            <a:off x="4645025" y="3429000"/>
            <a:ext cx="3822192" cy="269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sz="10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sz="10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362842"/>
              </a:gs>
              <a:gs pos="90000">
                <a:srgbClr val="9275AA"/>
              </a:gs>
              <a:gs pos="100000">
                <a:srgbClr val="9275A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76" name="Shape 76"/>
          <p:cNvGrpSpPr/>
          <p:nvPr/>
        </p:nvGrpSpPr>
        <p:grpSpPr>
          <a:xfrm>
            <a:off x="211665" y="714191"/>
            <a:ext cx="8723376" cy="1329874"/>
            <a:chOff x="-3905251" y="4294188"/>
            <a:chExt cx="13027840" cy="1892300"/>
          </a:xfrm>
        </p:grpSpPr>
        <p:sp>
          <p:nvSpPr>
            <p:cNvPr id="77" name="Shape 77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8" name="Shape 78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-3905251" y="4294188"/>
              <a:ext cx="13027840" cy="1892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sz="10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362842"/>
              </a:gs>
              <a:gs pos="90000">
                <a:srgbClr val="9275AA"/>
              </a:gs>
              <a:gs pos="100000">
                <a:srgbClr val="9275A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sz="10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914400" y="3581400"/>
            <a:ext cx="3352800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grpSp>
        <p:nvGrpSpPr>
          <p:cNvPr id="91" name="Shape 91"/>
          <p:cNvGrpSpPr/>
          <p:nvPr/>
        </p:nvGrpSpPr>
        <p:grpSpPr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92" name="Shape 92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3" name="Shape 93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5" name="Shape 95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6" name="Shape 96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  <a:defRPr sz="3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2"/>
          </p:nvPr>
        </p:nvSpPr>
        <p:spPr>
          <a:xfrm>
            <a:off x="4651962" y="1828800"/>
            <a:ext cx="3904076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55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55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55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55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362842"/>
              </a:gs>
              <a:gs pos="100000">
                <a:srgbClr val="9275A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01" name="Shape 101"/>
          <p:cNvGrpSpPr/>
          <p:nvPr/>
        </p:nvGrpSpPr>
        <p:grpSpPr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2" name="Shape 102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3" name="Shape 103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4" name="Shape 104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5" name="Shape 105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6" name="Shape 106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ndara"/>
              <a:buNone/>
              <a:defRPr sz="28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868333" y="2785533"/>
            <a:ext cx="3818467" cy="242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sz="10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2" name="Shape 112"/>
          <p:cNvSpPr>
            <a:spLocks noGrp="1"/>
          </p:cNvSpPr>
          <p:nvPr>
            <p:ph type="pic" idx="2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stA="30000" endPos="30000" dist="5000" dir="5400000" sy="-100000" algn="bl" rotWithShape="0"/>
          </a:effectLst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rgbClr val="362842"/>
              </a:gs>
              <a:gs pos="90000">
                <a:srgbClr val="9275AA"/>
              </a:gs>
              <a:gs pos="100000">
                <a:srgbClr val="9275A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211665" y="1679429"/>
            <a:ext cx="8723376" cy="1329874"/>
            <a:chOff x="-3905251" y="4294188"/>
            <a:chExt cx="13027840" cy="1892300"/>
          </a:xfrm>
        </p:grpSpPr>
        <p:sp>
          <p:nvSpPr>
            <p:cNvPr id="12" name="Shape 12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-3905251" y="4294188"/>
              <a:ext cx="13027840" cy="1892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sz="1000" b="0" u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odle.com/poll/rgq69vvnvxyqzv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depts.washington.edu/comply/compliance-programs/ethics/" TargetMode="External"/><Relationship Id="rId3" Type="http://schemas.openxmlformats.org/officeDocument/2006/relationships/hyperlink" Target="https://www.washington.edu/research/compliance/financial-conflicts-of-interest-fcoi/" TargetMode="External"/><Relationship Id="rId7" Type="http://schemas.openxmlformats.org/officeDocument/2006/relationships/hyperlink" Target="http://depts.washington.edu/comply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ashington.edu/research/policies/gim-10-financial-conflict-of-interest-policy/" TargetMode="External"/><Relationship Id="rId5" Type="http://schemas.openxmlformats.org/officeDocument/2006/relationships/hyperlink" Target="http://www.washington.edu/admin/rules/policies/PO/EO57.html" TargetMode="External"/><Relationship Id="rId4" Type="http://schemas.openxmlformats.org/officeDocument/2006/relationships/hyperlink" Target="https://www.washington.edu/research/compliance/outside-professional-work-for-compensation-form-1460/" TargetMode="External"/><Relationship Id="rId9" Type="http://schemas.openxmlformats.org/officeDocument/2006/relationships/hyperlink" Target="https://www.google.com/url?q=https://intranet.uwmedicine.org/BU/Compliance/compliance_intranet/pages/home.aspx&amp;sa=D&amp;sntz=1&amp;usg=AFQjCNHwzEppMfeXfl9IDvg59bbD-wtimw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mm@uw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esearch@uw.edu" TargetMode="External"/><Relationship Id="rId5" Type="http://schemas.openxmlformats.org/officeDocument/2006/relationships/hyperlink" Target="mailto:emilyb02@uw.edu" TargetMode="External"/><Relationship Id="rId4" Type="http://schemas.openxmlformats.org/officeDocument/2006/relationships/hyperlink" Target="https://doodle.com/poll/rgq69vvnvxyqzv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Happy New FIDS Resolution!</a:t>
            </a:r>
            <a:endParaRPr sz="44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ubTitle" idx="1"/>
          </p:nvPr>
        </p:nvSpPr>
        <p:spPr>
          <a:xfrm>
            <a:off x="381000" y="2870200"/>
            <a:ext cx="8382000" cy="14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12"/>
              <a:buFont typeface="Noto Sans Symbols"/>
              <a:buNone/>
            </a:pPr>
            <a:r>
              <a:rPr lang="en-US" sz="2312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MRAM  - January 2018</a:t>
            </a:r>
            <a:endParaRPr sz="2312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462"/>
              </a:spcBef>
              <a:spcAft>
                <a:spcPts val="0"/>
              </a:spcAft>
              <a:buClr>
                <a:schemeClr val="accent1"/>
              </a:buClr>
              <a:buSzPts val="2312"/>
              <a:buFont typeface="Noto Sans Symbols"/>
              <a:buNone/>
            </a:pPr>
            <a:r>
              <a:rPr lang="en-US" sz="2312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Melissa Petersen, Assistant Vice Provost for Compliance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462"/>
              </a:spcBef>
              <a:spcAft>
                <a:spcPts val="0"/>
              </a:spcAft>
              <a:buClr>
                <a:schemeClr val="accent1"/>
              </a:buClr>
              <a:buSzPts val="2312"/>
              <a:buFont typeface="Noto Sans Symbols"/>
              <a:buNone/>
            </a:pPr>
            <a:r>
              <a:rPr lang="en-US" sz="2312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Emily Berríos, Administrative Specialist</a:t>
            </a:r>
            <a:endParaRPr sz="2312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462"/>
              </a:spcBef>
              <a:spcAft>
                <a:spcPts val="0"/>
              </a:spcAft>
              <a:buClr>
                <a:schemeClr val="accent1"/>
              </a:buClr>
              <a:buSzPts val="2312"/>
              <a:buFont typeface="Noto Sans Symbols"/>
              <a:buNone/>
            </a:pPr>
            <a:r>
              <a:rPr lang="en-US" sz="2312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Office of Research, University </a:t>
            </a:r>
            <a:r>
              <a:rPr lang="en-US" sz="2312" b="1" i="1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of</a:t>
            </a:r>
            <a:r>
              <a:rPr lang="en-US" sz="2312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Washington </a:t>
            </a:r>
            <a:endParaRPr sz="2312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Noto Sans Symbols"/>
              <a:buNone/>
            </a:pPr>
            <a:endParaRPr sz="185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39" name="Shape 139" descr="C:\Users\petermm\AppData\Local\Microsoft\Windows\Temporary Internet Files\Content.IE5\3B8CZUCE\1280px-Fireworks_2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33400" y="-228601"/>
            <a:ext cx="6096000" cy="2671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 descr="C:\Users\petermm\AppData\Local\Microsoft\Windows\Temporary Internet Files\Content.IE5\3B8CZUCE\1280px-Fireworks_2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3848" y="3962400"/>
            <a:ext cx="6855952" cy="3205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872067" y="2819401"/>
            <a:ext cx="7408333" cy="213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∗"/>
            </a:pPr>
            <a:r>
              <a:rPr lang="en-US" sz="2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FIDS = Financial Interest Disclosure System</a:t>
            </a:r>
            <a:endParaRPr/>
          </a:p>
          <a:p>
            <a:pPr marL="274320" marR="0" lvl="0" indent="-2743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∗"/>
            </a:pPr>
            <a:r>
              <a:rPr lang="en-US" sz="2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FIDS Resolution = Let’s get profiles updated!</a:t>
            </a:r>
            <a:endParaRPr sz="280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What’s a “New FIDS Resolution”?</a:t>
            </a:r>
            <a:endParaRPr sz="44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57200" y="2438400"/>
            <a:ext cx="8229601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∗"/>
            </a:pPr>
            <a:r>
              <a:rPr lang="en-US" sz="2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Get yourself in a “Safe Harbor”</a:t>
            </a:r>
            <a:endParaRPr/>
          </a:p>
          <a:p>
            <a:pPr marL="274320" marR="0" lvl="0" indent="-2743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∗"/>
            </a:pPr>
            <a:r>
              <a:rPr lang="en-US" sz="2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Faster budget processing</a:t>
            </a:r>
            <a:endParaRPr/>
          </a:p>
          <a:p>
            <a:pPr marL="274320" marR="0" lvl="0" indent="-2743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∗"/>
            </a:pPr>
            <a:r>
              <a:rPr lang="en-US" sz="2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Reduce private information being shared with the university (and beyond)</a:t>
            </a:r>
            <a:endParaRPr/>
          </a:p>
          <a:p>
            <a:pPr marL="274320" marR="0" lvl="0" indent="-2743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∗"/>
            </a:pPr>
            <a:r>
              <a:rPr lang="en-US" sz="2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Promote objectivity in research by reducing, eliminating, or managing conflicts of interest</a:t>
            </a:r>
            <a:endParaRPr/>
          </a:p>
          <a:p>
            <a:pPr marL="274320" marR="0" lvl="0" indent="-2743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∗"/>
            </a:pPr>
            <a:r>
              <a:rPr lang="en-US" sz="2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Increase accuracy of records retained by the Office of Research</a:t>
            </a:r>
            <a:endParaRPr/>
          </a:p>
          <a:p>
            <a:pPr marL="274320" marR="0" lvl="0" indent="-965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Why?</a:t>
            </a:r>
            <a:endParaRPr sz="44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457201" y="2675467"/>
            <a:ext cx="8229600" cy="345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∗"/>
            </a:pPr>
            <a:r>
              <a:rPr lang="en-US" sz="2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Are you, or do you know, a faculty member who has a Significant Financial Interest (SFI) that they haven’t disclosed?</a:t>
            </a:r>
            <a:endParaRPr/>
          </a:p>
          <a:p>
            <a:pPr marL="274320" marR="0" lvl="0" indent="-2743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∗"/>
            </a:pPr>
            <a:r>
              <a:rPr lang="en-US" sz="2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Are you worried about what that might mean?</a:t>
            </a:r>
            <a:endParaRPr/>
          </a:p>
          <a:p>
            <a:pPr marL="274320" marR="0" lvl="0" indent="-2743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∗"/>
            </a:pPr>
            <a:r>
              <a:rPr lang="en-US" sz="2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Have you been thinking about accepting an SFI in compensation or equity but have been worried about the complex policy requirements?</a:t>
            </a:r>
            <a:endParaRPr/>
          </a:p>
          <a:p>
            <a:pPr marL="274320" marR="0" lvl="0" indent="-965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Unanswered Questions?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872067" y="2675466"/>
            <a:ext cx="7814733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∗"/>
            </a:pPr>
            <a:r>
              <a:rPr lang="en-US" sz="2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Starting today until next month’s MRAM we will be holding anonymous “FCOI Office Hours” for </a:t>
            </a:r>
            <a:r>
              <a:rPr lang="en-US" sz="28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Investigators</a:t>
            </a:r>
            <a:endParaRPr/>
          </a:p>
          <a:p>
            <a:pPr marL="576263" marR="0" lvl="1" indent="-274319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</a:pPr>
            <a:r>
              <a:rPr lang="en-US" sz="2400" b="0" i="0" u="sng" strike="noStrike" cap="none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3"/>
              </a:rPr>
              <a:t>Link</a:t>
            </a:r>
            <a:r>
              <a:rPr lang="en-US"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to Doodle for scheduling</a:t>
            </a:r>
            <a:endParaRPr sz="220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Char char="∗"/>
            </a:pPr>
            <a:r>
              <a:rPr lang="en-US" sz="2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ONGOING…</a:t>
            </a:r>
            <a:endParaRPr/>
          </a:p>
          <a:p>
            <a:pPr marL="576263" marR="0" lvl="1" indent="-274319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</a:pPr>
            <a:r>
              <a:rPr lang="en-US"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Call Emily or email to schedule a time to walk through disclosure or even </a:t>
            </a:r>
            <a:r>
              <a:rPr lang="en-US" sz="24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deletion</a:t>
            </a:r>
            <a:r>
              <a:rPr lang="en-US"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of SFI!</a:t>
            </a:r>
            <a:endParaRPr sz="240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Opportunity!</a:t>
            </a:r>
            <a:endParaRPr sz="44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533401" y="2675467"/>
            <a:ext cx="7747000" cy="345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∗"/>
            </a:pPr>
            <a:r>
              <a:rPr lang="en-US" sz="2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Who is an “Investigator”?</a:t>
            </a:r>
            <a:endParaRPr/>
          </a:p>
          <a:p>
            <a:pPr marL="274320" marR="0" lvl="0" indent="-2743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∗"/>
            </a:pPr>
            <a:r>
              <a:rPr lang="en-US" sz="2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When do I have to disclose compensation or equity? What’s an “SFI”?</a:t>
            </a:r>
            <a:endParaRPr sz="280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4320" marR="0" lvl="0" indent="-2743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∗"/>
            </a:pPr>
            <a:r>
              <a:rPr lang="en-US" sz="2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What’s this “Safe Harbor” thing?</a:t>
            </a:r>
            <a:endParaRPr/>
          </a:p>
          <a:p>
            <a:pPr marL="274320" marR="0" lvl="0" indent="-2743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∗"/>
            </a:pPr>
            <a:r>
              <a:rPr lang="en-US" sz="2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When can I delete an SFI entry from FIDS?</a:t>
            </a:r>
            <a:endParaRPr/>
          </a:p>
          <a:p>
            <a:pPr marL="274320" marR="0" lvl="0" indent="-2743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∗"/>
            </a:pPr>
            <a:r>
              <a:rPr lang="en-US" sz="2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Who else needs to be involved? </a:t>
            </a:r>
            <a:endParaRPr sz="280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Potential Questions</a:t>
            </a:r>
            <a:endParaRPr sz="44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457201" y="2675467"/>
            <a:ext cx="7823200" cy="345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∗"/>
            </a:pPr>
            <a:r>
              <a:rPr lang="en-US" sz="2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Why do I have to fill out both a Form 1460 for outside work AND disclose my SFI in FIDS?</a:t>
            </a:r>
            <a:endParaRPr/>
          </a:p>
          <a:p>
            <a:pPr marL="274320" marR="0" lvl="0" indent="-2743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∗"/>
            </a:pPr>
            <a:r>
              <a:rPr lang="en-US" sz="2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What’s your process for determining FCOI, could you give me some examples?</a:t>
            </a:r>
            <a:endParaRPr/>
          </a:p>
          <a:p>
            <a:pPr marL="274320" marR="0" lvl="0" indent="-2743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∗"/>
            </a:pPr>
            <a:r>
              <a:rPr lang="en-US" sz="2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Will I get a Conflict Management Plan? What do those look like?</a:t>
            </a:r>
            <a:endParaRPr/>
          </a:p>
          <a:p>
            <a:pPr marL="274320" marR="0" lvl="0" indent="-965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4320" marR="0" lvl="0" indent="-965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4320" marR="0" lvl="0" indent="-965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Questions Continued…</a:t>
            </a:r>
            <a:endParaRPr sz="44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457201" y="2209800"/>
            <a:ext cx="7823200" cy="3916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90"/>
              <a:buFont typeface="Noto Sans Symbols"/>
              <a:buChar char="∗"/>
            </a:pPr>
            <a:r>
              <a:rPr lang="en-US" sz="259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Office of Research</a:t>
            </a:r>
            <a:endParaRPr/>
          </a:p>
          <a:p>
            <a:pPr marL="576263" marR="0" lvl="1" indent="-274319" algn="l" rtl="0">
              <a:spcBef>
                <a:spcPts val="481"/>
              </a:spcBef>
              <a:spcAft>
                <a:spcPts val="0"/>
              </a:spcAft>
              <a:buClr>
                <a:schemeClr val="accent1"/>
              </a:buClr>
              <a:buSzPts val="2405"/>
              <a:buFont typeface="Noto Sans Symbols"/>
              <a:buChar char="∗"/>
            </a:pPr>
            <a:r>
              <a:rPr lang="en-US" sz="2405" b="0" i="0" u="sng" strike="noStrike" cap="none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3"/>
              </a:rPr>
              <a:t>Financial Conflicts of Interest</a:t>
            </a:r>
            <a:endParaRPr sz="2405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576263" marR="0" lvl="1" indent="-274319" algn="l" rtl="0">
              <a:spcBef>
                <a:spcPts val="481"/>
              </a:spcBef>
              <a:spcAft>
                <a:spcPts val="0"/>
              </a:spcAft>
              <a:buClr>
                <a:schemeClr val="accent1"/>
              </a:buClr>
              <a:buSzPts val="2405"/>
              <a:buFont typeface="Noto Sans Symbols"/>
              <a:buChar char="∗"/>
            </a:pPr>
            <a:r>
              <a:rPr lang="en-US" sz="2405" b="0" i="0" u="sng" strike="noStrike" cap="none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4"/>
              </a:rPr>
              <a:t>Outside Professional Work</a:t>
            </a:r>
            <a:endParaRPr sz="2405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4320" marR="0" lvl="0" indent="-274320" algn="l" rtl="0">
              <a:spcBef>
                <a:spcPts val="518"/>
              </a:spcBef>
              <a:spcAft>
                <a:spcPts val="0"/>
              </a:spcAft>
              <a:buClr>
                <a:schemeClr val="accent1"/>
              </a:buClr>
              <a:buSzPts val="2590"/>
              <a:buFont typeface="Noto Sans Symbols"/>
              <a:buChar char="∗"/>
            </a:pPr>
            <a:r>
              <a:rPr lang="en-US" sz="259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University Policy</a:t>
            </a:r>
            <a:endParaRPr/>
          </a:p>
          <a:p>
            <a:pPr marL="576263" marR="0" lvl="1" indent="-274319" algn="l" rtl="0">
              <a:spcBef>
                <a:spcPts val="481"/>
              </a:spcBef>
              <a:spcAft>
                <a:spcPts val="0"/>
              </a:spcAft>
              <a:buClr>
                <a:schemeClr val="accent1"/>
              </a:buClr>
              <a:buSzPts val="2405"/>
              <a:buFont typeface="Noto Sans Symbols"/>
              <a:buChar char="∗"/>
            </a:pPr>
            <a:r>
              <a:rPr lang="en-US" sz="2405" b="0" i="0" u="sng" strike="noStrike" cap="none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5"/>
              </a:rPr>
              <a:t>Executive Order No. 57 – Outside Professional Work</a:t>
            </a:r>
            <a:endParaRPr sz="2405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576263" marR="0" lvl="1" indent="-274319" algn="l" rtl="0">
              <a:spcBef>
                <a:spcPts val="481"/>
              </a:spcBef>
              <a:spcAft>
                <a:spcPts val="0"/>
              </a:spcAft>
              <a:buClr>
                <a:schemeClr val="accent1"/>
              </a:buClr>
              <a:buSzPts val="2405"/>
              <a:buFont typeface="Noto Sans Symbols"/>
              <a:buChar char="∗"/>
            </a:pPr>
            <a:r>
              <a:rPr lang="en-US" sz="2405" b="0" i="0" u="sng" strike="noStrike" cap="none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6"/>
              </a:rPr>
              <a:t>GIM 10 – Financial Conflict of Interest Policy</a:t>
            </a:r>
            <a:endParaRPr sz="2405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4320" marR="0" lvl="0" indent="-274320" algn="l" rtl="0">
              <a:spcBef>
                <a:spcPts val="518"/>
              </a:spcBef>
              <a:spcAft>
                <a:spcPts val="0"/>
              </a:spcAft>
              <a:buClr>
                <a:schemeClr val="accent1"/>
              </a:buClr>
              <a:buSzPts val="2590"/>
              <a:buFont typeface="Noto Sans Symbols"/>
              <a:buChar char="∗"/>
            </a:pPr>
            <a:r>
              <a:rPr lang="en-US" sz="2590" b="0" i="0" u="sng" strike="noStrike" cap="none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7"/>
              </a:rPr>
              <a:t>UW Medicine Compliance</a:t>
            </a:r>
            <a:r>
              <a:rPr lang="en-US" sz="259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2590" b="0" i="0" u="sng" strike="noStrike" cap="none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8"/>
              </a:rPr>
              <a:t>UW Medicine Ethics</a:t>
            </a:r>
            <a:endParaRPr sz="259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4320" marR="0" lvl="0" indent="-274320" algn="l" rtl="0">
              <a:spcBef>
                <a:spcPts val="518"/>
              </a:spcBef>
              <a:spcAft>
                <a:spcPts val="0"/>
              </a:spcAft>
              <a:buClr>
                <a:schemeClr val="accent1"/>
              </a:buClr>
              <a:buSzPts val="2590"/>
              <a:buFont typeface="Noto Sans Symbols"/>
              <a:buChar char="∗"/>
            </a:pPr>
            <a:r>
              <a:rPr lang="en-US" sz="2590" b="0" i="0" u="sng" strike="noStrike" cap="none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9"/>
              </a:rPr>
              <a:t>SoM Intranet</a:t>
            </a:r>
            <a:endParaRPr sz="259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4320" marR="0" lvl="0" indent="-109855" algn="l" rtl="0">
              <a:spcBef>
                <a:spcPts val="518"/>
              </a:spcBef>
              <a:spcAft>
                <a:spcPts val="0"/>
              </a:spcAft>
              <a:buClr>
                <a:schemeClr val="accent1"/>
              </a:buClr>
              <a:buSzPts val="2590"/>
              <a:buFont typeface="Noto Sans Symbols"/>
              <a:buNone/>
            </a:pPr>
            <a:endParaRPr sz="259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4320" marR="0" lvl="0" indent="-109855" algn="l" rtl="0">
              <a:spcBef>
                <a:spcPts val="518"/>
              </a:spcBef>
              <a:spcAft>
                <a:spcPts val="0"/>
              </a:spcAft>
              <a:buClr>
                <a:schemeClr val="accent1"/>
              </a:buClr>
              <a:buSzPts val="2590"/>
              <a:buFont typeface="Noto Sans Symbols"/>
              <a:buNone/>
            </a:pPr>
            <a:endParaRPr sz="259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Resources</a:t>
            </a:r>
            <a:endParaRPr sz="44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6923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Melissa Petersen</a:t>
            </a:r>
            <a:endParaRPr/>
          </a:p>
          <a:p>
            <a:pPr marL="0" marR="0" lvl="0" indent="0" algn="ctr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0" i="0" u="sng" strike="noStrike" cap="none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3"/>
              </a:rPr>
              <a:t>petermm@uw.edu</a:t>
            </a:r>
            <a:r>
              <a:rPr lang="en-US" sz="2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- 206.616.0804</a:t>
            </a:r>
            <a:endParaRPr/>
          </a:p>
          <a:p>
            <a:pPr marL="0" marR="0" lvl="0" indent="0" algn="ctr" rtl="0"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Noto Sans Symbols"/>
              <a:buNone/>
            </a:pPr>
            <a:endParaRPr sz="50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To Schedule Time Anonymously - </a:t>
            </a:r>
            <a:r>
              <a:rPr lang="en-US" sz="2600" b="0" i="0" u="sng" strike="noStrike" cap="none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4"/>
              </a:rPr>
              <a:t>CLICK HERE </a:t>
            </a:r>
            <a:endParaRPr sz="260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76923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None/>
            </a:pPr>
            <a:endParaRPr sz="260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</a:pPr>
            <a:endParaRPr sz="150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76923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Emily Berrios</a:t>
            </a:r>
            <a:endParaRPr/>
          </a:p>
          <a:p>
            <a:pPr marL="0" marR="0" lvl="0" indent="0" algn="ctr" rtl="0">
              <a:lnSpc>
                <a:spcPct val="76923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0" i="0" u="sng" strike="noStrike" cap="none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5"/>
              </a:rPr>
              <a:t>emilyb02@uw.edu</a:t>
            </a:r>
            <a:r>
              <a:rPr lang="en-US" sz="2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- 206.685.9205 </a:t>
            </a:r>
            <a:endParaRPr sz="260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</a:pPr>
            <a:endParaRPr sz="150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76923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Office of Research</a:t>
            </a:r>
            <a:endParaRPr/>
          </a:p>
          <a:p>
            <a:pPr marL="0" marR="0" lvl="0" indent="0" algn="ctr" rtl="0">
              <a:lnSpc>
                <a:spcPct val="76923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None/>
            </a:pPr>
            <a:r>
              <a:rPr lang="en-US" sz="2600" b="0" i="0" u="sng" strike="noStrike" cap="none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6"/>
              </a:rPr>
              <a:t>research@uw.edu</a:t>
            </a:r>
            <a:r>
              <a:rPr lang="en-US" sz="2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- 206.616.0806</a:t>
            </a:r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Contact Information</a:t>
            </a:r>
            <a:endParaRPr sz="44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aveform">
  <a:themeElements>
    <a:clrScheme name="Custom 1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493658"/>
      </a:accent1>
      <a:accent2>
        <a:srgbClr val="438086"/>
      </a:accent2>
      <a:accent3>
        <a:srgbClr val="934B21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B185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</Words>
  <Application>Microsoft Office PowerPoint</Application>
  <PresentationFormat>On-screen Show (4:3)</PresentationFormat>
  <Paragraphs>58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Candara</vt:lpstr>
      <vt:lpstr>Noto Sans Symbols</vt:lpstr>
      <vt:lpstr>Waveform</vt:lpstr>
      <vt:lpstr>Happy New FIDS Resolution!</vt:lpstr>
      <vt:lpstr>What’s a “New FIDS Resolution”?</vt:lpstr>
      <vt:lpstr>Why?</vt:lpstr>
      <vt:lpstr>Unanswered Questions?</vt:lpstr>
      <vt:lpstr>Opportunity!</vt:lpstr>
      <vt:lpstr>Potential Questions</vt:lpstr>
      <vt:lpstr>Questions Continued…</vt:lpstr>
      <vt:lpstr>Resources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New FIDS Resolution!</dc:title>
  <dc:creator>SUSAN S. WILBANKS</dc:creator>
  <cp:lastModifiedBy>SUSAN S. WILBANKS</cp:lastModifiedBy>
  <cp:revision>1</cp:revision>
  <dcterms:modified xsi:type="dcterms:W3CDTF">2018-01-17T18:06:03Z</dcterms:modified>
</cp:coreProperties>
</file>