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Encode Sans Black" panose="020B060402020202020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ATF includes both award agreements and non-award agreements. 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Examples ….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Char char="&gt;"/>
            </a:pPr>
            <a:r>
              <a:rPr lang="en-US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Unfunded Research Agreements.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Char char="&gt;"/>
            </a:pPr>
            <a:r>
              <a:rPr lang="en-US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Commitments of UW resources include: Faculty Effort, IP rights, Publication, 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Incomplete ATF eGC1 Examples: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400">
                <a:solidFill>
                  <a:srgbClr val="000000"/>
                </a:solidFill>
              </a:rPr>
              <a:t>Research involves vertebrate animals and was not routed to OAW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400">
                <a:solidFill>
                  <a:srgbClr val="000000"/>
                </a:solidFill>
              </a:rPr>
              <a:t>No agreement documents attached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400">
                <a:solidFill>
                  <a:srgbClr val="000000"/>
                </a:solidFill>
              </a:rPr>
              <a:t>Missing scope of work or related budget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 created 2 days from eGC1 approval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3" cy="11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2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2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2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llaborations/agreement-types/#at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llaborations/agreement-types/#at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shington.edu/research/policies/gim-1/" TargetMode="External"/><Relationship Id="rId5" Type="http://schemas.openxmlformats.org/officeDocument/2006/relationships/hyperlink" Target="https://www.washington.edu/research/faq/need-use-egc1/" TargetMode="External"/><Relationship Id="rId4" Type="http://schemas.openxmlformats.org/officeDocument/2006/relationships/hyperlink" Target="https://www.washington.edu/research/myresearch-lifecycle/setup/collaborations/agreement-types/#agreement-tabl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6000"/>
              <a:t>After-the-Fact eGC1s </a:t>
            </a:r>
            <a:endParaRPr sz="6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4500"/>
              <a:t>What to Expect</a:t>
            </a:r>
            <a:endParaRPr sz="4500"/>
          </a:p>
        </p:txBody>
      </p:sp>
      <p:sp>
        <p:nvSpPr>
          <p:cNvPr id="60" name="Shape 60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201</a:t>
            </a: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an After-the-Fact (ATF) &amp;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how do we handle them?  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0" y="1889125"/>
            <a:ext cx="8260800" cy="42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On occasion, sponsors begin negotiations by providing a draft agreement, award letter, or a check directly to an Investigator.</a:t>
            </a: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If there isn’t already a proposal on file in SAGE, we use the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ATF eGC1 process</a:t>
            </a:r>
            <a:r>
              <a:rPr lang="en-US" sz="2600"/>
              <a:t> to capture UW acceptance &amp; approval of the agreement. </a:t>
            </a:r>
            <a:endParaRPr sz="2600"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ATF eGC1 Review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4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ATF eGC1 must be “IN OSP” status, marked ATF “YES”, and include: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An award agreement, a scope of work, and a detailed budget with justification; or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 non-award agreement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Incomplete ATF eGC1s</a:t>
            </a: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will be returned without review and include a request for missing information.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ATF eGC1s must be approved </a:t>
            </a:r>
            <a:r>
              <a:rPr lang="en-US" b="1"/>
              <a:t>before the agreement will be reviewed </a:t>
            </a:r>
            <a:r>
              <a:rPr lang="en-US"/>
              <a:t>by OSP.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7" y="1429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ATF Agreement Review, Set Up &amp; Processing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180100" y="5419875"/>
            <a:ext cx="85071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FAs &amp; NAAs are reviewed in order received, according to reviewer workload.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Competing applications have priority.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GIM 19 deadlines do not apply to ATF eGC1s.</a:t>
            </a:r>
            <a:endParaRPr sz="1600"/>
          </a:p>
        </p:txBody>
      </p:sp>
      <p:sp>
        <p:nvSpPr>
          <p:cNvPr id="79" name="Shape 79"/>
          <p:cNvSpPr/>
          <p:nvPr/>
        </p:nvSpPr>
        <p:spPr>
          <a:xfrm>
            <a:off x="912675" y="1843325"/>
            <a:ext cx="2355300" cy="992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ATF eGC1 Approved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822350" y="1867629"/>
            <a:ext cx="2304900" cy="9435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within 2 business days: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FA / NAA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360965" y="1867625"/>
            <a:ext cx="2304900" cy="9435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ATF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FA / NAA Reviewed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305925" y="3458550"/>
            <a:ext cx="83601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Approval of an ATF eGC1 </a:t>
            </a:r>
            <a:r>
              <a:rPr lang="en-US" sz="23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does not</a:t>
            </a: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imply approval or acceptance of the agreement.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AFTER eGC1 Approval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Action (FA) / Nonaward Agreement (NAA) created within 2 business days.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2044250" y="1290725"/>
            <a:ext cx="1656600" cy="720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agreement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not approved 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accepted </a:t>
            </a:r>
            <a:r>
              <a:rPr lang="en-US" b="1" i="1">
                <a:latin typeface="Open Sans"/>
                <a:ea typeface="Open Sans"/>
                <a:cs typeface="Open Sans"/>
                <a:sym typeface="Open Sans"/>
              </a:rPr>
              <a:t>yet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59305" y="1127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ATF Process: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https://www.washington.edu/research/myresearch-lifecycle/setup/collaborations/agreement-types/#atf</a:t>
            </a:r>
            <a:endParaRPr sz="17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Agreement Types Decision Guidance: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https://www.washington.edu/research/myresearch-lifecycle/setup/collaborations/agreement-types/#agreement-table</a:t>
            </a:r>
            <a:r>
              <a:rPr lang="en-US" sz="1700"/>
              <a:t> </a:t>
            </a:r>
            <a:endParaRPr sz="1700"/>
          </a:p>
          <a:p>
            <a:pPr marL="0" lvl="0" inden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When do I need to use an eGC1? </a:t>
            </a:r>
            <a:r>
              <a:rPr lang="en-US" sz="1700" u="sng">
                <a:solidFill>
                  <a:schemeClr val="hlink"/>
                </a:solidFill>
                <a:hlinkClick r:id="rId5"/>
              </a:rPr>
              <a:t>https://www.washington.edu/research/faq/need-use-egc1/</a:t>
            </a:r>
            <a:r>
              <a:rPr lang="en-US" sz="1700"/>
              <a:t> </a:t>
            </a:r>
            <a:endParaRPr sz="17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GIM 1: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https://www.washington.edu/research/policies/gim-1/</a:t>
            </a:r>
            <a:r>
              <a:rPr lang="en-US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Merriweather Sans</vt:lpstr>
      <vt:lpstr>Calibri</vt:lpstr>
      <vt:lpstr>Century Gothic</vt:lpstr>
      <vt:lpstr>Open Sans Light</vt:lpstr>
      <vt:lpstr>Open Sans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2018-01-17T18:06:41Z</dcterms:modified>
</cp:coreProperties>
</file>