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ncode Sans Black" panose="020B060402020202020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or/research-stats-ranking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Annual Report</a:t>
            </a:r>
            <a:endParaRPr sz="6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 &amp; Contracts</a:t>
            </a:r>
            <a:endParaRPr sz="6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 2018 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Sponsored Program Administration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Proposals &amp; Awards 2017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402" y="1666675"/>
            <a:ext cx="47055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Proposals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5,892 = $4.9 Billion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Federal: 3,973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Non-federal: 1,919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Awards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5,174 = $1.6 Billion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Federal: 63.48%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Non-federal: 36.52%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3940975" y="4144975"/>
            <a:ext cx="4538700" cy="21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Outgoing Subawards</a:t>
            </a: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1,852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3717925" y="2200075"/>
            <a:ext cx="5289600" cy="19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 Competing Renewals: </a:t>
            </a: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1,096</a:t>
            </a: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Sponsored Program Administration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Administrative Actions 2017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59304" y="15843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Admin Actions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7,697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Post Award Changes (PACs)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4,072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Pre Award Notifications (PANs)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2,086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Non Award Agreements (NAAs)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847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Closeout (CO)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638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Sponsored Project Administration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Complexity &amp; Diversification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589650" y="1482800"/>
            <a:ext cx="82659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Proposals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1,543 unique sponsors 11% increase 5 years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451 unique industry sponsors 14% increase 5 years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Larger &amp; more complex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9% increase of proposals over $1M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14% increase of proposals over $2M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Awards 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1,145 unique sponsors 11% increase over 5 years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326 unique industry sponsors 14% increase over 5 years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2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Subawards</a:t>
            </a:r>
            <a:endParaRPr sz="22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~500 unique subrecipients</a:t>
            </a: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900"/>
              <a:t>Unique:  direct funding source, not originating sponsors.</a:t>
            </a:r>
            <a:endParaRPr sz="1900"/>
          </a:p>
          <a:p>
            <a:pPr marL="0" marR="0" lvl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59305" y="1127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Stats &amp; Rankings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https://www.washington.edu/research/or/research-stats-rankings/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(4:3)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Merriweather Sans</vt:lpstr>
      <vt:lpstr>Calibri</vt:lpstr>
      <vt:lpstr>Open Sans Light</vt:lpstr>
      <vt:lpstr>Open Sans</vt:lpstr>
      <vt:lpstr>Encode Sans Black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2018-02-08T20:11:39Z</dcterms:modified>
</cp:coreProperties>
</file>