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6" r:id="rId1"/>
    <p:sldMasterId id="2147483657" r:id="rId2"/>
  </p:sldMasterIdLst>
  <p:notesMasterIdLst>
    <p:notesMasterId r:id="rId7"/>
  </p:notesMasterIdLst>
  <p:sldIdLst>
    <p:sldId id="256" r:id="rId3"/>
    <p:sldId id="257" r:id="rId4"/>
    <p:sldId id="258" r:id="rId5"/>
    <p:sldId id="259" r:id="rId6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Century Gothic" panose="020B0502020202020204" pitchFamily="34" charset="0"/>
      <p:regular r:id="rId12"/>
      <p:bold r:id="rId13"/>
      <p:italic r:id="rId14"/>
      <p:boldItalic r:id="rId15"/>
    </p:embeddedFont>
    <p:embeddedFont>
      <p:font typeface="Open Sans Light" panose="020B0604020202020204" charset="0"/>
      <p:regular r:id="rId16"/>
      <p:bold r:id="rId17"/>
      <p:italic r:id="rId18"/>
      <p:boldItalic r:id="rId19"/>
    </p:embeddedFont>
    <p:embeddedFont>
      <p:font typeface="Open Sans" panose="020B0604020202020204" charset="0"/>
      <p:regular r:id="rId20"/>
      <p:bold r:id="rId21"/>
      <p:italic r:id="rId22"/>
      <p:bold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147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font" Target="fonts/font11.fntdata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font" Target="fonts/font14.fntdata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9.fntdata"/><Relationship Id="rId20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4.fntdata"/><Relationship Id="rId24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font" Target="fonts/font8.fntdata"/><Relationship Id="rId23" Type="http://schemas.openxmlformats.org/officeDocument/2006/relationships/font" Target="fonts/font16.fntdata"/><Relationship Id="rId28" Type="http://schemas.openxmlformats.org/officeDocument/2006/relationships/tableStyles" Target="tableStyles.xml"/><Relationship Id="rId10" Type="http://schemas.openxmlformats.org/officeDocument/2006/relationships/font" Target="fonts/font3.fntdata"/><Relationship Id="rId19" Type="http://schemas.openxmlformats.org/officeDocument/2006/relationships/font" Target="fonts/font12.fntdata"/><Relationship Id="rId4" Type="http://schemas.openxmlformats.org/officeDocument/2006/relationships/slide" Target="slides/slide2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22" Type="http://schemas.openxmlformats.org/officeDocument/2006/relationships/font" Target="fonts/font15.fntdata"/><Relationship Id="rId27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8-02-07T21:45:21.178" idx="1">
    <p:pos x="6000" y="0"/>
    <p:text>+tmhyre@uw.edu let's review these NSF PAPPG slides after Staff meeting slides are finalized and make sure the information syncs up
-_ tfr@uw.edu</p:tex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Shape 5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marR="0" lvl="0" indent="1143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bg>
      <p:bgPr>
        <a:solidFill>
          <a:srgbClr val="4B2E83"/>
        </a:solid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Shape 11" descr="UW_W Logo_White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45814" y="5945853"/>
            <a:ext cx="1368169" cy="9234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Shape 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7333" y="6354232"/>
            <a:ext cx="2540000" cy="266689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Shape 13"/>
          <p:cNvSpPr txBox="1">
            <a:spLocks noGrp="1"/>
          </p:cNvSpPr>
          <p:nvPr>
            <p:ph type="body" idx="1"/>
          </p:nvPr>
        </p:nvSpPr>
        <p:spPr>
          <a:xfrm>
            <a:off x="671756" y="1179824"/>
            <a:ext cx="6972300" cy="26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5461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5000"/>
              <a:buFont typeface="Arial"/>
              <a:buChar char="●"/>
              <a:defRPr sz="500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Char char="○"/>
              <a:defRPr sz="28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Char char="■"/>
              <a:defRPr sz="24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●"/>
              <a:defRPr sz="20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○"/>
              <a:defRPr sz="20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4" name="Shape 14" descr="Bar_RtAngle_7502_RGB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3587" y="4006085"/>
            <a:ext cx="2264484" cy="1127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title"/>
          </p:nvPr>
        </p:nvSpPr>
        <p:spPr>
          <a:xfrm>
            <a:off x="2171700" y="764373"/>
            <a:ext cx="6458100" cy="12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4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dt" idx="10"/>
          </p:nvPr>
        </p:nvSpPr>
        <p:spPr>
          <a:xfrm>
            <a:off x="4554447" y="6355844"/>
            <a:ext cx="2183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entury Gothic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ftr" idx="11"/>
          </p:nvPr>
        </p:nvSpPr>
        <p:spPr>
          <a:xfrm>
            <a:off x="514350" y="6355845"/>
            <a:ext cx="3820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entury Gothic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7086600" y="6492875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Clr>
                <a:srgbClr val="888888"/>
              </a:buClr>
              <a:buSzPts val="263"/>
              <a:buFont typeface="Century Gothic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spcBef>
                <a:spcPts val="0"/>
              </a:spcBef>
              <a:buClr>
                <a:srgbClr val="888888"/>
              </a:buClr>
              <a:buSzPts val="263"/>
              <a:buFont typeface="Century Gothic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spcBef>
                <a:spcPts val="0"/>
              </a:spcBef>
              <a:buClr>
                <a:srgbClr val="888888"/>
              </a:buClr>
              <a:buSzPts val="263"/>
              <a:buFont typeface="Century Gothic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spcBef>
                <a:spcPts val="0"/>
              </a:spcBef>
              <a:buClr>
                <a:srgbClr val="888888"/>
              </a:buClr>
              <a:buSzPts val="263"/>
              <a:buFont typeface="Century Gothic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spcBef>
                <a:spcPts val="0"/>
              </a:spcBef>
              <a:buClr>
                <a:srgbClr val="888888"/>
              </a:buClr>
              <a:buSzPts val="263"/>
              <a:buFont typeface="Century Gothic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spcBef>
                <a:spcPts val="0"/>
              </a:spcBef>
              <a:buClr>
                <a:srgbClr val="888888"/>
              </a:buClr>
              <a:buSzPts val="263"/>
              <a:buFont typeface="Century Gothic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spcBef>
                <a:spcPts val="0"/>
              </a:spcBef>
              <a:buClr>
                <a:srgbClr val="888888"/>
              </a:buClr>
              <a:buSzPts val="263"/>
              <a:buFont typeface="Century Gothic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spcBef>
                <a:spcPts val="0"/>
              </a:spcBef>
              <a:buClr>
                <a:srgbClr val="888888"/>
              </a:buClr>
              <a:buSzPts val="263"/>
              <a:buFont typeface="Century Gothic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spcBef>
                <a:spcPts val="0"/>
              </a:spcBef>
              <a:buClr>
                <a:srgbClr val="888888"/>
              </a:buClr>
              <a:buSzPts val="263"/>
              <a:buFont typeface="Century Gothic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Subheader + Content">
  <p:cSld name="Header + Subheader + Conten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671756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4191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Char char="●"/>
              <a:defRPr sz="3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Char char="○"/>
              <a:defRPr sz="28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Char char="■"/>
              <a:defRPr sz="24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●"/>
              <a:defRPr sz="20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○"/>
              <a:defRPr sz="20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2"/>
          </p:nvPr>
        </p:nvSpPr>
        <p:spPr>
          <a:xfrm>
            <a:off x="659304" y="2320239"/>
            <a:ext cx="8197200" cy="38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erriweather Sans"/>
              <a:buChar char="&gt;"/>
              <a:defRPr sz="24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erriweather Sans"/>
              <a:buChar char="&gt;"/>
              <a:defRPr sz="18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erriweather Sans"/>
              <a:buChar char="&gt;"/>
              <a:defRPr sz="14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3"/>
          </p:nvPr>
        </p:nvSpPr>
        <p:spPr>
          <a:xfrm>
            <a:off x="671756" y="1730666"/>
            <a:ext cx="8184600" cy="4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Char char="●"/>
              <a:defRPr sz="24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Char char="○"/>
              <a:defRPr sz="28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Char char="■"/>
              <a:defRPr sz="24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●"/>
              <a:defRPr sz="20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○"/>
              <a:defRPr sz="20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4" name="Shape 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248401" y="6354232"/>
            <a:ext cx="2540000" cy="26668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Shape 25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4"/>
            <a:ext cx="1346402" cy="670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Graphic">
  <p:cSld name="Header + Graphic">
    <p:bg>
      <p:bgPr>
        <a:solidFill>
          <a:srgbClr val="4B2E83"/>
        </a:solid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Shape 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248401" y="6354232"/>
            <a:ext cx="2540000" cy="266689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Shape 28"/>
          <p:cNvSpPr>
            <a:spLocks noGrp="1"/>
          </p:cNvSpPr>
          <p:nvPr>
            <p:ph type="chart" idx="2"/>
          </p:nvPr>
        </p:nvSpPr>
        <p:spPr>
          <a:xfrm>
            <a:off x="766762" y="1736725"/>
            <a:ext cx="8021700" cy="44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2400" b="0" i="1" u="none" strike="noStrike" cap="none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671756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4191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Char char="●"/>
              <a:defRPr sz="3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Char char="○"/>
              <a:defRPr sz="28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Char char="■"/>
              <a:defRPr sz="24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●"/>
              <a:defRPr sz="20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○"/>
              <a:defRPr sz="20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30" name="Shape 30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4"/>
            <a:ext cx="1346402" cy="670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>
            <a:spLocks noGrp="1"/>
          </p:cNvSpPr>
          <p:nvPr>
            <p:ph type="title"/>
          </p:nvPr>
        </p:nvSpPr>
        <p:spPr>
          <a:xfrm>
            <a:off x="2171700" y="764373"/>
            <a:ext cx="6458100" cy="12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4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514350" y="2194560"/>
            <a:ext cx="8115300" cy="402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683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264C8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2264C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F196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F19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dt" idx="10"/>
          </p:nvPr>
        </p:nvSpPr>
        <p:spPr>
          <a:xfrm>
            <a:off x="3905386" y="6355845"/>
            <a:ext cx="2183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entury Gothic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ftr" idx="11"/>
          </p:nvPr>
        </p:nvSpPr>
        <p:spPr>
          <a:xfrm>
            <a:off x="514350" y="6355845"/>
            <a:ext cx="3300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entury Gothic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sldNum" idx="12"/>
          </p:nvPr>
        </p:nvSpPr>
        <p:spPr>
          <a:xfrm>
            <a:off x="7086600" y="6492875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Clr>
                <a:srgbClr val="888888"/>
              </a:buClr>
              <a:buSzPts val="263"/>
              <a:buFont typeface="Century Gothic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spcBef>
                <a:spcPts val="0"/>
              </a:spcBef>
              <a:buClr>
                <a:srgbClr val="888888"/>
              </a:buClr>
              <a:buSzPts val="263"/>
              <a:buFont typeface="Century Gothic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spcBef>
                <a:spcPts val="0"/>
              </a:spcBef>
              <a:buClr>
                <a:srgbClr val="888888"/>
              </a:buClr>
              <a:buSzPts val="263"/>
              <a:buFont typeface="Century Gothic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spcBef>
                <a:spcPts val="0"/>
              </a:spcBef>
              <a:buClr>
                <a:srgbClr val="888888"/>
              </a:buClr>
              <a:buSzPts val="263"/>
              <a:buFont typeface="Century Gothic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spcBef>
                <a:spcPts val="0"/>
              </a:spcBef>
              <a:buClr>
                <a:srgbClr val="888888"/>
              </a:buClr>
              <a:buSzPts val="263"/>
              <a:buFont typeface="Century Gothic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spcBef>
                <a:spcPts val="0"/>
              </a:spcBef>
              <a:buClr>
                <a:srgbClr val="888888"/>
              </a:buClr>
              <a:buSzPts val="263"/>
              <a:buFont typeface="Century Gothic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spcBef>
                <a:spcPts val="0"/>
              </a:spcBef>
              <a:buClr>
                <a:srgbClr val="888888"/>
              </a:buClr>
              <a:buSzPts val="263"/>
              <a:buFont typeface="Century Gothic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spcBef>
                <a:spcPts val="0"/>
              </a:spcBef>
              <a:buClr>
                <a:srgbClr val="888888"/>
              </a:buClr>
              <a:buSzPts val="263"/>
              <a:buFont typeface="Century Gothic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spcBef>
                <a:spcPts val="0"/>
              </a:spcBef>
              <a:buClr>
                <a:srgbClr val="888888"/>
              </a:buClr>
              <a:buSzPts val="263"/>
              <a:buFont typeface="Century Gothic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Content">
  <p:cSld name="Header + Conten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body" idx="1"/>
          </p:nvPr>
        </p:nvSpPr>
        <p:spPr>
          <a:xfrm>
            <a:off x="671756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1400"/>
              <a:buFont typeface="Arial"/>
              <a:buNone/>
              <a:defRPr sz="3000" b="0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2"/>
          </p:nvPr>
        </p:nvSpPr>
        <p:spPr>
          <a:xfrm>
            <a:off x="659304" y="1736725"/>
            <a:ext cx="8196300" cy="40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  <a:defRPr sz="24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Merriweather Sans"/>
              <a:buChar char="&gt;"/>
              <a:defRPr sz="18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4B2E83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4B2E83"/>
              </a:buClr>
              <a:buSzPts val="1400"/>
              <a:buFont typeface="Merriweather Sans"/>
              <a:buChar char="&gt;"/>
              <a:defRPr sz="14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41" name="Shape 41" descr="W Logo_Purple_2685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48139" y="5949410"/>
            <a:ext cx="1371600" cy="92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Shape 42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4"/>
            <a:ext cx="1358100" cy="6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Graphic">
  <p:cSld name="Header + Graphic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>
            <a:spLocks noGrp="1"/>
          </p:cNvSpPr>
          <p:nvPr>
            <p:ph type="chart" idx="2"/>
          </p:nvPr>
        </p:nvSpPr>
        <p:spPr>
          <a:xfrm>
            <a:off x="766762" y="1736725"/>
            <a:ext cx="8021700" cy="44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Arial"/>
              <a:buNone/>
              <a:defRPr sz="2400" b="0" i="1" u="none" strike="noStrike" cap="none">
                <a:solidFill>
                  <a:srgbClr val="999999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671756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1400"/>
              <a:buFont typeface="Arial"/>
              <a:buNone/>
              <a:defRPr sz="3000" b="0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46" name="Shape 46" descr="Wordmark_center_Purple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363105" y="6487457"/>
            <a:ext cx="2425200" cy="16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Shape 47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4"/>
            <a:ext cx="1358100" cy="6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bg>
      <p:bgPr>
        <a:solidFill>
          <a:srgbClr val="4B2E83"/>
        </a:solidFill>
        <a:effectLst/>
      </p:bgPr>
    </p:bg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Shape 49" descr="UW_W Logo_White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45814" y="5945853"/>
            <a:ext cx="1371600" cy="92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Shape 5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7333" y="6354232"/>
            <a:ext cx="2540100" cy="266700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Shape 51"/>
          <p:cNvSpPr txBox="1">
            <a:spLocks noGrp="1"/>
          </p:cNvSpPr>
          <p:nvPr>
            <p:ph type="body" idx="1"/>
          </p:nvPr>
        </p:nvSpPr>
        <p:spPr>
          <a:xfrm>
            <a:off x="671756" y="1179824"/>
            <a:ext cx="6972300" cy="26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rial"/>
              <a:buNone/>
              <a:defRPr sz="500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52" name="Shape 52" descr="Bar_RtAngle_7502_RGB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3587" y="4006085"/>
            <a:ext cx="2284200" cy="112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B2E83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nsf.gov/bfa/dias/policy/coa.jsp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nsfgrantsconferences.com/2017/12/14/pappg-update-webinar/" TargetMode="External"/><Relationship Id="rId4" Type="http://schemas.openxmlformats.org/officeDocument/2006/relationships/hyperlink" Target="https://www.nsf.gov/pubs/policydocs/pappg18_1/sigchanges.jsp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>
            <a:off x="692029" y="1640263"/>
            <a:ext cx="6972300" cy="15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63"/>
              <a:buFont typeface="Arial"/>
              <a:buNone/>
            </a:pPr>
            <a:r>
              <a:rPr lang="en-US" sz="4250" b="0" i="0" u="none" strike="noStrike" cap="none">
                <a:solidFill>
                  <a:schemeClr val="accent3"/>
                </a:solidFill>
                <a:latin typeface="Open Sans"/>
                <a:ea typeface="Open Sans"/>
                <a:cs typeface="Open Sans"/>
                <a:sym typeface="Open Sans"/>
              </a:rPr>
              <a:t>NSF: PAPPG Changes Effective 1.29.18</a:t>
            </a:r>
            <a:endParaRPr sz="5000" b="0" i="0" u="none" strike="noStrike" cap="none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Shape 58"/>
          <p:cNvSpPr txBox="1"/>
          <p:nvPr/>
        </p:nvSpPr>
        <p:spPr>
          <a:xfrm>
            <a:off x="692029" y="4308048"/>
            <a:ext cx="6656700" cy="181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"/>
              <a:buFont typeface="Arial"/>
              <a:buNone/>
            </a:pPr>
            <a:r>
              <a:rPr lang="en-US" sz="18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February 2018 MRAM</a:t>
            </a:r>
            <a:endParaRPr sz="18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500"/>
              <a:buFont typeface="Arial"/>
              <a:buNone/>
            </a:pPr>
            <a:r>
              <a:rPr lang="en-US" sz="18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Tim Mhyre</a:t>
            </a:r>
            <a:endParaRPr sz="18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500"/>
              <a:buFont typeface="Arial"/>
              <a:buNone/>
            </a:pPr>
            <a:r>
              <a:rPr lang="en-US" sz="18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Office of Sponsored Programs</a:t>
            </a:r>
            <a:endParaRPr sz="18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35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671756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1400"/>
              <a:buFont typeface="Arial"/>
              <a:buNone/>
            </a:pPr>
            <a:r>
              <a:rPr lang="en-US" sz="30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Sponsor Requirements: </a:t>
            </a:r>
            <a:endParaRPr sz="3000" b="0" i="0" u="none" strike="noStrike" cap="none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1400"/>
              <a:buFont typeface="Arial"/>
              <a:buNone/>
            </a:pPr>
            <a:r>
              <a:rPr lang="en-US" sz="28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NSF PAPPG - Significant Changes</a:t>
            </a:r>
            <a:endParaRPr sz="2800" b="0" i="0" u="none" strike="noStrike" cap="none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4" name="Shape 64"/>
          <p:cNvSpPr txBox="1">
            <a:spLocks noGrp="1"/>
          </p:cNvSpPr>
          <p:nvPr>
            <p:ph type="body" idx="2"/>
          </p:nvPr>
        </p:nvSpPr>
        <p:spPr>
          <a:xfrm>
            <a:off x="659300" y="2041525"/>
            <a:ext cx="8370000" cy="429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r>
              <a:rPr lang="en-US" sz="1600" b="1" i="0" u="none" strike="noStrike" cap="none">
                <a:solidFill>
                  <a:srgbClr val="351C75"/>
                </a:solidFill>
                <a:latin typeface="Open Sans"/>
                <a:ea typeface="Open Sans"/>
                <a:cs typeface="Open Sans"/>
                <a:sym typeface="Open Sans"/>
              </a:rPr>
              <a:t>Collaborators &amp; Other Affiliations Information</a:t>
            </a:r>
            <a:endParaRPr sz="1600" b="0" i="0" u="none" strike="noStrike" cap="none">
              <a:solidFill>
                <a:srgbClr val="351C75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r>
              <a:rPr lang="en-US" sz="1600" b="0" i="0" u="none" strike="noStrike" cap="none">
                <a:solidFill>
                  <a:srgbClr val="351C75"/>
                </a:solidFill>
                <a:latin typeface="Open Sans"/>
                <a:ea typeface="Open Sans"/>
                <a:cs typeface="Open Sans"/>
                <a:sym typeface="Open Sans"/>
              </a:rPr>
              <a:t>Must use standard NSF COA template</a:t>
            </a:r>
            <a:endParaRPr sz="1600" b="0" i="0" u="none" strike="noStrike" cap="none">
              <a:solidFill>
                <a:srgbClr val="351C75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endParaRPr sz="1600" b="1" i="0" u="none" strike="noStrike" cap="none">
              <a:solidFill>
                <a:srgbClr val="351C75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r>
              <a:rPr lang="en-US" sz="1600" b="1" i="0" u="none" strike="noStrike" cap="none">
                <a:solidFill>
                  <a:srgbClr val="351C75"/>
                </a:solidFill>
                <a:latin typeface="Open Sans"/>
                <a:ea typeface="Open Sans"/>
                <a:cs typeface="Open Sans"/>
                <a:sym typeface="Open Sans"/>
              </a:rPr>
              <a:t>Project Description</a:t>
            </a:r>
            <a:endParaRPr sz="1600" b="0" i="0" u="none" strike="noStrike" cap="none">
              <a:solidFill>
                <a:srgbClr val="351C75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r>
              <a:rPr lang="en-US" sz="1600" b="0" i="0" u="none" strike="noStrike" cap="none">
                <a:solidFill>
                  <a:srgbClr val="351C75"/>
                </a:solidFill>
                <a:latin typeface="Open Sans"/>
                <a:ea typeface="Open Sans"/>
                <a:cs typeface="Open Sans"/>
                <a:sym typeface="Open Sans"/>
              </a:rPr>
              <a:t>Must include a separate section specifically identified as "Intellectual Merit".</a:t>
            </a:r>
            <a:endParaRPr sz="1600" b="0" i="0" u="none" strike="noStrike" cap="none">
              <a:solidFill>
                <a:srgbClr val="351C75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endParaRPr sz="1600" b="0" i="0" u="none" strike="noStrike" cap="none">
              <a:solidFill>
                <a:srgbClr val="351C75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r>
              <a:rPr lang="en-US" sz="1600" b="1" i="0" u="none" strike="noStrike" cap="none">
                <a:solidFill>
                  <a:srgbClr val="351C75"/>
                </a:solidFill>
                <a:latin typeface="Open Sans"/>
                <a:ea typeface="Open Sans"/>
                <a:cs typeface="Open Sans"/>
                <a:sym typeface="Open Sans"/>
              </a:rPr>
              <a:t>Budget and Budget Justification</a:t>
            </a:r>
            <a:endParaRPr sz="1600" b="0" i="0" u="none" strike="noStrike" cap="none">
              <a:solidFill>
                <a:srgbClr val="351C75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r>
              <a:rPr lang="en-US" sz="1600" b="0" i="0" u="none" strike="noStrike" cap="none">
                <a:solidFill>
                  <a:srgbClr val="351C75"/>
                </a:solidFill>
                <a:latin typeface="Open Sans"/>
                <a:ea typeface="Open Sans"/>
                <a:cs typeface="Open Sans"/>
                <a:sym typeface="Open Sans"/>
              </a:rPr>
              <a:t>Budget justification increased from 3 to </a:t>
            </a:r>
            <a:r>
              <a:rPr lang="en-US" sz="1600" b="1" i="0" u="none" strike="noStrike" cap="none">
                <a:solidFill>
                  <a:srgbClr val="351C75"/>
                </a:solidFill>
                <a:latin typeface="Open Sans"/>
                <a:ea typeface="Open Sans"/>
                <a:cs typeface="Open Sans"/>
                <a:sym typeface="Open Sans"/>
              </a:rPr>
              <a:t>5 pages per proposal</a:t>
            </a:r>
            <a:r>
              <a:rPr lang="en-US" sz="1600" b="0" i="0" u="none" strike="noStrike" cap="none">
                <a:solidFill>
                  <a:srgbClr val="351C75"/>
                </a:solidFill>
                <a:latin typeface="Open Sans"/>
                <a:ea typeface="Open Sans"/>
                <a:cs typeface="Open Sans"/>
                <a:sym typeface="Open Sans"/>
              </a:rPr>
              <a:t>. Applies to budget justification for both proposers and subawardees.</a:t>
            </a:r>
            <a:endParaRPr sz="1600" b="0" i="0" u="none" strike="noStrike" cap="none">
              <a:solidFill>
                <a:srgbClr val="351C75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endParaRPr sz="1600" b="1" i="0" u="none" strike="noStrike" cap="none">
              <a:solidFill>
                <a:srgbClr val="351C75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r>
              <a:rPr lang="en-US" sz="1600" b="1" i="0" u="none" strike="noStrike" cap="none">
                <a:solidFill>
                  <a:srgbClr val="351C75"/>
                </a:solidFill>
                <a:latin typeface="Open Sans"/>
                <a:ea typeface="Open Sans"/>
                <a:cs typeface="Open Sans"/>
                <a:sym typeface="Open Sans"/>
              </a:rPr>
              <a:t>Prior Written Approvals</a:t>
            </a:r>
            <a:endParaRPr sz="1600" b="0" i="0" u="none" strike="noStrike" cap="none">
              <a:solidFill>
                <a:srgbClr val="351C75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r>
              <a:rPr lang="en-US" sz="1600" b="0" i="0" u="none" strike="noStrike" cap="none">
                <a:solidFill>
                  <a:srgbClr val="351C75"/>
                </a:solidFill>
                <a:latin typeface="Open Sans"/>
                <a:ea typeface="Open Sans"/>
                <a:cs typeface="Open Sans"/>
                <a:sym typeface="Open Sans"/>
              </a:rPr>
              <a:t>Now references RTCs</a:t>
            </a:r>
            <a:endParaRPr sz="1600" b="0" i="0" u="none" strike="noStrike" cap="none">
              <a:solidFill>
                <a:srgbClr val="351C75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endParaRPr sz="1600" b="0" i="0" u="none" strike="noStrike" cap="none">
              <a:solidFill>
                <a:srgbClr val="351C75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34290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endParaRPr sz="2000" b="0" i="0" u="none" strike="noStrike" cap="none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671756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1400"/>
              <a:buFont typeface="Arial"/>
              <a:buNone/>
            </a:pPr>
            <a:r>
              <a:rPr lang="en-US" sz="30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FastLane  &amp; Research.gov Updates to Support PAPPG changes</a:t>
            </a:r>
            <a:endParaRPr sz="2800" b="0" i="0" u="none" strike="noStrike" cap="none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0" name="Shape 70"/>
          <p:cNvSpPr txBox="1">
            <a:spLocks noGrp="1"/>
          </p:cNvSpPr>
          <p:nvPr>
            <p:ph type="body" idx="2"/>
          </p:nvPr>
        </p:nvSpPr>
        <p:spPr>
          <a:xfrm>
            <a:off x="659304" y="1736725"/>
            <a:ext cx="8196300" cy="40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endParaRPr sz="2000" b="0" i="0" u="none" strike="noStrike" cap="none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r>
              <a:rPr lang="en-US" sz="20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Proposal File Updates (PFU): </a:t>
            </a:r>
            <a:endParaRPr sz="2000" b="0" i="0" u="none" strike="noStrike" cap="none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r>
              <a:rPr lang="en-US" sz="20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Always trigger automated compliance review of ENTIRE proposal - even if previously submitted successfully</a:t>
            </a:r>
            <a:endParaRPr sz="2000" b="0" i="0" u="none" strike="noStrike" cap="none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34290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endParaRPr sz="2000" b="0" i="0" u="none" strike="noStrike" cap="none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34290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endParaRPr sz="2000" b="0" i="0" u="none" strike="noStrike" cap="none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r>
              <a:rPr lang="en-US" sz="20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NSF Resources</a:t>
            </a:r>
            <a:endParaRPr sz="2000" b="0" i="0" u="none" strike="noStrike" cap="none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r>
              <a:rPr lang="en-US" sz="2000" b="0" i="0" u="sng" strike="noStrike" cap="none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3"/>
              </a:rPr>
              <a:t>COA Template FAQs</a:t>
            </a:r>
            <a:endParaRPr sz="2000" b="0" i="0" u="none" strike="noStrike" cap="none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r>
              <a:rPr lang="en-US" sz="2000" b="0" i="0" u="sng" strike="noStrike" cap="none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4"/>
              </a:rPr>
              <a:t>Summary of Changes</a:t>
            </a:r>
            <a:r>
              <a:rPr lang="en-US" sz="20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 to PAPPG</a:t>
            </a:r>
            <a:endParaRPr sz="2000" b="0" i="0" u="none" strike="noStrike" cap="none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r>
              <a:rPr lang="en-US" sz="20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Webinar </a:t>
            </a:r>
            <a:r>
              <a:rPr lang="en-US" sz="2000" b="0" i="0" u="sng" strike="noStrike" cap="none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5"/>
              </a:rPr>
              <a:t>NSF PAPPG (NSF 18-1) webinar</a:t>
            </a:r>
            <a:endParaRPr sz="2000" b="0" i="0" u="none" strike="noStrike" cap="none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1905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1400"/>
              <a:buFont typeface="Arial"/>
              <a:buNone/>
            </a:pPr>
            <a:r>
              <a:rPr lang="en-US" sz="3000" b="0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Questions?</a:t>
            </a:r>
            <a:endParaRPr sz="3000" b="0" i="0" u="none" strike="noStrike" cap="none">
              <a:solidFill>
                <a:srgbClr val="4B2E8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Shape 76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196300" cy="40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marR="0" lvl="0" indent="-381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endParaRPr sz="2400" b="0" i="0" u="none" strike="noStrike" cap="none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UW Brand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D8D9DA"/>
      </a:hlink>
      <a:folHlink>
        <a:srgbClr val="99999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ustom Design">
  <a:themeElements>
    <a:clrScheme name="Custom 5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B2B2B2"/>
      </a:accent4>
      <a:accent5>
        <a:srgbClr val="26005C"/>
      </a:accent5>
      <a:accent6>
        <a:srgbClr val="917B4C"/>
      </a:accent6>
      <a:hlink>
        <a:srgbClr val="26005C"/>
      </a:hlink>
      <a:folHlink>
        <a:srgbClr val="33006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127</Words>
  <Application>Microsoft Office PowerPoint</Application>
  <PresentationFormat>On-screen Show (4:3)</PresentationFormat>
  <Paragraphs>28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12" baseType="lpstr">
      <vt:lpstr>Merriweather Sans</vt:lpstr>
      <vt:lpstr>Arial</vt:lpstr>
      <vt:lpstr>Calibri</vt:lpstr>
      <vt:lpstr>Century Gothic</vt:lpstr>
      <vt:lpstr>Open Sans Light</vt:lpstr>
      <vt:lpstr>Open Sans</vt:lpstr>
      <vt:lpstr>Custom Design</vt:lpstr>
      <vt:lpstr>1_Custom Design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Susan S. Wilbanks</dc:creator>
  <cp:lastModifiedBy>Susan S. Wilbanks</cp:lastModifiedBy>
  <cp:revision>1</cp:revision>
  <dcterms:modified xsi:type="dcterms:W3CDTF">2018-02-08T20:14:25Z</dcterms:modified>
</cp:coreProperties>
</file>