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1" r:id="rId3"/>
    <p:sldMasterId id="2147483702" r:id="rId4"/>
    <p:sldMasterId id="2147483703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16"/>
      <p:bold r:id="rId17"/>
    </p:embeddedFont>
    <p:embeddedFont>
      <p:font typeface="Encode Sans Black" panose="020B0604020202020204" charset="0"/>
      <p:bold r:id="rId18"/>
    </p:embeddedFont>
    <p:embeddedFont>
      <p:font typeface="Encode Sans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 Light" panose="020B060402020202020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F5E736-3F94-42B5-8154-EE053AD26A21}">
  <a:tblStyle styleId="{D0F5E736-3F94-42B5-8154-EE053AD26A2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update on the NSF audit, tell participants that I will be defining the 2-month rule in the next slide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Quote from PAPPG – tell participants that I will define Senior Personnel and Year next.  Highlight statements in bold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GIM 10 has the definition of Senior Personnel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is the first time NSF has defined year, which is basically to leave it up to us.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help – should be defined within the next couple of weeks.  Will need to clear with OSP, Controller’s Office and Internal Audit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an update on the rebudgeting issue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 with links to the PAPPG and GIM 10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71757" y="2819400"/>
            <a:ext cx="6972300" cy="171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040" y="1245350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470400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AngleBackground_gold_RGB.png"/>
          <p:cNvPicPr preferRelativeResize="0"/>
          <p:nvPr/>
        </p:nvPicPr>
        <p:blipFill rotWithShape="1">
          <a:blip r:embed="rId4">
            <a:alphaModFix/>
          </a:blip>
          <a:srcRect l="21047" t="2275" r="20731" b="93348"/>
          <a:stretch/>
        </p:blipFill>
        <p:spPr>
          <a:xfrm>
            <a:off x="-71552" y="-203201"/>
            <a:ext cx="9342553" cy="52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 descr="W Logo_Purple_RG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8979" y="5959687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857" y="6153862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Titles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Shape 91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cked content with Titles">
  <p:cSld name="Two stacked content with Title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4"/>
          </p:nvPr>
        </p:nvSpPr>
        <p:spPr>
          <a:xfrm>
            <a:off x="455614" y="4654562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575050" y="1435102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zed content and logos">
  <p:cSld name="Sized content and logo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gray)">
  <p:cSld name="Fullscreen Content w/logos (gray)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28589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white)">
  <p:cSld name="Fullscreen Content w/logos (white)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28589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Only (white)">
  <p:cSld name="Fullscreen Content Only (white)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28589" y="152401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gos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gray">
  <p:cSld name="Title on gra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Shape 26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0051" y="5980777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gray)">
  <p:cSld name="Totally Blank (gray)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white)">
  <p:cSld name="Totally Blank (white)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 rot="5400000">
            <a:off x="579437" y="228603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24390" y="192255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 rot="5400000">
            <a:off x="113797" y="220665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Shape 171"/>
          <p:cNvSpPr/>
          <p:nvPr/>
        </p:nvSpPr>
        <p:spPr>
          <a:xfrm rot="5400000">
            <a:off x="64725" y="6214782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365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4" name="Shape 174" descr="W Logo_Purpl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7982" y="5959687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57" y="6153862"/>
            <a:ext cx="1681568" cy="4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71758" y="255239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196210" cy="370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9" name="Shape 179" descr="W Logo_Purpl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1230" y="5959690"/>
            <a:ext cx="971550" cy="65417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671758" y="255239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57" y="6153864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7391401" y="219724"/>
            <a:ext cx="1523999" cy="64529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019" y="0"/>
                </a:moveTo>
                <a:lnTo>
                  <a:pt x="120000" y="166"/>
                </a:lnTo>
                <a:lnTo>
                  <a:pt x="120000" y="120000"/>
                </a:lnTo>
                <a:lnTo>
                  <a:pt x="0" y="120000"/>
                </a:lnTo>
                <a:lnTo>
                  <a:pt x="76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4" y="3289301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4" y="4660900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4C4C5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85800" y="5638802"/>
            <a:ext cx="2743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39049" y="5761038"/>
            <a:ext cx="1276351" cy="8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663" y="2209802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Shape 26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3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2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3" name="Shape 27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ontent">
  <p:cSld name="Title, subtitle,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981202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Shape 42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0051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8" name="Shape 27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71757" y="939148"/>
            <a:ext cx="6972300" cy="287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1" name="Shape 30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40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 descr="Bar_RtAngle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3947767"/>
            <a:ext cx="2451418" cy="1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2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body" idx="3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8" name="Shape 30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3" name="Shape 31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chart" idx="2"/>
          </p:nvPr>
        </p:nvSpPr>
        <p:spPr>
          <a:xfrm>
            <a:off x="671758" y="1736725"/>
            <a:ext cx="8184662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4B2E8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8" name="Shape 31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3" name="Shape 32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40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body" idx="3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0" name="Shape 33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Shape 50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7971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2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5" name="Shape 33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0" name="Shape 34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ors and Thank you">
  <p:cSld name="Instructors and Thank you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Shape 57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0051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Section Header">
  <p:cSld name="Gray 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2438400"/>
            <a:ext cx="8382000" cy="152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10091" y="119364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sz="5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Shape 71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tacked content">
  <p:cSld name="2 stacke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ndra2@uw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8_1/pappg_2.jsp#IIC2gi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ington.edu/research/policies/gim-10-financial-conflict-of-interest-polic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washington.edu/research/training/about-core/" TargetMode="External"/><Relationship Id="rId5" Type="http://schemas.openxmlformats.org/officeDocument/2006/relationships/hyperlink" Target="https://uwresearch.gosignmeup.com/public/course/browse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1662022" y="1640263"/>
            <a:ext cx="5229225" cy="250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40"/>
              <a:buFont typeface="Arial"/>
              <a:buNone/>
            </a:pPr>
            <a:endParaRPr sz="504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78"/>
              </a:spcBef>
              <a:spcAft>
                <a:spcPts val="0"/>
              </a:spcAft>
              <a:buClr>
                <a:srgbClr val="7030A0"/>
              </a:buClr>
              <a:buSzPts val="5390"/>
              <a:buFont typeface="Arial"/>
              <a:buNone/>
            </a:pPr>
            <a:r>
              <a:rPr lang="en-US" sz="539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Compliance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78"/>
              </a:spcBef>
              <a:spcAft>
                <a:spcPts val="0"/>
              </a:spcAft>
              <a:buClr>
                <a:srgbClr val="7030A0"/>
              </a:buClr>
              <a:buSzPts val="5390"/>
              <a:buFont typeface="Arial"/>
              <a:buNone/>
            </a:pPr>
            <a:r>
              <a:rPr lang="en-US" sz="539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Corner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1662023" y="4308051"/>
            <a:ext cx="4992548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February 2018</a:t>
            </a: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Andra Sawyer</a:t>
            </a: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6613" y="528548"/>
            <a:ext cx="2783361" cy="497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Science Foundation (NSF) Audit</a:t>
            </a:r>
            <a:endParaRPr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Audited expenditures in FY 2010 – 2013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 report released in March 2016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Questioned Costs</a:t>
            </a:r>
            <a:endParaRPr/>
          </a:p>
          <a:p>
            <a:pPr marL="1200150" marR="0" lvl="1" indent="-4572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ourier New"/>
              <a:buChar char="o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$1.8m in salaries in excess of the “2 month rule”</a:t>
            </a:r>
            <a:endParaRPr/>
          </a:p>
          <a:p>
            <a:pPr marL="1200150" marR="0" lvl="1" indent="-4572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ourier New"/>
              <a:buChar char="o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$200k other disallowed costs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 responded to report in May 2016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NSF standard procedure, finalization of the audit is pending NSF management’s final decision 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NSF’s 2 Month Rule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limits the salary compensation requested in the proposal budget for “senior personnel” to </a:t>
            </a:r>
            <a: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more than two months 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their regular salary in any one “year.” 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limit includes salary compensation received from</a:t>
            </a:r>
            <a: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NSF Awards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Compensation for such personnel in excess of two months </a:t>
            </a:r>
            <a: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be disclosed in the proposal budget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justified in the budget justification, and must be specifically </a:t>
            </a:r>
            <a: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approved by NSF 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award notice budget.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Senior Personnel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GIM 10: 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“…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Pl and any other person identified as senior or key personnel by the UW in a grant application, award, or contract or in any progress report, or any other report submitted to the PHS or other funding source.”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Year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 PAPPG: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“It is the organization's responsibility to define and consistently apply the term "year", and to specify this definition in the budget justification.”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10157"/>
            <a:ext cx="2148870" cy="1663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4285" y="846138"/>
            <a:ext cx="2422516" cy="20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5137" y="4335584"/>
            <a:ext cx="1944887" cy="204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 Definition of Year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make the definition of Year as easy as possible for: </a:t>
            </a:r>
            <a:endParaRPr/>
          </a:p>
          <a:p>
            <a:pPr marL="1257300" marR="0" lvl="1" indent="-514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to comply with the requirement; and</a:t>
            </a:r>
            <a:endParaRPr/>
          </a:p>
          <a:p>
            <a:pPr marL="1257300" marR="0" lvl="1" indent="-514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offices to respond to in an audit.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 opinion on the definition of year, please contact Andra, now, at </a:t>
            </a: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andra2@uw.edu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input.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Meanwhile, about Re-budgeting….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Previously, and during the period of the UW NSF Audit, NSF had an FAQ that said recipients (e.g., the UW) could exceed the 2-month  limitation via re-budgeting; sponsor approval is not required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NSF’s Auditors (OIG) said that a NSF’s FAQ is not policy so any unapproved effort in excess of the 2-month rule is a questioned cost.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management has since:</a:t>
            </a:r>
            <a:endParaRPr/>
          </a:p>
          <a:p>
            <a:pPr marL="1257300" marR="0" lvl="1" indent="-5143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 Black"/>
              <a:buAutoNum type="arabicPeriod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sustained any other recipients’ “2-month rule” questioned cost</a:t>
            </a:r>
            <a:endParaRPr/>
          </a:p>
          <a:p>
            <a:pPr marL="1257300" marR="0" lvl="1" indent="-5143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 Black"/>
              <a:buAutoNum type="arabicPeriod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included the re-budgeting information as part of their policy (PAPPG) rather than an FAQ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535577" y="1626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PAPPG 2-month Rule: </a:t>
            </a: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I, Chapter II, Section C.2.g.(i)(a) </a:t>
            </a:r>
            <a:endParaRPr sz="3200" b="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https://www.nsf.gov/pubs/policydocs/pappg18_1/pappg_2.jsp#IIC2gia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GIM 10:  </a:t>
            </a: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https://www.washington.edu/research/policies/gim-10-financial-conflict-of-interest-policy/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Shape 407" descr="_UW20435"/>
          <p:cNvPicPr preferRelativeResize="0"/>
          <p:nvPr/>
        </p:nvPicPr>
        <p:blipFill rotWithShape="1">
          <a:blip r:embed="rId3">
            <a:alphaModFix/>
          </a:blip>
          <a:srcRect t="27223" b="49985"/>
          <a:stretch/>
        </p:blipFill>
        <p:spPr>
          <a:xfrm>
            <a:off x="0" y="5466148"/>
            <a:ext cx="9153525" cy="13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/>
          <p:nvPr/>
        </p:nvSpPr>
        <p:spPr>
          <a:xfrm>
            <a:off x="0" y="0"/>
            <a:ext cx="9153525" cy="1219199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548963" y="375047"/>
            <a:ext cx="547097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IN RESEARCH ADMINISTRATION</a:t>
            </a:r>
            <a:endParaRPr sz="2000" b="1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5980" y="5943601"/>
            <a:ext cx="135802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Shape 411"/>
          <p:cNvGrpSpPr/>
          <p:nvPr/>
        </p:nvGrpSpPr>
        <p:grpSpPr>
          <a:xfrm>
            <a:off x="1137225" y="2882443"/>
            <a:ext cx="6454140" cy="307777"/>
            <a:chOff x="0" y="1401986"/>
            <a:chExt cx="5334000" cy="307777"/>
          </a:xfrm>
        </p:grpSpPr>
        <p:sp>
          <p:nvSpPr>
            <p:cNvPr id="412" name="Shape 412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Shape 41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Shape 414"/>
          <p:cNvSpPr txBox="1"/>
          <p:nvPr/>
        </p:nvSpPr>
        <p:spPr>
          <a:xfrm>
            <a:off x="0" y="4749225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https://uwresearch.gosignmeup.com/public/course/browse</a:t>
            </a:r>
            <a:r>
              <a:rPr lang="en-US" sz="1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6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CORE home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https://www.washington.edu/research/training/about-core/</a:t>
            </a:r>
            <a:endParaRPr sz="1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5" name="Shape 415"/>
          <p:cNvGrpSpPr/>
          <p:nvPr/>
        </p:nvGrpSpPr>
        <p:grpSpPr>
          <a:xfrm>
            <a:off x="1386952" y="3339643"/>
            <a:ext cx="6454140" cy="307777"/>
            <a:chOff x="0" y="1401986"/>
            <a:chExt cx="5334000" cy="307777"/>
          </a:xfrm>
        </p:grpSpPr>
        <p:sp>
          <p:nvSpPr>
            <p:cNvPr id="416" name="Shape 416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Shape 417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418" name="Shape 418"/>
          <p:cNvGraphicFramePr/>
          <p:nvPr/>
        </p:nvGraphicFramePr>
        <p:xfrm>
          <a:off x="609599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{D0F5E736-3F94-42B5-8154-EE053AD26A21}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13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125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Contracts Gone Bad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13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ORIS 103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 Budget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14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102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Electronic Faculty Effort Certification (eFECS) for FEC Coordinators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27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ORIS 102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SAGE:  Creating NIH Proposals in Grant Runner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28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205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Modifying an FEC Using Comments and Adjusting Cost Share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6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RAA 100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 and Contract Fiscal Administration:  Compliance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13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146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Subawards in SAGE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14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215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Faculty Effort and Cost Share:  Calculate It Right!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19" name="Shape 419" descr="C:\Users\hient2\Desktop\Untitled-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3200" y="60614"/>
            <a:ext cx="2768927" cy="100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udit Prep 8 March Instructors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UW Palette 1">
      <a:dk1>
        <a:srgbClr val="4B2E83"/>
      </a:dk1>
      <a:lt1>
        <a:srgbClr val="E8E3D3"/>
      </a:lt1>
      <a:dk2>
        <a:srgbClr val="4B2E83"/>
      </a:dk2>
      <a:lt2>
        <a:srgbClr val="FFFFFF"/>
      </a:lt2>
      <a:accent1>
        <a:srgbClr val="4B2E83"/>
      </a:accent1>
      <a:accent2>
        <a:srgbClr val="E8E3D3"/>
      </a:accent2>
      <a:accent3>
        <a:srgbClr val="FFFFFF"/>
      </a:accent3>
      <a:accent4>
        <a:srgbClr val="D9D9D9"/>
      </a:accent4>
      <a:accent5>
        <a:srgbClr val="444444"/>
      </a:accent5>
      <a:accent6>
        <a:srgbClr val="85754D"/>
      </a:accent6>
      <a:hlink>
        <a:srgbClr val="4B2E83"/>
      </a:hlink>
      <a:folHlink>
        <a:srgbClr val="4B2E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On-screen Show (4:3)</PresentationFormat>
  <Paragraphs>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 Black</vt:lpstr>
      <vt:lpstr>Encode Sans Black</vt:lpstr>
      <vt:lpstr>Encode Sans</vt:lpstr>
      <vt:lpstr>Arial</vt:lpstr>
      <vt:lpstr>Calibri</vt:lpstr>
      <vt:lpstr>Merriweather Sans</vt:lpstr>
      <vt:lpstr>Open Sans Light</vt:lpstr>
      <vt:lpstr>Courier New</vt:lpstr>
      <vt:lpstr>Open Sans</vt:lpstr>
      <vt:lpstr>Audit Prep 8 March Instructors</vt:lpstr>
      <vt:lpstr>1_Office Theme</vt:lpstr>
      <vt:lpstr>Custom Design</vt:lpstr>
      <vt:lpstr>Office Theme</vt:lpstr>
      <vt:lpstr>1_Custom Design</vt:lpstr>
      <vt:lpstr>PowerPoint Presentation</vt:lpstr>
      <vt:lpstr>National Science Foundation (NSF) Audit</vt:lpstr>
      <vt:lpstr>NSF’s 2 Month Rule</vt:lpstr>
      <vt:lpstr>Definition of Senior Personnel</vt:lpstr>
      <vt:lpstr>Definition of Year</vt:lpstr>
      <vt:lpstr>UW Definition of Year</vt:lpstr>
      <vt:lpstr>Meanwhile, about Re-budgeting….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2018-02-08T20:15:42Z</dcterms:modified>
</cp:coreProperties>
</file>