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 id="2147483709" r:id="rId2"/>
    <p:sldMasterId id="2147483710" r:id="rId3"/>
    <p:sldMasterId id="2147483711" r:id="rId4"/>
    <p:sldMasterId id="2147483712" r:id="rId5"/>
    <p:sldMasterId id="2147483713" r:id="rId6"/>
    <p:sldMasterId id="2147483714" r:id="rId7"/>
    <p:sldMasterId id="2147483715" r:id="rId8"/>
    <p:sldMasterId id="2147483716" r:id="rId9"/>
    <p:sldMasterId id="2147483717" r:id="rId10"/>
  </p:sldMasterIdLst>
  <p:notesMasterIdLst>
    <p:notesMasterId r:id="rId61"/>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Lst>
  <p:sldSz cx="9144000" cy="6858000" type="screen4x3"/>
  <p:notesSz cx="7010400" cy="9296400"/>
  <p:embeddedFontLst>
    <p:embeddedFont>
      <p:font typeface="Candara" panose="020E0502030303020204" pitchFamily="34" charset="0"/>
      <p:regular r:id="rId62"/>
      <p:bold r:id="rId63"/>
      <p:italic r:id="rId64"/>
      <p:boldItalic r:id="rId65"/>
    </p:embeddedFont>
    <p:embeddedFont>
      <p:font typeface="Open Sans Light" panose="020B0604020202020204" charset="0"/>
      <p:regular r:id="rId66"/>
      <p:bold r:id="rId67"/>
      <p:italic r:id="rId68"/>
      <p:boldItalic r:id="rId69"/>
    </p:embeddedFont>
    <p:embeddedFont>
      <p:font typeface="Arial Black" panose="020B0A04020102020204" pitchFamily="34" charset="0"/>
      <p:regular r:id="rId70"/>
      <p:bold r:id="rId71"/>
    </p:embeddedFont>
    <p:embeddedFont>
      <p:font typeface="Open Sans" panose="020B0604020202020204" charset="0"/>
      <p:regular r:id="rId72"/>
      <p:bold r:id="rId73"/>
      <p:italic r:id="rId74"/>
      <p:boldItalic r:id="rId75"/>
    </p:embeddedFont>
    <p:embeddedFont>
      <p:font typeface="Calibri" panose="020F0502020204030204" pitchFamily="34" charset="0"/>
      <p:regular r:id="rId76"/>
      <p:bold r:id="rId77"/>
      <p:italic r:id="rId78"/>
      <p:boldItalic r:id="rId79"/>
    </p:embeddedFont>
    <p:embeddedFont>
      <p:font typeface="Encode Sans" panose="020B0604020202020204" charset="0"/>
      <p:regular r:id="rId80"/>
      <p:bold r:id="rId81"/>
    </p:embeddedFont>
    <p:embeddedFont>
      <p:font typeface="Encode Sans Black" panose="020B0604020202020204" charset="0"/>
      <p:bold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6A05D2-0A78-43D8-A45B-ED2A4EB49CD5}">
  <a:tblStyle styleId="{2A6A05D2-0A78-43D8-A45B-ED2A4EB49CD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CAD0E88D-D85C-43B2-828B-2F98BA842F9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4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font" Target="fonts/font15.fntdata"/><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Master" Target="slideMasters/slideMaster5.xml"/><Relationship Id="rId61" Type="http://schemas.openxmlformats.org/officeDocument/2006/relationships/notesMaster" Target="notesMasters/notesMaster1.xml"/><Relationship Id="rId82" Type="http://schemas.openxmlformats.org/officeDocument/2006/relationships/font" Target="fonts/font21.fntdata"/><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font" Target="fonts/font6.fntdata"/><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146" cy="4660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1654" y="0"/>
            <a:ext cx="3037146" cy="4660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0880" y="4473814"/>
            <a:ext cx="5608640" cy="366053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30313"/>
            <a:ext cx="3037146" cy="46608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finance.uw.edu/fr/fringe-benefit-load-rat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finance.uw.edu/fr/fringe-benefit-load-rat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washington.edu/research/institutional-facts-and-rates/#employee-benefit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uwresearch.gosignmeup.com/public/Course/browse?courseid=2949"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Shape 435"/>
          <p:cNvSpPr txBox="1">
            <a:spLocks noGrp="1"/>
          </p:cNvSpPr>
          <p:nvPr>
            <p:ph type="body" idx="1"/>
          </p:nvPr>
        </p:nvSpPr>
        <p:spPr>
          <a:xfrm>
            <a:off x="700880" y="4473814"/>
            <a:ext cx="5608640" cy="3660537"/>
          </a:xfrm>
          <a:prstGeom prst="rect">
            <a:avLst/>
          </a:prstGeom>
          <a:noFill/>
          <a:ln>
            <a:noFill/>
          </a:ln>
        </p:spPr>
        <p:txBody>
          <a:bodyPr spcFirstLastPara="1" wrap="square" lIns="91650" tIns="45825" rIns="91650" bIns="458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36" name="Shape 436"/>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Shape 510"/>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11" name="Shape 511"/>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10</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Shape 517"/>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When open it will see this view, click on the pic and you will see….</a:t>
            </a:r>
            <a:endParaRPr sz="1200" b="0" i="0" u="none" strike="noStrike" cap="none">
              <a:solidFill>
                <a:schemeClr val="dk1"/>
              </a:solidFill>
              <a:latin typeface="Calibri"/>
              <a:ea typeface="Calibri"/>
              <a:cs typeface="Calibri"/>
              <a:sym typeface="Calibri"/>
            </a:endParaRPr>
          </a:p>
        </p:txBody>
      </p:sp>
      <p:sp>
        <p:nvSpPr>
          <p:cNvPr id="518" name="Shape 518"/>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11</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Shape 525"/>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Cover what the A/R viz includes, updated daily</a:t>
            </a:r>
            <a:endParaRPr sz="1200" b="0" i="0" u="none" strike="noStrike" cap="none">
              <a:solidFill>
                <a:schemeClr val="dk1"/>
              </a:solidFill>
              <a:latin typeface="Calibri"/>
              <a:ea typeface="Calibri"/>
              <a:cs typeface="Calibri"/>
              <a:sym typeface="Calibri"/>
            </a:endParaRPr>
          </a:p>
        </p:txBody>
      </p:sp>
      <p:sp>
        <p:nvSpPr>
          <p:cNvPr id="526" name="Shape 526"/>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12</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32" name="Shape 53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38" name="Shape 53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45" name="Shape 54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Shape 552"/>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Highlight hover functionality; and Export</a:t>
            </a:r>
            <a:endParaRPr sz="1200" b="0" i="0" u="none" strike="noStrike" cap="none">
              <a:solidFill>
                <a:schemeClr val="dk1"/>
              </a:solidFill>
              <a:latin typeface="Calibri"/>
              <a:ea typeface="Calibri"/>
              <a:cs typeface="Calibri"/>
              <a:sym typeface="Calibri"/>
            </a:endParaRPr>
          </a:p>
        </p:txBody>
      </p:sp>
      <p:sp>
        <p:nvSpPr>
          <p:cNvPr id="553" name="Shape 553"/>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16</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Shape 559"/>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Export functionality in Tableau, its terrible</a:t>
            </a:r>
            <a:endParaRPr sz="1200" b="0" i="0" u="none" strike="noStrike" cap="none">
              <a:solidFill>
                <a:schemeClr val="dk1"/>
              </a:solidFill>
              <a:latin typeface="Calibri"/>
              <a:ea typeface="Calibri"/>
              <a:cs typeface="Calibri"/>
              <a:sym typeface="Calibri"/>
            </a:endParaRPr>
          </a:p>
        </p:txBody>
      </p:sp>
      <p:sp>
        <p:nvSpPr>
          <p:cNvPr id="560" name="Shape 560"/>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17</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Shape 567"/>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Bonus section</a:t>
            </a:r>
            <a:endParaRPr sz="1200" b="0" i="0" u="none" strike="noStrike" cap="none">
              <a:solidFill>
                <a:schemeClr val="dk1"/>
              </a:solidFill>
              <a:latin typeface="Calibri"/>
              <a:ea typeface="Calibri"/>
              <a:cs typeface="Calibri"/>
              <a:sym typeface="Calibri"/>
            </a:endParaRPr>
          </a:p>
        </p:txBody>
      </p:sp>
      <p:sp>
        <p:nvSpPr>
          <p:cNvPr id="568" name="Shape 568"/>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18</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74" name="Shape 57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1" name="Shape 44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81" name="Shape 58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587" name="Shape 587"/>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Shape 593"/>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Fringe Benefit Rate Fiscal Year Timeline approval process and proposal preparation. It also provides scenarios for proposal preparation throughout a fiscal year illustrating what rates to use.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 the beginning of the year Financial Reporting calculates the next fiscal year (FY) rate forecast </a:t>
            </a:r>
            <a:r>
              <a:rPr lang="en-US" sz="1200" b="1" i="0" u="none" strike="noStrike" cap="none">
                <a:solidFill>
                  <a:schemeClr val="dk1"/>
                </a:solidFill>
                <a:latin typeface="Calibri"/>
                <a:ea typeface="Calibri"/>
                <a:cs typeface="Calibri"/>
                <a:sym typeface="Calibri"/>
              </a:rPr>
              <a:t>estimates</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These estimated rates are published as a downloadable pdf on the </a:t>
            </a:r>
            <a:r>
              <a:rPr lang="en-US" sz="1200" b="0" i="0" u="sng" strike="noStrike" cap="none">
                <a:solidFill>
                  <a:schemeClr val="hlink"/>
                </a:solidFill>
                <a:latin typeface="Calibri"/>
                <a:ea typeface="Calibri"/>
                <a:cs typeface="Calibri"/>
                <a:sym typeface="Calibri"/>
                <a:hlinkClick r:id="rId3"/>
              </a:rPr>
              <a:t>Fringe Benefit Load Rate page</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3"/>
              </a:rPr>
              <a:t>http://finance.uw.edu/fr/fringe-benefit-load-rate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 the following months, those preliminary rates are </a:t>
            </a:r>
            <a:r>
              <a:rPr lang="en-US" sz="1200" b="1" i="0" u="none" strike="noStrike" cap="none">
                <a:solidFill>
                  <a:schemeClr val="dk1"/>
                </a:solidFill>
                <a:latin typeface="Calibri"/>
                <a:ea typeface="Calibri"/>
                <a:cs typeface="Calibri"/>
                <a:sym typeface="Calibri"/>
              </a:rPr>
              <a:t>proposed </a:t>
            </a:r>
            <a:r>
              <a:rPr lang="en-US" sz="1200" b="0" i="0" u="none" strike="noStrike" cap="none">
                <a:solidFill>
                  <a:schemeClr val="dk1"/>
                </a:solidFill>
                <a:latin typeface="Calibri"/>
                <a:ea typeface="Calibri"/>
                <a:cs typeface="Calibri"/>
                <a:sym typeface="Calibri"/>
              </a:rPr>
              <a:t>to the Department of Health &amp; Human Services (DHHS).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After rates proposed to DHHS, our Financial System, the Fringe Benefit Rate table and SAGE Budget are updated to reflect new proposed rates.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Sponsored Program proposals should use available</a:t>
            </a:r>
            <a:r>
              <a:rPr lang="en-US" sz="1200" b="1" i="0" u="none" strike="noStrike" cap="none">
                <a:solidFill>
                  <a:schemeClr val="dk1"/>
                </a:solidFill>
                <a:latin typeface="Calibri"/>
                <a:ea typeface="Calibri"/>
                <a:cs typeface="Calibri"/>
                <a:sym typeface="Calibri"/>
              </a:rPr>
              <a:t> estimated or preliminary proposed</a:t>
            </a:r>
            <a:r>
              <a:rPr lang="en-US" sz="1200" b="0" i="0" u="none" strike="noStrike" cap="none">
                <a:solidFill>
                  <a:schemeClr val="dk1"/>
                </a:solidFill>
                <a:latin typeface="Calibri"/>
                <a:ea typeface="Calibri"/>
                <a:cs typeface="Calibri"/>
                <a:sym typeface="Calibri"/>
              </a:rPr>
              <a:t> rates to most accurately reflect future estimated FY rates.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DHHS reviews and </a:t>
            </a:r>
            <a:r>
              <a:rPr lang="en-US" sz="1200" b="1" i="0" u="none" strike="noStrike" cap="none">
                <a:solidFill>
                  <a:schemeClr val="dk1"/>
                </a:solidFill>
                <a:latin typeface="Calibri"/>
                <a:ea typeface="Calibri"/>
                <a:cs typeface="Calibri"/>
                <a:sym typeface="Calibri"/>
              </a:rPr>
              <a:t>approves </a:t>
            </a:r>
            <a:r>
              <a:rPr lang="en-US" sz="1200" b="0" i="0" u="none" strike="noStrike" cap="none">
                <a:solidFill>
                  <a:schemeClr val="dk1"/>
                </a:solidFill>
                <a:latin typeface="Calibri"/>
                <a:ea typeface="Calibri"/>
                <a:cs typeface="Calibri"/>
                <a:sym typeface="Calibri"/>
              </a:rPr>
              <a:t>or requests changes to proposed rates.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This process can take a long time. Sometimes rates are not approved until well after a FY has begun.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Rates are </a:t>
            </a:r>
            <a:r>
              <a:rPr lang="en-US" sz="1200" b="1" i="0" u="none" strike="noStrike" cap="none">
                <a:solidFill>
                  <a:schemeClr val="dk1"/>
                </a:solidFill>
                <a:latin typeface="Calibri"/>
                <a:ea typeface="Calibri"/>
                <a:cs typeface="Calibri"/>
                <a:sym typeface="Calibri"/>
              </a:rPr>
              <a:t>active </a:t>
            </a:r>
            <a:r>
              <a:rPr lang="en-US" sz="1200" b="0" i="0" u="none" strike="noStrike" cap="none">
                <a:solidFill>
                  <a:schemeClr val="dk1"/>
                </a:solidFill>
                <a:latin typeface="Calibri"/>
                <a:ea typeface="Calibri"/>
                <a:cs typeface="Calibri"/>
                <a:sym typeface="Calibri"/>
              </a:rPr>
              <a:t>the first FY payroll (July1-July15), even if not yet approved by DHHS.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sng" strike="noStrike" cap="none">
                <a:solidFill>
                  <a:schemeClr val="hlink"/>
                </a:solidFill>
                <a:latin typeface="Calibri"/>
                <a:ea typeface="Calibri"/>
                <a:cs typeface="Calibri"/>
                <a:sym typeface="Calibri"/>
                <a:hlinkClick r:id="rId3"/>
              </a:rPr>
              <a:t>http://finance.uw.edu/fr/fringe-benefit-load-rate</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a:solidFill>
                  <a:schemeClr val="hlink"/>
                </a:solidFill>
                <a:latin typeface="Calibri"/>
                <a:ea typeface="Calibri"/>
                <a:cs typeface="Calibri"/>
                <a:sym typeface="Calibri"/>
                <a:hlinkClick r:id="rId4"/>
              </a:rPr>
              <a:t>https://www.washington.edu/research/institutional-facts-and-rates/#employee-benefits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408"/>
              </a:spcBef>
              <a:spcAft>
                <a:spcPts val="0"/>
              </a:spcAft>
              <a:buClr>
                <a:srgbClr val="151516"/>
              </a:buClr>
              <a:buSzPts val="2000"/>
              <a:buFont typeface="Arial"/>
              <a:buNone/>
            </a:pPr>
            <a:endParaRPr sz="14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29" name="Shape 629"/>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Shape 635"/>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Shape 641"/>
          <p:cNvSpPr txBox="1">
            <a:spLocks noGrp="1"/>
          </p:cNvSpPr>
          <p:nvPr>
            <p:ph type="body" idx="1"/>
          </p:nvPr>
        </p:nvSpPr>
        <p:spPr>
          <a:xfrm>
            <a:off x="701040" y="4415790"/>
            <a:ext cx="5608320" cy="4183380"/>
          </a:xfrm>
          <a:prstGeom prst="rect">
            <a:avLst/>
          </a:prstGeom>
          <a:noFill/>
          <a:ln>
            <a:noFill/>
          </a:ln>
        </p:spPr>
        <p:txBody>
          <a:bodyPr spcFirstLastPara="1" wrap="square" lIns="93125" tIns="46550" rIns="93125" bIns="465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42" name="Shape 642"/>
          <p:cNvSpPr txBox="1">
            <a:spLocks noGrp="1"/>
          </p:cNvSpPr>
          <p:nvPr>
            <p:ph type="sldNum" idx="12"/>
          </p:nvPr>
        </p:nvSpPr>
        <p:spPr>
          <a:xfrm>
            <a:off x="3970937" y="8829967"/>
            <a:ext cx="3037840" cy="464820"/>
          </a:xfrm>
          <a:prstGeom prst="rect">
            <a:avLst/>
          </a:prstGeom>
          <a:noFill/>
          <a:ln>
            <a:noFill/>
          </a:ln>
        </p:spPr>
        <p:txBody>
          <a:bodyPr spcFirstLastPara="1" wrap="square" lIns="93125" tIns="46550" rIns="93125" bIns="465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Shape 649"/>
          <p:cNvSpPr txBox="1">
            <a:spLocks noGrp="1"/>
          </p:cNvSpPr>
          <p:nvPr>
            <p:ph type="body" idx="1"/>
          </p:nvPr>
        </p:nvSpPr>
        <p:spPr>
          <a:xfrm>
            <a:off x="701041" y="4415790"/>
            <a:ext cx="5608200" cy="41835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50" name="Shape 650"/>
          <p:cNvSpPr txBox="1">
            <a:spLocks noGrp="1"/>
          </p:cNvSpPr>
          <p:nvPr>
            <p:ph type="sldNum" idx="12"/>
          </p:nvPr>
        </p:nvSpPr>
        <p:spPr>
          <a:xfrm>
            <a:off x="3970937" y="8829967"/>
            <a:ext cx="3037800" cy="464700"/>
          </a:xfrm>
          <a:prstGeom prst="rect">
            <a:avLst/>
          </a:prstGeom>
          <a:noFill/>
          <a:ln>
            <a:noFill/>
          </a:ln>
        </p:spPr>
        <p:txBody>
          <a:bodyPr spcFirstLastPara="1" wrap="square" lIns="93125" tIns="46550" rIns="93125" bIns="465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701041" y="4415790"/>
            <a:ext cx="5608200" cy="41835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56" name="Shape 656"/>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701041" y="4415790"/>
            <a:ext cx="5608200" cy="41835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72" name="Shape 672"/>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txBox="1">
            <a:spLocks noGrp="1"/>
          </p:cNvSpPr>
          <p:nvPr>
            <p:ph type="body" idx="1"/>
          </p:nvPr>
        </p:nvSpPr>
        <p:spPr>
          <a:xfrm>
            <a:off x="701041" y="4415790"/>
            <a:ext cx="5608200" cy="41835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79" name="Shape 679"/>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7" name="Shape 44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Shape 687"/>
          <p:cNvSpPr txBox="1">
            <a:spLocks noGrp="1"/>
          </p:cNvSpPr>
          <p:nvPr>
            <p:ph type="body" idx="1"/>
          </p:nvPr>
        </p:nvSpPr>
        <p:spPr>
          <a:xfrm>
            <a:off x="701041" y="4415790"/>
            <a:ext cx="5608200" cy="41835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88" name="Shape 688"/>
          <p:cNvSpPr txBox="1">
            <a:spLocks noGrp="1"/>
          </p:cNvSpPr>
          <p:nvPr>
            <p:ph type="sldNum" idx="12"/>
          </p:nvPr>
        </p:nvSpPr>
        <p:spPr>
          <a:xfrm>
            <a:off x="3970937" y="8829967"/>
            <a:ext cx="3037800" cy="464700"/>
          </a:xfrm>
          <a:prstGeom prst="rect">
            <a:avLst/>
          </a:prstGeom>
          <a:noFill/>
          <a:ln>
            <a:noFill/>
          </a:ln>
        </p:spPr>
        <p:txBody>
          <a:bodyPr spcFirstLastPara="1" wrap="square" lIns="93125" tIns="46550" rIns="93125" bIns="465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701041" y="4415790"/>
            <a:ext cx="5608200" cy="41835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5" name="Shape 695"/>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body" idx="1"/>
          </p:nvPr>
        </p:nvSpPr>
        <p:spPr>
          <a:xfrm>
            <a:off x="701041" y="4415790"/>
            <a:ext cx="5608200" cy="41835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03" name="Shape 70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701040" y="4415790"/>
            <a:ext cx="5608320" cy="418338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11" name="Shape 711"/>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18" name="Shape 718"/>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25" name="Shape 72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1" name="Shape 73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7" name="Shape 73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43" name="Shape 74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49" name="Shape 74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3" name="Shape 45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Shape 755"/>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SMB: port 445</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NetBios: ports 135, 137, 138, 139 (largely legacy protocol)</a:t>
            </a:r>
            <a:endParaRPr sz="1200" b="0" i="0" u="none" strike="noStrike" cap="none">
              <a:solidFill>
                <a:schemeClr val="dk1"/>
              </a:solidFill>
              <a:latin typeface="Calibri"/>
              <a:ea typeface="Calibri"/>
              <a:cs typeface="Calibri"/>
              <a:sym typeface="Calibri"/>
            </a:endParaRPr>
          </a:p>
        </p:txBody>
      </p:sp>
      <p:sp>
        <p:nvSpPr>
          <p:cNvPr id="756" name="Shape 756"/>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40</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62" name="Shape 76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69" name="Shape 76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75" name="Shape 77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81" name="Shape 78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87" name="Shape 78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93" name="Shape 79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Shape 799"/>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00" name="Shape 800"/>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47</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Shape 806"/>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07" name="Shape 807"/>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48</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Shape 814"/>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Need your input by the end of the month</a:t>
            </a:r>
            <a:endParaRPr sz="1200" b="0" i="0" u="none" strike="noStrike" cap="none">
              <a:solidFill>
                <a:schemeClr val="dk1"/>
              </a:solidFill>
              <a:latin typeface="Calibri"/>
              <a:ea typeface="Calibri"/>
              <a:cs typeface="Calibri"/>
              <a:sym typeface="Calibri"/>
            </a:endParaRPr>
          </a:p>
        </p:txBody>
      </p:sp>
      <p:sp>
        <p:nvSpPr>
          <p:cNvPr id="815" name="Shape 815"/>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49</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60" name="Shape 46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Shape 822"/>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Office of Research is offering a new course on Handling Research Administration Data. Key data from SAGE is available in the BI portal in three forms, Visualizations, Reports and Data cube. This workshop will help you learn or get better at analyzing data. April 18 will be the first session and additional courses will be added later in the year. You will receive a registration link via email after MRAM. Registration link: </a:t>
            </a:r>
            <a:r>
              <a:rPr lang="en-US" sz="1200" b="0" i="0" u="sng" strike="noStrike" cap="none">
                <a:solidFill>
                  <a:schemeClr val="hlink"/>
                </a:solidFill>
                <a:latin typeface="Arial"/>
                <a:ea typeface="Arial"/>
                <a:cs typeface="Arial"/>
                <a:sym typeface="Arial"/>
                <a:hlinkClick r:id="rId3"/>
              </a:rPr>
              <a:t>https://uwresearch.gosignmeup.com/public/Course/browse?courseid=2949</a:t>
            </a:r>
            <a:endParaRPr sz="1200" b="0" i="0" u="none" strike="noStrike" cap="none">
              <a:solidFill>
                <a:schemeClr val="dk1"/>
              </a:solidFill>
              <a:latin typeface="Calibri"/>
              <a:ea typeface="Calibri"/>
              <a:cs typeface="Calibri"/>
              <a:sym typeface="Calibri"/>
            </a:endParaRPr>
          </a:p>
        </p:txBody>
      </p:sp>
      <p:sp>
        <p:nvSpPr>
          <p:cNvPr id="823" name="Shape 823"/>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50</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67" name="Shape 46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700880" y="4473814"/>
            <a:ext cx="5608640" cy="36605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4" name="Shape 47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Shape 481"/>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82" name="Shape 482"/>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8</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Shape 503"/>
          <p:cNvSpPr txBox="1">
            <a:spLocks noGrp="1"/>
          </p:cNvSpPr>
          <p:nvPr>
            <p:ph type="body" idx="1"/>
          </p:nvPr>
        </p:nvSpPr>
        <p:spPr>
          <a:xfrm>
            <a:off x="700880" y="4473814"/>
            <a:ext cx="5608640" cy="3660537"/>
          </a:xfrm>
          <a:prstGeom prst="rect">
            <a:avLst/>
          </a:prstGeom>
          <a:noFill/>
          <a:ln>
            <a:noFill/>
          </a:ln>
        </p:spPr>
        <p:txBody>
          <a:bodyPr spcFirstLastPara="1" wrap="square" lIns="88125" tIns="88125" rIns="88125" bIns="881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Only small part of Internal Controls, just around purchasing and purchase documentation – here is a screen shot of what the introduction looks like, you can see the content covered on the left menu bar. As with all of our eLearnings, set up so that users can either use as a reference tool and just enter the sections of interest or can take the entire course. If want credit then need to pass the Quiz at the end</a:t>
            </a:r>
            <a:endParaRPr sz="1200" b="0" i="0" u="none" strike="noStrike" cap="none">
              <a:solidFill>
                <a:schemeClr val="dk1"/>
              </a:solidFill>
              <a:latin typeface="Calibri"/>
              <a:ea typeface="Calibri"/>
              <a:cs typeface="Calibri"/>
              <a:sym typeface="Calibri"/>
            </a:endParaRPr>
          </a:p>
        </p:txBody>
      </p:sp>
      <p:sp>
        <p:nvSpPr>
          <p:cNvPr id="504" name="Shape 504"/>
          <p:cNvSpPr txBox="1">
            <a:spLocks noGrp="1"/>
          </p:cNvSpPr>
          <p:nvPr>
            <p:ph type="sldNum" idx="12"/>
          </p:nvPr>
        </p:nvSpPr>
        <p:spPr>
          <a:xfrm>
            <a:off x="3971654" y="8830313"/>
            <a:ext cx="3037146" cy="466088"/>
          </a:xfrm>
          <a:prstGeom prst="rect">
            <a:avLst/>
          </a:prstGeom>
          <a:noFill/>
          <a:ln>
            <a:noFill/>
          </a:ln>
        </p:spPr>
        <p:txBody>
          <a:bodyPr spcFirstLastPara="1" wrap="square" lIns="91650" tIns="45825" rIns="91650" bIns="45825"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Calibri"/>
                <a:ea typeface="Calibri"/>
                <a:cs typeface="Calibri"/>
                <a:sym typeface="Calibri"/>
              </a:rPr>
              <a:t>9</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75"/>
        <p:cNvGrpSpPr/>
        <p:nvPr/>
      </p:nvGrpSpPr>
      <p:grpSpPr>
        <a:xfrm>
          <a:off x="0" y="0"/>
          <a:ext cx="0" cy="0"/>
          <a:chOff x="0" y="0"/>
          <a:chExt cx="0" cy="0"/>
        </a:xfrm>
      </p:grpSpPr>
      <p:pic>
        <p:nvPicPr>
          <p:cNvPr id="76" name="Shape 76"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77" name="Shape 77"/>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78" name="Shape 78"/>
          <p:cNvSpPr txBox="1">
            <a:spLocks noGrp="1"/>
          </p:cNvSpPr>
          <p:nvPr>
            <p:ph type="body" idx="1"/>
          </p:nvPr>
        </p:nvSpPr>
        <p:spPr>
          <a:xfrm>
            <a:off x="671757" y="1179824"/>
            <a:ext cx="6972300" cy="2641756"/>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79" name="Shape 79"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2" name="Shape 82"/>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3" name="Shape 83"/>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84" name="Shape 84"/>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85" name="Shape 8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86"/>
        <p:cNvGrpSpPr/>
        <p:nvPr/>
      </p:nvGrpSpPr>
      <p:grpSpPr>
        <a:xfrm>
          <a:off x="0" y="0"/>
          <a:ext cx="0" cy="0"/>
          <a:chOff x="0" y="0"/>
          <a:chExt cx="0" cy="0"/>
        </a:xfrm>
      </p:grpSpPr>
      <p:pic>
        <p:nvPicPr>
          <p:cNvPr id="87" name="Shape 87"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88" name="Shape 88"/>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659305" y="1736725"/>
            <a:ext cx="8076956" cy="4015497"/>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90" name="Shape 9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93" name="Shape 93"/>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94" name="Shape 9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95" name="Shape 9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0" name="Shape 100"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01" name="Shape 101"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Shape 10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D88A2"/>
              </a:buClr>
              <a:buSzPts val="3200"/>
              <a:buFont typeface="Arial"/>
              <a:buNone/>
              <a:defRPr sz="3200" b="0" i="0" u="none" strike="noStrike" cap="none">
                <a:solidFill>
                  <a:srgbClr val="8D88A2"/>
                </a:solidFill>
                <a:latin typeface="Calibri"/>
                <a:ea typeface="Calibri"/>
                <a:cs typeface="Calibri"/>
                <a:sym typeface="Calibri"/>
              </a:defRPr>
            </a:lvl1pPr>
            <a:lvl2pPr marR="0" lvl="1" algn="ctr" rtl="0">
              <a:spcBef>
                <a:spcPts val="560"/>
              </a:spcBef>
              <a:spcAft>
                <a:spcPts val="0"/>
              </a:spcAft>
              <a:buClr>
                <a:srgbClr val="8D88A2"/>
              </a:buClr>
              <a:buSzPts val="2800"/>
              <a:buFont typeface="Arial"/>
              <a:buNone/>
              <a:defRPr sz="2800" b="0" i="0" u="none" strike="noStrike" cap="none">
                <a:solidFill>
                  <a:srgbClr val="8D88A2"/>
                </a:solidFill>
                <a:latin typeface="Calibri"/>
                <a:ea typeface="Calibri"/>
                <a:cs typeface="Calibri"/>
                <a:sym typeface="Calibri"/>
              </a:defRPr>
            </a:lvl2pPr>
            <a:lvl3pPr marR="0" lvl="2" algn="ctr" rtl="0">
              <a:spcBef>
                <a:spcPts val="480"/>
              </a:spcBef>
              <a:spcAft>
                <a:spcPts val="0"/>
              </a:spcAft>
              <a:buClr>
                <a:srgbClr val="8D88A2"/>
              </a:buClr>
              <a:buSzPts val="2400"/>
              <a:buFont typeface="Arial"/>
              <a:buNone/>
              <a:defRPr sz="2400" b="0" i="0" u="none" strike="noStrike" cap="none">
                <a:solidFill>
                  <a:srgbClr val="8D88A2"/>
                </a:solidFill>
                <a:latin typeface="Calibri"/>
                <a:ea typeface="Calibri"/>
                <a:cs typeface="Calibri"/>
                <a:sym typeface="Calibri"/>
              </a:defRPr>
            </a:lvl3pPr>
            <a:lvl4pPr marR="0" lvl="3"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4pPr>
            <a:lvl5pPr marR="0" lvl="4"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5pPr>
            <a:lvl6pPr marR="0" lvl="5"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6pPr>
            <a:lvl7pPr marR="0" lvl="6"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7pPr>
            <a:lvl8pPr marR="0" lvl="7"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8pPr>
            <a:lvl9pPr marR="0" lvl="8"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3006F"/>
              </a:buClr>
              <a:buSzPts val="1800"/>
              <a:buFont typeface="Arial"/>
              <a:buNone/>
              <a:defRPr sz="1800" b="0" i="0" u="none" strike="noStrike" cap="none">
                <a:solidFill>
                  <a:srgbClr val="33006F"/>
                </a:solidFill>
                <a:latin typeface="Calibri"/>
                <a:ea typeface="Calibri"/>
                <a:cs typeface="Calibri"/>
                <a:sym typeface="Calibri"/>
              </a:defRPr>
            </a:lvl1pPr>
            <a:lvl2pPr marL="0" marR="0" lvl="1" indent="0" algn="l" rtl="0">
              <a:lnSpc>
                <a:spcPct val="100000"/>
              </a:lnSpc>
              <a:spcBef>
                <a:spcPts val="0"/>
              </a:spcBef>
              <a:spcAft>
                <a:spcPts val="0"/>
              </a:spcAft>
              <a:buClr>
                <a:srgbClr val="33006F"/>
              </a:buClr>
              <a:buSzPts val="1800"/>
              <a:buFont typeface="Arial"/>
              <a:buNone/>
              <a:defRPr sz="1800" b="0" i="0" u="none" strike="noStrike" cap="none">
                <a:solidFill>
                  <a:srgbClr val="33006F"/>
                </a:solidFill>
                <a:latin typeface="Calibri"/>
                <a:ea typeface="Calibri"/>
                <a:cs typeface="Calibri"/>
                <a:sym typeface="Calibri"/>
              </a:defRPr>
            </a:lvl2pPr>
            <a:lvl3pPr marL="0" marR="0" lvl="2" indent="0" algn="l" rtl="0">
              <a:lnSpc>
                <a:spcPct val="100000"/>
              </a:lnSpc>
              <a:spcBef>
                <a:spcPts val="0"/>
              </a:spcBef>
              <a:spcAft>
                <a:spcPts val="0"/>
              </a:spcAft>
              <a:buClr>
                <a:srgbClr val="33006F"/>
              </a:buClr>
              <a:buSzPts val="1800"/>
              <a:buFont typeface="Arial"/>
              <a:buNone/>
              <a:defRPr sz="1800" b="0" i="0" u="none" strike="noStrike" cap="none">
                <a:solidFill>
                  <a:srgbClr val="33006F"/>
                </a:solidFill>
                <a:latin typeface="Calibri"/>
                <a:ea typeface="Calibri"/>
                <a:cs typeface="Calibri"/>
                <a:sym typeface="Calibri"/>
              </a:defRPr>
            </a:lvl3pPr>
            <a:lvl4pPr marL="0" marR="0" lvl="3" indent="0" algn="l" rtl="0">
              <a:lnSpc>
                <a:spcPct val="100000"/>
              </a:lnSpc>
              <a:spcBef>
                <a:spcPts val="0"/>
              </a:spcBef>
              <a:spcAft>
                <a:spcPts val="0"/>
              </a:spcAft>
              <a:buClr>
                <a:srgbClr val="33006F"/>
              </a:buClr>
              <a:buSzPts val="1800"/>
              <a:buFont typeface="Arial"/>
              <a:buNone/>
              <a:defRPr sz="1800" b="0" i="0" u="none" strike="noStrike" cap="none">
                <a:solidFill>
                  <a:srgbClr val="33006F"/>
                </a:solidFill>
                <a:latin typeface="Calibri"/>
                <a:ea typeface="Calibri"/>
                <a:cs typeface="Calibri"/>
                <a:sym typeface="Calibri"/>
              </a:defRPr>
            </a:lvl4pPr>
            <a:lvl5pPr marL="0" marR="0" lvl="4" indent="0" algn="l" rtl="0">
              <a:lnSpc>
                <a:spcPct val="100000"/>
              </a:lnSpc>
              <a:spcBef>
                <a:spcPts val="0"/>
              </a:spcBef>
              <a:spcAft>
                <a:spcPts val="0"/>
              </a:spcAft>
              <a:buClr>
                <a:srgbClr val="33006F"/>
              </a:buClr>
              <a:buSzPts val="1800"/>
              <a:buFont typeface="Arial"/>
              <a:buNone/>
              <a:defRPr sz="1800" b="0" i="0" u="none" strike="noStrike" cap="none">
                <a:solidFill>
                  <a:srgbClr val="33006F"/>
                </a:solidFill>
                <a:latin typeface="Calibri"/>
                <a:ea typeface="Calibri"/>
                <a:cs typeface="Calibri"/>
                <a:sym typeface="Calibri"/>
              </a:defRPr>
            </a:lvl5pPr>
            <a:lvl6pPr marL="0" marR="0" lvl="5" indent="0" algn="l" rtl="0">
              <a:lnSpc>
                <a:spcPct val="100000"/>
              </a:lnSpc>
              <a:spcBef>
                <a:spcPts val="0"/>
              </a:spcBef>
              <a:spcAft>
                <a:spcPts val="0"/>
              </a:spcAft>
              <a:buClr>
                <a:srgbClr val="33006F"/>
              </a:buClr>
              <a:buSzPts val="1800"/>
              <a:buFont typeface="Arial"/>
              <a:buNone/>
              <a:defRPr sz="1800" b="0" i="0" u="none" strike="noStrike" cap="none">
                <a:solidFill>
                  <a:srgbClr val="33006F"/>
                </a:solidFill>
                <a:latin typeface="Calibri"/>
                <a:ea typeface="Calibri"/>
                <a:cs typeface="Calibri"/>
                <a:sym typeface="Calibri"/>
              </a:defRPr>
            </a:lvl6pPr>
            <a:lvl7pPr marL="0" marR="0" lvl="6" indent="0" algn="l" rtl="0">
              <a:lnSpc>
                <a:spcPct val="100000"/>
              </a:lnSpc>
              <a:spcBef>
                <a:spcPts val="0"/>
              </a:spcBef>
              <a:spcAft>
                <a:spcPts val="0"/>
              </a:spcAft>
              <a:buClr>
                <a:srgbClr val="33006F"/>
              </a:buClr>
              <a:buSzPts val="1800"/>
              <a:buFont typeface="Arial"/>
              <a:buNone/>
              <a:defRPr sz="1800" b="0" i="0" u="none" strike="noStrike" cap="none">
                <a:solidFill>
                  <a:srgbClr val="33006F"/>
                </a:solidFill>
                <a:latin typeface="Calibri"/>
                <a:ea typeface="Calibri"/>
                <a:cs typeface="Calibri"/>
                <a:sym typeface="Calibri"/>
              </a:defRPr>
            </a:lvl7pPr>
            <a:lvl8pPr marL="0" marR="0" lvl="7" indent="0" algn="l" rtl="0">
              <a:lnSpc>
                <a:spcPct val="100000"/>
              </a:lnSpc>
              <a:spcBef>
                <a:spcPts val="0"/>
              </a:spcBef>
              <a:spcAft>
                <a:spcPts val="0"/>
              </a:spcAft>
              <a:buClr>
                <a:srgbClr val="33006F"/>
              </a:buClr>
              <a:buSzPts val="1800"/>
              <a:buFont typeface="Arial"/>
              <a:buNone/>
              <a:defRPr sz="1800" b="0" i="0" u="none" strike="noStrike" cap="none">
                <a:solidFill>
                  <a:srgbClr val="33006F"/>
                </a:solidFill>
                <a:latin typeface="Calibri"/>
                <a:ea typeface="Calibri"/>
                <a:cs typeface="Calibri"/>
                <a:sym typeface="Calibri"/>
              </a:defRPr>
            </a:lvl8pPr>
            <a:lvl9pPr marL="0" marR="0" lvl="8" indent="0" algn="l" rtl="0">
              <a:lnSpc>
                <a:spcPct val="100000"/>
              </a:lnSpc>
              <a:spcBef>
                <a:spcPts val="0"/>
              </a:spcBef>
              <a:spcAft>
                <a:spcPts val="0"/>
              </a:spcAft>
              <a:buClr>
                <a:srgbClr val="33006F"/>
              </a:buClr>
              <a:buSzPts val="1800"/>
              <a:buFont typeface="Arial"/>
              <a:buNone/>
              <a:defRPr sz="1800" b="0" i="0" u="none" strike="noStrike" cap="none">
                <a:solidFill>
                  <a:srgbClr val="33006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08"/>
        <p:cNvGrpSpPr/>
        <p:nvPr/>
      </p:nvGrpSpPr>
      <p:grpSpPr>
        <a:xfrm>
          <a:off x="0" y="0"/>
          <a:ext cx="0" cy="0"/>
          <a:chOff x="0" y="0"/>
          <a:chExt cx="0" cy="0"/>
        </a:xfrm>
      </p:grpSpPr>
      <p:sp>
        <p:nvSpPr>
          <p:cNvPr id="109" name="Shape 109"/>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1" name="Shape 111"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112" name="Shape 112"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5" name="Shape 115"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16" name="Shape 116"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117" name="Shape 117"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2" name="Shape 122"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123" name="Shape 12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7" name="Shape 127"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128" name="Shape 128" descr="Wordmark_center_Purple_HEX.png"/>
          <p:cNvPicPr preferRelativeResize="0"/>
          <p:nvPr/>
        </p:nvPicPr>
        <p:blipFill rotWithShape="1">
          <a:blip r:embed="rId3">
            <a:alphaModFix/>
          </a:blip>
          <a:srcRect/>
          <a:stretch/>
        </p:blipFill>
        <p:spPr>
          <a:xfrm>
            <a:off x="792039" y="6487457"/>
            <a:ext cx="2389133" cy="163346"/>
          </a:xfrm>
          <a:prstGeom prst="rect">
            <a:avLst/>
          </a:prstGeom>
          <a:noFill/>
          <a:ln>
            <a:noFill/>
          </a:ln>
        </p:spPr>
      </p:pic>
      <p:pic>
        <p:nvPicPr>
          <p:cNvPr id="129" name="Shape 129" descr="Bar_RtAngle_7502_RGB.png"/>
          <p:cNvPicPr preferRelativeResize="0"/>
          <p:nvPr/>
        </p:nvPicPr>
        <p:blipFill rotWithShape="1">
          <a:blip r:embed="rId4">
            <a:alphaModFix/>
          </a:blip>
          <a:srcRect/>
          <a:stretch/>
        </p:blipFill>
        <p:spPr>
          <a:xfrm>
            <a:off x="813587" y="4006085"/>
            <a:ext cx="2244845" cy="11275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33" name="Shape 133"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134" name="Shape 134"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9" name="Shape 139" descr="Wordmark_center_Purple_HEX.png"/>
          <p:cNvPicPr preferRelativeResize="0"/>
          <p:nvPr/>
        </p:nvPicPr>
        <p:blipFill rotWithShape="1">
          <a:blip r:embed="rId2">
            <a:alphaModFix/>
          </a:blip>
          <a:srcRect/>
          <a:stretch/>
        </p:blipFill>
        <p:spPr>
          <a:xfrm>
            <a:off x="6382155" y="6487457"/>
            <a:ext cx="2389133" cy="163346"/>
          </a:xfrm>
          <a:prstGeom prst="rect">
            <a:avLst/>
          </a:prstGeom>
          <a:noFill/>
          <a:ln>
            <a:noFill/>
          </a:ln>
        </p:spPr>
      </p:pic>
      <p:pic>
        <p:nvPicPr>
          <p:cNvPr id="140" name="Shape 140"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41"/>
        <p:cNvGrpSpPr/>
        <p:nvPr/>
      </p:nvGrpSpPr>
      <p:grpSpPr>
        <a:xfrm>
          <a:off x="0" y="0"/>
          <a:ext cx="0" cy="0"/>
          <a:chOff x="0" y="0"/>
          <a:chExt cx="0" cy="0"/>
        </a:xfrm>
      </p:grpSpPr>
      <p:sp>
        <p:nvSpPr>
          <p:cNvPr id="142" name="Shape 142"/>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999999"/>
              </a:buClr>
              <a:buSzPts val="1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4" name="Shape 144" descr="Wordmark_center_Purple_HEX.png"/>
          <p:cNvPicPr preferRelativeResize="0"/>
          <p:nvPr/>
        </p:nvPicPr>
        <p:blipFill rotWithShape="1">
          <a:blip r:embed="rId2">
            <a:alphaModFix/>
          </a:blip>
          <a:srcRect/>
          <a:stretch/>
        </p:blipFill>
        <p:spPr>
          <a:xfrm>
            <a:off x="6363105" y="6487457"/>
            <a:ext cx="2389133" cy="163346"/>
          </a:xfrm>
          <a:prstGeom prst="rect">
            <a:avLst/>
          </a:prstGeom>
          <a:noFill/>
          <a:ln>
            <a:noFill/>
          </a:ln>
        </p:spPr>
      </p:pic>
      <p:pic>
        <p:nvPicPr>
          <p:cNvPr id="145" name="Shape 145"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3006F"/>
        </a:solidFill>
        <a:effectLst/>
      </p:bgPr>
    </p:bg>
    <p:spTree>
      <p:nvGrpSpPr>
        <p:cNvPr id="1" name="Shape 147"/>
        <p:cNvGrpSpPr/>
        <p:nvPr/>
      </p:nvGrpSpPr>
      <p:grpSpPr>
        <a:xfrm>
          <a:off x="0" y="0"/>
          <a:ext cx="0" cy="0"/>
          <a:chOff x="0" y="0"/>
          <a:chExt cx="0" cy="0"/>
        </a:xfrm>
      </p:grpSpPr>
      <p:pic>
        <p:nvPicPr>
          <p:cNvPr id="148" name="Shape 148"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149" name="Shape 149"/>
          <p:cNvSpPr txBox="1">
            <a:spLocks noGrp="1"/>
          </p:cNvSpPr>
          <p:nvPr>
            <p:ph type="body" idx="1"/>
          </p:nvPr>
        </p:nvSpPr>
        <p:spPr>
          <a:xfrm>
            <a:off x="671757" y="1332224"/>
            <a:ext cx="6972300" cy="26417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E8D3A2"/>
              </a:buClr>
              <a:buSzPts val="1400"/>
              <a:buFont typeface="Arial"/>
              <a:buNone/>
              <a:defRPr sz="5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0" name="Shape 150"/>
          <p:cNvPicPr preferRelativeResize="0"/>
          <p:nvPr/>
        </p:nvPicPr>
        <p:blipFill rotWithShape="1">
          <a:blip r:embed="rId3">
            <a:alphaModFix/>
          </a:blip>
          <a:srcRect/>
          <a:stretch/>
        </p:blipFill>
        <p:spPr>
          <a:xfrm>
            <a:off x="779463" y="3973980"/>
            <a:ext cx="1600200" cy="139700"/>
          </a:xfrm>
          <a:prstGeom prst="rect">
            <a:avLst/>
          </a:prstGeom>
          <a:noFill/>
          <a:ln>
            <a:noFill/>
          </a:ln>
        </p:spPr>
      </p:pic>
      <p:pic>
        <p:nvPicPr>
          <p:cNvPr id="151" name="Shape 151"/>
          <p:cNvPicPr preferRelativeResize="0"/>
          <p:nvPr/>
        </p:nvPicPr>
        <p:blipFill rotWithShape="1">
          <a:blip r:embed="rId4">
            <a:alphaModFix/>
          </a:blip>
          <a:srcRect/>
          <a:stretch/>
        </p:blipFill>
        <p:spPr>
          <a:xfrm>
            <a:off x="509730" y="6001270"/>
            <a:ext cx="4710425" cy="75974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1400"/>
              <a:buFont typeface="Arial"/>
              <a:buNone/>
              <a:defRPr sz="3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54" name="Shape 154"/>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E8D3A2"/>
              </a:buClr>
              <a:buSzPts val="2400"/>
              <a:buFont typeface="Merriweather Sans"/>
              <a:buChar char="&gt;"/>
              <a:defRPr sz="2400" b="0" i="0" u="none" strike="noStrike" cap="none">
                <a:solidFill>
                  <a:srgbClr val="E8D3A2"/>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E8D3A2"/>
              </a:buClr>
              <a:buSzPts val="1800"/>
              <a:buFont typeface="Merriweather Sans"/>
              <a:buChar char="&gt;"/>
              <a:defRPr sz="1800" b="0" i="0" u="none" strike="noStrike" cap="none">
                <a:solidFill>
                  <a:srgbClr val="E8D3A2"/>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E8D3A2"/>
              </a:buClr>
              <a:buSzPts val="1600"/>
              <a:buFont typeface="Arial"/>
              <a:buChar char="–"/>
              <a:defRPr sz="1600" b="0" i="0" u="none" strike="noStrike" cap="none">
                <a:solidFill>
                  <a:srgbClr val="E8D3A2"/>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E8D3A2"/>
              </a:buClr>
              <a:buSzPts val="1400"/>
              <a:buFont typeface="Merriweather Sans"/>
              <a:buChar char="&gt;"/>
              <a:defRPr sz="1400" b="0" i="0" u="none" strike="noStrike" cap="none">
                <a:solidFill>
                  <a:srgbClr val="E8D3A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55" name="Shape 155"/>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6" name="Shape 156"/>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157" name="Shape 157"/>
          <p:cNvPicPr preferRelativeResize="0"/>
          <p:nvPr/>
        </p:nvPicPr>
        <p:blipFill rotWithShape="1">
          <a:blip r:embed="rId3">
            <a:alphaModFix/>
          </a:blip>
          <a:srcRect/>
          <a:stretch/>
        </p:blipFill>
        <p:spPr>
          <a:xfrm>
            <a:off x="4163704" y="6101111"/>
            <a:ext cx="4692715" cy="75688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33006F"/>
        </a:solidFill>
        <a:effectLst/>
      </p:bgPr>
    </p:bg>
    <p:spTree>
      <p:nvGrpSpPr>
        <p:cNvPr id="1" name="Shape 158"/>
        <p:cNvGrpSpPr/>
        <p:nvPr/>
      </p:nvGrpSpPr>
      <p:grpSpPr>
        <a:xfrm>
          <a:off x="0" y="0"/>
          <a:ext cx="0" cy="0"/>
          <a:chOff x="0" y="0"/>
          <a:chExt cx="0" cy="0"/>
        </a:xfrm>
      </p:grpSpPr>
      <p:pic>
        <p:nvPicPr>
          <p:cNvPr id="159" name="Shape 159"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160" name="Shape 160"/>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1400"/>
              <a:buFont typeface="Arial"/>
              <a:buNone/>
              <a:defRPr sz="3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1" name="Shape 161"/>
          <p:cNvSpPr txBox="1">
            <a:spLocks noGrp="1"/>
          </p:cNvSpPr>
          <p:nvPr>
            <p:ph type="body" idx="2"/>
          </p:nvPr>
        </p:nvSpPr>
        <p:spPr>
          <a:xfrm>
            <a:off x="659305" y="1736725"/>
            <a:ext cx="8076956" cy="401549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Merriweather Sans"/>
              <a:buChar char="&gt;"/>
              <a:defRPr sz="2400" b="0" i="0" u="none" strike="noStrike" cap="none">
                <a:solidFill>
                  <a:schemeClr val="dk1"/>
                </a:solidFill>
                <a:latin typeface="Open Sans"/>
                <a:ea typeface="Open Sans"/>
                <a:cs typeface="Open Sans"/>
                <a:sym typeface="Open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dk1"/>
              </a:buClr>
              <a:buSzPts val="1800"/>
              <a:buFont typeface="Merriweather Sans"/>
              <a:buChar char="&gt;"/>
              <a:defRPr sz="18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dk1"/>
              </a:buClr>
              <a:buSzPts val="1400"/>
              <a:buFont typeface="Merriweather Sans"/>
              <a:buChar char="&gt;"/>
              <a:defRPr sz="14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2" name="Shape 162"/>
          <p:cNvPicPr preferRelativeResize="0"/>
          <p:nvPr/>
        </p:nvPicPr>
        <p:blipFill rotWithShape="1">
          <a:blip r:embed="rId3">
            <a:alphaModFix/>
          </a:blip>
          <a:srcRect/>
          <a:stretch/>
        </p:blipFill>
        <p:spPr>
          <a:xfrm>
            <a:off x="766763" y="1364403"/>
            <a:ext cx="1103781" cy="9636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33006F"/>
        </a:solidFill>
        <a:effectLst/>
      </p:bgPr>
    </p:bg>
    <p:spTree>
      <p:nvGrpSpPr>
        <p:cNvPr id="1" name="Shape 163"/>
        <p:cNvGrpSpPr/>
        <p:nvPr/>
      </p:nvGrpSpPr>
      <p:grpSpPr>
        <a:xfrm>
          <a:off x="0" y="0"/>
          <a:ext cx="0" cy="0"/>
          <a:chOff x="0" y="0"/>
          <a:chExt cx="0" cy="0"/>
        </a:xfrm>
      </p:grpSpPr>
      <p:sp>
        <p:nvSpPr>
          <p:cNvPr id="164" name="Shape 164"/>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Open Sans"/>
                <a:ea typeface="Open Sans"/>
                <a:cs typeface="Open Sans"/>
                <a:sym typeface="Open Sans"/>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5" name="Shape 16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1400"/>
              <a:buFont typeface="Arial"/>
              <a:buNone/>
              <a:defRPr sz="3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6" name="Shape 166"/>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167" name="Shape 167"/>
          <p:cNvPicPr preferRelativeResize="0"/>
          <p:nvPr/>
        </p:nvPicPr>
        <p:blipFill rotWithShape="1">
          <a:blip r:embed="rId3">
            <a:alphaModFix/>
          </a:blip>
          <a:srcRect/>
          <a:stretch/>
        </p:blipFill>
        <p:spPr>
          <a:xfrm>
            <a:off x="4163704" y="6101111"/>
            <a:ext cx="4692715" cy="75688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469937" y="371510"/>
            <a:ext cx="8386482"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2"/>
          </p:nvPr>
        </p:nvSpPr>
        <p:spPr>
          <a:xfrm>
            <a:off x="457200" y="1363509"/>
            <a:ext cx="8398315" cy="4388714"/>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2" name="Shape 172"/>
          <p:cNvPicPr preferRelativeResize="0"/>
          <p:nvPr/>
        </p:nvPicPr>
        <p:blipFill rotWithShape="1">
          <a:blip r:embed="rId2">
            <a:alphaModFix/>
          </a:blip>
          <a:srcRect/>
          <a:stretch/>
        </p:blipFill>
        <p:spPr>
          <a:xfrm>
            <a:off x="572619" y="914400"/>
            <a:ext cx="1103781" cy="96362"/>
          </a:xfrm>
          <a:prstGeom prst="rect">
            <a:avLst/>
          </a:prstGeom>
          <a:noFill/>
          <a:ln>
            <a:noFill/>
          </a:ln>
        </p:spPr>
      </p:pic>
      <p:pic>
        <p:nvPicPr>
          <p:cNvPr id="173" name="Shape 173"/>
          <p:cNvPicPr preferRelativeResize="0"/>
          <p:nvPr/>
        </p:nvPicPr>
        <p:blipFill rotWithShape="1">
          <a:blip r:embed="rId3">
            <a:alphaModFix/>
          </a:blip>
          <a:srcRect/>
          <a:stretch/>
        </p:blipFill>
        <p:spPr>
          <a:xfrm>
            <a:off x="7483915" y="5945854"/>
            <a:ext cx="1371600" cy="9271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71757" y="1332224"/>
            <a:ext cx="6972300" cy="26417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dk1"/>
              </a:buClr>
              <a:buSzPts val="1400"/>
              <a:buFont typeface="Arial"/>
              <a:buNone/>
              <a:defRPr sz="5000" b="0" i="0" u="none" strike="noStrike" cap="none">
                <a:solidFill>
                  <a:schemeClr val="dk1"/>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6" name="Shape 176"/>
          <p:cNvPicPr preferRelativeResize="0"/>
          <p:nvPr/>
        </p:nvPicPr>
        <p:blipFill rotWithShape="1">
          <a:blip r:embed="rId2">
            <a:alphaModFix/>
          </a:blip>
          <a:srcRect/>
          <a:stretch/>
        </p:blipFill>
        <p:spPr>
          <a:xfrm>
            <a:off x="779463" y="3973980"/>
            <a:ext cx="1600200" cy="139700"/>
          </a:xfrm>
          <a:prstGeom prst="rect">
            <a:avLst/>
          </a:prstGeom>
          <a:noFill/>
          <a:ln>
            <a:noFill/>
          </a:ln>
        </p:spPr>
      </p:pic>
      <p:pic>
        <p:nvPicPr>
          <p:cNvPr id="177" name="Shape 177"/>
          <p:cNvPicPr preferRelativeResize="0"/>
          <p:nvPr/>
        </p:nvPicPr>
        <p:blipFill rotWithShape="1">
          <a:blip r:embed="rId3">
            <a:alphaModFix/>
          </a:blip>
          <a:srcRect/>
          <a:stretch/>
        </p:blipFill>
        <p:spPr>
          <a:xfrm>
            <a:off x="7483915" y="5945854"/>
            <a:ext cx="1371600" cy="927100"/>
          </a:xfrm>
          <a:prstGeom prst="rect">
            <a:avLst/>
          </a:prstGeom>
          <a:noFill/>
          <a:ln>
            <a:noFill/>
          </a:ln>
        </p:spPr>
      </p:pic>
      <p:pic>
        <p:nvPicPr>
          <p:cNvPr id="178" name="Shape 178"/>
          <p:cNvPicPr preferRelativeResize="0"/>
          <p:nvPr/>
        </p:nvPicPr>
        <p:blipFill rotWithShape="1">
          <a:blip r:embed="rId4">
            <a:alphaModFix/>
          </a:blip>
          <a:srcRect/>
          <a:stretch/>
        </p:blipFill>
        <p:spPr>
          <a:xfrm>
            <a:off x="779463" y="6121338"/>
            <a:ext cx="4669150" cy="51811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381000" y="371510"/>
            <a:ext cx="8475419"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body" idx="2"/>
          </p:nvPr>
        </p:nvSpPr>
        <p:spPr>
          <a:xfrm>
            <a:off x="368106" y="1905000"/>
            <a:ext cx="8488313" cy="4225325"/>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2" name="Shape 182"/>
          <p:cNvPicPr preferRelativeResize="0"/>
          <p:nvPr/>
        </p:nvPicPr>
        <p:blipFill rotWithShape="1">
          <a:blip r:embed="rId2">
            <a:alphaModFix/>
          </a:blip>
          <a:srcRect/>
          <a:stretch/>
        </p:blipFill>
        <p:spPr>
          <a:xfrm>
            <a:off x="496419" y="914400"/>
            <a:ext cx="1103781" cy="96362"/>
          </a:xfrm>
          <a:prstGeom prst="rect">
            <a:avLst/>
          </a:prstGeom>
          <a:noFill/>
          <a:ln>
            <a:noFill/>
          </a:ln>
        </p:spPr>
      </p:pic>
      <p:sp>
        <p:nvSpPr>
          <p:cNvPr id="183" name="Shape 183"/>
          <p:cNvSpPr txBox="1">
            <a:spLocks noGrp="1"/>
          </p:cNvSpPr>
          <p:nvPr>
            <p:ph type="body" idx="3"/>
          </p:nvPr>
        </p:nvSpPr>
        <p:spPr>
          <a:xfrm>
            <a:off x="381000" y="1447800"/>
            <a:ext cx="8475419" cy="4111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33006F"/>
              </a:buClr>
              <a:buSzPts val="1400"/>
              <a:buFont typeface="Arial"/>
              <a:buNone/>
              <a:defRPr sz="24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4" name="Shape 184"/>
          <p:cNvPicPr preferRelativeResize="0"/>
          <p:nvPr/>
        </p:nvPicPr>
        <p:blipFill rotWithShape="1">
          <a:blip r:embed="rId3">
            <a:alphaModFix/>
          </a:blip>
          <a:srcRect/>
          <a:stretch/>
        </p:blipFill>
        <p:spPr>
          <a:xfrm>
            <a:off x="4141089" y="6196733"/>
            <a:ext cx="4669150" cy="5059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85"/>
        <p:cNvGrpSpPr/>
        <p:nvPr/>
      </p:nvGrpSpPr>
      <p:grpSpPr>
        <a:xfrm>
          <a:off x="0" y="0"/>
          <a:ext cx="0" cy="0"/>
          <a:chOff x="0" y="0"/>
          <a:chExt cx="0" cy="0"/>
        </a:xfrm>
      </p:grpSpPr>
      <p:sp>
        <p:nvSpPr>
          <p:cNvPr id="186" name="Shape 186"/>
          <p:cNvSpPr>
            <a:spLocks noGrp="1"/>
          </p:cNvSpPr>
          <p:nvPr>
            <p:ph type="chart" idx="2"/>
          </p:nvPr>
        </p:nvSpPr>
        <p:spPr>
          <a:xfrm>
            <a:off x="355903" y="1447800"/>
            <a:ext cx="8432498" cy="4721225"/>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999999"/>
              </a:buClr>
              <a:buSzPts val="1400"/>
              <a:buFont typeface="Arial"/>
              <a:buNone/>
              <a:defRPr sz="2400" b="0" i="0" u="none" strike="noStrike" cap="none">
                <a:solidFill>
                  <a:srgbClr val="999999"/>
                </a:solidFill>
                <a:latin typeface="Open Sans"/>
                <a:ea typeface="Open Sans"/>
                <a:cs typeface="Open Sans"/>
                <a:sym typeface="Open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body" idx="1"/>
          </p:nvPr>
        </p:nvSpPr>
        <p:spPr>
          <a:xfrm>
            <a:off x="355903" y="371510"/>
            <a:ext cx="8500516"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8" name="Shape 188"/>
          <p:cNvPicPr preferRelativeResize="0"/>
          <p:nvPr/>
        </p:nvPicPr>
        <p:blipFill rotWithShape="1">
          <a:blip r:embed="rId2">
            <a:alphaModFix/>
          </a:blip>
          <a:srcRect/>
          <a:stretch/>
        </p:blipFill>
        <p:spPr>
          <a:xfrm>
            <a:off x="457200" y="914400"/>
            <a:ext cx="1103781" cy="96362"/>
          </a:xfrm>
          <a:prstGeom prst="rect">
            <a:avLst/>
          </a:prstGeom>
          <a:noFill/>
          <a:ln>
            <a:noFill/>
          </a:ln>
        </p:spPr>
      </p:pic>
      <p:pic>
        <p:nvPicPr>
          <p:cNvPr id="189" name="Shape 189"/>
          <p:cNvPicPr preferRelativeResize="0"/>
          <p:nvPr/>
        </p:nvPicPr>
        <p:blipFill rotWithShape="1">
          <a:blip r:embed="rId3">
            <a:alphaModFix/>
          </a:blip>
          <a:srcRect/>
          <a:stretch/>
        </p:blipFill>
        <p:spPr>
          <a:xfrm>
            <a:off x="2771775" y="3171825"/>
            <a:ext cx="3600450" cy="514350"/>
          </a:xfrm>
          <a:prstGeom prst="rect">
            <a:avLst/>
          </a:prstGeom>
          <a:noFill/>
          <a:ln>
            <a:noFill/>
          </a:ln>
        </p:spPr>
      </p:pic>
      <p:pic>
        <p:nvPicPr>
          <p:cNvPr id="190" name="Shape 190"/>
          <p:cNvPicPr preferRelativeResize="0"/>
          <p:nvPr/>
        </p:nvPicPr>
        <p:blipFill rotWithShape="1">
          <a:blip r:embed="rId4">
            <a:alphaModFix/>
          </a:blip>
          <a:srcRect/>
          <a:stretch/>
        </p:blipFill>
        <p:spPr>
          <a:xfrm>
            <a:off x="4141089" y="6196733"/>
            <a:ext cx="4669150" cy="50592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92"/>
        <p:cNvGrpSpPr/>
        <p:nvPr/>
      </p:nvGrpSpPr>
      <p:grpSpPr>
        <a:xfrm>
          <a:off x="0" y="0"/>
          <a:ext cx="0" cy="0"/>
          <a:chOff x="0" y="0"/>
          <a:chExt cx="0" cy="0"/>
        </a:xfrm>
      </p:grpSpPr>
      <p:pic>
        <p:nvPicPr>
          <p:cNvPr id="193" name="Shape 193"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94" name="Shape 194"/>
          <p:cNvSpPr txBox="1">
            <a:spLocks noGrp="1"/>
          </p:cNvSpPr>
          <p:nvPr>
            <p:ph type="body" idx="1"/>
          </p:nvPr>
        </p:nvSpPr>
        <p:spPr>
          <a:xfrm>
            <a:off x="671757" y="1179824"/>
            <a:ext cx="6972300" cy="2641756"/>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Arial Black"/>
                <a:ea typeface="Arial Black"/>
                <a:cs typeface="Arial Black"/>
                <a:sym typeface="Arial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5" name="Shape 195" descr="Bar_RtAngle_7502_RGB.png"/>
          <p:cNvPicPr preferRelativeResize="0"/>
          <p:nvPr/>
        </p:nvPicPr>
        <p:blipFill rotWithShape="1">
          <a:blip r:embed="rId3">
            <a:alphaModFix/>
          </a:blip>
          <a:srcRect/>
          <a:stretch/>
        </p:blipFill>
        <p:spPr>
          <a:xfrm>
            <a:off x="813587" y="4006085"/>
            <a:ext cx="2284303" cy="112770"/>
          </a:xfrm>
          <a:prstGeom prst="rect">
            <a:avLst/>
          </a:prstGeom>
          <a:noFill/>
          <a:ln>
            <a:noFill/>
          </a:ln>
        </p:spPr>
      </p:pic>
      <p:pic>
        <p:nvPicPr>
          <p:cNvPr id="196" name="Shape 196"/>
          <p:cNvPicPr preferRelativeResize="0"/>
          <p:nvPr/>
        </p:nvPicPr>
        <p:blipFill rotWithShape="1">
          <a:blip r:embed="rId4">
            <a:alphaModFix/>
          </a:blip>
          <a:srcRect/>
          <a:stretch/>
        </p:blipFill>
        <p:spPr>
          <a:xfrm>
            <a:off x="796555" y="6110254"/>
            <a:ext cx="2900442" cy="46201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Arial Black"/>
                <a:ea typeface="Arial Black"/>
                <a:cs typeface="Arial Black"/>
                <a:sym typeface="Arial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99" name="Shape 199"/>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Calibri"/>
                <a:ea typeface="Calibri"/>
                <a:cs typeface="Calibri"/>
                <a:sym typeface="Calibri"/>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Calibri"/>
                <a:ea typeface="Calibri"/>
                <a:cs typeface="Calibri"/>
                <a:sym typeface="Calibri"/>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Calibri"/>
                <a:ea typeface="Calibri"/>
                <a:cs typeface="Calibri"/>
                <a:sym typeface="Calibri"/>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Calibri"/>
                <a:ea typeface="Calibri"/>
                <a:cs typeface="Calibri"/>
                <a:sym typeface="Calibri"/>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0" name="Shape 200"/>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Calibri"/>
                <a:ea typeface="Calibri"/>
                <a:cs typeface="Calibri"/>
                <a:sym typeface="Calibri"/>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01" name="Shape 201"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pic>
        <p:nvPicPr>
          <p:cNvPr id="202" name="Shape 202"/>
          <p:cNvPicPr preferRelativeResize="0"/>
          <p:nvPr/>
        </p:nvPicPr>
        <p:blipFill rotWithShape="1">
          <a:blip r:embed="rId3">
            <a:alphaModFix/>
          </a:blip>
          <a:srcRect/>
          <a:stretch/>
        </p:blipFill>
        <p:spPr>
          <a:xfrm>
            <a:off x="6318503" y="6219494"/>
            <a:ext cx="2444269" cy="38935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203"/>
        <p:cNvGrpSpPr/>
        <p:nvPr/>
      </p:nvGrpSpPr>
      <p:grpSpPr>
        <a:xfrm>
          <a:off x="0" y="0"/>
          <a:ext cx="0" cy="0"/>
          <a:chOff x="0" y="0"/>
          <a:chExt cx="0" cy="0"/>
        </a:xfrm>
      </p:grpSpPr>
      <p:pic>
        <p:nvPicPr>
          <p:cNvPr id="204" name="Shape 204"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205" name="Shape 20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Arial Black"/>
                <a:ea typeface="Arial Black"/>
                <a:cs typeface="Arial Black"/>
                <a:sym typeface="Arial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6" name="Shape 206"/>
          <p:cNvSpPr txBox="1">
            <a:spLocks noGrp="1"/>
          </p:cNvSpPr>
          <p:nvPr>
            <p:ph type="body" idx="2"/>
          </p:nvPr>
        </p:nvSpPr>
        <p:spPr>
          <a:xfrm>
            <a:off x="659305" y="1736725"/>
            <a:ext cx="8076956" cy="4015497"/>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FFFFFF"/>
              </a:buClr>
              <a:buSzPts val="2400"/>
              <a:buFont typeface="Merriweather Sans"/>
              <a:buChar char="&gt;"/>
              <a:defRPr sz="2400" b="0" i="0" u="none" strike="noStrike" cap="none">
                <a:solidFill>
                  <a:srgbClr val="FFFFFF"/>
                </a:solidFill>
                <a:latin typeface="Calibri"/>
                <a:ea typeface="Calibri"/>
                <a:cs typeface="Calibri"/>
                <a:sym typeface="Calibri"/>
              </a:defRPr>
            </a:lvl1pPr>
            <a:lvl2pPr marL="914400" marR="0" lvl="1" indent="-355600" algn="l" rtl="0">
              <a:spcBef>
                <a:spcPts val="400"/>
              </a:spcBef>
              <a:spcAft>
                <a:spcPts val="0"/>
              </a:spcAft>
              <a:buClr>
                <a:srgbClr val="FFFFFF"/>
              </a:buClr>
              <a:buSzPts val="2000"/>
              <a:buFont typeface="Arial"/>
              <a:buChar char="–"/>
              <a:defRPr sz="2000" b="0" i="0" u="none" strike="noStrike" cap="none">
                <a:solidFill>
                  <a:srgbClr val="FFFFFF"/>
                </a:solidFill>
                <a:latin typeface="Calibri"/>
                <a:ea typeface="Calibri"/>
                <a:cs typeface="Calibri"/>
                <a:sym typeface="Calibri"/>
              </a:defRPr>
            </a:lvl2pPr>
            <a:lvl3pPr marL="1371600" marR="0" lvl="2" indent="-342900" algn="l" rtl="0">
              <a:spcBef>
                <a:spcPts val="360"/>
              </a:spcBef>
              <a:spcAft>
                <a:spcPts val="0"/>
              </a:spcAft>
              <a:buClr>
                <a:srgbClr val="FFFFFF"/>
              </a:buClr>
              <a:buSzPts val="1800"/>
              <a:buFont typeface="Merriweather Sans"/>
              <a:buChar char="&gt;"/>
              <a:defRPr sz="1800" b="0" i="0" u="none" strike="noStrike" cap="none">
                <a:solidFill>
                  <a:srgbClr val="FFFFFF"/>
                </a:solidFill>
                <a:latin typeface="Calibri"/>
                <a:ea typeface="Calibri"/>
                <a:cs typeface="Calibri"/>
                <a:sym typeface="Calibri"/>
              </a:defRPr>
            </a:lvl3pPr>
            <a:lvl4pPr marL="1828800" marR="0" lvl="3" indent="-330200" algn="l" rtl="0">
              <a:spcBef>
                <a:spcPts val="320"/>
              </a:spcBef>
              <a:spcAft>
                <a:spcPts val="0"/>
              </a:spcAft>
              <a:buClr>
                <a:srgbClr val="FFFFFF"/>
              </a:buClr>
              <a:buSzPts val="1600"/>
              <a:buFont typeface="Arial"/>
              <a:buChar char="–"/>
              <a:defRPr sz="1600" b="0" i="0" u="none" strike="noStrike" cap="none">
                <a:solidFill>
                  <a:srgbClr val="FFFFFF"/>
                </a:solidFill>
                <a:latin typeface="Calibri"/>
                <a:ea typeface="Calibri"/>
                <a:cs typeface="Calibri"/>
                <a:sym typeface="Calibri"/>
              </a:defRPr>
            </a:lvl4pPr>
            <a:lvl5pPr marL="2286000" marR="0" lvl="4" indent="-317500" algn="l" rtl="0">
              <a:spcBef>
                <a:spcPts val="280"/>
              </a:spcBef>
              <a:spcAft>
                <a:spcPts val="0"/>
              </a:spcAft>
              <a:buClr>
                <a:srgbClr val="FFFFFF"/>
              </a:buClr>
              <a:buSzPts val="1400"/>
              <a:buFont typeface="Merriweather Sans"/>
              <a:buChar char="&gt;"/>
              <a:defRPr sz="1400" b="0" i="0" u="none" strike="noStrike" cap="none">
                <a:solidFill>
                  <a:srgbClr val="FFFFFF"/>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07" name="Shape 20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08"/>
        <p:cNvGrpSpPr/>
        <p:nvPr/>
      </p:nvGrpSpPr>
      <p:grpSpPr>
        <a:xfrm>
          <a:off x="0" y="0"/>
          <a:ext cx="0" cy="0"/>
          <a:chOff x="0" y="0"/>
          <a:chExt cx="0" cy="0"/>
        </a:xfrm>
      </p:grpSpPr>
      <p:sp>
        <p:nvSpPr>
          <p:cNvPr id="209" name="Shape 209"/>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0" name="Shape 210"/>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Arial Black"/>
                <a:ea typeface="Arial Black"/>
                <a:cs typeface="Arial Black"/>
                <a:sym typeface="Arial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1" name="Shape 211"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pic>
        <p:nvPicPr>
          <p:cNvPr id="212" name="Shape 212"/>
          <p:cNvPicPr preferRelativeResize="0"/>
          <p:nvPr/>
        </p:nvPicPr>
        <p:blipFill rotWithShape="1">
          <a:blip r:embed="rId3">
            <a:alphaModFix/>
          </a:blip>
          <a:srcRect/>
          <a:stretch/>
        </p:blipFill>
        <p:spPr>
          <a:xfrm>
            <a:off x="6318503" y="6219494"/>
            <a:ext cx="2444269" cy="38935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Arial Black"/>
                <a:ea typeface="Arial Black"/>
                <a:cs typeface="Arial Black"/>
                <a:sym typeface="Arial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Calibri"/>
                <a:ea typeface="Calibri"/>
                <a:cs typeface="Calibri"/>
                <a:sym typeface="Calibri"/>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Calibri"/>
                <a:ea typeface="Calibri"/>
                <a:cs typeface="Calibri"/>
                <a:sym typeface="Calibri"/>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Calibri"/>
                <a:ea typeface="Calibri"/>
                <a:cs typeface="Calibri"/>
                <a:sym typeface="Calibri"/>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Calibri"/>
                <a:ea typeface="Calibri"/>
                <a:cs typeface="Calibri"/>
                <a:sym typeface="Calibri"/>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7" name="Shape 21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18" name="Shape 218"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19"/>
        <p:cNvGrpSpPr/>
        <p:nvPr/>
      </p:nvGrpSpPr>
      <p:grpSpPr>
        <a:xfrm>
          <a:off x="0" y="0"/>
          <a:ext cx="0" cy="0"/>
          <a:chOff x="0" y="0"/>
          <a:chExt cx="0" cy="0"/>
        </a:xfrm>
      </p:grpSpPr>
      <p:sp>
        <p:nvSpPr>
          <p:cNvPr id="220" name="Shape 220"/>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Arial Black"/>
                <a:ea typeface="Arial Black"/>
                <a:cs typeface="Arial Black"/>
                <a:sym typeface="Arial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2" name="Shape 222"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pic>
        <p:nvPicPr>
          <p:cNvPr id="223" name="Shape 223"/>
          <p:cNvPicPr preferRelativeResize="0"/>
          <p:nvPr/>
        </p:nvPicPr>
        <p:blipFill rotWithShape="1">
          <a:blip r:embed="rId3">
            <a:alphaModFix/>
          </a:blip>
          <a:srcRect/>
          <a:stretch/>
        </p:blipFill>
        <p:spPr>
          <a:xfrm>
            <a:off x="6505629" y="6308726"/>
            <a:ext cx="2318331" cy="37325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Arial Black"/>
                <a:ea typeface="Arial Black"/>
                <a:cs typeface="Arial Black"/>
                <a:sym typeface="Arial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6" name="Shape 22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27" name="Shape 227" descr="Bar_RtAngle_7502_RGB.png"/>
          <p:cNvPicPr preferRelativeResize="0"/>
          <p:nvPr/>
        </p:nvPicPr>
        <p:blipFill rotWithShape="1">
          <a:blip r:embed="rId3">
            <a:alphaModFix/>
          </a:blip>
          <a:srcRect/>
          <a:stretch/>
        </p:blipFill>
        <p:spPr>
          <a:xfrm>
            <a:off x="813587" y="4006085"/>
            <a:ext cx="2284303" cy="112770"/>
          </a:xfrm>
          <a:prstGeom prst="rect">
            <a:avLst/>
          </a:prstGeom>
          <a:noFill/>
          <a:ln>
            <a:noFill/>
          </a:ln>
        </p:spPr>
      </p:pic>
      <p:pic>
        <p:nvPicPr>
          <p:cNvPr id="228" name="Shape 228"/>
          <p:cNvPicPr preferRelativeResize="0"/>
          <p:nvPr/>
        </p:nvPicPr>
        <p:blipFill rotWithShape="1">
          <a:blip r:embed="rId4">
            <a:alphaModFix/>
          </a:blip>
          <a:srcRect/>
          <a:stretch/>
        </p:blipFill>
        <p:spPr>
          <a:xfrm>
            <a:off x="671757" y="5995130"/>
            <a:ext cx="2667571" cy="42948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Arial Black"/>
                <a:ea typeface="Arial Black"/>
                <a:cs typeface="Arial Black"/>
                <a:sym typeface="Arial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Calibri"/>
                <a:ea typeface="Calibri"/>
                <a:cs typeface="Calibri"/>
                <a:sym typeface="Calibri"/>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Calibri"/>
                <a:ea typeface="Calibri"/>
                <a:cs typeface="Calibri"/>
                <a:sym typeface="Calibri"/>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Calibri"/>
                <a:ea typeface="Calibri"/>
                <a:cs typeface="Calibri"/>
                <a:sym typeface="Calibri"/>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Calibri"/>
                <a:ea typeface="Calibri"/>
                <a:cs typeface="Calibri"/>
                <a:sym typeface="Calibri"/>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Calibri"/>
                <a:ea typeface="Calibri"/>
                <a:cs typeface="Calibri"/>
                <a:sym typeface="Calibri"/>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3" name="Shape 233"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pic>
        <p:nvPicPr>
          <p:cNvPr id="234" name="Shape 234"/>
          <p:cNvPicPr preferRelativeResize="0"/>
          <p:nvPr/>
        </p:nvPicPr>
        <p:blipFill rotWithShape="1">
          <a:blip r:embed="rId3">
            <a:alphaModFix/>
          </a:blip>
          <a:srcRect/>
          <a:stretch/>
        </p:blipFill>
        <p:spPr>
          <a:xfrm>
            <a:off x="6542205" y="6308726"/>
            <a:ext cx="2318331" cy="37325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48"/>
        <p:cNvGrpSpPr/>
        <p:nvPr/>
      </p:nvGrpSpPr>
      <p:grpSpPr>
        <a:xfrm>
          <a:off x="0" y="0"/>
          <a:ext cx="0" cy="0"/>
          <a:chOff x="0" y="0"/>
          <a:chExt cx="0" cy="0"/>
        </a:xfrm>
      </p:grpSpPr>
      <p:sp>
        <p:nvSpPr>
          <p:cNvPr id="249" name="Shape 249"/>
          <p:cNvSpPr/>
          <p:nvPr/>
        </p:nvSpPr>
        <p:spPr>
          <a:xfrm>
            <a:off x="228600" y="228600"/>
            <a:ext cx="8695944" cy="6035040"/>
          </a:xfrm>
          <a:prstGeom prst="roundRect">
            <a:avLst>
              <a:gd name="adj" fmla="val 1272"/>
            </a:avLst>
          </a:prstGeom>
          <a:gradFill>
            <a:gsLst>
              <a:gs pos="0">
                <a:srgbClr val="362842"/>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250" name="Shape 250"/>
          <p:cNvGrpSpPr/>
          <p:nvPr/>
        </p:nvGrpSpPr>
        <p:grpSpPr>
          <a:xfrm>
            <a:off x="211665" y="5353963"/>
            <a:ext cx="8723376" cy="1331580"/>
            <a:chOff x="-3905250" y="4294188"/>
            <a:chExt cx="13011150" cy="1892300"/>
          </a:xfrm>
        </p:grpSpPr>
        <p:sp>
          <p:nvSpPr>
            <p:cNvPr id="251" name="Shape 251"/>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52" name="Shape 252"/>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53" name="Shape 253"/>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54" name="Shape 254"/>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55" name="Shape 255"/>
            <p:cNvSpPr/>
            <p:nvPr/>
          </p:nvSpPr>
          <p:spPr>
            <a:xfrm>
              <a:off x="-3905250" y="4294188"/>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grpSp>
      <p:sp>
        <p:nvSpPr>
          <p:cNvPr id="256" name="Shape 256"/>
          <p:cNvSpPr txBox="1">
            <a:spLocks noGrp="1"/>
          </p:cNvSpPr>
          <p:nvPr>
            <p:ph type="ctrTitle"/>
          </p:nvPr>
        </p:nvSpPr>
        <p:spPr>
          <a:xfrm>
            <a:off x="685800" y="1600200"/>
            <a:ext cx="7772400" cy="1780108"/>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57" name="Shape 257"/>
          <p:cNvSpPr txBox="1">
            <a:spLocks noGrp="1"/>
          </p:cNvSpPr>
          <p:nvPr>
            <p:ph type="subTitle" idx="1"/>
          </p:nvPr>
        </p:nvSpPr>
        <p:spPr>
          <a:xfrm>
            <a:off x="1371600" y="3556001"/>
            <a:ext cx="6400800" cy="1473200"/>
          </a:xfrm>
          <a:prstGeom prst="rect">
            <a:avLst/>
          </a:prstGeom>
          <a:noFill/>
          <a:ln>
            <a:noFill/>
          </a:ln>
        </p:spPr>
        <p:txBody>
          <a:bodyPr spcFirstLastPara="1" wrap="square" lIns="91425" tIns="91425" rIns="91425" bIns="91425" anchor="t" anchorCtr="0"/>
          <a:lstStyle>
            <a:lvl1pPr marR="0" lvl="0" algn="ctr" rtl="0">
              <a:spcBef>
                <a:spcPts val="400"/>
              </a:spcBef>
              <a:spcAft>
                <a:spcPts val="0"/>
              </a:spcAft>
              <a:buClr>
                <a:schemeClr val="accent1"/>
              </a:buClr>
              <a:buSzPts val="2000"/>
              <a:buFont typeface="Noto Sans Symbols"/>
              <a:buNone/>
              <a:defRPr sz="2000" b="0" i="0" u="none" strike="noStrike" cap="none">
                <a:solidFill>
                  <a:srgbClr val="FFFFFF"/>
                </a:solidFill>
                <a:latin typeface="Candara"/>
                <a:ea typeface="Candara"/>
                <a:cs typeface="Candara"/>
                <a:sym typeface="Candara"/>
              </a:defRPr>
            </a:lvl1pPr>
            <a:lvl2pPr marR="0" lvl="1" algn="ctr" rtl="0">
              <a:spcBef>
                <a:spcPts val="440"/>
              </a:spcBef>
              <a:spcAft>
                <a:spcPts val="0"/>
              </a:spcAft>
              <a:buClr>
                <a:schemeClr val="accent1"/>
              </a:buClr>
              <a:buSzPts val="2200"/>
              <a:buFont typeface="Noto Sans Symbols"/>
              <a:buNone/>
              <a:defRPr sz="2200" b="0" i="0" u="none" strike="noStrike" cap="none">
                <a:solidFill>
                  <a:srgbClr val="888888"/>
                </a:solidFill>
                <a:latin typeface="Candara"/>
                <a:ea typeface="Candara"/>
                <a:cs typeface="Candara"/>
                <a:sym typeface="Candara"/>
              </a:defRPr>
            </a:lvl2pPr>
            <a:lvl3pPr marR="0" lvl="2" algn="ctr" rtl="0">
              <a:spcBef>
                <a:spcPts val="400"/>
              </a:spcBef>
              <a:spcAft>
                <a:spcPts val="0"/>
              </a:spcAft>
              <a:buClr>
                <a:schemeClr val="accent1"/>
              </a:buClr>
              <a:buSzPts val="2000"/>
              <a:buFont typeface="Noto Sans Symbols"/>
              <a:buNone/>
              <a:defRPr sz="2000" b="0" i="0" u="none" strike="noStrike" cap="none">
                <a:solidFill>
                  <a:srgbClr val="888888"/>
                </a:solidFill>
                <a:latin typeface="Candara"/>
                <a:ea typeface="Candara"/>
                <a:cs typeface="Candara"/>
                <a:sym typeface="Candara"/>
              </a:defRPr>
            </a:lvl3pPr>
            <a:lvl4pPr marR="0" lvl="3" algn="ctr" rtl="0">
              <a:spcBef>
                <a:spcPts val="360"/>
              </a:spcBef>
              <a:spcAft>
                <a:spcPts val="0"/>
              </a:spcAft>
              <a:buClr>
                <a:schemeClr val="accent1"/>
              </a:buClr>
              <a:buSzPts val="1800"/>
              <a:buFont typeface="Noto Sans Symbols"/>
              <a:buNone/>
              <a:defRPr sz="1800" b="0" i="0" u="none" strike="noStrike" cap="none">
                <a:solidFill>
                  <a:srgbClr val="888888"/>
                </a:solidFill>
                <a:latin typeface="Candara"/>
                <a:ea typeface="Candara"/>
                <a:cs typeface="Candara"/>
                <a:sym typeface="Candara"/>
              </a:defRPr>
            </a:lvl4pPr>
            <a:lvl5pPr marR="0" lvl="4" algn="ctr" rtl="0">
              <a:spcBef>
                <a:spcPts val="320"/>
              </a:spcBef>
              <a:spcAft>
                <a:spcPts val="0"/>
              </a:spcAft>
              <a:buClr>
                <a:schemeClr val="accent1"/>
              </a:buClr>
              <a:buSzPts val="1600"/>
              <a:buFont typeface="Noto Sans Symbols"/>
              <a:buNone/>
              <a:defRPr sz="1600" b="0" i="0" u="none" strike="noStrike" cap="none">
                <a:solidFill>
                  <a:srgbClr val="888888"/>
                </a:solidFill>
                <a:latin typeface="Candara"/>
                <a:ea typeface="Candara"/>
                <a:cs typeface="Candara"/>
                <a:sym typeface="Candara"/>
              </a:defRPr>
            </a:lvl5pPr>
            <a:lvl6pPr marR="0" lvl="5"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6pPr>
            <a:lvl7pPr marR="0" lvl="6"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7pPr>
            <a:lvl8pPr marR="0" lvl="7"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8pPr>
            <a:lvl9pPr marR="0" lvl="8"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9pPr>
          </a:lstStyle>
          <a:p>
            <a:endParaRPr/>
          </a:p>
        </p:txBody>
      </p:sp>
      <p:sp>
        <p:nvSpPr>
          <p:cNvPr id="258" name="Shape 258"/>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9" name="Shape 259"/>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0" name="Shape 260"/>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872067" y="2675467"/>
            <a:ext cx="7408333" cy="345069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263" name="Shape 263"/>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4" name="Shape 264"/>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5" name="Shape 265"/>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66" name="Shape 266"/>
          <p:cNvSpPr txBox="1">
            <a:spLocks noGrp="1"/>
          </p:cNvSpPr>
          <p:nvPr>
            <p:ph type="title"/>
          </p:nvPr>
        </p:nvSpPr>
        <p:spPr>
          <a:xfrm>
            <a:off x="457200" y="338328"/>
            <a:ext cx="8229600" cy="125272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67"/>
        <p:cNvGrpSpPr/>
        <p:nvPr/>
      </p:nvGrpSpPr>
      <p:grpSpPr>
        <a:xfrm>
          <a:off x="0" y="0"/>
          <a:ext cx="0" cy="0"/>
          <a:chOff x="0" y="0"/>
          <a:chExt cx="0" cy="0"/>
        </a:xfrm>
      </p:grpSpPr>
      <p:sp>
        <p:nvSpPr>
          <p:cNvPr id="268" name="Shape 268"/>
          <p:cNvSpPr/>
          <p:nvPr/>
        </p:nvSpPr>
        <p:spPr>
          <a:xfrm>
            <a:off x="228600" y="228600"/>
            <a:ext cx="8695944" cy="4736592"/>
          </a:xfrm>
          <a:prstGeom prst="roundRect">
            <a:avLst>
              <a:gd name="adj" fmla="val 1272"/>
            </a:avLst>
          </a:prstGeom>
          <a:gradFill>
            <a:gsLst>
              <a:gs pos="0">
                <a:srgbClr val="362842"/>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69" name="Shape 269"/>
          <p:cNvSpPr/>
          <p:nvPr/>
        </p:nvSpPr>
        <p:spPr>
          <a:xfrm>
            <a:off x="6047438" y="4203592"/>
            <a:ext cx="2876429" cy="714026"/>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70" name="Shape 270"/>
          <p:cNvSpPr/>
          <p:nvPr/>
        </p:nvSpPr>
        <p:spPr>
          <a:xfrm>
            <a:off x="2619320" y="4075290"/>
            <a:ext cx="5544515" cy="850138"/>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71" name="Shape 271"/>
          <p:cNvSpPr/>
          <p:nvPr/>
        </p:nvSpPr>
        <p:spPr>
          <a:xfrm>
            <a:off x="2828728" y="4087562"/>
            <a:ext cx="5467980" cy="774272"/>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72" name="Shape 272"/>
          <p:cNvSpPr/>
          <p:nvPr/>
        </p:nvSpPr>
        <p:spPr>
          <a:xfrm>
            <a:off x="5609489" y="4074174"/>
            <a:ext cx="3308000" cy="651549"/>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73" name="Shape 273"/>
          <p:cNvSpPr/>
          <p:nvPr/>
        </p:nvSpPr>
        <p:spPr>
          <a:xfrm>
            <a:off x="211665" y="4058555"/>
            <a:ext cx="8723376" cy="1329874"/>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74" name="Shape 274"/>
          <p:cNvSpPr txBox="1">
            <a:spLocks noGrp="1"/>
          </p:cNvSpPr>
          <p:nvPr>
            <p:ph type="title"/>
          </p:nvPr>
        </p:nvSpPr>
        <p:spPr>
          <a:xfrm>
            <a:off x="690032" y="2463560"/>
            <a:ext cx="7772400" cy="1524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75" name="Shape 275"/>
          <p:cNvSpPr txBox="1">
            <a:spLocks noGrp="1"/>
          </p:cNvSpPr>
          <p:nvPr>
            <p:ph type="body" idx="1"/>
          </p:nvPr>
        </p:nvSpPr>
        <p:spPr>
          <a:xfrm>
            <a:off x="1367365" y="1437448"/>
            <a:ext cx="6417734" cy="939801"/>
          </a:xfrm>
          <a:prstGeom prst="rect">
            <a:avLst/>
          </a:prstGeom>
          <a:noFill/>
          <a:ln>
            <a:noFill/>
          </a:ln>
        </p:spPr>
        <p:txBody>
          <a:bodyPr spcFirstLastPara="1" wrap="square" lIns="91425" tIns="91425" rIns="91425" bIns="91425" anchor="b" anchorCtr="0"/>
          <a:lstStyle>
            <a:lvl1pPr marL="457200" marR="0" lvl="0" indent="-228600" algn="ctr" rtl="0">
              <a:spcBef>
                <a:spcPts val="400"/>
              </a:spcBef>
              <a:spcAft>
                <a:spcPts val="0"/>
              </a:spcAft>
              <a:buClr>
                <a:schemeClr val="accent1"/>
              </a:buClr>
              <a:buSzPts val="2000"/>
              <a:buFont typeface="Noto Sans Symbols"/>
              <a:buNone/>
              <a:defRPr sz="2000" b="0" i="0" u="none" strike="noStrike" cap="none">
                <a:solidFill>
                  <a:srgbClr val="FFFFFF"/>
                </a:solidFill>
                <a:latin typeface="Candara"/>
                <a:ea typeface="Candara"/>
                <a:cs typeface="Candara"/>
                <a:sym typeface="Candara"/>
              </a:defRPr>
            </a:lvl1pPr>
            <a:lvl2pPr marL="914400" marR="0" lvl="1" indent="-228600" algn="l" rtl="0">
              <a:spcBef>
                <a:spcPts val="360"/>
              </a:spcBef>
              <a:spcAft>
                <a:spcPts val="0"/>
              </a:spcAft>
              <a:buClr>
                <a:schemeClr val="accent1"/>
              </a:buClr>
              <a:buSzPts val="1800"/>
              <a:buFont typeface="Noto Sans Symbols"/>
              <a:buNone/>
              <a:defRPr sz="1800" b="0" i="0" u="none" strike="noStrike" cap="none">
                <a:solidFill>
                  <a:srgbClr val="888888"/>
                </a:solidFill>
                <a:latin typeface="Candara"/>
                <a:ea typeface="Candara"/>
                <a:cs typeface="Candara"/>
                <a:sym typeface="Candara"/>
              </a:defRPr>
            </a:lvl2pPr>
            <a:lvl3pPr marL="1371600" marR="0" lvl="2" indent="-228600" algn="l" rtl="0">
              <a:spcBef>
                <a:spcPts val="320"/>
              </a:spcBef>
              <a:spcAft>
                <a:spcPts val="0"/>
              </a:spcAft>
              <a:buClr>
                <a:schemeClr val="accent1"/>
              </a:buClr>
              <a:buSzPts val="1600"/>
              <a:buFont typeface="Noto Sans Symbols"/>
              <a:buNone/>
              <a:defRPr sz="1600" b="0" i="0" u="none" strike="noStrike" cap="none">
                <a:solidFill>
                  <a:srgbClr val="888888"/>
                </a:solidFill>
                <a:latin typeface="Candara"/>
                <a:ea typeface="Candara"/>
                <a:cs typeface="Candara"/>
                <a:sym typeface="Candara"/>
              </a:defRPr>
            </a:lvl3pPr>
            <a:lvl4pPr marL="1828800" marR="0" lvl="3" indent="-228600" algn="l" rtl="0">
              <a:spcBef>
                <a:spcPts val="28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4pPr>
            <a:lvl5pPr marL="2286000" marR="0" lvl="4" indent="-228600" algn="l" rtl="0">
              <a:spcBef>
                <a:spcPts val="28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5pPr>
            <a:lvl6pPr marL="2743200" marR="0" lvl="5"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6pPr>
            <a:lvl7pPr marL="3200400" marR="0" lvl="6"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7pPr>
            <a:lvl8pPr marL="3657600" marR="0" lvl="7"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8pPr>
            <a:lvl9pPr marL="4114800" marR="0" lvl="8"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9pPr>
          </a:lstStyle>
          <a:p>
            <a:endParaRPr/>
          </a:p>
        </p:txBody>
      </p:sp>
      <p:sp>
        <p:nvSpPr>
          <p:cNvPr id="276" name="Shape 276"/>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7" name="Shape 277"/>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8" name="Shape 278"/>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338328"/>
            <a:ext cx="8229600" cy="125272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81" name="Shape 281"/>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82" name="Shape 282"/>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83" name="Shape 283"/>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84" name="Shape 284"/>
          <p:cNvSpPr txBox="1">
            <a:spLocks noGrp="1"/>
          </p:cNvSpPr>
          <p:nvPr>
            <p:ph type="body" idx="1"/>
          </p:nvPr>
        </p:nvSpPr>
        <p:spPr>
          <a:xfrm>
            <a:off x="676655" y="2679192"/>
            <a:ext cx="3822192" cy="3447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285" name="Shape 285"/>
          <p:cNvSpPr txBox="1">
            <a:spLocks noGrp="1"/>
          </p:cNvSpPr>
          <p:nvPr>
            <p:ph type="body" idx="2"/>
          </p:nvPr>
        </p:nvSpPr>
        <p:spPr>
          <a:xfrm>
            <a:off x="4645152" y="2679192"/>
            <a:ext cx="3822192" cy="3447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338328"/>
            <a:ext cx="8229600" cy="125272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88" name="Shape 288"/>
          <p:cNvSpPr txBox="1">
            <a:spLocks noGrp="1"/>
          </p:cNvSpPr>
          <p:nvPr>
            <p:ph type="body" idx="1"/>
          </p:nvPr>
        </p:nvSpPr>
        <p:spPr>
          <a:xfrm>
            <a:off x="676656" y="2678114"/>
            <a:ext cx="3822192" cy="639762"/>
          </a:xfrm>
          <a:prstGeom prst="rect">
            <a:avLst/>
          </a:prstGeom>
          <a:noFill/>
          <a:ln>
            <a:noFill/>
          </a:ln>
        </p:spPr>
        <p:txBody>
          <a:bodyPr spcFirstLastPara="1" wrap="square" lIns="91425" tIns="91425" rIns="91425" bIns="91425" anchor="ctr" anchorCtr="0"/>
          <a:lstStyle>
            <a:lvl1pPr marL="457200" marR="0" lvl="0" indent="-228600" algn="ctr"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dk2"/>
                </a:solidFill>
                <a:latin typeface="Candara"/>
                <a:ea typeface="Candara"/>
                <a:cs typeface="Candara"/>
                <a:sym typeface="Candara"/>
              </a:defRPr>
            </a:lvl2pPr>
            <a:lvl3pPr marL="1371600" marR="0" lvl="2" indent="-228600" algn="l" rtl="0">
              <a:spcBef>
                <a:spcPts val="360"/>
              </a:spcBef>
              <a:spcAft>
                <a:spcPts val="0"/>
              </a:spcAft>
              <a:buClr>
                <a:schemeClr val="accent1"/>
              </a:buClr>
              <a:buSzPts val="1800"/>
              <a:buFont typeface="Noto Sans Symbols"/>
              <a:buNone/>
              <a:defRPr sz="1800" b="1" i="0" u="none" strike="noStrike" cap="none">
                <a:solidFill>
                  <a:schemeClr val="dk2"/>
                </a:solidFill>
                <a:latin typeface="Candara"/>
                <a:ea typeface="Candara"/>
                <a:cs typeface="Candara"/>
                <a:sym typeface="Candara"/>
              </a:defRPr>
            </a:lvl3pPr>
            <a:lvl4pPr marL="1828800" marR="0" lvl="3"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9pPr>
          </a:lstStyle>
          <a:p>
            <a:endParaRPr/>
          </a:p>
        </p:txBody>
      </p:sp>
      <p:sp>
        <p:nvSpPr>
          <p:cNvPr id="289" name="Shape 289"/>
          <p:cNvSpPr txBox="1">
            <a:spLocks noGrp="1"/>
          </p:cNvSpPr>
          <p:nvPr>
            <p:ph type="body" idx="2"/>
          </p:nvPr>
        </p:nvSpPr>
        <p:spPr>
          <a:xfrm>
            <a:off x="677332" y="3429000"/>
            <a:ext cx="3820055" cy="2697163"/>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1pPr>
            <a:lvl2pPr marL="914400" marR="0" lvl="1"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3pPr>
            <a:lvl4pPr marL="1828800" marR="0" lvl="3"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4pPr>
            <a:lvl5pPr marL="2286000" marR="0" lvl="4"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5pPr>
            <a:lvl6pPr marL="2743200" marR="0" lvl="5"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6pPr>
            <a:lvl7pPr marL="3200400" marR="0" lvl="6"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7pPr>
            <a:lvl8pPr marL="3657600" marR="0" lvl="7"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8pPr>
            <a:lvl9pPr marL="4114800" marR="0" lvl="8"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9pPr>
          </a:lstStyle>
          <a:p>
            <a:endParaRPr/>
          </a:p>
        </p:txBody>
      </p:sp>
      <p:sp>
        <p:nvSpPr>
          <p:cNvPr id="290" name="Shape 290"/>
          <p:cNvSpPr txBox="1">
            <a:spLocks noGrp="1"/>
          </p:cNvSpPr>
          <p:nvPr>
            <p:ph type="body" idx="3"/>
          </p:nvPr>
        </p:nvSpPr>
        <p:spPr>
          <a:xfrm>
            <a:off x="4648200" y="2678113"/>
            <a:ext cx="3822192" cy="639762"/>
          </a:xfrm>
          <a:prstGeom prst="rect">
            <a:avLst/>
          </a:prstGeom>
          <a:noFill/>
          <a:ln>
            <a:noFill/>
          </a:ln>
        </p:spPr>
        <p:txBody>
          <a:bodyPr spcFirstLastPara="1" wrap="square" lIns="91425" tIns="91425" rIns="91425" bIns="91425" anchor="ctr" anchorCtr="0"/>
          <a:lstStyle>
            <a:lvl1pPr marL="457200" marR="0" lvl="0" indent="-228600" algn="ctr"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dk2"/>
                </a:solidFill>
                <a:latin typeface="Candara"/>
                <a:ea typeface="Candara"/>
                <a:cs typeface="Candara"/>
                <a:sym typeface="Candara"/>
              </a:defRPr>
            </a:lvl2pPr>
            <a:lvl3pPr marL="1371600" marR="0" lvl="2" indent="-228600" algn="l" rtl="0">
              <a:spcBef>
                <a:spcPts val="360"/>
              </a:spcBef>
              <a:spcAft>
                <a:spcPts val="0"/>
              </a:spcAft>
              <a:buClr>
                <a:schemeClr val="accent1"/>
              </a:buClr>
              <a:buSzPts val="1800"/>
              <a:buFont typeface="Noto Sans Symbols"/>
              <a:buNone/>
              <a:defRPr sz="1800" b="1" i="0" u="none" strike="noStrike" cap="none">
                <a:solidFill>
                  <a:schemeClr val="dk2"/>
                </a:solidFill>
                <a:latin typeface="Candara"/>
                <a:ea typeface="Candara"/>
                <a:cs typeface="Candara"/>
                <a:sym typeface="Candara"/>
              </a:defRPr>
            </a:lvl3pPr>
            <a:lvl4pPr marL="1828800" marR="0" lvl="3"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9pPr>
          </a:lstStyle>
          <a:p>
            <a:endParaRPr/>
          </a:p>
        </p:txBody>
      </p:sp>
      <p:sp>
        <p:nvSpPr>
          <p:cNvPr id="291" name="Shape 291"/>
          <p:cNvSpPr txBox="1">
            <a:spLocks noGrp="1"/>
          </p:cNvSpPr>
          <p:nvPr>
            <p:ph type="body" idx="4"/>
          </p:nvPr>
        </p:nvSpPr>
        <p:spPr>
          <a:xfrm>
            <a:off x="4645025" y="3429000"/>
            <a:ext cx="3822192" cy="2697163"/>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1pPr>
            <a:lvl2pPr marL="914400" marR="0" lvl="1"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3pPr>
            <a:lvl4pPr marL="1828800" marR="0" lvl="3"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4pPr>
            <a:lvl5pPr marL="2286000" marR="0" lvl="4"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5pPr>
            <a:lvl6pPr marL="2743200" marR="0" lvl="5"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6pPr>
            <a:lvl7pPr marL="3200400" marR="0" lvl="6"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7pPr>
            <a:lvl8pPr marL="3657600" marR="0" lvl="7"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8pPr>
            <a:lvl9pPr marL="4114800" marR="0" lvl="8"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9pPr>
          </a:lstStyle>
          <a:p>
            <a:endParaRPr/>
          </a:p>
        </p:txBody>
      </p:sp>
      <p:sp>
        <p:nvSpPr>
          <p:cNvPr id="292" name="Shape 292"/>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3" name="Shape 293"/>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4" name="Shape 294"/>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338328"/>
            <a:ext cx="8229600" cy="125272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97" name="Shape 297"/>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8" name="Shape 298"/>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9" name="Shape 299"/>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00"/>
        <p:cNvGrpSpPr/>
        <p:nvPr/>
      </p:nvGrpSpPr>
      <p:grpSpPr>
        <a:xfrm>
          <a:off x="0" y="0"/>
          <a:ext cx="0" cy="0"/>
          <a:chOff x="0" y="0"/>
          <a:chExt cx="0" cy="0"/>
        </a:xfrm>
      </p:grpSpPr>
      <p:sp>
        <p:nvSpPr>
          <p:cNvPr id="301" name="Shape 301"/>
          <p:cNvSpPr/>
          <p:nvPr/>
        </p:nvSpPr>
        <p:spPr>
          <a:xfrm>
            <a:off x="228600" y="228600"/>
            <a:ext cx="8695944" cy="1426464"/>
          </a:xfrm>
          <a:prstGeom prst="roundRect">
            <a:avLst>
              <a:gd name="adj" fmla="val 7136"/>
            </a:avLst>
          </a:prstGeom>
          <a:gradFill>
            <a:gsLst>
              <a:gs pos="0">
                <a:srgbClr val="362842"/>
              </a:gs>
              <a:gs pos="90000">
                <a:srgbClr val="9275AA"/>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302" name="Shape 302"/>
          <p:cNvGrpSpPr/>
          <p:nvPr/>
        </p:nvGrpSpPr>
        <p:grpSpPr>
          <a:xfrm>
            <a:off x="211665" y="714191"/>
            <a:ext cx="8723376" cy="1329874"/>
            <a:chOff x="-3905251" y="4294188"/>
            <a:chExt cx="13027839" cy="1892300"/>
          </a:xfrm>
        </p:grpSpPr>
        <p:sp>
          <p:nvSpPr>
            <p:cNvPr id="303" name="Shape 303"/>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04" name="Shape 304"/>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05" name="Shape 305"/>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06" name="Shape 306"/>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07" name="Shape 307"/>
            <p:cNvSpPr/>
            <p:nvPr/>
          </p:nvSpPr>
          <p:spPr>
            <a:xfrm>
              <a:off x="-3905251" y="4294188"/>
              <a:ext cx="13027839"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grpSp>
      <p:sp>
        <p:nvSpPr>
          <p:cNvPr id="308" name="Shape 308"/>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9" name="Shape 309"/>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0" name="Shape 310"/>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11"/>
        <p:cNvGrpSpPr/>
        <p:nvPr/>
      </p:nvGrpSpPr>
      <p:grpSpPr>
        <a:xfrm>
          <a:off x="0" y="0"/>
          <a:ext cx="0" cy="0"/>
          <a:chOff x="0" y="0"/>
          <a:chExt cx="0" cy="0"/>
        </a:xfrm>
      </p:grpSpPr>
      <p:sp>
        <p:nvSpPr>
          <p:cNvPr id="312" name="Shape 312"/>
          <p:cNvSpPr/>
          <p:nvPr/>
        </p:nvSpPr>
        <p:spPr>
          <a:xfrm>
            <a:off x="228600" y="228600"/>
            <a:ext cx="8695944" cy="1426464"/>
          </a:xfrm>
          <a:prstGeom prst="roundRect">
            <a:avLst>
              <a:gd name="adj" fmla="val 7136"/>
            </a:avLst>
          </a:prstGeom>
          <a:gradFill>
            <a:gsLst>
              <a:gs pos="0">
                <a:srgbClr val="362842"/>
              </a:gs>
              <a:gs pos="90000">
                <a:srgbClr val="9275AA"/>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3" name="Shape 313"/>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4" name="Shape 314"/>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5" name="Shape 315"/>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316" name="Shape 316"/>
          <p:cNvSpPr txBox="1">
            <a:spLocks noGrp="1"/>
          </p:cNvSpPr>
          <p:nvPr>
            <p:ph type="body" idx="1"/>
          </p:nvPr>
        </p:nvSpPr>
        <p:spPr>
          <a:xfrm>
            <a:off x="914400" y="3581400"/>
            <a:ext cx="3352800" cy="1905001"/>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accent1"/>
              </a:buClr>
              <a:buSzPts val="1800"/>
              <a:buFont typeface="Noto Sans Symbols"/>
              <a:buNone/>
              <a:defRPr sz="1800" b="0" i="0" u="none" strike="noStrike" cap="none">
                <a:solidFill>
                  <a:schemeClr val="dk2"/>
                </a:solidFill>
                <a:latin typeface="Candara"/>
                <a:ea typeface="Candara"/>
                <a:cs typeface="Candara"/>
                <a:sym typeface="Candara"/>
              </a:defRPr>
            </a:lvl1pPr>
            <a:lvl2pPr marL="914400" marR="0" lvl="1" indent="-228600" algn="l" rtl="0">
              <a:spcBef>
                <a:spcPts val="600"/>
              </a:spcBef>
              <a:spcAft>
                <a:spcPts val="0"/>
              </a:spcAft>
              <a:buClr>
                <a:schemeClr val="accent1"/>
              </a:buClr>
              <a:buSzPts val="1200"/>
              <a:buFont typeface="Noto Sans Symbols"/>
              <a:buNone/>
              <a:defRPr sz="1200" b="0" i="0" u="none" strike="noStrike" cap="none">
                <a:solidFill>
                  <a:schemeClr val="dk2"/>
                </a:solidFill>
                <a:latin typeface="Candara"/>
                <a:ea typeface="Candara"/>
                <a:cs typeface="Candara"/>
                <a:sym typeface="Candara"/>
              </a:defRPr>
            </a:lvl2pPr>
            <a:lvl3pPr marL="1371600" marR="0" lvl="2" indent="-228600" algn="l" rtl="0">
              <a:spcBef>
                <a:spcPts val="200"/>
              </a:spcBef>
              <a:spcAft>
                <a:spcPts val="0"/>
              </a:spcAft>
              <a:buClr>
                <a:schemeClr val="accent1"/>
              </a:buClr>
              <a:buSzPts val="1000"/>
              <a:buFont typeface="Noto Sans Symbols"/>
              <a:buNone/>
              <a:defRPr sz="1000" b="0" i="0" u="none" strike="noStrike" cap="none">
                <a:solidFill>
                  <a:schemeClr val="dk2"/>
                </a:solidFill>
                <a:latin typeface="Candara"/>
                <a:ea typeface="Candara"/>
                <a:cs typeface="Candara"/>
                <a:sym typeface="Candara"/>
              </a:defRPr>
            </a:lvl3pPr>
            <a:lvl4pPr marL="1828800" marR="0" lvl="3"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4pPr>
            <a:lvl5pPr marL="2286000" marR="0" lvl="4"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9pPr>
          </a:lstStyle>
          <a:p>
            <a:endParaRPr/>
          </a:p>
        </p:txBody>
      </p:sp>
      <p:grpSp>
        <p:nvGrpSpPr>
          <p:cNvPr id="317" name="Shape 317"/>
          <p:cNvGrpSpPr/>
          <p:nvPr/>
        </p:nvGrpSpPr>
        <p:grpSpPr>
          <a:xfrm>
            <a:off x="211665" y="714191"/>
            <a:ext cx="8723376" cy="1331580"/>
            <a:chOff x="-3905250" y="4294188"/>
            <a:chExt cx="13011150" cy="1892300"/>
          </a:xfrm>
        </p:grpSpPr>
        <p:sp>
          <p:nvSpPr>
            <p:cNvPr id="318" name="Shape 318"/>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19" name="Shape 319"/>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20" name="Shape 320"/>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21" name="Shape 321"/>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22" name="Shape 322"/>
            <p:cNvSpPr/>
            <p:nvPr/>
          </p:nvSpPr>
          <p:spPr>
            <a:xfrm>
              <a:off x="-3905250" y="4294188"/>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grpSp>
      <p:sp>
        <p:nvSpPr>
          <p:cNvPr id="323" name="Shape 323"/>
          <p:cNvSpPr txBox="1">
            <a:spLocks noGrp="1"/>
          </p:cNvSpPr>
          <p:nvPr>
            <p:ph type="title"/>
          </p:nvPr>
        </p:nvSpPr>
        <p:spPr>
          <a:xfrm>
            <a:off x="914400" y="2286000"/>
            <a:ext cx="3352800" cy="125272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3200"/>
              <a:buFont typeface="Candara"/>
              <a:buNone/>
              <a:defRPr sz="3200" b="0" i="0" u="none" strike="noStrike" cap="none">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24" name="Shape 324"/>
          <p:cNvSpPr txBox="1">
            <a:spLocks noGrp="1"/>
          </p:cNvSpPr>
          <p:nvPr>
            <p:ph type="body" idx="2"/>
          </p:nvPr>
        </p:nvSpPr>
        <p:spPr>
          <a:xfrm>
            <a:off x="4651962" y="1828800"/>
            <a:ext cx="3904076" cy="3810000"/>
          </a:xfrm>
          <a:prstGeom prst="rect">
            <a:avLst/>
          </a:prstGeom>
          <a:noFill/>
          <a:ln>
            <a:noFill/>
          </a:ln>
        </p:spPr>
        <p:txBody>
          <a:bodyPr spcFirstLastPara="1" wrap="square" lIns="91425" tIns="91425" rIns="91425" bIns="91425" anchor="ctr" anchorCtr="0"/>
          <a:lstStyle>
            <a:lvl1pPr marL="457200" marR="0" lvl="0" indent="-368300" algn="l" rtl="0">
              <a:spcBef>
                <a:spcPts val="440"/>
              </a:spcBef>
              <a:spcAft>
                <a:spcPts val="0"/>
              </a:spcAft>
              <a:buClr>
                <a:schemeClr val="lt1"/>
              </a:buClr>
              <a:buSzPts val="2200"/>
              <a:buFont typeface="Noto Sans Symbols"/>
              <a:buChar char="∗"/>
              <a:defRPr sz="2200" b="0" i="0" u="none" strike="noStrike" cap="none">
                <a:solidFill>
                  <a:schemeClr val="dk2"/>
                </a:solidFill>
                <a:latin typeface="Candara"/>
                <a:ea typeface="Candara"/>
                <a:cs typeface="Candara"/>
                <a:sym typeface="Candara"/>
              </a:defRPr>
            </a:lvl1pPr>
            <a:lvl2pPr marL="914400" marR="0" lvl="1" indent="-355600" algn="l" rtl="0">
              <a:spcBef>
                <a:spcPts val="400"/>
              </a:spcBef>
              <a:spcAft>
                <a:spcPts val="0"/>
              </a:spcAft>
              <a:buClr>
                <a:schemeClr val="lt1"/>
              </a:buClr>
              <a:buSzPts val="2000"/>
              <a:buFont typeface="Noto Sans Symbols"/>
              <a:buChar char="∗"/>
              <a:defRPr sz="2000" b="0" i="0" u="none" strike="noStrike" cap="none">
                <a:solidFill>
                  <a:schemeClr val="dk2"/>
                </a:solidFill>
                <a:latin typeface="Candara"/>
                <a:ea typeface="Candara"/>
                <a:cs typeface="Candara"/>
                <a:sym typeface="Candara"/>
              </a:defRPr>
            </a:lvl2pPr>
            <a:lvl3pPr marL="1371600" marR="0" lvl="2" indent="-342900" algn="l" rtl="0">
              <a:spcBef>
                <a:spcPts val="360"/>
              </a:spcBef>
              <a:spcAft>
                <a:spcPts val="0"/>
              </a:spcAft>
              <a:buClr>
                <a:schemeClr val="lt1"/>
              </a:buClr>
              <a:buSzPts val="1800"/>
              <a:buFont typeface="Noto Sans Symbols"/>
              <a:buChar char="∗"/>
              <a:defRPr sz="1800" b="0" i="0" u="none" strike="noStrike" cap="none">
                <a:solidFill>
                  <a:schemeClr val="dk2"/>
                </a:solidFill>
                <a:latin typeface="Candara"/>
                <a:ea typeface="Candara"/>
                <a:cs typeface="Candara"/>
                <a:sym typeface="Candara"/>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6pPr>
            <a:lvl7pPr marL="3200400" marR="0" lvl="6"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7pPr>
            <a:lvl8pPr marL="3657600" marR="0" lvl="7"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8pPr>
            <a:lvl9pPr marL="4114800" marR="0" lvl="8"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25"/>
        <p:cNvGrpSpPr/>
        <p:nvPr/>
      </p:nvGrpSpPr>
      <p:grpSpPr>
        <a:xfrm>
          <a:off x="0" y="0"/>
          <a:ext cx="0" cy="0"/>
          <a:chOff x="0" y="0"/>
          <a:chExt cx="0" cy="0"/>
        </a:xfrm>
      </p:grpSpPr>
      <p:sp>
        <p:nvSpPr>
          <p:cNvPr id="326" name="Shape 326"/>
          <p:cNvSpPr/>
          <p:nvPr/>
        </p:nvSpPr>
        <p:spPr>
          <a:xfrm>
            <a:off x="228600" y="228600"/>
            <a:ext cx="8695944" cy="6035040"/>
          </a:xfrm>
          <a:prstGeom prst="roundRect">
            <a:avLst>
              <a:gd name="adj" fmla="val 1272"/>
            </a:avLst>
          </a:prstGeom>
          <a:gradFill>
            <a:gsLst>
              <a:gs pos="0">
                <a:srgbClr val="362842"/>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327" name="Shape 327"/>
          <p:cNvGrpSpPr/>
          <p:nvPr/>
        </p:nvGrpSpPr>
        <p:grpSpPr>
          <a:xfrm>
            <a:off x="211665" y="5353963"/>
            <a:ext cx="8723376" cy="1331580"/>
            <a:chOff x="-3905250" y="4294188"/>
            <a:chExt cx="13011150" cy="1892300"/>
          </a:xfrm>
        </p:grpSpPr>
        <p:sp>
          <p:nvSpPr>
            <p:cNvPr id="328" name="Shape 328"/>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29" name="Shape 329"/>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30" name="Shape 330"/>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31" name="Shape 331"/>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32" name="Shape 332"/>
            <p:cNvSpPr/>
            <p:nvPr/>
          </p:nvSpPr>
          <p:spPr>
            <a:xfrm>
              <a:off x="-3905250" y="4294188"/>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grpSp>
      <p:sp>
        <p:nvSpPr>
          <p:cNvPr id="333" name="Shape 333"/>
          <p:cNvSpPr txBox="1">
            <a:spLocks noGrp="1"/>
          </p:cNvSpPr>
          <p:nvPr>
            <p:ph type="title"/>
          </p:nvPr>
        </p:nvSpPr>
        <p:spPr>
          <a:xfrm>
            <a:off x="4874155" y="338667"/>
            <a:ext cx="3812645" cy="2429934"/>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FFFFFF"/>
              </a:buClr>
              <a:buSzPts val="2800"/>
              <a:buFont typeface="Candara"/>
              <a:buNone/>
              <a:defRPr sz="28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34" name="Shape 334"/>
          <p:cNvSpPr txBox="1">
            <a:spLocks noGrp="1"/>
          </p:cNvSpPr>
          <p:nvPr>
            <p:ph type="body" idx="1"/>
          </p:nvPr>
        </p:nvSpPr>
        <p:spPr>
          <a:xfrm>
            <a:off x="4868333" y="2785533"/>
            <a:ext cx="3818467" cy="2421467"/>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800"/>
              <a:buFont typeface="Noto Sans Symbols"/>
              <a:buNone/>
              <a:defRPr sz="1800" b="0" i="0" u="none" strike="noStrike" cap="none">
                <a:solidFill>
                  <a:srgbClr val="FFFFFF"/>
                </a:solidFill>
                <a:latin typeface="Candara"/>
                <a:ea typeface="Candara"/>
                <a:cs typeface="Candara"/>
                <a:sym typeface="Candara"/>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dk2"/>
                </a:solidFill>
                <a:latin typeface="Candara"/>
                <a:ea typeface="Candara"/>
                <a:cs typeface="Candara"/>
                <a:sym typeface="Candara"/>
              </a:defRPr>
            </a:lvl2pPr>
            <a:lvl3pPr marL="1371600" marR="0" lvl="2" indent="-228600" algn="l" rtl="0">
              <a:spcBef>
                <a:spcPts val="200"/>
              </a:spcBef>
              <a:spcAft>
                <a:spcPts val="0"/>
              </a:spcAft>
              <a:buClr>
                <a:schemeClr val="accent1"/>
              </a:buClr>
              <a:buSzPts val="1000"/>
              <a:buFont typeface="Noto Sans Symbols"/>
              <a:buNone/>
              <a:defRPr sz="1000" b="0" i="0" u="none" strike="noStrike" cap="none">
                <a:solidFill>
                  <a:schemeClr val="dk2"/>
                </a:solidFill>
                <a:latin typeface="Candara"/>
                <a:ea typeface="Candara"/>
                <a:cs typeface="Candara"/>
                <a:sym typeface="Candara"/>
              </a:defRPr>
            </a:lvl3pPr>
            <a:lvl4pPr marL="1828800" marR="0" lvl="3"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4pPr>
            <a:lvl5pPr marL="2286000" marR="0" lvl="4"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9pPr>
          </a:lstStyle>
          <a:p>
            <a:endParaRPr/>
          </a:p>
        </p:txBody>
      </p:sp>
      <p:sp>
        <p:nvSpPr>
          <p:cNvPr id="335" name="Shape 335"/>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36" name="Shape 336"/>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37" name="Shape 337"/>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338" name="Shape 338"/>
          <p:cNvSpPr>
            <a:spLocks noGrp="1"/>
          </p:cNvSpPr>
          <p:nvPr>
            <p:ph type="pic" idx="2"/>
          </p:nvPr>
        </p:nvSpPr>
        <p:spPr>
          <a:xfrm>
            <a:off x="838200" y="1371600"/>
            <a:ext cx="3566160" cy="2926080"/>
          </a:xfrm>
          <a:prstGeom prst="roundRect">
            <a:avLst>
              <a:gd name="adj" fmla="val 3924"/>
            </a:avLst>
          </a:prstGeom>
          <a:solidFill>
            <a:schemeClr val="accent1"/>
          </a:solidFill>
          <a:ln>
            <a:noFill/>
          </a:ln>
          <a:effectLst>
            <a:reflection stA="30000" endPos="30000" dist="5000" dir="5400000" sy="-100000" algn="bl" rotWithShape="0"/>
          </a:effectLst>
        </p:spPr>
        <p:txBody>
          <a:bodyPr spcFirstLastPara="1" wrap="square" lIns="91425" tIns="91425" rIns="91425" bIns="91425" anchor="t" anchorCtr="0"/>
          <a:lstStyle>
            <a:lvl1pPr marR="0" lvl="0" algn="ctr" rtl="0">
              <a:spcBef>
                <a:spcPts val="640"/>
              </a:spcBef>
              <a:spcAft>
                <a:spcPts val="0"/>
              </a:spcAft>
              <a:buClr>
                <a:schemeClr val="accent1"/>
              </a:buClr>
              <a:buSzPts val="3200"/>
              <a:buFont typeface="Noto Sans Symbols"/>
              <a:buNone/>
              <a:defRPr sz="3200" b="0" i="0" u="none" strike="noStrike" cap="none">
                <a:solidFill>
                  <a:schemeClr val="lt1"/>
                </a:solidFill>
                <a:latin typeface="Candara"/>
                <a:ea typeface="Candara"/>
                <a:cs typeface="Candara"/>
                <a:sym typeface="Candara"/>
              </a:defRPr>
            </a:lvl1pPr>
            <a:lvl2pPr marR="0" lvl="1" algn="l" rtl="0">
              <a:spcBef>
                <a:spcPts val="560"/>
              </a:spcBef>
              <a:spcAft>
                <a:spcPts val="0"/>
              </a:spcAft>
              <a:buClr>
                <a:schemeClr val="accent1"/>
              </a:buClr>
              <a:buSzPts val="2800"/>
              <a:buFont typeface="Noto Sans Symbols"/>
              <a:buNone/>
              <a:defRPr sz="2800" b="0" i="0" u="none" strike="noStrike" cap="none">
                <a:solidFill>
                  <a:schemeClr val="dk2"/>
                </a:solidFill>
                <a:latin typeface="Candara"/>
                <a:ea typeface="Candara"/>
                <a:cs typeface="Candara"/>
                <a:sym typeface="Candara"/>
              </a:defRPr>
            </a:lvl2pPr>
            <a:lvl3pPr marR="0" lvl="2" algn="l"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3pPr>
            <a:lvl4pPr marR="0" lvl="3"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5pPr>
            <a:lvl6pPr marR="0" lvl="5"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6pPr>
            <a:lvl7pPr marR="0" lvl="6"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7pPr>
            <a:lvl8pPr marR="0" lvl="7"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8pPr>
            <a:lvl9pPr marR="0" lvl="8"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338328"/>
            <a:ext cx="8229600" cy="125272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1" name="Shape 341"/>
          <p:cNvSpPr txBox="1">
            <a:spLocks noGrp="1"/>
          </p:cNvSpPr>
          <p:nvPr>
            <p:ph type="body" idx="1"/>
          </p:nvPr>
        </p:nvSpPr>
        <p:spPr>
          <a:xfrm rot="5400000">
            <a:off x="2850886" y="696649"/>
            <a:ext cx="3450696" cy="7408333"/>
          </a:xfrm>
          <a:prstGeom prst="rect">
            <a:avLst/>
          </a:prstGeom>
          <a:noFill/>
          <a:ln>
            <a:noFill/>
          </a:ln>
        </p:spPr>
        <p:txBody>
          <a:bodyPr spcFirstLastPara="1" wrap="square" lIns="91425" tIns="91425" rIns="91425" bIns="91425" anchor="ctr"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342" name="Shape 342"/>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3" name="Shape 343"/>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4" name="Shape 344"/>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45"/>
        <p:cNvGrpSpPr/>
        <p:nvPr/>
      </p:nvGrpSpPr>
      <p:grpSpPr>
        <a:xfrm>
          <a:off x="0" y="0"/>
          <a:ext cx="0" cy="0"/>
          <a:chOff x="0" y="0"/>
          <a:chExt cx="0" cy="0"/>
        </a:xfrm>
      </p:grpSpPr>
      <p:sp>
        <p:nvSpPr>
          <p:cNvPr id="346" name="Shape 346"/>
          <p:cNvSpPr/>
          <p:nvPr/>
        </p:nvSpPr>
        <p:spPr>
          <a:xfrm>
            <a:off x="228600" y="228600"/>
            <a:ext cx="8695944" cy="1426464"/>
          </a:xfrm>
          <a:prstGeom prst="roundRect">
            <a:avLst>
              <a:gd name="adj" fmla="val 7136"/>
            </a:avLst>
          </a:prstGeom>
          <a:gradFill>
            <a:gsLst>
              <a:gs pos="0">
                <a:srgbClr val="362842"/>
              </a:gs>
              <a:gs pos="90000">
                <a:srgbClr val="9275AA"/>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7" name="Shape 347"/>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8" name="Shape 348"/>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9" name="Shape 349"/>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rgbClr val="42445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grpSp>
        <p:nvGrpSpPr>
          <p:cNvPr id="350" name="Shape 350"/>
          <p:cNvGrpSpPr/>
          <p:nvPr/>
        </p:nvGrpSpPr>
        <p:grpSpPr>
          <a:xfrm>
            <a:off x="211665" y="714191"/>
            <a:ext cx="8723376" cy="1331580"/>
            <a:chOff x="-3905250" y="4294188"/>
            <a:chExt cx="13011150" cy="1892300"/>
          </a:xfrm>
        </p:grpSpPr>
        <p:sp>
          <p:nvSpPr>
            <p:cNvPr id="351" name="Shape 351"/>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52" name="Shape 352"/>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53" name="Shape 353"/>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54" name="Shape 354"/>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355" name="Shape 355"/>
            <p:cNvSpPr/>
            <p:nvPr/>
          </p:nvSpPr>
          <p:spPr>
            <a:xfrm>
              <a:off x="-3905250" y="4294188"/>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grpSp>
      <p:sp>
        <p:nvSpPr>
          <p:cNvPr id="356" name="Shape 356"/>
          <p:cNvSpPr txBox="1">
            <a:spLocks noGrp="1"/>
          </p:cNvSpPr>
          <p:nvPr>
            <p:ph type="title"/>
          </p:nvPr>
        </p:nvSpPr>
        <p:spPr>
          <a:xfrm rot="5400000">
            <a:off x="5414433" y="2662767"/>
            <a:ext cx="4487333" cy="20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400"/>
              <a:buFont typeface="Candara"/>
              <a:buNone/>
              <a:defRPr sz="4400" b="0" i="0" u="none" strike="noStrike" cap="none">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57" name="Shape 357"/>
          <p:cNvSpPr txBox="1">
            <a:spLocks noGrp="1"/>
          </p:cNvSpPr>
          <p:nvPr>
            <p:ph type="body" idx="1"/>
          </p:nvPr>
        </p:nvSpPr>
        <p:spPr>
          <a:xfrm rot="5400000">
            <a:off x="1223433" y="681567"/>
            <a:ext cx="4487334" cy="60198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4"/>
        <p:cNvGrpSpPr/>
        <p:nvPr/>
      </p:nvGrpSpPr>
      <p:grpSpPr>
        <a:xfrm>
          <a:off x="0" y="0"/>
          <a:ext cx="0" cy="0"/>
          <a:chOff x="0" y="0"/>
          <a:chExt cx="0" cy="0"/>
        </a:xfrm>
      </p:grpSpPr>
      <p:sp>
        <p:nvSpPr>
          <p:cNvPr id="365" name="Shape 365"/>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6" name="Shape 366"/>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67" name="Shape 36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8" name="Shape 36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9" name="Shape 3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2" name="Shape 372"/>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3" name="Shape 37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4" name="Shape 37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5" name="Shape 3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8" name="Shape 378"/>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9" name="Shape 37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0" name="Shape 38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1" name="Shape 3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4" name="Shape 384"/>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5" name="Shape 385"/>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Shape 38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7" name="Shape 38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8" name="Shape 3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1" name="Shape 391"/>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2" name="Shape 392"/>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3" name="Shape 393"/>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4" name="Shape 394"/>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5" name="Shape 39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6" name="Shape 39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7" name="Shape 3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0" name="Shape 40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1" name="Shape 40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2" name="Shape 4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Shape 40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5" name="Shape 40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6" name="Shape 4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9" name="Shape 40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0" name="Shape 410"/>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1" name="Shape 4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2" name="Shape 4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3" name="Shape 4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6" name="Shape 416"/>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7" name="Shape 417"/>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8" name="Shape 4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9" name="Shape 4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0" name="Shape 4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3" name="Shape 4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4" name="Shape 4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5" name="Shape 4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6" name="Shape 4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Shape 5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9" name="Shape 4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0" name="Shape 43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1" name="Shape 4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2" name="Shape 4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Shape 5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10.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6.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7.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8.xml"/><Relationship Id="rId4"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9.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0" name="Shape 360"/>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1" name="Shape 36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2" name="Shape 36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3" name="Shape 3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7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9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Shape 236"/>
          <p:cNvSpPr/>
          <p:nvPr/>
        </p:nvSpPr>
        <p:spPr>
          <a:xfrm>
            <a:off x="228600" y="228600"/>
            <a:ext cx="8695944" cy="2468880"/>
          </a:xfrm>
          <a:prstGeom prst="roundRect">
            <a:avLst>
              <a:gd name="adj" fmla="val 3362"/>
            </a:avLst>
          </a:prstGeom>
          <a:gradFill>
            <a:gsLst>
              <a:gs pos="0">
                <a:srgbClr val="362842"/>
              </a:gs>
              <a:gs pos="90000">
                <a:srgbClr val="9275AA"/>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237" name="Shape 237"/>
          <p:cNvGrpSpPr/>
          <p:nvPr/>
        </p:nvGrpSpPr>
        <p:grpSpPr>
          <a:xfrm>
            <a:off x="211665" y="1679429"/>
            <a:ext cx="8723376" cy="1329874"/>
            <a:chOff x="-3905251" y="4294188"/>
            <a:chExt cx="13027839" cy="1892300"/>
          </a:xfrm>
        </p:grpSpPr>
        <p:sp>
          <p:nvSpPr>
            <p:cNvPr id="238" name="Shape 238"/>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39" name="Shape 239"/>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40" name="Shape 240"/>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41" name="Shape 241"/>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sp>
          <p:nvSpPr>
            <p:cNvPr id="242" name="Shape 242"/>
            <p:cNvSpPr/>
            <p:nvPr/>
          </p:nvSpPr>
          <p:spPr>
            <a:xfrm>
              <a:off x="-3905251" y="4294188"/>
              <a:ext cx="13027839"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p:txBody>
        </p:sp>
      </p:grpSp>
      <p:sp>
        <p:nvSpPr>
          <p:cNvPr id="243" name="Shape 243"/>
          <p:cNvSpPr txBox="1">
            <a:spLocks noGrp="1"/>
          </p:cNvSpPr>
          <p:nvPr>
            <p:ph type="title"/>
          </p:nvPr>
        </p:nvSpPr>
        <p:spPr>
          <a:xfrm>
            <a:off x="457200" y="338328"/>
            <a:ext cx="8229600" cy="125272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44" name="Shape 244"/>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5" name="Shape 245"/>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6" name="Shape 246"/>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424456"/>
              </a:buClr>
              <a:buSzPts val="1000"/>
              <a:buFont typeface="Arial"/>
              <a:buNone/>
              <a:defRPr sz="1000" b="0" i="0" u="none" strike="noStrike" cap="none">
                <a:solidFill>
                  <a:srgbClr val="424456"/>
                </a:solidFill>
                <a:latin typeface="Candara"/>
                <a:ea typeface="Candara"/>
                <a:cs typeface="Candara"/>
                <a:sym typeface="Candara"/>
              </a:defRPr>
            </a:lvl1pPr>
            <a:lvl2pPr marL="0" marR="0" lvl="1" indent="0" algn="ctr" rtl="0">
              <a:lnSpc>
                <a:spcPct val="100000"/>
              </a:lnSpc>
              <a:spcBef>
                <a:spcPts val="0"/>
              </a:spcBef>
              <a:spcAft>
                <a:spcPts val="0"/>
              </a:spcAft>
              <a:buClr>
                <a:srgbClr val="424456"/>
              </a:buClr>
              <a:buSzPts val="1000"/>
              <a:buFont typeface="Arial"/>
              <a:buNone/>
              <a:defRPr sz="1000" b="0" i="0" u="none" strike="noStrike" cap="none">
                <a:solidFill>
                  <a:srgbClr val="424456"/>
                </a:solidFill>
                <a:latin typeface="Candara"/>
                <a:ea typeface="Candara"/>
                <a:cs typeface="Candara"/>
                <a:sym typeface="Candara"/>
              </a:defRPr>
            </a:lvl2pPr>
            <a:lvl3pPr marL="0" marR="0" lvl="2" indent="0" algn="ctr" rtl="0">
              <a:lnSpc>
                <a:spcPct val="100000"/>
              </a:lnSpc>
              <a:spcBef>
                <a:spcPts val="0"/>
              </a:spcBef>
              <a:spcAft>
                <a:spcPts val="0"/>
              </a:spcAft>
              <a:buClr>
                <a:srgbClr val="424456"/>
              </a:buClr>
              <a:buSzPts val="1000"/>
              <a:buFont typeface="Arial"/>
              <a:buNone/>
              <a:defRPr sz="1000" b="0" i="0" u="none" strike="noStrike" cap="none">
                <a:solidFill>
                  <a:srgbClr val="424456"/>
                </a:solidFill>
                <a:latin typeface="Candara"/>
                <a:ea typeface="Candara"/>
                <a:cs typeface="Candara"/>
                <a:sym typeface="Candara"/>
              </a:defRPr>
            </a:lvl3pPr>
            <a:lvl4pPr marL="0" marR="0" lvl="3" indent="0" algn="ctr" rtl="0">
              <a:lnSpc>
                <a:spcPct val="100000"/>
              </a:lnSpc>
              <a:spcBef>
                <a:spcPts val="0"/>
              </a:spcBef>
              <a:spcAft>
                <a:spcPts val="0"/>
              </a:spcAft>
              <a:buClr>
                <a:srgbClr val="424456"/>
              </a:buClr>
              <a:buSzPts val="1000"/>
              <a:buFont typeface="Arial"/>
              <a:buNone/>
              <a:defRPr sz="1000" b="0" i="0" u="none" strike="noStrike" cap="none">
                <a:solidFill>
                  <a:srgbClr val="424456"/>
                </a:solidFill>
                <a:latin typeface="Candara"/>
                <a:ea typeface="Candara"/>
                <a:cs typeface="Candara"/>
                <a:sym typeface="Candara"/>
              </a:defRPr>
            </a:lvl4pPr>
            <a:lvl5pPr marL="0" marR="0" lvl="4" indent="0" algn="ctr" rtl="0">
              <a:lnSpc>
                <a:spcPct val="100000"/>
              </a:lnSpc>
              <a:spcBef>
                <a:spcPts val="0"/>
              </a:spcBef>
              <a:spcAft>
                <a:spcPts val="0"/>
              </a:spcAft>
              <a:buClr>
                <a:srgbClr val="424456"/>
              </a:buClr>
              <a:buSzPts val="1000"/>
              <a:buFont typeface="Arial"/>
              <a:buNone/>
              <a:defRPr sz="1000" b="0" i="0" u="none" strike="noStrike" cap="none">
                <a:solidFill>
                  <a:srgbClr val="424456"/>
                </a:solidFill>
                <a:latin typeface="Candara"/>
                <a:ea typeface="Candara"/>
                <a:cs typeface="Candara"/>
                <a:sym typeface="Candara"/>
              </a:defRPr>
            </a:lvl5pPr>
            <a:lvl6pPr marL="0" marR="0" lvl="5" indent="0" algn="ctr" rtl="0">
              <a:lnSpc>
                <a:spcPct val="100000"/>
              </a:lnSpc>
              <a:spcBef>
                <a:spcPts val="0"/>
              </a:spcBef>
              <a:spcAft>
                <a:spcPts val="0"/>
              </a:spcAft>
              <a:buClr>
                <a:srgbClr val="424456"/>
              </a:buClr>
              <a:buSzPts val="1000"/>
              <a:buFont typeface="Arial"/>
              <a:buNone/>
              <a:defRPr sz="1000" b="0" i="0" u="none" strike="noStrike" cap="none">
                <a:solidFill>
                  <a:srgbClr val="424456"/>
                </a:solidFill>
                <a:latin typeface="Candara"/>
                <a:ea typeface="Candara"/>
                <a:cs typeface="Candara"/>
                <a:sym typeface="Candara"/>
              </a:defRPr>
            </a:lvl6pPr>
            <a:lvl7pPr marL="0" marR="0" lvl="6" indent="0" algn="ctr" rtl="0">
              <a:lnSpc>
                <a:spcPct val="100000"/>
              </a:lnSpc>
              <a:spcBef>
                <a:spcPts val="0"/>
              </a:spcBef>
              <a:spcAft>
                <a:spcPts val="0"/>
              </a:spcAft>
              <a:buClr>
                <a:srgbClr val="424456"/>
              </a:buClr>
              <a:buSzPts val="1000"/>
              <a:buFont typeface="Arial"/>
              <a:buNone/>
              <a:defRPr sz="1000" b="0" i="0" u="none" strike="noStrike" cap="none">
                <a:solidFill>
                  <a:srgbClr val="424456"/>
                </a:solidFill>
                <a:latin typeface="Candara"/>
                <a:ea typeface="Candara"/>
                <a:cs typeface="Candara"/>
                <a:sym typeface="Candara"/>
              </a:defRPr>
            </a:lvl7pPr>
            <a:lvl8pPr marL="0" marR="0" lvl="7" indent="0" algn="ctr" rtl="0">
              <a:lnSpc>
                <a:spcPct val="100000"/>
              </a:lnSpc>
              <a:spcBef>
                <a:spcPts val="0"/>
              </a:spcBef>
              <a:spcAft>
                <a:spcPts val="0"/>
              </a:spcAft>
              <a:buClr>
                <a:srgbClr val="424456"/>
              </a:buClr>
              <a:buSzPts val="1000"/>
              <a:buFont typeface="Arial"/>
              <a:buNone/>
              <a:defRPr sz="1000" b="0" i="0" u="none" strike="noStrike" cap="none">
                <a:solidFill>
                  <a:srgbClr val="424456"/>
                </a:solidFill>
                <a:latin typeface="Candara"/>
                <a:ea typeface="Candara"/>
                <a:cs typeface="Candara"/>
                <a:sym typeface="Candara"/>
              </a:defRPr>
            </a:lvl8pPr>
            <a:lvl9pPr marL="0" marR="0" lvl="8" indent="0" algn="ctr" rtl="0">
              <a:lnSpc>
                <a:spcPct val="100000"/>
              </a:lnSpc>
              <a:spcBef>
                <a:spcPts val="0"/>
              </a:spcBef>
              <a:spcAft>
                <a:spcPts val="0"/>
              </a:spcAft>
              <a:buClr>
                <a:srgbClr val="424456"/>
              </a:buClr>
              <a:buSzPts val="1000"/>
              <a:buFont typeface="Arial"/>
              <a:buNone/>
              <a:defRPr sz="1000" b="0" i="0" u="none" strike="noStrike" cap="none">
                <a:solidFill>
                  <a:srgbClr val="424456"/>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en-US"/>
              <a:t>‹#›</a:t>
            </a:fld>
            <a:endParaRPr/>
          </a:p>
        </p:txBody>
      </p:sp>
      <p:sp>
        <p:nvSpPr>
          <p:cNvPr id="247" name="Shape 247"/>
          <p:cNvSpPr txBox="1">
            <a:spLocks noGrp="1"/>
          </p:cNvSpPr>
          <p:nvPr>
            <p:ph type="body" idx="1"/>
          </p:nvPr>
        </p:nvSpPr>
        <p:spPr>
          <a:xfrm>
            <a:off x="872067" y="2675467"/>
            <a:ext cx="7408333" cy="345069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mda1213@uw.edu" TargetMode="External"/><Relationship Id="rId3" Type="http://schemas.openxmlformats.org/officeDocument/2006/relationships/hyperlink" Target="mailto:kirsten5@uw.edu" TargetMode="External"/><Relationship Id="rId7" Type="http://schemas.openxmlformats.org/officeDocument/2006/relationships/hyperlink" Target="mailto:bskiver@uw.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carlsc@uw.edu" TargetMode="External"/><Relationship Id="rId5" Type="http://schemas.openxmlformats.org/officeDocument/2006/relationships/hyperlink" Target="mailto:carhodes@uw.edu" TargetMode="External"/><Relationship Id="rId4" Type="http://schemas.openxmlformats.org/officeDocument/2006/relationships/hyperlink" Target="mailto:gcafco@uw.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mailto:gcafco@uw.edu"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finance.uw.edu/fr/fringe-benefit-load-rate"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hyperlink" Target="https://www.washington.edu/research/institutional-facts-and-rates/#employee-benefit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hyperlink" Target="https://goo.gl/9VhzWi" TargetMode="External"/><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hyperlink" Target="http://finance.uw.edu/gca/cost-share"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bitools.uw.edu/#/projects/228/workbooks" TargetMode="External"/><Relationship Id="rId4" Type="http://schemas.openxmlformats.org/officeDocument/2006/relationships/hyperlink" Target="http://finance.uw.edu/pafc/trainings-and-outreach"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forms/d/e/1FAIpQLScZ0A8d26t_wr0K6YF3SOraAZdcwXihc5DkzgcwLqubCwAwJw/viewform?usp=sf_link" TargetMode="External"/><Relationship Id="rId2" Type="http://schemas.openxmlformats.org/officeDocument/2006/relationships/notesSlide" Target="../notesSlides/notesSlide34.xml"/><Relationship Id="rId1" Type="http://schemas.openxmlformats.org/officeDocument/2006/relationships/slideLayout" Target="../slideLayouts/slideLayout27.xml"/><Relationship Id="rId6" Type="http://schemas.openxmlformats.org/officeDocument/2006/relationships/hyperlink" Target="mailto:sagehelp@uw.edu" TargetMode="External"/><Relationship Id="rId5" Type="http://schemas.openxmlformats.org/officeDocument/2006/relationships/hyperlink" Target="https://www.washington.edu/research/myresearch-lifecycle/manage/compliance-requirements-non-financial/" TargetMode="External"/><Relationship Id="rId4" Type="http://schemas.openxmlformats.org/officeDocument/2006/relationships/hyperlink" Target="http://www.washington.edu/research/tools/sag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36.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hyperlink" Target="https://networks.uw.edu/networks/" TargetMode="External"/><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hyperlink" Target="https://itconnect.uw.edu/connect/uw-networks/about-husky-onnet/" TargetMode="External"/><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hyperlink" Target="http://finance.uw.edu/gca/cost-share"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8" Type="http://schemas.openxmlformats.org/officeDocument/2006/relationships/hyperlink" Target="https://biportal.uw.edu/Report" TargetMode="External"/><Relationship Id="rId3" Type="http://schemas.openxmlformats.org/officeDocument/2006/relationships/image" Target="../media/image37.jpg"/><Relationship Id="rId7" Type="http://schemas.openxmlformats.org/officeDocument/2006/relationships/hyperlink" Target="http://itconnect.uw.edu/work/data/" TargetMode="External"/><Relationship Id="rId2" Type="http://schemas.openxmlformats.org/officeDocument/2006/relationships/notesSlide" Target="../notesSlides/notesSlide50.xml"/><Relationship Id="rId1" Type="http://schemas.openxmlformats.org/officeDocument/2006/relationships/slideLayout" Target="../slideLayouts/slideLayout50.xml"/><Relationship Id="rId6" Type="http://schemas.openxmlformats.org/officeDocument/2006/relationships/hyperlink" Target="https://www.washington.edu/research/training/about-core/" TargetMode="External"/><Relationship Id="rId5" Type="http://schemas.openxmlformats.org/officeDocument/2006/relationships/hyperlink" Target="https://uwresearch.gosignmeup.com/public/course/browse" TargetMode="External"/><Relationship Id="rId4" Type="http://schemas.openxmlformats.org/officeDocument/2006/relationships/image" Target="../media/image1.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uwresearch.gosignmeup.com/Public/Course/Browse"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mailto:andra2@uw.edu"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mailto:gcahelp@uw.edu" TargetMode="External"/><Relationship Id="rId5" Type="http://schemas.openxmlformats.org/officeDocument/2006/relationships/hyperlink" Target="mailto:gcafco@uw.edu" TargetMode="External"/><Relationship Id="rId4" Type="http://schemas.openxmlformats.org/officeDocument/2006/relationships/hyperlink" Target="mailto:mgard4@uw.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www.washington.edu/research/training/about-core/" TargetMode="External"/><Relationship Id="rId5" Type="http://schemas.openxmlformats.org/officeDocument/2006/relationships/hyperlink" Target="https://uwresearch.gosignmeup.com/public/course/browse"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aphicFrame>
        <p:nvGraphicFramePr>
          <p:cNvPr id="438" name="Shape 438"/>
          <p:cNvGraphicFramePr/>
          <p:nvPr/>
        </p:nvGraphicFramePr>
        <p:xfrm>
          <a:off x="228600" y="533400"/>
          <a:ext cx="8671425" cy="5594365"/>
        </p:xfrm>
        <a:graphic>
          <a:graphicData uri="http://schemas.openxmlformats.org/drawingml/2006/table">
            <a:tbl>
              <a:tblPr firstRow="1" firstCol="1" bandRow="1">
                <a:noFill/>
                <a:tableStyleId>{2A6A05D2-0A78-43D8-A45B-ED2A4EB49CD5}</a:tableStyleId>
              </a:tblPr>
              <a:tblGrid>
                <a:gridCol w="3581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670425">
                  <a:extLst>
                    <a:ext uri="{9D8B030D-6E8A-4147-A177-3AD203B41FA5}">
                      <a16:colId xmlns:a16="http://schemas.microsoft.com/office/drawing/2014/main" val="20003"/>
                    </a:ext>
                  </a:extLst>
                </a:gridCol>
              </a:tblGrid>
              <a:tr h="5676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US" sz="3000" b="0" u="none" strike="noStrike" cap="none">
                          <a:solidFill>
                            <a:srgbClr val="5F497A"/>
                          </a:solidFill>
                          <a:latin typeface="Calibri"/>
                          <a:ea typeface="Calibri"/>
                          <a:cs typeface="Calibri"/>
                          <a:sym typeface="Calibri"/>
                        </a:rPr>
                        <a:t>MRAM </a:t>
                      </a:r>
                      <a:r>
                        <a:rPr lang="en-US" sz="3000" b="0" u="none" strike="noStrike" cap="none">
                          <a:solidFill>
                            <a:srgbClr val="BFBFBF"/>
                          </a:solidFill>
                          <a:latin typeface="Calibri"/>
                          <a:ea typeface="Calibri"/>
                          <a:cs typeface="Calibri"/>
                          <a:sym typeface="Calibri"/>
                        </a:rPr>
                        <a:t>|</a:t>
                      </a:r>
                      <a:r>
                        <a:rPr lang="en-US" sz="3000" b="0" u="none" strike="noStrike" cap="none">
                          <a:solidFill>
                            <a:srgbClr val="5F497A"/>
                          </a:solidFill>
                          <a:latin typeface="Calibri"/>
                          <a:ea typeface="Calibri"/>
                          <a:cs typeface="Calibri"/>
                          <a:sym typeface="Calibri"/>
                        </a:rPr>
                        <a:t> Monthly Research Administration Meeting </a:t>
                      </a:r>
                      <a:endParaRPr sz="1400" u="none" strike="noStrike" cap="none"/>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5000">
                <a:tc gridSpan="4">
                  <a:txBody>
                    <a:bodyPr/>
                    <a:lstStyle/>
                    <a:p>
                      <a:pPr marL="0" marR="0" lvl="0" indent="0" algn="ctr" rtl="0">
                        <a:lnSpc>
                          <a:spcPct val="100000"/>
                        </a:lnSpc>
                        <a:spcBef>
                          <a:spcPts val="0"/>
                        </a:spcBef>
                        <a:spcAft>
                          <a:spcPts val="0"/>
                        </a:spcAft>
                        <a:buClr>
                          <a:schemeClr val="dk1"/>
                        </a:buClr>
                        <a:buSzPts val="800"/>
                        <a:buFont typeface="Calibri"/>
                        <a:buNone/>
                      </a:pPr>
                      <a:endParaRPr sz="8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400"/>
                        <a:buFont typeface="Calibri"/>
                        <a:buNone/>
                      </a:pPr>
                      <a:r>
                        <a:rPr lang="en-US" sz="1400" b="0" u="none" strike="noStrike" cap="none">
                          <a:solidFill>
                            <a:srgbClr val="5F497A"/>
                          </a:solidFill>
                          <a:latin typeface="Calibri"/>
                          <a:ea typeface="Calibri"/>
                          <a:cs typeface="Calibri"/>
                          <a:sym typeface="Calibri"/>
                        </a:rPr>
                        <a:t>MARCH 15, 2018 </a:t>
                      </a:r>
                      <a:endParaRPr sz="1400" u="none" strike="noStrike" cap="none"/>
                    </a:p>
                    <a:p>
                      <a:pPr marL="0" marR="0" lvl="0" indent="0" algn="ctr" rtl="0">
                        <a:lnSpc>
                          <a:spcPct val="100000"/>
                        </a:lnSpc>
                        <a:spcBef>
                          <a:spcPts val="0"/>
                        </a:spcBef>
                        <a:spcAft>
                          <a:spcPts val="0"/>
                        </a:spcAft>
                        <a:buClr>
                          <a:srgbClr val="5F497A"/>
                        </a:buClr>
                        <a:buSzPts val="1400"/>
                        <a:buFont typeface="Calibri"/>
                        <a:buNone/>
                      </a:pPr>
                      <a:r>
                        <a:rPr lang="en-US" sz="1400" b="0" u="none" strike="noStrike" cap="none">
                          <a:solidFill>
                            <a:srgbClr val="5F497A"/>
                          </a:solidFill>
                          <a:latin typeface="Calibri"/>
                          <a:ea typeface="Calibri"/>
                          <a:cs typeface="Calibri"/>
                          <a:sym typeface="Calibri"/>
                        </a:rPr>
                        <a:t>9:00 AM – 10:00 AM</a:t>
                      </a:r>
                      <a:endParaRPr sz="14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200"/>
                        <a:buFont typeface="Calibri"/>
                        <a:buNone/>
                      </a:pPr>
                      <a:r>
                        <a:rPr lang="en-US" sz="1200" b="0" u="none" strike="noStrike" cap="none">
                          <a:solidFill>
                            <a:srgbClr val="5F497A"/>
                          </a:solidFill>
                          <a:latin typeface="Calibri"/>
                          <a:ea typeface="Calibri"/>
                          <a:cs typeface="Calibri"/>
                          <a:sym typeface="Calibri"/>
                        </a:rPr>
                        <a:t>UW TOWER AUDITORIUM</a:t>
                      </a:r>
                      <a:endParaRPr sz="1400" u="none" strike="noStrike" cap="none"/>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725">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latin typeface="Calibri"/>
                          <a:ea typeface="Calibri"/>
                          <a:cs typeface="Calibri"/>
                          <a:sym typeface="Calibri"/>
                        </a:rPr>
                        <a:t>Welcome</a:t>
                      </a:r>
                      <a:endParaRPr sz="1400" u="none" strike="noStrike" cap="none"/>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latin typeface="Calibri"/>
                          <a:ea typeface="Calibri"/>
                          <a:cs typeface="Calibri"/>
                          <a:sym typeface="Calibri"/>
                          <a:hlinkClick r:id="rId3"/>
                        </a:rPr>
                        <a:t>kirsten5@uw.edu</a:t>
                      </a:r>
                      <a:r>
                        <a:rPr lang="en-US" sz="1000" u="sng" strike="noStrike" cap="none">
                          <a:solidFill>
                            <a:schemeClr val="dk1"/>
                          </a:solidFill>
                          <a:latin typeface="Calibri"/>
                          <a:ea typeface="Calibri"/>
                          <a:cs typeface="Calibri"/>
                          <a:sym typeface="Calibri"/>
                        </a:rPr>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rPr>
                        <a:t>Compliance Tools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Andra Sawyer &amp; Matt Gardner</a:t>
                      </a:r>
                      <a:endParaRPr sz="1000" u="none" strike="noStrike" cap="none"/>
                    </a:p>
                    <a:p>
                      <a:pPr marL="0" marR="0" lvl="0" indent="0" algn="l" rtl="0">
                        <a:lnSpc>
                          <a:spcPct val="100000"/>
                        </a:lnSpc>
                        <a:spcBef>
                          <a:spcPts val="0"/>
                        </a:spcBef>
                        <a:spcAft>
                          <a:spcPts val="0"/>
                        </a:spcAft>
                        <a:buClr>
                          <a:schemeClr val="dk1"/>
                        </a:buClr>
                        <a:buSzPts val="1000"/>
                        <a:buFont typeface="Arial"/>
                        <a:buNone/>
                      </a:pPr>
                      <a:r>
                        <a:rPr lang="en-US" sz="1000" u="none" strike="noStrike" cap="none">
                          <a:solidFill>
                            <a:srgbClr val="3F3F3F"/>
                          </a:solidFill>
                        </a:rPr>
                        <a:t>Post Award Financial Compliance</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US" sz="1000" u="sng" strike="noStrike" cap="none">
                          <a:solidFill>
                            <a:schemeClr val="hlink"/>
                          </a:solidFill>
                          <a:hlinkClick r:id="rId4"/>
                        </a:rPr>
                        <a:t>gcafco@uw.edu</a:t>
                      </a:r>
                      <a:r>
                        <a:rPr lang="en-US" sz="1000" u="none" strike="noStrike" cap="none"/>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25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rPr>
                        <a:t>Fringe Benefit Rates for Proposals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Carol Rhodes</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Office of Sponsored Programs</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US" sz="1000" u="sng" strike="noStrike" cap="none">
                          <a:solidFill>
                            <a:schemeClr val="hlink"/>
                          </a:solidFill>
                          <a:hlinkClick r:id="rId5"/>
                        </a:rPr>
                        <a:t>carhodes@uw.edu</a:t>
                      </a:r>
                      <a:r>
                        <a:rPr lang="en-US" sz="1000" u="none" strike="noStrike" cap="none"/>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rPr>
                        <a:t>SAGE: eGC1 Compliance Updates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Chris Carlson</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ORIS</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US" sz="1000" u="sng" strike="noStrike" cap="none">
                          <a:solidFill>
                            <a:schemeClr val="hlink"/>
                          </a:solidFill>
                          <a:hlinkClick r:id="rId6"/>
                        </a:rPr>
                        <a:t>carlsc@uw.edu</a:t>
                      </a:r>
                      <a:r>
                        <a:rPr lang="en-US" sz="1000" u="none" strike="noStrike" cap="none"/>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15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rPr>
                        <a:t>New VPN Security Requirement</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Rebekah Skiver Thompson</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Chief Information Security Office</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US" sz="1000" u="sng" strike="noStrike" cap="none">
                          <a:solidFill>
                            <a:schemeClr val="hlink"/>
                          </a:solidFill>
                          <a:hlinkClick r:id="rId7"/>
                        </a:rPr>
                        <a:t>bskiver@uw.edu</a:t>
                      </a:r>
                      <a:r>
                        <a:rPr lang="en-US" sz="1000" u="none" strike="noStrike" cap="none"/>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rPr>
                        <a:t>Salary Cap Cost Sharing &amp; eFECS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Michael Anthony</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Management Accounting &amp; Analysis</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US" sz="1000" u="sng" strike="noStrike" cap="none">
                          <a:solidFill>
                            <a:schemeClr val="hlink"/>
                          </a:solidFill>
                          <a:hlinkClick r:id="rId8"/>
                        </a:rPr>
                        <a:t>mda1213@uw.edu</a:t>
                      </a:r>
                      <a:r>
                        <a:rPr lang="en-US" sz="1000" u="sng" strike="noStrike" cap="none">
                          <a:solidFill>
                            <a:schemeClr val="hlink"/>
                          </a:solidFill>
                        </a:rPr>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3</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681125">
                <a:tc gridSpan="4">
                  <a:txBody>
                    <a:bodyPr/>
                    <a:lstStyle/>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US"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US" sz="1400" b="0" u="none" strike="noStrike" cap="none">
                          <a:solidFill>
                            <a:srgbClr val="5F497A"/>
                          </a:solidFill>
                          <a:latin typeface="Calibri"/>
                          <a:ea typeface="Calibri"/>
                          <a:cs typeface="Calibri"/>
                          <a:sym typeface="Calibri"/>
                        </a:rPr>
                        <a:t>APRIL 12, 2018 </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r>
                        <a:rPr lang="en-US" sz="1100" b="0" u="none" strike="noStrike" cap="none">
                          <a:solidFill>
                            <a:srgbClr val="5F497A"/>
                          </a:solidFill>
                          <a:latin typeface="Calibri"/>
                          <a:ea typeface="Calibri"/>
                          <a:cs typeface="Calibri"/>
                          <a:sym typeface="Calibri"/>
                        </a:rPr>
                        <a:t>UW TOWER AUDITORIUM</a:t>
                      </a:r>
                      <a:endParaRPr sz="1400" u="none" strike="noStrike" cap="none"/>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Shape 513"/>
          <p:cNvPicPr preferRelativeResize="0">
            <a:picLocks noGrp="1"/>
          </p:cNvPicPr>
          <p:nvPr>
            <p:ph type="chart" idx="2"/>
          </p:nvPr>
        </p:nvPicPr>
        <p:blipFill rotWithShape="1">
          <a:blip r:embed="rId3">
            <a:alphaModFix/>
          </a:blip>
          <a:srcRect/>
          <a:stretch/>
        </p:blipFill>
        <p:spPr>
          <a:xfrm>
            <a:off x="766763" y="1781515"/>
            <a:ext cx="8021637" cy="4342720"/>
          </a:xfrm>
          <a:prstGeom prst="rect">
            <a:avLst/>
          </a:prstGeom>
          <a:noFill/>
          <a:ln>
            <a:noFill/>
          </a:ln>
        </p:spPr>
      </p:pic>
      <p:sp>
        <p:nvSpPr>
          <p:cNvPr id="514" name="Shape 51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Goals &amp; Objectives</a:t>
            </a:r>
            <a:endParaRPr sz="3000" b="0" i="0" u="none" strike="noStrike" cap="none">
              <a:solidFill>
                <a:srgbClr val="4B2E83"/>
              </a:solidFill>
              <a:latin typeface="Encode Sans Black"/>
              <a:ea typeface="Encode Sans Black"/>
              <a:cs typeface="Encode Sans Black"/>
              <a:sym typeface="Encode Sans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Office of the Controller Dashboard </a:t>
            </a:r>
            <a:endParaRPr sz="3000" b="0" i="0" u="none" strike="noStrike" cap="none">
              <a:solidFill>
                <a:srgbClr val="4B2E83"/>
              </a:solidFill>
              <a:latin typeface="Encode Sans Black"/>
              <a:ea typeface="Encode Sans Black"/>
              <a:cs typeface="Encode Sans Black"/>
              <a:sym typeface="Encode Sans Black"/>
            </a:endParaRPr>
          </a:p>
        </p:txBody>
      </p:sp>
      <p:sp>
        <p:nvSpPr>
          <p:cNvPr id="521" name="Shape 521"/>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Aged Receivables &amp; high risk transactions on Sponsored Awards</a:t>
            </a:r>
            <a:endParaRPr/>
          </a:p>
          <a:p>
            <a:pPr marL="342900" marR="0" lvl="0" indent="-342900" algn="l" rtl="0">
              <a:spcBef>
                <a:spcPts val="48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Options for Open and Controlled Access</a:t>
            </a:r>
            <a:endParaRPr/>
          </a:p>
          <a:p>
            <a:pPr marL="342900" marR="0" lvl="0" indent="-190500" algn="l" rtl="0">
              <a:spcBef>
                <a:spcPts val="480"/>
              </a:spcBef>
              <a:spcAft>
                <a:spcPts val="0"/>
              </a:spcAft>
              <a:buClr>
                <a:srgbClr val="4B2E83"/>
              </a:buClr>
              <a:buSzPts val="2400"/>
              <a:buFont typeface="Arial"/>
              <a:buNone/>
            </a:pP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Program will expand</a:t>
            </a:r>
            <a:endParaRPr/>
          </a:p>
          <a:p>
            <a:pPr marL="342900" marR="0" lvl="0" indent="-190500" algn="l" rtl="0">
              <a:spcBef>
                <a:spcPts val="480"/>
              </a:spcBef>
              <a:spcAft>
                <a:spcPts val="0"/>
              </a:spcAft>
              <a:buClr>
                <a:srgbClr val="4B2E83"/>
              </a:buClr>
              <a:buSzPts val="2400"/>
              <a:buFont typeface="Arial"/>
              <a:buNone/>
            </a:pP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Uses Tableau which is:</a:t>
            </a:r>
            <a:endParaRPr sz="24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Really cool</a:t>
            </a:r>
            <a:endParaRPr sz="20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Frustrating</a:t>
            </a:r>
            <a:endParaRPr sz="2000" b="1"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p:txBody>
      </p:sp>
      <p:pic>
        <p:nvPicPr>
          <p:cNvPr id="522" name="Shape 522"/>
          <p:cNvPicPr preferRelativeResize="0"/>
          <p:nvPr/>
        </p:nvPicPr>
        <p:blipFill rotWithShape="1">
          <a:blip r:embed="rId3">
            <a:alphaModFix/>
          </a:blip>
          <a:srcRect/>
          <a:stretch/>
        </p:blipFill>
        <p:spPr>
          <a:xfrm>
            <a:off x="4959412" y="3164605"/>
            <a:ext cx="4184588" cy="36933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Shape 528"/>
          <p:cNvPicPr preferRelativeResize="0">
            <a:picLocks noGrp="1"/>
          </p:cNvPicPr>
          <p:nvPr>
            <p:ph type="chart" idx="2"/>
          </p:nvPr>
        </p:nvPicPr>
        <p:blipFill rotWithShape="1">
          <a:blip r:embed="rId3">
            <a:alphaModFix/>
          </a:blip>
          <a:srcRect/>
          <a:stretch/>
        </p:blipFill>
        <p:spPr>
          <a:xfrm>
            <a:off x="671757" y="1956926"/>
            <a:ext cx="8021637" cy="2848097"/>
          </a:xfrm>
          <a:prstGeom prst="rect">
            <a:avLst/>
          </a:prstGeom>
          <a:noFill/>
          <a:ln>
            <a:noFill/>
          </a:ln>
        </p:spPr>
      </p:pic>
      <p:sp>
        <p:nvSpPr>
          <p:cNvPr id="529" name="Shape 52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Office of the Controller Dashboard: </a:t>
            </a:r>
            <a:endParaRPr/>
          </a:p>
          <a:p>
            <a:pPr marL="0" marR="0" lvl="0" indent="0" algn="l" rtl="0">
              <a:lnSpc>
                <a:spcPct val="8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Aged Receivables has Open Access</a:t>
            </a:r>
            <a:endParaRPr sz="3000" b="0" i="0" u="none" strike="noStrike" cap="none">
              <a:solidFill>
                <a:srgbClr val="4B2E83"/>
              </a:solidFill>
              <a:latin typeface="Encode Sans Black"/>
              <a:ea typeface="Encode Sans Black"/>
              <a:cs typeface="Encode Sans Black"/>
              <a:sym typeface="Encode Sans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Visualizations with Controlled Access</a:t>
            </a:r>
            <a:endParaRPr sz="3000" b="0" i="0" u="none" strike="noStrike" cap="none">
              <a:solidFill>
                <a:srgbClr val="4B2E83"/>
              </a:solidFill>
              <a:latin typeface="Encode Sans Black"/>
              <a:ea typeface="Encode Sans Black"/>
              <a:cs typeface="Encode Sans Black"/>
              <a:sym typeface="Encode Sans Black"/>
            </a:endParaRPr>
          </a:p>
        </p:txBody>
      </p:sp>
      <p:sp>
        <p:nvSpPr>
          <p:cNvPr id="535" name="Shape 535"/>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Cost Transfers (To/From)</a:t>
            </a:r>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Equipment &gt; 90 days Award End</a:t>
            </a:r>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Food</a:t>
            </a:r>
            <a:endParaRPr/>
          </a:p>
          <a:p>
            <a:pPr marL="342900" marR="0" lvl="0" indent="-21590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High risk transactions should be reviewed for:</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Trends</a:t>
            </a:r>
            <a:endParaRPr sz="20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Corrective actions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Training opportunities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Gaps in Internal Controls</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a:p>
            <a:pPr marL="342900" marR="0" lvl="1"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Access &gt; School/College Admin&gt;email gcafco@uw.edu</a:t>
            </a:r>
            <a:endParaRPr/>
          </a:p>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5 Parts to the Visualization</a:t>
            </a:r>
            <a:endParaRPr sz="3000" b="0" i="0" u="none" strike="noStrike" cap="none">
              <a:solidFill>
                <a:srgbClr val="4B2E83"/>
              </a:solidFill>
              <a:latin typeface="Encode Sans Black"/>
              <a:ea typeface="Encode Sans Black"/>
              <a:cs typeface="Encode Sans Black"/>
              <a:sym typeface="Encode Sans Black"/>
            </a:endParaRPr>
          </a:p>
        </p:txBody>
      </p:sp>
      <p:sp>
        <p:nvSpPr>
          <p:cNvPr id="541" name="Shape 541"/>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4B2E83"/>
              </a:buClr>
              <a:buSzPts val="2400"/>
              <a:buFont typeface="Calibri"/>
              <a:buAutoNum type="arabicPeriod"/>
            </a:pPr>
            <a:r>
              <a:rPr lang="en-US" sz="2400" b="1" i="0" u="none" strike="noStrike" cap="none">
                <a:solidFill>
                  <a:srgbClr val="4B2E83"/>
                </a:solidFill>
                <a:latin typeface="Open Sans"/>
                <a:ea typeface="Open Sans"/>
                <a:cs typeface="Open Sans"/>
                <a:sym typeface="Open Sans"/>
              </a:rPr>
              <a:t>Help</a:t>
            </a:r>
            <a:endParaRPr/>
          </a:p>
          <a:p>
            <a:pPr marL="457200" marR="0" lvl="0" indent="-457200" algn="l" rtl="0">
              <a:spcBef>
                <a:spcPts val="480"/>
              </a:spcBef>
              <a:spcAft>
                <a:spcPts val="0"/>
              </a:spcAft>
              <a:buClr>
                <a:srgbClr val="4B2E83"/>
              </a:buClr>
              <a:buSzPts val="2400"/>
              <a:buFont typeface="Calibri"/>
              <a:buAutoNum type="arabicPeriod"/>
            </a:pPr>
            <a:r>
              <a:rPr lang="en-US" sz="2400" b="1" i="0" u="none" strike="noStrike" cap="none">
                <a:solidFill>
                  <a:srgbClr val="4B2E83"/>
                </a:solidFill>
                <a:latin typeface="Open Sans"/>
                <a:ea typeface="Open Sans"/>
                <a:cs typeface="Open Sans"/>
                <a:sym typeface="Open Sans"/>
              </a:rPr>
              <a:t>Filter</a:t>
            </a:r>
            <a:endParaRPr/>
          </a:p>
          <a:p>
            <a:pPr marL="457200" marR="0" lvl="0" indent="-457200" algn="l" rtl="0">
              <a:spcBef>
                <a:spcPts val="480"/>
              </a:spcBef>
              <a:spcAft>
                <a:spcPts val="0"/>
              </a:spcAft>
              <a:buClr>
                <a:srgbClr val="4B2E83"/>
              </a:buClr>
              <a:buSzPts val="2400"/>
              <a:buFont typeface="Calibri"/>
              <a:buAutoNum type="arabicPeriod"/>
            </a:pPr>
            <a:r>
              <a:rPr lang="en-US" sz="2400" b="1" i="0" u="none" strike="noStrike" cap="none">
                <a:solidFill>
                  <a:srgbClr val="4B2E83"/>
                </a:solidFill>
                <a:latin typeface="Open Sans"/>
                <a:ea typeface="Open Sans"/>
                <a:cs typeface="Open Sans"/>
                <a:sym typeface="Open Sans"/>
              </a:rPr>
              <a:t>Chart</a:t>
            </a:r>
            <a:endParaRPr/>
          </a:p>
          <a:p>
            <a:pPr marL="457200" marR="0" lvl="0" indent="-457200" algn="l" rtl="0">
              <a:spcBef>
                <a:spcPts val="480"/>
              </a:spcBef>
              <a:spcAft>
                <a:spcPts val="0"/>
              </a:spcAft>
              <a:buClr>
                <a:srgbClr val="4B2E83"/>
              </a:buClr>
              <a:buSzPts val="2400"/>
              <a:buFont typeface="Calibri"/>
              <a:buAutoNum type="arabicPeriod"/>
            </a:pPr>
            <a:r>
              <a:rPr lang="en-US" sz="2400" b="1" i="0" u="none" strike="noStrike" cap="none">
                <a:solidFill>
                  <a:srgbClr val="4B2E83"/>
                </a:solidFill>
                <a:latin typeface="Open Sans"/>
                <a:ea typeface="Open Sans"/>
                <a:cs typeface="Open Sans"/>
                <a:sym typeface="Open Sans"/>
              </a:rPr>
              <a:t>Table</a:t>
            </a:r>
            <a:endParaRPr/>
          </a:p>
          <a:p>
            <a:pPr marL="457200" marR="0" lvl="0" indent="-457200" algn="l" rtl="0">
              <a:spcBef>
                <a:spcPts val="480"/>
              </a:spcBef>
              <a:spcAft>
                <a:spcPts val="0"/>
              </a:spcAft>
              <a:buClr>
                <a:srgbClr val="4B2E83"/>
              </a:buClr>
              <a:buSzPts val="2400"/>
              <a:buFont typeface="Calibri"/>
              <a:buAutoNum type="arabicPeriod"/>
            </a:pPr>
            <a:r>
              <a:rPr lang="en-US" sz="2400" b="1" i="0" u="none" strike="noStrike" cap="none">
                <a:solidFill>
                  <a:srgbClr val="4B2E83"/>
                </a:solidFill>
                <a:latin typeface="Open Sans"/>
                <a:ea typeface="Open Sans"/>
                <a:cs typeface="Open Sans"/>
                <a:sym typeface="Open Sans"/>
              </a:rPr>
              <a:t>Export</a:t>
            </a:r>
            <a:endParaRPr sz="2400" b="1" i="0" u="none" strike="noStrike" cap="none">
              <a:solidFill>
                <a:srgbClr val="4B2E83"/>
              </a:solidFill>
              <a:latin typeface="Open Sans"/>
              <a:ea typeface="Open Sans"/>
              <a:cs typeface="Open Sans"/>
              <a:sym typeface="Open Sans"/>
            </a:endParaRPr>
          </a:p>
        </p:txBody>
      </p:sp>
      <p:pic>
        <p:nvPicPr>
          <p:cNvPr id="542" name="Shape 542"/>
          <p:cNvPicPr preferRelativeResize="0"/>
          <p:nvPr/>
        </p:nvPicPr>
        <p:blipFill rotWithShape="1">
          <a:blip r:embed="rId3">
            <a:alphaModFix/>
          </a:blip>
          <a:srcRect/>
          <a:stretch/>
        </p:blipFill>
        <p:spPr>
          <a:xfrm>
            <a:off x="2438400" y="2209800"/>
            <a:ext cx="6478340" cy="44403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p>
            <a:pPr marL="0" lvl="0" indent="0">
              <a:spcBef>
                <a:spcPts val="480"/>
              </a:spcBef>
              <a:spcAft>
                <a:spcPts val="0"/>
              </a:spcAft>
              <a:buNone/>
            </a:pPr>
            <a:endParaRPr/>
          </a:p>
        </p:txBody>
      </p:sp>
      <p:sp>
        <p:nvSpPr>
          <p:cNvPr id="548" name="Shape 54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Equipment Example: 1 department, Transaction Count, PI by Color</a:t>
            </a:r>
            <a:endParaRPr sz="3000" b="0" i="0" u="none" strike="noStrike" cap="none">
              <a:solidFill>
                <a:srgbClr val="4B2E83"/>
              </a:solidFill>
              <a:latin typeface="Encode Sans Black"/>
              <a:ea typeface="Encode Sans Black"/>
              <a:cs typeface="Encode Sans Black"/>
              <a:sym typeface="Encode Sans Black"/>
            </a:endParaRPr>
          </a:p>
        </p:txBody>
      </p:sp>
      <p:pic>
        <p:nvPicPr>
          <p:cNvPr id="549" name="Shape 549"/>
          <p:cNvPicPr preferRelativeResize="0"/>
          <p:nvPr/>
        </p:nvPicPr>
        <p:blipFill rotWithShape="1">
          <a:blip r:embed="rId3">
            <a:alphaModFix/>
          </a:blip>
          <a:srcRect/>
          <a:stretch/>
        </p:blipFill>
        <p:spPr>
          <a:xfrm>
            <a:off x="766763" y="2983374"/>
            <a:ext cx="8021637" cy="31856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Food Example: 1 School, Transaction Amount, Colors by Department</a:t>
            </a:r>
            <a:endParaRPr sz="3000" b="0" i="0" u="none" strike="noStrike" cap="none">
              <a:solidFill>
                <a:srgbClr val="4B2E83"/>
              </a:solidFill>
              <a:latin typeface="Encode Sans Black"/>
              <a:ea typeface="Encode Sans Black"/>
              <a:cs typeface="Encode Sans Black"/>
              <a:sym typeface="Encode Sans Black"/>
            </a:endParaRPr>
          </a:p>
        </p:txBody>
      </p:sp>
      <p:pic>
        <p:nvPicPr>
          <p:cNvPr id="556" name="Shape 556"/>
          <p:cNvPicPr preferRelativeResize="0">
            <a:picLocks noGrp="1"/>
          </p:cNvPicPr>
          <p:nvPr>
            <p:ph type="chart" idx="2"/>
          </p:nvPr>
        </p:nvPicPr>
        <p:blipFill rotWithShape="1">
          <a:blip r:embed="rId3">
            <a:alphaModFix/>
          </a:blip>
          <a:srcRect/>
          <a:stretch/>
        </p:blipFill>
        <p:spPr>
          <a:xfrm>
            <a:off x="583883" y="2366514"/>
            <a:ext cx="8021637" cy="18620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Filtered Data Exported into Excel</a:t>
            </a:r>
            <a:endParaRPr sz="3000" b="0" i="0" u="none" strike="noStrike" cap="none">
              <a:solidFill>
                <a:srgbClr val="4B2E83"/>
              </a:solidFill>
              <a:latin typeface="Encode Sans Black"/>
              <a:ea typeface="Encode Sans Black"/>
              <a:cs typeface="Encode Sans Black"/>
              <a:sym typeface="Encode Sans Black"/>
            </a:endParaRPr>
          </a:p>
        </p:txBody>
      </p:sp>
      <p:sp>
        <p:nvSpPr>
          <p:cNvPr id="563" name="Shape 563"/>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Budget Number &amp; Name</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Org Code (broken down into 3 segments)</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PI Name</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Revenue Class (Sponsor)</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Federal/Non-Federal</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Account Code</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Posting Date</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Amount</a:t>
            </a:r>
            <a:endParaRPr sz="2400" b="0" i="0" u="none" strike="noStrike" cap="none">
              <a:solidFill>
                <a:srgbClr val="4B2E83"/>
              </a:solidFill>
              <a:latin typeface="Open Sans"/>
              <a:ea typeface="Open Sans"/>
              <a:cs typeface="Open Sans"/>
              <a:sym typeface="Open Sans"/>
            </a:endParaRPr>
          </a:p>
        </p:txBody>
      </p:sp>
      <p:pic>
        <p:nvPicPr>
          <p:cNvPr id="564" name="Shape 564"/>
          <p:cNvPicPr preferRelativeResize="0"/>
          <p:nvPr/>
        </p:nvPicPr>
        <p:blipFill rotWithShape="1">
          <a:blip r:embed="rId3">
            <a:alphaModFix/>
          </a:blip>
          <a:srcRect/>
          <a:stretch/>
        </p:blipFill>
        <p:spPr>
          <a:xfrm>
            <a:off x="5063112" y="2871018"/>
            <a:ext cx="3605589" cy="28812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Cost Transfers, includes information from MyFD</a:t>
            </a:r>
            <a:endParaRPr sz="3000" b="0" i="0" u="none" strike="noStrike" cap="none">
              <a:solidFill>
                <a:srgbClr val="4B2E83"/>
              </a:solidFill>
              <a:latin typeface="Encode Sans Black"/>
              <a:ea typeface="Encode Sans Black"/>
              <a:cs typeface="Encode Sans Black"/>
              <a:sym typeface="Encode Sans Black"/>
            </a:endParaRPr>
          </a:p>
        </p:txBody>
      </p:sp>
      <p:pic>
        <p:nvPicPr>
          <p:cNvPr id="571" name="Shape 571"/>
          <p:cNvPicPr preferRelativeResize="0">
            <a:picLocks noGrp="1"/>
          </p:cNvPicPr>
          <p:nvPr>
            <p:ph type="chart" idx="2"/>
          </p:nvPr>
        </p:nvPicPr>
        <p:blipFill rotWithShape="1">
          <a:blip r:embed="rId3">
            <a:alphaModFix/>
          </a:blip>
          <a:srcRect/>
          <a:stretch/>
        </p:blipFill>
        <p:spPr>
          <a:xfrm>
            <a:off x="1657083" y="1736725"/>
            <a:ext cx="6240996" cy="4432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Cost Transfers - Additional Exported Data</a:t>
            </a:r>
            <a:endParaRPr sz="3000" b="0" i="0" u="none" strike="noStrike" cap="none">
              <a:solidFill>
                <a:srgbClr val="4B2E83"/>
              </a:solidFill>
              <a:latin typeface="Encode Sans Black"/>
              <a:ea typeface="Encode Sans Black"/>
              <a:cs typeface="Encode Sans Black"/>
              <a:sym typeface="Encode Sans Black"/>
            </a:endParaRPr>
          </a:p>
        </p:txBody>
      </p:sp>
      <p:pic>
        <p:nvPicPr>
          <p:cNvPr id="577" name="Shape 577"/>
          <p:cNvPicPr preferRelativeResize="0">
            <a:picLocks noGrp="1"/>
          </p:cNvPicPr>
          <p:nvPr>
            <p:ph type="chart" idx="2"/>
          </p:nvPr>
        </p:nvPicPr>
        <p:blipFill rotWithShape="1">
          <a:blip r:embed="rId3">
            <a:alphaModFix/>
          </a:blip>
          <a:srcRect/>
          <a:stretch/>
        </p:blipFill>
        <p:spPr>
          <a:xfrm>
            <a:off x="538163" y="4701251"/>
            <a:ext cx="8021700" cy="1012500"/>
          </a:xfrm>
          <a:prstGeom prst="rect">
            <a:avLst/>
          </a:prstGeom>
          <a:noFill/>
          <a:ln>
            <a:noFill/>
          </a:ln>
        </p:spPr>
      </p:pic>
      <p:sp>
        <p:nvSpPr>
          <p:cNvPr id="578" name="Shape 578"/>
          <p:cNvSpPr txBox="1"/>
          <p:nvPr/>
        </p:nvSpPr>
        <p:spPr>
          <a:xfrm>
            <a:off x="766925" y="1799300"/>
            <a:ext cx="7891500" cy="267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3006F"/>
              </a:buClr>
              <a:buSzPts val="2400"/>
              <a:buFont typeface="Arial"/>
              <a:buChar char="•"/>
            </a:pPr>
            <a:r>
              <a:rPr lang="en-US" sz="2400" b="0" i="0" u="none" strike="noStrike" cap="none">
                <a:solidFill>
                  <a:srgbClr val="33006F"/>
                </a:solidFill>
                <a:latin typeface="Calibri"/>
                <a:ea typeface="Calibri"/>
                <a:cs typeface="Calibri"/>
                <a:sym typeface="Calibri"/>
              </a:rPr>
              <a:t>Name of Preparer</a:t>
            </a:r>
            <a:endParaRPr/>
          </a:p>
          <a:p>
            <a:pPr marL="342900" marR="0" lvl="0" indent="-342900" algn="l" rtl="0">
              <a:lnSpc>
                <a:spcPct val="100000"/>
              </a:lnSpc>
              <a:spcBef>
                <a:spcPts val="0"/>
              </a:spcBef>
              <a:spcAft>
                <a:spcPts val="0"/>
              </a:spcAft>
              <a:buClr>
                <a:srgbClr val="33006F"/>
              </a:buClr>
              <a:buSzPts val="2400"/>
              <a:buFont typeface="Arial"/>
              <a:buChar char="•"/>
            </a:pPr>
            <a:r>
              <a:rPr lang="en-US" sz="2400" b="0" i="0" u="none" strike="noStrike" cap="none">
                <a:solidFill>
                  <a:srgbClr val="33006F"/>
                </a:solidFill>
                <a:latin typeface="Calibri"/>
                <a:ea typeface="Calibri"/>
                <a:cs typeface="Calibri"/>
                <a:sym typeface="Calibri"/>
              </a:rPr>
              <a:t>Name of Submitter</a:t>
            </a:r>
            <a:endParaRPr/>
          </a:p>
          <a:p>
            <a:pPr marL="342900" marR="0" lvl="0" indent="-342900" algn="l" rtl="0">
              <a:lnSpc>
                <a:spcPct val="100000"/>
              </a:lnSpc>
              <a:spcBef>
                <a:spcPts val="0"/>
              </a:spcBef>
              <a:spcAft>
                <a:spcPts val="0"/>
              </a:spcAft>
              <a:buClr>
                <a:srgbClr val="33006F"/>
              </a:buClr>
              <a:buSzPts val="2400"/>
              <a:buFont typeface="Arial"/>
              <a:buChar char="•"/>
            </a:pPr>
            <a:r>
              <a:rPr lang="en-US" sz="2400" b="0" i="0" u="none" strike="noStrike" cap="none">
                <a:solidFill>
                  <a:srgbClr val="33006F"/>
                </a:solidFill>
                <a:latin typeface="Calibri"/>
                <a:ea typeface="Calibri"/>
                <a:cs typeface="Calibri"/>
                <a:sym typeface="Calibri"/>
              </a:rPr>
              <a:t>Number of days from Original Posting to Transfer Date</a:t>
            </a:r>
            <a:endParaRPr/>
          </a:p>
          <a:p>
            <a:pPr marL="342900" marR="0" lvl="0" indent="-342900" algn="l" rtl="0">
              <a:lnSpc>
                <a:spcPct val="100000"/>
              </a:lnSpc>
              <a:spcBef>
                <a:spcPts val="0"/>
              </a:spcBef>
              <a:spcAft>
                <a:spcPts val="0"/>
              </a:spcAft>
              <a:buClr>
                <a:srgbClr val="33006F"/>
              </a:buClr>
              <a:buSzPts val="2400"/>
              <a:buFont typeface="Arial"/>
              <a:buChar char="•"/>
            </a:pPr>
            <a:r>
              <a:rPr lang="en-US" sz="2400" b="0" i="0" u="none" strike="noStrike" cap="none">
                <a:solidFill>
                  <a:srgbClr val="33006F"/>
                </a:solidFill>
                <a:latin typeface="Calibri"/>
                <a:ea typeface="Calibri"/>
                <a:cs typeface="Calibri"/>
                <a:sym typeface="Calibri"/>
              </a:rPr>
              <a:t>Responses to 3 Questions in MyFD:</a:t>
            </a:r>
            <a:endParaRPr/>
          </a:p>
          <a:p>
            <a:pPr marL="800100" marR="0" lvl="1" indent="-342900" algn="l" rtl="0">
              <a:lnSpc>
                <a:spcPct val="100000"/>
              </a:lnSpc>
              <a:spcBef>
                <a:spcPts val="0"/>
              </a:spcBef>
              <a:spcAft>
                <a:spcPts val="0"/>
              </a:spcAft>
              <a:buClr>
                <a:srgbClr val="33006F"/>
              </a:buClr>
              <a:buSzPts val="2400"/>
              <a:buFont typeface="Calibri"/>
              <a:buAutoNum type="arabicPeriod"/>
            </a:pPr>
            <a:r>
              <a:rPr lang="en-US" sz="2400" b="0" i="0" u="none" strike="noStrike" cap="none">
                <a:solidFill>
                  <a:srgbClr val="33006F"/>
                </a:solidFill>
                <a:latin typeface="Calibri"/>
                <a:ea typeface="Calibri"/>
                <a:cs typeface="Calibri"/>
                <a:sym typeface="Calibri"/>
              </a:rPr>
              <a:t>Reason for Transfer</a:t>
            </a:r>
            <a:endParaRPr/>
          </a:p>
          <a:p>
            <a:pPr marL="800100" marR="0" lvl="1" indent="-342900" algn="l" rtl="0">
              <a:lnSpc>
                <a:spcPct val="100000"/>
              </a:lnSpc>
              <a:spcBef>
                <a:spcPts val="0"/>
              </a:spcBef>
              <a:spcAft>
                <a:spcPts val="0"/>
              </a:spcAft>
              <a:buClr>
                <a:srgbClr val="33006F"/>
              </a:buClr>
              <a:buSzPts val="2400"/>
              <a:buFont typeface="Calibri"/>
              <a:buAutoNum type="arabicPeriod"/>
            </a:pPr>
            <a:r>
              <a:rPr lang="en-US" sz="2400" b="0" i="0" u="none" strike="noStrike" cap="none">
                <a:solidFill>
                  <a:srgbClr val="33006F"/>
                </a:solidFill>
                <a:latin typeface="Calibri"/>
                <a:ea typeface="Calibri"/>
                <a:cs typeface="Calibri"/>
                <a:sym typeface="Calibri"/>
              </a:rPr>
              <a:t>Benefit to Award</a:t>
            </a:r>
            <a:endParaRPr/>
          </a:p>
          <a:p>
            <a:pPr marL="800100" marR="0" lvl="1" indent="-342900" algn="l" rtl="0">
              <a:lnSpc>
                <a:spcPct val="100000"/>
              </a:lnSpc>
              <a:spcBef>
                <a:spcPts val="0"/>
              </a:spcBef>
              <a:spcAft>
                <a:spcPts val="0"/>
              </a:spcAft>
              <a:buClr>
                <a:srgbClr val="33006F"/>
              </a:buClr>
              <a:buSzPts val="2400"/>
              <a:buFont typeface="Calibri"/>
              <a:buAutoNum type="arabicPeriod"/>
            </a:pPr>
            <a:r>
              <a:rPr lang="en-US" sz="2400" b="0" i="0" u="none" strike="noStrike" cap="none">
                <a:solidFill>
                  <a:srgbClr val="33006F"/>
                </a:solidFill>
                <a:latin typeface="Calibri"/>
                <a:ea typeface="Calibri"/>
                <a:cs typeface="Calibri"/>
                <a:sym typeface="Calibri"/>
              </a:rPr>
              <a:t>Reason for Delay (if &gt; 120 days from original posting)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92029" y="1640263"/>
            <a:ext cx="6972300" cy="159313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5000"/>
              <a:buFont typeface="Arial"/>
              <a:buNone/>
            </a:pPr>
            <a:r>
              <a:rPr lang="en-US" sz="5000" b="0" i="0" u="none" strike="noStrike" cap="none">
                <a:solidFill>
                  <a:schemeClr val="accent3"/>
                </a:solidFill>
                <a:latin typeface="Arial"/>
                <a:ea typeface="Arial"/>
                <a:cs typeface="Arial"/>
                <a:sym typeface="Arial"/>
              </a:rPr>
              <a:t>COMPLIANCE CORNER</a:t>
            </a:r>
            <a:endParaRPr/>
          </a:p>
        </p:txBody>
      </p:sp>
      <p:sp>
        <p:nvSpPr>
          <p:cNvPr id="444" name="Shape 444"/>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MRAM</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March, 2018</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Andra Sawyer &amp; Matt Gardner</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Post Award Fiscal Compliance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Office of Controller Dashboard - Key Points</a:t>
            </a:r>
            <a:endParaRPr sz="3000" b="0" i="0" u="none" strike="noStrike" cap="none">
              <a:solidFill>
                <a:srgbClr val="4B2E83"/>
              </a:solidFill>
              <a:latin typeface="Encode Sans Black"/>
              <a:ea typeface="Encode Sans Black"/>
              <a:cs typeface="Encode Sans Black"/>
              <a:sym typeface="Encode Sans Black"/>
            </a:endParaRPr>
          </a:p>
        </p:txBody>
      </p:sp>
      <p:sp>
        <p:nvSpPr>
          <p:cNvPr id="584" name="Shape 584"/>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Aged Receivables – open access</a:t>
            </a:r>
            <a:endParaRPr/>
          </a:p>
          <a:p>
            <a:pPr marL="342900" marR="0" lvl="0" indent="-21590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Controlled access</a:t>
            </a:r>
            <a:endParaRPr sz="20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School/College Admin email </a:t>
            </a:r>
            <a:r>
              <a:rPr lang="en-US" sz="2000" b="1" i="0" u="sng" strike="noStrike" cap="none">
                <a:solidFill>
                  <a:schemeClr val="hlink"/>
                </a:solidFill>
                <a:latin typeface="Open Sans"/>
                <a:ea typeface="Open Sans"/>
                <a:cs typeface="Open Sans"/>
                <a:sym typeface="Open Sans"/>
                <a:hlinkClick r:id="rId3"/>
              </a:rPr>
              <a:t>gcafco@uw.edu</a:t>
            </a:r>
            <a:r>
              <a:rPr lang="en-US" sz="2000" b="1" i="0" u="none" strike="noStrike" cap="none">
                <a:solidFill>
                  <a:srgbClr val="4B2E83"/>
                </a:solidFill>
                <a:latin typeface="Open Sans"/>
                <a:ea typeface="Open Sans"/>
                <a:cs typeface="Open Sans"/>
                <a:sym typeface="Open Sans"/>
              </a:rPr>
              <a:t> for access</a:t>
            </a:r>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Help information on Dashboard </a:t>
            </a:r>
            <a:endParaRPr/>
          </a:p>
          <a:p>
            <a:pPr marL="342900" marR="0" lvl="0" indent="-21590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PAFC Outreach</a:t>
            </a:r>
            <a:endParaRPr/>
          </a:p>
          <a:p>
            <a:pPr marL="0" marR="0" lvl="0" indent="0" algn="l" rtl="0">
              <a:spcBef>
                <a:spcPts val="400"/>
              </a:spcBef>
              <a:spcAft>
                <a:spcPts val="0"/>
              </a:spcAft>
              <a:buClr>
                <a:srgbClr val="4B2E83"/>
              </a:buClr>
              <a:buSzPts val="2000"/>
              <a:buFont typeface="Merriweather Sans"/>
              <a:buNone/>
            </a:pPr>
            <a:endParaRPr sz="2000" b="1" i="0" u="none" strike="noStrike" cap="none">
              <a:solidFill>
                <a:srgbClr val="4B2E83"/>
              </a:solidFill>
              <a:latin typeface="Open Sans"/>
              <a:ea typeface="Open Sans"/>
              <a:cs typeface="Open Sans"/>
              <a:sym typeface="Open Sans"/>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Contact PAFC for School/College/Department customized presentation</a:t>
            </a:r>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671749" y="1167125"/>
            <a:ext cx="75969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5000"/>
              <a:buFont typeface="Arial"/>
              <a:buNone/>
            </a:pPr>
            <a:r>
              <a:rPr lang="en-US" sz="6000" b="0" i="0" u="none" strike="noStrike" cap="none">
                <a:solidFill>
                  <a:srgbClr val="4B2E83"/>
                </a:solidFill>
                <a:latin typeface="Open Sans"/>
                <a:ea typeface="Open Sans"/>
                <a:cs typeface="Open Sans"/>
                <a:sym typeface="Open Sans"/>
              </a:rPr>
              <a:t>Fringe</a:t>
            </a:r>
            <a:endParaRPr sz="6000" b="0" i="0" u="none" strike="noStrike" cap="none">
              <a:solidFill>
                <a:srgbClr val="4B2E83"/>
              </a:solidFill>
              <a:latin typeface="Open Sans"/>
              <a:ea typeface="Open Sans"/>
              <a:cs typeface="Open Sans"/>
              <a:sym typeface="Open Sans"/>
            </a:endParaRPr>
          </a:p>
          <a:p>
            <a:pPr marL="0" marR="0" lvl="0" indent="0" algn="l" rtl="0">
              <a:lnSpc>
                <a:spcPct val="100000"/>
              </a:lnSpc>
              <a:spcBef>
                <a:spcPts val="0"/>
              </a:spcBef>
              <a:spcAft>
                <a:spcPts val="0"/>
              </a:spcAft>
              <a:buClr>
                <a:srgbClr val="4B2E83"/>
              </a:buClr>
              <a:buSzPts val="5000"/>
              <a:buFont typeface="Arial"/>
              <a:buNone/>
            </a:pPr>
            <a:r>
              <a:rPr lang="en-US" sz="6000" b="0" i="0" u="none" strike="noStrike" cap="none">
                <a:solidFill>
                  <a:srgbClr val="4B2E83"/>
                </a:solidFill>
                <a:latin typeface="Open Sans"/>
                <a:ea typeface="Open Sans"/>
                <a:cs typeface="Open Sans"/>
                <a:sym typeface="Open Sans"/>
              </a:rPr>
              <a:t>Benefit Rates for</a:t>
            </a:r>
            <a:endParaRPr sz="6000" b="0" i="0" u="none" strike="noStrike" cap="none">
              <a:solidFill>
                <a:srgbClr val="4B2E83"/>
              </a:solidFill>
              <a:latin typeface="Open Sans"/>
              <a:ea typeface="Open Sans"/>
              <a:cs typeface="Open Sans"/>
              <a:sym typeface="Open Sans"/>
            </a:endParaRPr>
          </a:p>
          <a:p>
            <a:pPr marL="0" marR="0" lvl="0" indent="0" algn="l" rtl="0">
              <a:lnSpc>
                <a:spcPct val="100000"/>
              </a:lnSpc>
              <a:spcBef>
                <a:spcPts val="0"/>
              </a:spcBef>
              <a:spcAft>
                <a:spcPts val="0"/>
              </a:spcAft>
              <a:buClr>
                <a:srgbClr val="4B2E83"/>
              </a:buClr>
              <a:buSzPts val="5000"/>
              <a:buFont typeface="Arial"/>
              <a:buNone/>
            </a:pPr>
            <a:r>
              <a:rPr lang="en-US" sz="6000" b="0" i="0" u="none" strike="noStrike" cap="none">
                <a:solidFill>
                  <a:srgbClr val="4B2E83"/>
                </a:solidFill>
                <a:latin typeface="Open Sans"/>
                <a:ea typeface="Open Sans"/>
                <a:cs typeface="Open Sans"/>
                <a:sym typeface="Open Sans"/>
              </a:rPr>
              <a:t>Proposals </a:t>
            </a:r>
            <a:endParaRPr sz="6000" b="0" i="0" u="none" strike="noStrike" cap="none">
              <a:solidFill>
                <a:srgbClr val="4B2E83"/>
              </a:solidFill>
              <a:latin typeface="Open Sans"/>
              <a:ea typeface="Open Sans"/>
              <a:cs typeface="Open Sans"/>
              <a:sym typeface="Open Sans"/>
            </a:endParaRPr>
          </a:p>
        </p:txBody>
      </p:sp>
      <p:sp>
        <p:nvSpPr>
          <p:cNvPr id="590" name="Shape 590"/>
          <p:cNvSpPr txBox="1"/>
          <p:nvPr/>
        </p:nvSpPr>
        <p:spPr>
          <a:xfrm>
            <a:off x="692029" y="4736699"/>
            <a:ext cx="6656731" cy="131011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None/>
            </a:pPr>
            <a:r>
              <a:rPr lang="en-US" sz="1600" b="0" i="0" u="none" strike="noStrike" cap="none">
                <a:solidFill>
                  <a:srgbClr val="33006F"/>
                </a:solidFill>
                <a:latin typeface="Open Sans"/>
                <a:ea typeface="Open Sans"/>
                <a:cs typeface="Open Sans"/>
                <a:sym typeface="Open Sans"/>
              </a:rPr>
              <a:t>March 2018 MRAM</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1600" b="0" i="0" u="none" strike="noStrike" cap="none">
                <a:solidFill>
                  <a:srgbClr val="33006F"/>
                </a:solidFill>
                <a:latin typeface="Open Sans"/>
                <a:ea typeface="Open Sans"/>
                <a:cs typeface="Open Sans"/>
                <a:sym typeface="Open Sans"/>
              </a:rPr>
              <a:t>Carol Rhodes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320"/>
              </a:spcBef>
              <a:spcAft>
                <a:spcPts val="0"/>
              </a:spcAft>
              <a:buNone/>
            </a:pPr>
            <a:r>
              <a:rPr lang="en-US" sz="1600" b="0" i="0" u="none" strike="noStrike" cap="none">
                <a:solidFill>
                  <a:srgbClr val="33006F"/>
                </a:solidFill>
                <a:latin typeface="Open Sans"/>
                <a:ea typeface="Open Sans"/>
                <a:cs typeface="Open Sans"/>
                <a:sym typeface="Open Sans"/>
              </a:rPr>
              <a:t>Office of Sponsored Programs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p:nvPr/>
        </p:nvSpPr>
        <p:spPr>
          <a:xfrm>
            <a:off x="3638225" y="1439700"/>
            <a:ext cx="3253200" cy="1267500"/>
          </a:xfrm>
          <a:prstGeom prst="rightArrow">
            <a:avLst>
              <a:gd name="adj1" fmla="val 50000"/>
              <a:gd name="adj2" fmla="val 50000"/>
            </a:avLst>
          </a:prstGeom>
          <a:solidFill>
            <a:schemeClr val="lt2"/>
          </a:solidFill>
          <a:ln w="19050" cap="flat" cmpd="sng">
            <a:solidFill>
              <a:srgbClr val="33006F"/>
            </a:solidFill>
            <a:prstDash val="dashDot"/>
            <a:round/>
            <a:headEnd type="none" w="sm" len="sm"/>
            <a:tailEnd type="none" w="sm" len="sm"/>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US" sz="1300" b="0" i="0" u="none" strike="noStrike" cap="none">
                <a:solidFill>
                  <a:srgbClr val="5F196F"/>
                </a:solidFill>
                <a:latin typeface="Open Sans"/>
                <a:ea typeface="Open Sans"/>
                <a:cs typeface="Open Sans"/>
                <a:sym typeface="Open Sans"/>
              </a:rPr>
              <a:t>  </a:t>
            </a:r>
            <a:r>
              <a:rPr lang="en-US" sz="1300" b="0" i="0" u="none" strike="noStrike" cap="none">
                <a:solidFill>
                  <a:srgbClr val="33006F"/>
                </a:solidFill>
                <a:latin typeface="Open Sans"/>
                <a:ea typeface="Open Sans"/>
                <a:cs typeface="Open Sans"/>
                <a:sym typeface="Open Sans"/>
              </a:rPr>
              <a:t>DHHS </a:t>
            </a:r>
            <a:r>
              <a:rPr lang="en-US" sz="1300" b="1" i="0" u="none" strike="noStrike" cap="none">
                <a:solidFill>
                  <a:srgbClr val="33006F"/>
                </a:solidFill>
                <a:latin typeface="Open Sans"/>
                <a:ea typeface="Open Sans"/>
                <a:cs typeface="Open Sans"/>
                <a:sym typeface="Open Sans"/>
              </a:rPr>
              <a:t>approval </a:t>
            </a:r>
            <a:r>
              <a:rPr lang="en-US" sz="1300" b="0" i="0" u="none" strike="noStrike" cap="none">
                <a:solidFill>
                  <a:srgbClr val="33006F"/>
                </a:solidFill>
                <a:latin typeface="Open Sans"/>
                <a:ea typeface="Open Sans"/>
                <a:cs typeface="Open Sans"/>
                <a:sym typeface="Open Sans"/>
              </a:rPr>
              <a:t>may </a:t>
            </a:r>
            <a:endParaRPr sz="1300" b="0" i="0" u="none" strike="noStrike" cap="none">
              <a:solidFill>
                <a:srgbClr val="33006F"/>
              </a:solidFill>
              <a:latin typeface="Open Sans"/>
              <a:ea typeface="Open Sans"/>
              <a:cs typeface="Open Sans"/>
              <a:sym typeface="Open Sans"/>
            </a:endParaRPr>
          </a:p>
          <a:p>
            <a:pPr marL="0" marR="0" lvl="0" indent="0" algn="r" rtl="0">
              <a:lnSpc>
                <a:spcPct val="100000"/>
              </a:lnSpc>
              <a:spcBef>
                <a:spcPts val="0"/>
              </a:spcBef>
              <a:spcAft>
                <a:spcPts val="0"/>
              </a:spcAft>
              <a:buNone/>
            </a:pPr>
            <a:r>
              <a:rPr lang="en-US" sz="1300" b="0" i="0" u="none" strike="noStrike" cap="none">
                <a:solidFill>
                  <a:srgbClr val="33006F"/>
                </a:solidFill>
                <a:latin typeface="Open Sans"/>
                <a:ea typeface="Open Sans"/>
                <a:cs typeface="Open Sans"/>
                <a:sym typeface="Open Sans"/>
              </a:rPr>
              <a:t>not happen until next FY</a:t>
            </a:r>
            <a:r>
              <a:rPr lang="en-US" sz="1200" b="0" i="0" u="none" strike="noStrike" cap="none">
                <a:solidFill>
                  <a:srgbClr val="33006F"/>
                </a:solidFill>
                <a:latin typeface="Open Sans"/>
                <a:ea typeface="Open Sans"/>
                <a:cs typeface="Open Sans"/>
                <a:sym typeface="Open Sans"/>
              </a:rPr>
              <a:t> </a:t>
            </a:r>
            <a:endParaRPr sz="12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a:solidFill>
                <a:srgbClr val="33006F"/>
              </a:solidFill>
              <a:latin typeface="Open Sans"/>
              <a:ea typeface="Open Sans"/>
              <a:cs typeface="Open Sans"/>
              <a:sym typeface="Open Sans"/>
            </a:endParaRPr>
          </a:p>
        </p:txBody>
      </p:sp>
      <p:sp>
        <p:nvSpPr>
          <p:cNvPr id="596" name="Shape 596"/>
          <p:cNvSpPr/>
          <p:nvPr/>
        </p:nvSpPr>
        <p:spPr>
          <a:xfrm>
            <a:off x="2075250" y="1382812"/>
            <a:ext cx="2504700" cy="1365000"/>
          </a:xfrm>
          <a:prstGeom prst="rightArrow">
            <a:avLst>
              <a:gd name="adj1" fmla="val 50000"/>
              <a:gd name="adj2" fmla="val 50000"/>
            </a:avLst>
          </a:prstGeom>
          <a:solidFill>
            <a:schemeClr val="lt2"/>
          </a:solidFill>
          <a:ln w="19050" cap="flat" cmpd="sng">
            <a:solidFill>
              <a:srgbClr val="33006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300" b="0" i="0" u="none" strike="noStrike" cap="none">
                <a:solidFill>
                  <a:srgbClr val="5F196F"/>
                </a:solidFill>
                <a:latin typeface="Open Sans"/>
                <a:ea typeface="Open Sans"/>
                <a:cs typeface="Open Sans"/>
                <a:sym typeface="Open Sans"/>
              </a:rPr>
              <a:t>   </a:t>
            </a:r>
            <a:r>
              <a:rPr lang="en-US" sz="1300" b="0" i="0" u="none" strike="noStrike" cap="none">
                <a:solidFill>
                  <a:srgbClr val="33006F"/>
                </a:solidFill>
                <a:latin typeface="Open Sans"/>
                <a:ea typeface="Open Sans"/>
                <a:cs typeface="Open Sans"/>
                <a:sym typeface="Open Sans"/>
              </a:rPr>
              <a:t> in Benefit Rate Table</a:t>
            </a:r>
            <a:endParaRPr sz="1300" b="0" i="0" u="none" strike="noStrike" cap="none">
              <a:solidFill>
                <a:srgbClr val="33006F"/>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US" sz="1300" b="0" i="0" u="none" strike="noStrike" cap="none">
                <a:solidFill>
                  <a:srgbClr val="33006F"/>
                </a:solidFill>
                <a:latin typeface="Open Sans"/>
                <a:ea typeface="Open Sans"/>
                <a:cs typeface="Open Sans"/>
                <a:sym typeface="Open Sans"/>
              </a:rPr>
              <a:t> &amp; SAGE Budget </a:t>
            </a:r>
            <a:endParaRPr sz="1300" b="0" i="0" u="none" strike="noStrike" cap="none">
              <a:solidFill>
                <a:srgbClr val="33006F"/>
              </a:solidFill>
              <a:latin typeface="Open Sans"/>
              <a:ea typeface="Open Sans"/>
              <a:cs typeface="Open Sans"/>
              <a:sym typeface="Open Sans"/>
            </a:endParaRPr>
          </a:p>
        </p:txBody>
      </p:sp>
      <p:sp>
        <p:nvSpPr>
          <p:cNvPr id="597" name="Shape 597"/>
          <p:cNvSpPr txBox="1">
            <a:spLocks noGrp="1"/>
          </p:cNvSpPr>
          <p:nvPr>
            <p:ph type="body" idx="1"/>
          </p:nvPr>
        </p:nvSpPr>
        <p:spPr>
          <a:xfrm>
            <a:off x="578400" y="609600"/>
            <a:ext cx="8127600" cy="830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Open Sans"/>
                <a:ea typeface="Open Sans"/>
                <a:cs typeface="Open Sans"/>
                <a:sym typeface="Open Sans"/>
              </a:rPr>
              <a:t>Sample Benefit Rate Approval Timeline for Proposal Submissions</a:t>
            </a:r>
            <a:endParaRPr sz="3000" b="0" i="0" u="none" strike="noStrike" cap="none">
              <a:solidFill>
                <a:srgbClr val="4B2E83"/>
              </a:solidFill>
              <a:latin typeface="Open Sans"/>
              <a:ea typeface="Open Sans"/>
              <a:cs typeface="Open Sans"/>
              <a:sym typeface="Open Sans"/>
            </a:endParaRPr>
          </a:p>
        </p:txBody>
      </p:sp>
      <p:grpSp>
        <p:nvGrpSpPr>
          <p:cNvPr id="598" name="Shape 598"/>
          <p:cNvGrpSpPr/>
          <p:nvPr/>
        </p:nvGrpSpPr>
        <p:grpSpPr>
          <a:xfrm>
            <a:off x="469821" y="1680385"/>
            <a:ext cx="1967292" cy="2036228"/>
            <a:chOff x="702665" y="1680425"/>
            <a:chExt cx="1930800" cy="1966800"/>
          </a:xfrm>
        </p:grpSpPr>
        <p:cxnSp>
          <p:nvCxnSpPr>
            <p:cNvPr id="599" name="Shape 599"/>
            <p:cNvCxnSpPr>
              <a:stCxn id="600" idx="2"/>
            </p:cNvCxnSpPr>
            <p:nvPr/>
          </p:nvCxnSpPr>
          <p:spPr>
            <a:xfrm>
              <a:off x="1457200" y="2510525"/>
              <a:ext cx="1155300" cy="1136700"/>
            </a:xfrm>
            <a:prstGeom prst="straightConnector1">
              <a:avLst/>
            </a:prstGeom>
            <a:noFill/>
            <a:ln w="19050" cap="flat" cmpd="sng">
              <a:solidFill>
                <a:srgbClr val="33006F"/>
              </a:solidFill>
              <a:prstDash val="solid"/>
              <a:round/>
              <a:headEnd type="none" w="sm" len="sm"/>
              <a:tailEnd type="none" w="sm" len="sm"/>
            </a:ln>
          </p:spPr>
        </p:cxnSp>
        <p:grpSp>
          <p:nvGrpSpPr>
            <p:cNvPr id="601" name="Shape 601"/>
            <p:cNvGrpSpPr/>
            <p:nvPr/>
          </p:nvGrpSpPr>
          <p:grpSpPr>
            <a:xfrm>
              <a:off x="702665" y="1680425"/>
              <a:ext cx="1930800" cy="830100"/>
              <a:chOff x="702665" y="1680425"/>
              <a:chExt cx="1930800" cy="830100"/>
            </a:xfrm>
          </p:grpSpPr>
          <p:sp>
            <p:nvSpPr>
              <p:cNvPr id="600" name="Shape 600"/>
              <p:cNvSpPr/>
              <p:nvPr/>
            </p:nvSpPr>
            <p:spPr>
              <a:xfrm>
                <a:off x="702665" y="1680425"/>
                <a:ext cx="1930800" cy="830100"/>
              </a:xfrm>
              <a:prstGeom prst="homePlate">
                <a:avLst>
                  <a:gd name="adj" fmla="val 50000"/>
                </a:avLst>
              </a:prstGeom>
              <a:solidFill>
                <a:schemeClr val="lt2"/>
              </a:solidFill>
              <a:ln w="19050" cap="flat" cmpd="sng">
                <a:solidFill>
                  <a:srgbClr val="33006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Shape 602"/>
              <p:cNvSpPr txBox="1"/>
              <p:nvPr/>
            </p:nvSpPr>
            <p:spPr>
              <a:xfrm>
                <a:off x="704079" y="1760175"/>
                <a:ext cx="1683300" cy="55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300" b="1" i="0" u="none" strike="noStrike" cap="none">
                    <a:solidFill>
                      <a:srgbClr val="33006F"/>
                    </a:solidFill>
                    <a:latin typeface="Open Sans"/>
                    <a:ea typeface="Open Sans"/>
                    <a:cs typeface="Open Sans"/>
                    <a:sym typeface="Open Sans"/>
                  </a:rPr>
                  <a:t>Preliminary </a:t>
                </a:r>
                <a:r>
                  <a:rPr lang="en-US" sz="1300" b="0" i="0" u="none" strike="noStrike" cap="none">
                    <a:solidFill>
                      <a:srgbClr val="33006F"/>
                    </a:solidFill>
                    <a:latin typeface="Open Sans"/>
                    <a:ea typeface="Open Sans"/>
                    <a:cs typeface="Open Sans"/>
                    <a:sym typeface="Open Sans"/>
                  </a:rPr>
                  <a:t>Rates </a:t>
                </a:r>
                <a:endParaRPr sz="1300" b="0" i="0" u="none" strike="noStrike" cap="none">
                  <a:solidFill>
                    <a:srgbClr val="33006F"/>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US" sz="1300" b="1" i="0" u="none" strike="noStrike" cap="none">
                    <a:solidFill>
                      <a:srgbClr val="33006F"/>
                    </a:solidFill>
                    <a:latin typeface="Open Sans"/>
                    <a:ea typeface="Open Sans"/>
                    <a:cs typeface="Open Sans"/>
                    <a:sym typeface="Open Sans"/>
                  </a:rPr>
                  <a:t>proposed </a:t>
                </a:r>
                <a:r>
                  <a:rPr lang="en-US" sz="1300" b="0" i="0" u="none" strike="noStrike" cap="none">
                    <a:solidFill>
                      <a:srgbClr val="33006F"/>
                    </a:solidFill>
                    <a:latin typeface="Open Sans"/>
                    <a:ea typeface="Open Sans"/>
                    <a:cs typeface="Open Sans"/>
                    <a:sym typeface="Open Sans"/>
                  </a:rPr>
                  <a:t>to DHHS</a:t>
                </a:r>
                <a:endParaRPr sz="1300" b="0" i="0" u="none" strike="noStrike" cap="none">
                  <a:solidFill>
                    <a:srgbClr val="33006F"/>
                  </a:solidFill>
                  <a:latin typeface="Open Sans"/>
                  <a:ea typeface="Open Sans"/>
                  <a:cs typeface="Open Sans"/>
                  <a:sym typeface="Open Sans"/>
                </a:endParaRPr>
              </a:p>
            </p:txBody>
          </p:sp>
        </p:grpSp>
      </p:grpSp>
      <p:sp>
        <p:nvSpPr>
          <p:cNvPr id="603" name="Shape 603"/>
          <p:cNvSpPr/>
          <p:nvPr/>
        </p:nvSpPr>
        <p:spPr>
          <a:xfrm>
            <a:off x="774650" y="3715775"/>
            <a:ext cx="3586500" cy="398100"/>
          </a:xfrm>
          <a:prstGeom prst="roundRect">
            <a:avLst>
              <a:gd name="adj" fmla="val 16667"/>
            </a:avLst>
          </a:prstGeom>
          <a:solidFill>
            <a:schemeClr val="lt2"/>
          </a:solidFill>
          <a:ln w="19050" cap="flat" cmpd="sng">
            <a:solidFill>
              <a:srgbClr val="33006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200" b="0" i="0" u="none" strike="noStrike" cap="none">
                <a:solidFill>
                  <a:srgbClr val="5F196F"/>
                </a:solidFill>
                <a:latin typeface="Open Sans"/>
                <a:ea typeface="Open Sans"/>
                <a:cs typeface="Open Sans"/>
                <a:sym typeface="Open Sans"/>
              </a:rPr>
              <a:t> </a:t>
            </a:r>
            <a:r>
              <a:rPr lang="en-US" sz="1200" b="0" i="0" u="none" strike="noStrike" cap="none">
                <a:solidFill>
                  <a:srgbClr val="33006F"/>
                </a:solidFill>
                <a:latin typeface="Open Sans"/>
                <a:ea typeface="Open Sans"/>
                <a:cs typeface="Open Sans"/>
                <a:sym typeface="Open Sans"/>
              </a:rPr>
              <a:t> Jan        Feb        Mar       Apr        May        June</a:t>
            </a:r>
            <a:endParaRPr sz="1200" b="0" i="0" u="none" strike="noStrike" cap="none">
              <a:solidFill>
                <a:srgbClr val="33006F"/>
              </a:solidFill>
              <a:latin typeface="Open Sans"/>
              <a:ea typeface="Open Sans"/>
              <a:cs typeface="Open Sans"/>
              <a:sym typeface="Open Sans"/>
            </a:endParaRPr>
          </a:p>
        </p:txBody>
      </p:sp>
      <p:cxnSp>
        <p:nvCxnSpPr>
          <p:cNvPr id="604" name="Shape 604"/>
          <p:cNvCxnSpPr/>
          <p:nvPr/>
        </p:nvCxnSpPr>
        <p:spPr>
          <a:xfrm>
            <a:off x="4572000" y="3124200"/>
            <a:ext cx="0" cy="1834800"/>
          </a:xfrm>
          <a:prstGeom prst="straightConnector1">
            <a:avLst/>
          </a:prstGeom>
          <a:noFill/>
          <a:ln w="19050" cap="flat" cmpd="sng">
            <a:solidFill>
              <a:srgbClr val="33006F"/>
            </a:solidFill>
            <a:prstDash val="dot"/>
            <a:round/>
            <a:headEnd type="none" w="sm" len="sm"/>
            <a:tailEnd type="none" w="sm" len="sm"/>
          </a:ln>
        </p:spPr>
      </p:cxnSp>
      <p:sp>
        <p:nvSpPr>
          <p:cNvPr id="605" name="Shape 605"/>
          <p:cNvSpPr txBox="1"/>
          <p:nvPr/>
        </p:nvSpPr>
        <p:spPr>
          <a:xfrm>
            <a:off x="3622375" y="4197000"/>
            <a:ext cx="838200" cy="3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0" i="0" u="none" strike="noStrike" cap="none">
                <a:solidFill>
                  <a:srgbClr val="33006F"/>
                </a:solidFill>
                <a:latin typeface="Open Sans"/>
                <a:ea typeface="Open Sans"/>
                <a:cs typeface="Open Sans"/>
                <a:sym typeface="Open Sans"/>
              </a:rPr>
              <a:t>FY End June 30</a:t>
            </a:r>
            <a:endParaRPr sz="1400" b="0" i="0" u="none" strike="noStrike" cap="none">
              <a:solidFill>
                <a:srgbClr val="33006F"/>
              </a:solidFill>
              <a:latin typeface="Open Sans"/>
              <a:ea typeface="Open Sans"/>
              <a:cs typeface="Open Sans"/>
              <a:sym typeface="Open Sans"/>
            </a:endParaRPr>
          </a:p>
        </p:txBody>
      </p:sp>
      <p:sp>
        <p:nvSpPr>
          <p:cNvPr id="606" name="Shape 606"/>
          <p:cNvSpPr/>
          <p:nvPr/>
        </p:nvSpPr>
        <p:spPr>
          <a:xfrm>
            <a:off x="4782900" y="3716700"/>
            <a:ext cx="3923100" cy="398100"/>
          </a:xfrm>
          <a:prstGeom prst="roundRect">
            <a:avLst>
              <a:gd name="adj" fmla="val 16667"/>
            </a:avLst>
          </a:prstGeom>
          <a:solidFill>
            <a:schemeClr val="lt2"/>
          </a:solidFill>
          <a:ln w="19050" cap="flat" cmpd="sng">
            <a:solidFill>
              <a:srgbClr val="33006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200" b="0" i="0" u="none" strike="noStrike" cap="none">
                <a:solidFill>
                  <a:srgbClr val="5F196F"/>
                </a:solidFill>
                <a:latin typeface="Open Sans"/>
                <a:ea typeface="Open Sans"/>
                <a:cs typeface="Open Sans"/>
                <a:sym typeface="Open Sans"/>
              </a:rPr>
              <a:t>   </a:t>
            </a:r>
            <a:r>
              <a:rPr lang="en-US" sz="1200" b="0" i="0" u="none" strike="noStrike" cap="none">
                <a:solidFill>
                  <a:srgbClr val="33006F"/>
                </a:solidFill>
                <a:latin typeface="Open Sans"/>
                <a:ea typeface="Open Sans"/>
                <a:cs typeface="Open Sans"/>
                <a:sym typeface="Open Sans"/>
              </a:rPr>
              <a:t>July     Aug       Sept        Oct        Nov     Dec     Jan</a:t>
            </a:r>
            <a:endParaRPr sz="1200" b="0" i="0" u="none" strike="noStrike" cap="none">
              <a:solidFill>
                <a:srgbClr val="33006F"/>
              </a:solidFill>
              <a:latin typeface="Open Sans"/>
              <a:ea typeface="Open Sans"/>
              <a:cs typeface="Open Sans"/>
              <a:sym typeface="Open Sans"/>
            </a:endParaRPr>
          </a:p>
        </p:txBody>
      </p:sp>
      <p:sp>
        <p:nvSpPr>
          <p:cNvPr id="607" name="Shape 607"/>
          <p:cNvSpPr txBox="1"/>
          <p:nvPr/>
        </p:nvSpPr>
        <p:spPr>
          <a:xfrm>
            <a:off x="4699625" y="4244225"/>
            <a:ext cx="9603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33006F"/>
                </a:solidFill>
                <a:latin typeface="Open Sans"/>
                <a:ea typeface="Open Sans"/>
                <a:cs typeface="Open Sans"/>
                <a:sym typeface="Open Sans"/>
              </a:rPr>
              <a:t>FY Begin</a:t>
            </a:r>
            <a:endParaRPr sz="14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0" i="0" u="none" strike="noStrike" cap="none">
                <a:solidFill>
                  <a:srgbClr val="33006F"/>
                </a:solidFill>
                <a:latin typeface="Open Sans"/>
                <a:ea typeface="Open Sans"/>
                <a:cs typeface="Open Sans"/>
                <a:sym typeface="Open Sans"/>
              </a:rPr>
              <a:t>July 1</a:t>
            </a:r>
            <a:r>
              <a:rPr lang="en-US" sz="1400" b="0" i="0" u="none" strike="noStrike" cap="none">
                <a:solidFill>
                  <a:srgbClr val="5F196F"/>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grpSp>
        <p:nvGrpSpPr>
          <p:cNvPr id="608" name="Shape 608"/>
          <p:cNvGrpSpPr/>
          <p:nvPr/>
        </p:nvGrpSpPr>
        <p:grpSpPr>
          <a:xfrm>
            <a:off x="-10775" y="4103850"/>
            <a:ext cx="2145300" cy="779125"/>
            <a:chOff x="-239375" y="3646650"/>
            <a:chExt cx="2145300" cy="779125"/>
          </a:xfrm>
        </p:grpSpPr>
        <p:sp>
          <p:nvSpPr>
            <p:cNvPr id="609" name="Shape 609"/>
            <p:cNvSpPr txBox="1"/>
            <p:nvPr/>
          </p:nvSpPr>
          <p:spPr>
            <a:xfrm>
              <a:off x="-239375" y="4043575"/>
              <a:ext cx="2145300" cy="38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300" b="0" i="0" u="none" strike="noStrike" cap="none">
                  <a:solidFill>
                    <a:srgbClr val="33006F"/>
                  </a:solidFill>
                  <a:latin typeface="Open Sans"/>
                  <a:ea typeface="Open Sans"/>
                  <a:cs typeface="Open Sans"/>
                  <a:sym typeface="Open Sans"/>
                </a:rPr>
                <a:t>Next Fiscal Year Rates </a:t>
              </a:r>
              <a:endParaRPr sz="1300" b="0" i="0" u="none" strike="noStrike" cap="none">
                <a:solidFill>
                  <a:srgbClr val="33006F"/>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US" sz="1300" b="1" i="0" u="none" strike="noStrike" cap="none">
                  <a:solidFill>
                    <a:srgbClr val="33006F"/>
                  </a:solidFill>
                  <a:latin typeface="Open Sans"/>
                  <a:ea typeface="Open Sans"/>
                  <a:cs typeface="Open Sans"/>
                  <a:sym typeface="Open Sans"/>
                </a:rPr>
                <a:t>Estimates </a:t>
              </a:r>
              <a:r>
                <a:rPr lang="en-US" sz="1300" b="0" i="0" u="none" strike="noStrike" cap="none">
                  <a:solidFill>
                    <a:srgbClr val="33006F"/>
                  </a:solidFill>
                  <a:latin typeface="Open Sans"/>
                  <a:ea typeface="Open Sans"/>
                  <a:cs typeface="Open Sans"/>
                  <a:sym typeface="Open Sans"/>
                </a:rPr>
                <a:t>available</a:t>
              </a:r>
              <a:endParaRPr sz="1300" b="0" i="0" u="none" strike="noStrike" cap="none">
                <a:solidFill>
                  <a:srgbClr val="33006F"/>
                </a:solidFill>
                <a:latin typeface="Open Sans"/>
                <a:ea typeface="Open Sans"/>
                <a:cs typeface="Open Sans"/>
                <a:sym typeface="Open Sans"/>
              </a:endParaRPr>
            </a:p>
          </p:txBody>
        </p:sp>
        <p:cxnSp>
          <p:nvCxnSpPr>
            <p:cNvPr id="610" name="Shape 610"/>
            <p:cNvCxnSpPr/>
            <p:nvPr/>
          </p:nvCxnSpPr>
          <p:spPr>
            <a:xfrm flipH="1">
              <a:off x="1186275" y="3646650"/>
              <a:ext cx="455400" cy="468600"/>
            </a:xfrm>
            <a:prstGeom prst="straightConnector1">
              <a:avLst/>
            </a:prstGeom>
            <a:noFill/>
            <a:ln w="19050" cap="flat" cmpd="sng">
              <a:solidFill>
                <a:srgbClr val="33006F"/>
              </a:solidFill>
              <a:prstDash val="solid"/>
              <a:round/>
              <a:headEnd type="none" w="sm" len="sm"/>
              <a:tailEnd type="none" w="sm" len="sm"/>
            </a:ln>
          </p:spPr>
        </p:cxnSp>
      </p:grpSp>
      <p:grpSp>
        <p:nvGrpSpPr>
          <p:cNvPr id="611" name="Shape 611"/>
          <p:cNvGrpSpPr/>
          <p:nvPr/>
        </p:nvGrpSpPr>
        <p:grpSpPr>
          <a:xfrm>
            <a:off x="4699625" y="2933700"/>
            <a:ext cx="4209000" cy="781225"/>
            <a:chOff x="4699625" y="2933700"/>
            <a:chExt cx="4209000" cy="781225"/>
          </a:xfrm>
        </p:grpSpPr>
        <p:sp>
          <p:nvSpPr>
            <p:cNvPr id="612" name="Shape 612"/>
            <p:cNvSpPr txBox="1"/>
            <p:nvPr/>
          </p:nvSpPr>
          <p:spPr>
            <a:xfrm>
              <a:off x="4699625" y="2933700"/>
              <a:ext cx="4209000" cy="556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1200" b="0" i="0" u="none" strike="noStrike" cap="none">
                  <a:solidFill>
                    <a:srgbClr val="33006F"/>
                  </a:solidFill>
                  <a:latin typeface="Open Sans"/>
                  <a:ea typeface="Open Sans"/>
                  <a:cs typeface="Open Sans"/>
                  <a:sym typeface="Open Sans"/>
                </a:rPr>
                <a:t>Available rates </a:t>
              </a:r>
              <a:r>
                <a:rPr lang="en-US" sz="1200" b="1" i="0" u="none" strike="noStrike" cap="none">
                  <a:solidFill>
                    <a:srgbClr val="33006F"/>
                  </a:solidFill>
                  <a:latin typeface="Open Sans"/>
                  <a:ea typeface="Open Sans"/>
                  <a:cs typeface="Open Sans"/>
                  <a:sym typeface="Open Sans"/>
                </a:rPr>
                <a:t>active </a:t>
              </a:r>
              <a:r>
                <a:rPr lang="en-US" sz="1200" b="0" i="0" u="none" strike="noStrike" cap="none">
                  <a:solidFill>
                    <a:srgbClr val="33006F"/>
                  </a:solidFill>
                  <a:latin typeface="Open Sans"/>
                  <a:ea typeface="Open Sans"/>
                  <a:cs typeface="Open Sans"/>
                  <a:sym typeface="Open Sans"/>
                </a:rPr>
                <a:t>1st FY payroll (July 1- July 15), even if not yet approved by Department of Health &amp; Human Services (DHHS).</a:t>
              </a:r>
              <a:endParaRPr sz="1200" b="0" i="0" u="none" strike="noStrike" cap="none">
                <a:solidFill>
                  <a:srgbClr val="33006F"/>
                </a:solidFill>
                <a:latin typeface="Open Sans"/>
                <a:ea typeface="Open Sans"/>
                <a:cs typeface="Open Sans"/>
                <a:sym typeface="Open Sans"/>
              </a:endParaRPr>
            </a:p>
          </p:txBody>
        </p:sp>
        <p:cxnSp>
          <p:nvCxnSpPr>
            <p:cNvPr id="613" name="Shape 613"/>
            <p:cNvCxnSpPr/>
            <p:nvPr/>
          </p:nvCxnSpPr>
          <p:spPr>
            <a:xfrm flipH="1">
              <a:off x="5012025" y="3522025"/>
              <a:ext cx="228300" cy="192900"/>
            </a:xfrm>
            <a:prstGeom prst="straightConnector1">
              <a:avLst/>
            </a:prstGeom>
            <a:noFill/>
            <a:ln w="19050" cap="flat" cmpd="sng">
              <a:solidFill>
                <a:srgbClr val="33006F"/>
              </a:solidFill>
              <a:prstDash val="solid"/>
              <a:round/>
              <a:headEnd type="none" w="sm" len="sm"/>
              <a:tailEnd type="none" w="sm" len="sm"/>
            </a:ln>
          </p:spPr>
        </p:cxnSp>
      </p:grpSp>
      <p:grpSp>
        <p:nvGrpSpPr>
          <p:cNvPr id="614" name="Shape 614"/>
          <p:cNvGrpSpPr/>
          <p:nvPr/>
        </p:nvGrpSpPr>
        <p:grpSpPr>
          <a:xfrm>
            <a:off x="836775" y="4125725"/>
            <a:ext cx="3135600" cy="2595300"/>
            <a:chOff x="836775" y="3668525"/>
            <a:chExt cx="3135600" cy="2595300"/>
          </a:xfrm>
        </p:grpSpPr>
        <p:grpSp>
          <p:nvGrpSpPr>
            <p:cNvPr id="615" name="Shape 615"/>
            <p:cNvGrpSpPr/>
            <p:nvPr/>
          </p:nvGrpSpPr>
          <p:grpSpPr>
            <a:xfrm>
              <a:off x="836775" y="4811225"/>
              <a:ext cx="3135600" cy="1452600"/>
              <a:chOff x="2073650" y="2107675"/>
              <a:chExt cx="3135600" cy="1452600"/>
            </a:xfrm>
          </p:grpSpPr>
          <p:sp>
            <p:nvSpPr>
              <p:cNvPr id="616" name="Shape 616"/>
              <p:cNvSpPr/>
              <p:nvPr/>
            </p:nvSpPr>
            <p:spPr>
              <a:xfrm>
                <a:off x="2073650" y="2107675"/>
                <a:ext cx="3135600" cy="1452600"/>
              </a:xfrm>
              <a:prstGeom prst="star16">
                <a:avLst>
                  <a:gd name="adj" fmla="val 37500"/>
                </a:avLst>
              </a:prstGeom>
              <a:solidFill>
                <a:srgbClr val="FFFFFF"/>
              </a:solidFill>
              <a:ln w="19050" cap="flat" cmpd="sng">
                <a:solidFill>
                  <a:srgbClr val="33006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100" b="0" i="0" u="none" strike="noStrike" cap="none">
                  <a:solidFill>
                    <a:srgbClr val="33006F"/>
                  </a:solidFill>
                  <a:latin typeface="Open Sans"/>
                  <a:ea typeface="Open Sans"/>
                  <a:cs typeface="Open Sans"/>
                  <a:sym typeface="Open Sans"/>
                </a:endParaRPr>
              </a:p>
            </p:txBody>
          </p:sp>
          <p:sp>
            <p:nvSpPr>
              <p:cNvPr id="617" name="Shape 617"/>
              <p:cNvSpPr txBox="1"/>
              <p:nvPr/>
            </p:nvSpPr>
            <p:spPr>
              <a:xfrm>
                <a:off x="2707925" y="2397975"/>
                <a:ext cx="2011200" cy="91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200" b="0" i="0" u="none" strike="noStrike" cap="none">
                    <a:solidFill>
                      <a:srgbClr val="33006F"/>
                    </a:solidFill>
                    <a:latin typeface="Open Sans"/>
                    <a:ea typeface="Open Sans"/>
                    <a:cs typeface="Open Sans"/>
                    <a:sym typeface="Open Sans"/>
                  </a:rPr>
                  <a:t>Proposal Submission:</a:t>
                </a:r>
                <a:endParaRPr sz="12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200" b="0" i="0" u="none" strike="noStrike" cap="none">
                    <a:solidFill>
                      <a:srgbClr val="33006F"/>
                    </a:solidFill>
                    <a:latin typeface="Open Sans"/>
                    <a:ea typeface="Open Sans"/>
                    <a:cs typeface="Open Sans"/>
                    <a:sym typeface="Open Sans"/>
                  </a:rPr>
                  <a:t>Use </a:t>
                </a:r>
                <a:r>
                  <a:rPr lang="en-US" sz="1200" b="1" i="0" u="none" strike="noStrike" cap="none">
                    <a:solidFill>
                      <a:srgbClr val="33006F"/>
                    </a:solidFill>
                    <a:latin typeface="Open Sans"/>
                    <a:ea typeface="Open Sans"/>
                    <a:cs typeface="Open Sans"/>
                    <a:sym typeface="Open Sans"/>
                  </a:rPr>
                  <a:t>preliminary </a:t>
                </a:r>
                <a:r>
                  <a:rPr lang="en-US" sz="1200" b="0" i="0" u="none" strike="noStrike" cap="none">
                    <a:solidFill>
                      <a:srgbClr val="33006F"/>
                    </a:solidFill>
                    <a:latin typeface="Open Sans"/>
                    <a:ea typeface="Open Sans"/>
                    <a:cs typeface="Open Sans"/>
                    <a:sym typeface="Open Sans"/>
                  </a:rPr>
                  <a:t>rates for future FY budgets</a:t>
                </a:r>
                <a:endParaRPr sz="1200" b="0" i="0" u="none" strike="noStrike" cap="none">
                  <a:solidFill>
                    <a:srgbClr val="33006F"/>
                  </a:solidFill>
                  <a:latin typeface="Open Sans"/>
                  <a:ea typeface="Open Sans"/>
                  <a:cs typeface="Open Sans"/>
                  <a:sym typeface="Open Sans"/>
                </a:endParaRPr>
              </a:p>
            </p:txBody>
          </p:sp>
        </p:grpSp>
        <p:cxnSp>
          <p:nvCxnSpPr>
            <p:cNvPr id="618" name="Shape 618"/>
            <p:cNvCxnSpPr>
              <a:endCxn id="616" idx="14"/>
            </p:cNvCxnSpPr>
            <p:nvPr/>
          </p:nvCxnSpPr>
          <p:spPr>
            <a:xfrm flipH="1">
              <a:off x="2404575" y="3668525"/>
              <a:ext cx="1044000" cy="1142700"/>
            </a:xfrm>
            <a:prstGeom prst="straightConnector1">
              <a:avLst/>
            </a:prstGeom>
            <a:noFill/>
            <a:ln w="19050" cap="flat" cmpd="sng">
              <a:solidFill>
                <a:srgbClr val="33006F"/>
              </a:solidFill>
              <a:prstDash val="solid"/>
              <a:round/>
              <a:headEnd type="none" w="sm" len="sm"/>
              <a:tailEnd type="none" w="sm" len="sm"/>
            </a:ln>
          </p:spPr>
        </p:cxnSp>
      </p:grpSp>
      <p:grpSp>
        <p:nvGrpSpPr>
          <p:cNvPr id="619" name="Shape 619"/>
          <p:cNvGrpSpPr/>
          <p:nvPr/>
        </p:nvGrpSpPr>
        <p:grpSpPr>
          <a:xfrm>
            <a:off x="5559475" y="4105950"/>
            <a:ext cx="1453500" cy="829775"/>
            <a:chOff x="5559475" y="3648750"/>
            <a:chExt cx="1453500" cy="829775"/>
          </a:xfrm>
        </p:grpSpPr>
        <p:cxnSp>
          <p:nvCxnSpPr>
            <p:cNvPr id="620" name="Shape 620"/>
            <p:cNvCxnSpPr/>
            <p:nvPr/>
          </p:nvCxnSpPr>
          <p:spPr>
            <a:xfrm flipH="1">
              <a:off x="6403050" y="3648750"/>
              <a:ext cx="435000" cy="464400"/>
            </a:xfrm>
            <a:prstGeom prst="straightConnector1">
              <a:avLst/>
            </a:prstGeom>
            <a:noFill/>
            <a:ln w="19050" cap="flat" cmpd="sng">
              <a:solidFill>
                <a:srgbClr val="33006F"/>
              </a:solidFill>
              <a:prstDash val="solid"/>
              <a:round/>
              <a:headEnd type="none" w="sm" len="sm"/>
              <a:tailEnd type="none" w="sm" len="sm"/>
            </a:ln>
          </p:spPr>
        </p:cxnSp>
        <p:sp>
          <p:nvSpPr>
            <p:cNvPr id="621" name="Shape 621"/>
            <p:cNvSpPr txBox="1"/>
            <p:nvPr/>
          </p:nvSpPr>
          <p:spPr>
            <a:xfrm>
              <a:off x="5559475" y="4009925"/>
              <a:ext cx="1453500" cy="46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300" b="0" i="0" u="none" strike="noStrike" cap="none">
                  <a:solidFill>
                    <a:srgbClr val="5F196F"/>
                  </a:solidFill>
                  <a:latin typeface="Open Sans"/>
                  <a:ea typeface="Open Sans"/>
                  <a:cs typeface="Open Sans"/>
                  <a:sym typeface="Open Sans"/>
                </a:rPr>
                <a:t>DHHS </a:t>
              </a:r>
              <a:endParaRPr sz="1300" b="0" i="0" u="none" strike="noStrike" cap="none">
                <a:solidFill>
                  <a:srgbClr val="5F196F"/>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US" sz="1300" b="1" i="0" u="none" strike="noStrike" cap="none">
                  <a:solidFill>
                    <a:srgbClr val="33006F"/>
                  </a:solidFill>
                  <a:latin typeface="Open Sans"/>
                  <a:ea typeface="Open Sans"/>
                  <a:cs typeface="Open Sans"/>
                  <a:sym typeface="Open Sans"/>
                </a:rPr>
                <a:t>approves</a:t>
              </a:r>
              <a:r>
                <a:rPr lang="en-US" sz="1300" b="1" i="0" u="none" strike="noStrike" cap="none">
                  <a:solidFill>
                    <a:srgbClr val="5F196F"/>
                  </a:solidFill>
                  <a:latin typeface="Open Sans"/>
                  <a:ea typeface="Open Sans"/>
                  <a:cs typeface="Open Sans"/>
                  <a:sym typeface="Open Sans"/>
                </a:rPr>
                <a:t> </a:t>
              </a:r>
              <a:r>
                <a:rPr lang="en-US" sz="1300" b="0" i="0" u="none" strike="noStrike" cap="none">
                  <a:solidFill>
                    <a:srgbClr val="5F196F"/>
                  </a:solidFill>
                  <a:latin typeface="Open Sans"/>
                  <a:ea typeface="Open Sans"/>
                  <a:cs typeface="Open Sans"/>
                  <a:sym typeface="Open Sans"/>
                </a:rPr>
                <a:t>rates</a:t>
              </a:r>
              <a:endParaRPr sz="1300" b="0" i="0" u="none" strike="noStrike" cap="none">
                <a:solidFill>
                  <a:srgbClr val="5F196F"/>
                </a:solidFill>
                <a:latin typeface="Open Sans"/>
                <a:ea typeface="Open Sans"/>
                <a:cs typeface="Open Sans"/>
                <a:sym typeface="Open Sans"/>
              </a:endParaRPr>
            </a:p>
          </p:txBody>
        </p:sp>
      </p:grpSp>
      <p:grpSp>
        <p:nvGrpSpPr>
          <p:cNvPr id="622" name="Shape 622"/>
          <p:cNvGrpSpPr/>
          <p:nvPr/>
        </p:nvGrpSpPr>
        <p:grpSpPr>
          <a:xfrm>
            <a:off x="5252375" y="4124575"/>
            <a:ext cx="3135600" cy="2616075"/>
            <a:chOff x="5252375" y="3667375"/>
            <a:chExt cx="3135600" cy="2616075"/>
          </a:xfrm>
        </p:grpSpPr>
        <p:cxnSp>
          <p:nvCxnSpPr>
            <p:cNvPr id="623" name="Shape 623"/>
            <p:cNvCxnSpPr/>
            <p:nvPr/>
          </p:nvCxnSpPr>
          <p:spPr>
            <a:xfrm flipH="1">
              <a:off x="6701700" y="3667375"/>
              <a:ext cx="1223400" cy="1311600"/>
            </a:xfrm>
            <a:prstGeom prst="straightConnector1">
              <a:avLst/>
            </a:prstGeom>
            <a:noFill/>
            <a:ln w="19050" cap="flat" cmpd="sng">
              <a:solidFill>
                <a:srgbClr val="33006F"/>
              </a:solidFill>
              <a:prstDash val="solid"/>
              <a:round/>
              <a:headEnd type="none" w="sm" len="sm"/>
              <a:tailEnd type="none" w="sm" len="sm"/>
            </a:ln>
          </p:spPr>
        </p:cxnSp>
        <p:grpSp>
          <p:nvGrpSpPr>
            <p:cNvPr id="624" name="Shape 624"/>
            <p:cNvGrpSpPr/>
            <p:nvPr/>
          </p:nvGrpSpPr>
          <p:grpSpPr>
            <a:xfrm>
              <a:off x="5252375" y="4830850"/>
              <a:ext cx="3135600" cy="1452600"/>
              <a:chOff x="5798425" y="4664625"/>
              <a:chExt cx="3135600" cy="1452600"/>
            </a:xfrm>
          </p:grpSpPr>
          <p:sp>
            <p:nvSpPr>
              <p:cNvPr id="625" name="Shape 625"/>
              <p:cNvSpPr/>
              <p:nvPr/>
            </p:nvSpPr>
            <p:spPr>
              <a:xfrm>
                <a:off x="5798425" y="4664625"/>
                <a:ext cx="3135600" cy="1452600"/>
              </a:xfrm>
              <a:prstGeom prst="star16">
                <a:avLst>
                  <a:gd name="adj" fmla="val 37500"/>
                </a:avLst>
              </a:prstGeom>
              <a:solidFill>
                <a:srgbClr val="FFFFFF"/>
              </a:solidFill>
              <a:ln w="19050" cap="flat" cmpd="sng">
                <a:solidFill>
                  <a:srgbClr val="33006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100" b="0" i="0" u="none" strike="noStrike" cap="none">
                  <a:solidFill>
                    <a:srgbClr val="33006F"/>
                  </a:solidFill>
                  <a:latin typeface="Open Sans"/>
                  <a:ea typeface="Open Sans"/>
                  <a:cs typeface="Open Sans"/>
                  <a:sym typeface="Open Sans"/>
                </a:endParaRPr>
              </a:p>
            </p:txBody>
          </p:sp>
          <p:sp>
            <p:nvSpPr>
              <p:cNvPr id="626" name="Shape 626"/>
              <p:cNvSpPr txBox="1"/>
              <p:nvPr/>
            </p:nvSpPr>
            <p:spPr>
              <a:xfrm>
                <a:off x="6360950" y="4925250"/>
                <a:ext cx="2102400" cy="91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200" b="0" i="0" u="none" strike="noStrike" cap="none">
                    <a:solidFill>
                      <a:srgbClr val="33006F"/>
                    </a:solidFill>
                    <a:latin typeface="Open Sans"/>
                    <a:ea typeface="Open Sans"/>
                    <a:cs typeface="Open Sans"/>
                    <a:sym typeface="Open Sans"/>
                  </a:rPr>
                  <a:t>Proposal Submission:</a:t>
                </a:r>
                <a:endParaRPr sz="12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200" b="1" i="0" u="none" strike="noStrike" cap="none">
                    <a:solidFill>
                      <a:srgbClr val="33006F"/>
                    </a:solidFill>
                    <a:latin typeface="Open Sans"/>
                    <a:ea typeface="Open Sans"/>
                    <a:cs typeface="Open Sans"/>
                    <a:sym typeface="Open Sans"/>
                  </a:rPr>
                  <a:t>approved </a:t>
                </a:r>
                <a:r>
                  <a:rPr lang="en-US" sz="1200" b="0" i="0" u="none" strike="noStrike" cap="none">
                    <a:solidFill>
                      <a:srgbClr val="33006F"/>
                    </a:solidFill>
                    <a:latin typeface="Open Sans"/>
                    <a:ea typeface="Open Sans"/>
                    <a:cs typeface="Open Sans"/>
                    <a:sym typeface="Open Sans"/>
                  </a:rPr>
                  <a:t>rates for current FY budgets &amp; </a:t>
                </a:r>
                <a:r>
                  <a:rPr lang="en-US" sz="1200" b="1" i="0" u="none" strike="noStrike" cap="none">
                    <a:solidFill>
                      <a:srgbClr val="33006F"/>
                    </a:solidFill>
                    <a:latin typeface="Open Sans"/>
                    <a:ea typeface="Open Sans"/>
                    <a:cs typeface="Open Sans"/>
                    <a:sym typeface="Open Sans"/>
                  </a:rPr>
                  <a:t>preliminary </a:t>
                </a:r>
                <a:r>
                  <a:rPr lang="en-US" sz="1200" b="0" i="0" u="none" strike="noStrike" cap="none">
                    <a:solidFill>
                      <a:srgbClr val="33006F"/>
                    </a:solidFill>
                    <a:latin typeface="Open Sans"/>
                    <a:ea typeface="Open Sans"/>
                    <a:cs typeface="Open Sans"/>
                    <a:sym typeface="Open Sans"/>
                  </a:rPr>
                  <a:t>for future FY </a:t>
                </a:r>
                <a:endParaRPr sz="1200" b="0" i="0" u="none" strike="noStrike" cap="none">
                  <a:solidFill>
                    <a:srgbClr val="33006F"/>
                  </a:solidFill>
                  <a:latin typeface="Open Sans"/>
                  <a:ea typeface="Open Sans"/>
                  <a:cs typeface="Open Sans"/>
                  <a:sym typeface="Open San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8"/>
                                        </p:tgtEl>
                                        <p:attrNameLst>
                                          <p:attrName>style.visibility</p:attrName>
                                        </p:attrNameLst>
                                      </p:cBhvr>
                                      <p:to>
                                        <p:strVal val="visible"/>
                                      </p:to>
                                    </p:set>
                                    <p:animEffect transition="in" filter="fade">
                                      <p:cBhvr>
                                        <p:cTn id="7" dur="3000"/>
                                        <p:tgtEl>
                                          <p:spTgt spid="60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598"/>
                                        </p:tgtEl>
                                        <p:attrNameLst>
                                          <p:attrName>style.visibility</p:attrName>
                                        </p:attrNameLst>
                                      </p:cBhvr>
                                      <p:to>
                                        <p:strVal val="visible"/>
                                      </p:to>
                                    </p:set>
                                    <p:animEffect transition="in" filter="fade">
                                      <p:cBhvr>
                                        <p:cTn id="11" dur="3700"/>
                                        <p:tgtEl>
                                          <p:spTgt spid="598"/>
                                        </p:tgtEl>
                                      </p:cBhvr>
                                    </p:animEffect>
                                  </p:childTnLst>
                                </p:cTn>
                              </p:par>
                            </p:childTnLst>
                          </p:cTn>
                        </p:par>
                        <p:par>
                          <p:cTn id="12" fill="hold">
                            <p:stCondLst>
                              <p:cond delay="6700"/>
                            </p:stCondLst>
                            <p:childTnLst>
                              <p:par>
                                <p:cTn id="13" presetID="2" presetClass="entr" presetSubtype="8" fill="hold" nodeType="afterEffect">
                                  <p:stCondLst>
                                    <p:cond delay="0"/>
                                  </p:stCondLst>
                                  <p:childTnLst>
                                    <p:set>
                                      <p:cBhvr>
                                        <p:cTn id="14" dur="1" fill="hold">
                                          <p:stCondLst>
                                            <p:cond delay="0"/>
                                          </p:stCondLst>
                                        </p:cTn>
                                        <p:tgtEl>
                                          <p:spTgt spid="596"/>
                                        </p:tgtEl>
                                        <p:attrNameLst>
                                          <p:attrName>style.visibility</p:attrName>
                                        </p:attrNameLst>
                                      </p:cBhvr>
                                      <p:to>
                                        <p:strVal val="visible"/>
                                      </p:to>
                                    </p:set>
                                    <p:anim calcmode="lin" valueType="num">
                                      <p:cBhvr additive="base">
                                        <p:cTn id="15" dur="3300"/>
                                        <p:tgtEl>
                                          <p:spTgt spid="596"/>
                                        </p:tgtEl>
                                        <p:attrNameLst>
                                          <p:attrName>ppt_x</p:attrName>
                                        </p:attrNameLst>
                                      </p:cBhvr>
                                      <p:tavLst>
                                        <p:tav tm="0">
                                          <p:val>
                                            <p:strVal val="#ppt_x-1"/>
                                          </p:val>
                                        </p:tav>
                                        <p:tav tm="100000">
                                          <p:val>
                                            <p:strVal val="#ppt_x"/>
                                          </p:val>
                                        </p:tav>
                                      </p:tavLst>
                                    </p:anim>
                                  </p:childTnLst>
                                </p:cTn>
                              </p:par>
                            </p:childTnLst>
                          </p:cTn>
                        </p:par>
                        <p:par>
                          <p:cTn id="16" fill="hold">
                            <p:stCondLst>
                              <p:cond delay="10000"/>
                            </p:stCondLst>
                            <p:childTnLst>
                              <p:par>
                                <p:cTn id="17" presetID="2" presetClass="entr" presetSubtype="1" fill="hold" nodeType="afterEffect">
                                  <p:stCondLst>
                                    <p:cond delay="0"/>
                                  </p:stCondLst>
                                  <p:childTnLst>
                                    <p:set>
                                      <p:cBhvr>
                                        <p:cTn id="18" dur="1" fill="hold">
                                          <p:stCondLst>
                                            <p:cond delay="0"/>
                                          </p:stCondLst>
                                        </p:cTn>
                                        <p:tgtEl>
                                          <p:spTgt spid="595"/>
                                        </p:tgtEl>
                                        <p:attrNameLst>
                                          <p:attrName>style.visibility</p:attrName>
                                        </p:attrNameLst>
                                      </p:cBhvr>
                                      <p:to>
                                        <p:strVal val="visible"/>
                                      </p:to>
                                    </p:set>
                                    <p:anim calcmode="lin" valueType="num">
                                      <p:cBhvr additive="base">
                                        <p:cTn id="19" dur="3700"/>
                                        <p:tgtEl>
                                          <p:spTgt spid="595"/>
                                        </p:tgtEl>
                                        <p:attrNameLst>
                                          <p:attrName>ppt_y</p:attrName>
                                        </p:attrNameLst>
                                      </p:cBhvr>
                                      <p:tavLst>
                                        <p:tav tm="0">
                                          <p:val>
                                            <p:strVal val="#ppt_y-1"/>
                                          </p:val>
                                        </p:tav>
                                        <p:tav tm="100000">
                                          <p:val>
                                            <p:strVal val="#ppt_y"/>
                                          </p:val>
                                        </p:tav>
                                      </p:tavLst>
                                    </p:anim>
                                  </p:childTnLst>
                                </p:cTn>
                              </p:par>
                            </p:childTnLst>
                          </p:cTn>
                        </p:par>
                        <p:par>
                          <p:cTn id="20" fill="hold">
                            <p:stCondLst>
                              <p:cond delay="13700"/>
                            </p:stCondLst>
                            <p:childTnLst>
                              <p:par>
                                <p:cTn id="21" presetID="10" presetClass="entr" presetSubtype="0" fill="hold" nodeType="afterEffect">
                                  <p:stCondLst>
                                    <p:cond delay="0"/>
                                  </p:stCondLst>
                                  <p:childTnLst>
                                    <p:set>
                                      <p:cBhvr>
                                        <p:cTn id="22" dur="1" fill="hold">
                                          <p:stCondLst>
                                            <p:cond delay="0"/>
                                          </p:stCondLst>
                                        </p:cTn>
                                        <p:tgtEl>
                                          <p:spTgt spid="611"/>
                                        </p:tgtEl>
                                        <p:attrNameLst>
                                          <p:attrName>style.visibility</p:attrName>
                                        </p:attrNameLst>
                                      </p:cBhvr>
                                      <p:to>
                                        <p:strVal val="visible"/>
                                      </p:to>
                                    </p:set>
                                    <p:animEffect transition="in" filter="fade">
                                      <p:cBhvr>
                                        <p:cTn id="23" dur="5000"/>
                                        <p:tgtEl>
                                          <p:spTgt spid="611"/>
                                        </p:tgtEl>
                                      </p:cBhvr>
                                    </p:animEffect>
                                  </p:childTnLst>
                                </p:cTn>
                              </p:par>
                            </p:childTnLst>
                          </p:cTn>
                        </p:par>
                        <p:par>
                          <p:cTn id="24" fill="hold">
                            <p:stCondLst>
                              <p:cond delay="18700"/>
                            </p:stCondLst>
                            <p:childTnLst>
                              <p:par>
                                <p:cTn id="25" presetID="10" presetClass="entr" presetSubtype="0" fill="hold" nodeType="afterEffect">
                                  <p:stCondLst>
                                    <p:cond delay="0"/>
                                  </p:stCondLst>
                                  <p:childTnLst>
                                    <p:set>
                                      <p:cBhvr>
                                        <p:cTn id="26" dur="1" fill="hold">
                                          <p:stCondLst>
                                            <p:cond delay="0"/>
                                          </p:stCondLst>
                                        </p:cTn>
                                        <p:tgtEl>
                                          <p:spTgt spid="614"/>
                                        </p:tgtEl>
                                        <p:attrNameLst>
                                          <p:attrName>style.visibility</p:attrName>
                                        </p:attrNameLst>
                                      </p:cBhvr>
                                      <p:to>
                                        <p:strVal val="visible"/>
                                      </p:to>
                                    </p:set>
                                    <p:animEffect transition="in" filter="fade">
                                      <p:cBhvr>
                                        <p:cTn id="27" dur="5000"/>
                                        <p:tgtEl>
                                          <p:spTgt spid="614"/>
                                        </p:tgtEl>
                                      </p:cBhvr>
                                    </p:animEffect>
                                  </p:childTnLst>
                                </p:cTn>
                              </p:par>
                            </p:childTnLst>
                          </p:cTn>
                        </p:par>
                        <p:par>
                          <p:cTn id="28" fill="hold">
                            <p:stCondLst>
                              <p:cond delay="23700"/>
                            </p:stCondLst>
                            <p:childTnLst>
                              <p:par>
                                <p:cTn id="29" presetID="10" presetClass="entr" presetSubtype="0" fill="hold" nodeType="afterEffect">
                                  <p:stCondLst>
                                    <p:cond delay="0"/>
                                  </p:stCondLst>
                                  <p:childTnLst>
                                    <p:set>
                                      <p:cBhvr>
                                        <p:cTn id="30" dur="1" fill="hold">
                                          <p:stCondLst>
                                            <p:cond delay="0"/>
                                          </p:stCondLst>
                                        </p:cTn>
                                        <p:tgtEl>
                                          <p:spTgt spid="619"/>
                                        </p:tgtEl>
                                        <p:attrNameLst>
                                          <p:attrName>style.visibility</p:attrName>
                                        </p:attrNameLst>
                                      </p:cBhvr>
                                      <p:to>
                                        <p:strVal val="visible"/>
                                      </p:to>
                                    </p:set>
                                    <p:animEffect transition="in" filter="fade">
                                      <p:cBhvr>
                                        <p:cTn id="31" dur="4700"/>
                                        <p:tgtEl>
                                          <p:spTgt spid="619"/>
                                        </p:tgtEl>
                                      </p:cBhvr>
                                    </p:animEffect>
                                  </p:childTnLst>
                                </p:cTn>
                              </p:par>
                            </p:childTnLst>
                          </p:cTn>
                        </p:par>
                        <p:par>
                          <p:cTn id="32" fill="hold">
                            <p:stCondLst>
                              <p:cond delay="28400"/>
                            </p:stCondLst>
                            <p:childTnLst>
                              <p:par>
                                <p:cTn id="33" presetID="10" presetClass="entr" presetSubtype="0" fill="hold" nodeType="afterEffect">
                                  <p:stCondLst>
                                    <p:cond delay="0"/>
                                  </p:stCondLst>
                                  <p:childTnLst>
                                    <p:set>
                                      <p:cBhvr>
                                        <p:cTn id="34" dur="1" fill="hold">
                                          <p:stCondLst>
                                            <p:cond delay="0"/>
                                          </p:stCondLst>
                                        </p:cTn>
                                        <p:tgtEl>
                                          <p:spTgt spid="622"/>
                                        </p:tgtEl>
                                        <p:attrNameLst>
                                          <p:attrName>style.visibility</p:attrName>
                                        </p:attrNameLst>
                                      </p:cBhvr>
                                      <p:to>
                                        <p:strVal val="visible"/>
                                      </p:to>
                                    </p:set>
                                    <p:animEffect transition="in" filter="fade">
                                      <p:cBhvr>
                                        <p:cTn id="35" dur="49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338100" y="1524000"/>
            <a:ext cx="83847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51516"/>
              </a:buClr>
              <a:buSzPts val="2000"/>
              <a:buFont typeface="Merriweather Sans"/>
              <a:buNone/>
            </a:pPr>
            <a:r>
              <a:rPr lang="en-US" sz="1800" b="0" i="0" u="none" strike="noStrike" cap="none">
                <a:solidFill>
                  <a:srgbClr val="33006F"/>
                </a:solidFill>
                <a:latin typeface="Open Sans"/>
                <a:ea typeface="Open Sans"/>
                <a:cs typeface="Open Sans"/>
                <a:sym typeface="Open Sans"/>
              </a:rPr>
              <a:t>UW Finance system charges </a:t>
            </a:r>
            <a:r>
              <a:rPr lang="en-US" sz="1800" b="1" i="0" u="none" strike="noStrike" cap="none">
                <a:solidFill>
                  <a:srgbClr val="33006F"/>
                </a:solidFill>
                <a:latin typeface="Open Sans"/>
                <a:ea typeface="Open Sans"/>
                <a:cs typeface="Open Sans"/>
                <a:sym typeface="Open Sans"/>
              </a:rPr>
              <a:t>active </a:t>
            </a:r>
            <a:r>
              <a:rPr lang="en-US" sz="1800" b="0" i="0" u="none" strike="noStrike" cap="none">
                <a:solidFill>
                  <a:srgbClr val="33006F"/>
                </a:solidFill>
                <a:latin typeface="Open Sans"/>
                <a:ea typeface="Open Sans"/>
                <a:cs typeface="Open Sans"/>
                <a:sym typeface="Open Sans"/>
              </a:rPr>
              <a:t>rates regardless of what’s in proposal.</a:t>
            </a:r>
            <a:endParaRPr sz="18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400"/>
              </a:spcBef>
              <a:spcAft>
                <a:spcPts val="0"/>
              </a:spcAft>
              <a:buClr>
                <a:srgbClr val="151516"/>
              </a:buClr>
              <a:buSzPts val="2000"/>
              <a:buFont typeface="Merriweather Sans"/>
              <a:buNone/>
            </a:pPr>
            <a:endParaRPr sz="18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400"/>
              </a:spcBef>
              <a:spcAft>
                <a:spcPts val="0"/>
              </a:spcAft>
              <a:buClr>
                <a:srgbClr val="151516"/>
              </a:buClr>
              <a:buSzPts val="2000"/>
              <a:buFont typeface="Merriweather Sans"/>
              <a:buNone/>
            </a:pPr>
            <a:r>
              <a:rPr lang="en-US" sz="1800" b="0" i="0" u="none" strike="noStrike" cap="none">
                <a:solidFill>
                  <a:srgbClr val="33006F"/>
                </a:solidFill>
                <a:latin typeface="Open Sans"/>
                <a:ea typeface="Open Sans"/>
                <a:cs typeface="Open Sans"/>
                <a:sym typeface="Open Sans"/>
              </a:rPr>
              <a:t>Most sponsors allow </a:t>
            </a:r>
            <a:r>
              <a:rPr lang="en-US" sz="1800" b="1" i="0" u="none" strike="noStrike" cap="none">
                <a:solidFill>
                  <a:srgbClr val="33006F"/>
                </a:solidFill>
                <a:latin typeface="Open Sans"/>
                <a:ea typeface="Open Sans"/>
                <a:cs typeface="Open Sans"/>
                <a:sym typeface="Open Sans"/>
              </a:rPr>
              <a:t>preliminary</a:t>
            </a:r>
            <a:r>
              <a:rPr lang="en-US" sz="1800" b="0" i="0" u="none" strike="noStrike" cap="none">
                <a:solidFill>
                  <a:srgbClr val="33006F"/>
                </a:solidFill>
                <a:latin typeface="Open Sans"/>
                <a:ea typeface="Open Sans"/>
                <a:cs typeface="Open Sans"/>
                <a:sym typeface="Open Sans"/>
              </a:rPr>
              <a:t> rate estimates in proposals. </a:t>
            </a:r>
            <a:br>
              <a:rPr lang="en-US" sz="1800" b="0" i="0" u="none" strike="noStrike" cap="none">
                <a:solidFill>
                  <a:srgbClr val="33006F"/>
                </a:solidFill>
                <a:latin typeface="Open Sans"/>
                <a:ea typeface="Open Sans"/>
                <a:cs typeface="Open Sans"/>
                <a:sym typeface="Open Sans"/>
              </a:rPr>
            </a:br>
            <a:endParaRPr sz="18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000"/>
              <a:buFont typeface="Merriweather Sans"/>
              <a:buNone/>
            </a:pPr>
            <a:r>
              <a:rPr lang="en-US" sz="1800" b="0" i="0" u="none" strike="noStrike" cap="none">
                <a:solidFill>
                  <a:srgbClr val="33006F"/>
                </a:solidFill>
                <a:latin typeface="Open Sans"/>
                <a:ea typeface="Open Sans"/>
                <a:cs typeface="Open Sans"/>
                <a:sym typeface="Open Sans"/>
              </a:rPr>
              <a:t>Some sponsors ONLY allow </a:t>
            </a:r>
            <a:r>
              <a:rPr lang="en-US" sz="1800" b="1" i="0" u="none" strike="noStrike" cap="none">
                <a:solidFill>
                  <a:srgbClr val="33006F"/>
                </a:solidFill>
                <a:latin typeface="Open Sans"/>
                <a:ea typeface="Open Sans"/>
                <a:cs typeface="Open Sans"/>
                <a:sym typeface="Open Sans"/>
              </a:rPr>
              <a:t>current approved </a:t>
            </a:r>
            <a:r>
              <a:rPr lang="en-US" sz="1800" b="0" i="0" u="none" strike="noStrike" cap="none">
                <a:solidFill>
                  <a:srgbClr val="33006F"/>
                </a:solidFill>
                <a:latin typeface="Open Sans"/>
                <a:ea typeface="Open Sans"/>
                <a:cs typeface="Open Sans"/>
                <a:sym typeface="Open Sans"/>
              </a:rPr>
              <a:t>rates from rate agreement, even if budget includes later years. </a:t>
            </a:r>
            <a:endParaRPr sz="1800" b="0" i="0" u="none" strike="noStrike" cap="none">
              <a:solidFill>
                <a:srgbClr val="33006F"/>
              </a:solidFill>
              <a:latin typeface="Open Sans"/>
              <a:ea typeface="Open Sans"/>
              <a:cs typeface="Open Sans"/>
              <a:sym typeface="Open Sans"/>
            </a:endParaRPr>
          </a:p>
          <a:p>
            <a:pPr marL="914400" marR="0" lvl="0" indent="457200" algn="l" rtl="0">
              <a:lnSpc>
                <a:spcPct val="100000"/>
              </a:lnSpc>
              <a:spcBef>
                <a:spcPts val="400"/>
              </a:spcBef>
              <a:spcAft>
                <a:spcPts val="0"/>
              </a:spcAft>
              <a:buClr>
                <a:srgbClr val="151516"/>
              </a:buClr>
              <a:buSzPts val="2000"/>
              <a:buFont typeface="Merriweather Sans"/>
              <a:buNone/>
            </a:pPr>
            <a:r>
              <a:rPr lang="en-US" sz="1800" b="1" i="0" u="none" strike="noStrike" cap="none">
                <a:solidFill>
                  <a:srgbClr val="33006F"/>
                </a:solidFill>
                <a:latin typeface="Open Sans"/>
                <a:ea typeface="Open Sans"/>
                <a:cs typeface="Open Sans"/>
                <a:sym typeface="Open Sans"/>
              </a:rPr>
              <a:t>Contact OSP </a:t>
            </a:r>
            <a:r>
              <a:rPr lang="en-US" sz="1800" b="0" i="0" u="none" strike="noStrike" cap="none">
                <a:solidFill>
                  <a:srgbClr val="33006F"/>
                </a:solidFill>
                <a:latin typeface="Open Sans"/>
                <a:ea typeface="Open Sans"/>
                <a:cs typeface="Open Sans"/>
                <a:sym typeface="Open Sans"/>
              </a:rPr>
              <a:t>to work with these sponsors.</a:t>
            </a:r>
            <a:endParaRPr sz="18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400"/>
              </a:spcBef>
              <a:spcAft>
                <a:spcPts val="0"/>
              </a:spcAft>
              <a:buClr>
                <a:srgbClr val="151516"/>
              </a:buClr>
              <a:buSzPts val="2000"/>
              <a:buFont typeface="Merriweather Sans"/>
              <a:buNone/>
            </a:pPr>
            <a:endParaRPr sz="18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000"/>
              <a:buFont typeface="Merriweather Sans"/>
              <a:buNone/>
            </a:pPr>
            <a:r>
              <a:rPr lang="en-US" sz="1800" b="0" i="0" u="none" strike="noStrike" cap="none">
                <a:solidFill>
                  <a:srgbClr val="33006F"/>
                </a:solidFill>
                <a:latin typeface="Open Sans"/>
                <a:ea typeface="Open Sans"/>
                <a:cs typeface="Open Sans"/>
                <a:sym typeface="Open Sans"/>
              </a:rPr>
              <a:t>Budget years that cross the current fiscal year and future fiscal year? </a:t>
            </a:r>
            <a:endParaRPr sz="1800" b="0" i="0" u="none" strike="noStrike" cap="none">
              <a:solidFill>
                <a:srgbClr val="33006F"/>
              </a:solidFill>
              <a:latin typeface="Open Sans"/>
              <a:ea typeface="Open Sans"/>
              <a:cs typeface="Open Sans"/>
              <a:sym typeface="Open Sans"/>
            </a:endParaRPr>
          </a:p>
          <a:p>
            <a:pPr marL="0" marR="0" lvl="0" indent="0" algn="l" rtl="0">
              <a:lnSpc>
                <a:spcPct val="115000"/>
              </a:lnSpc>
              <a:spcBef>
                <a:spcPts val="0"/>
              </a:spcBef>
              <a:spcAft>
                <a:spcPts val="0"/>
              </a:spcAft>
              <a:buClr>
                <a:srgbClr val="151516"/>
              </a:buClr>
              <a:buSzPts val="2000"/>
              <a:buFont typeface="Merriweather Sans"/>
              <a:buNone/>
            </a:pPr>
            <a:r>
              <a:rPr lang="en-US" sz="1800" b="0" i="0" u="none" strike="noStrike" cap="none">
                <a:solidFill>
                  <a:srgbClr val="33006F"/>
                </a:solidFill>
                <a:latin typeface="Open Sans"/>
                <a:ea typeface="Open Sans"/>
                <a:cs typeface="Open Sans"/>
                <a:sym typeface="Open Sans"/>
              </a:rPr>
              <a:t>Use current </a:t>
            </a:r>
            <a:r>
              <a:rPr lang="en-US" sz="1800" b="1" i="0" u="none" strike="noStrike" cap="none">
                <a:solidFill>
                  <a:srgbClr val="33006F"/>
                </a:solidFill>
                <a:latin typeface="Open Sans"/>
                <a:ea typeface="Open Sans"/>
                <a:cs typeface="Open Sans"/>
                <a:sym typeface="Open Sans"/>
              </a:rPr>
              <a:t>approved </a:t>
            </a:r>
            <a:r>
              <a:rPr lang="en-US" sz="1800" b="0" i="0" u="none" strike="noStrike" cap="none">
                <a:solidFill>
                  <a:srgbClr val="33006F"/>
                </a:solidFill>
                <a:latin typeface="Open Sans"/>
                <a:ea typeface="Open Sans"/>
                <a:cs typeface="Open Sans"/>
                <a:sym typeface="Open Sans"/>
              </a:rPr>
              <a:t>rate &amp; </a:t>
            </a:r>
            <a:r>
              <a:rPr lang="en-US" sz="1800" b="1" i="0" u="none" strike="noStrike" cap="none">
                <a:solidFill>
                  <a:srgbClr val="33006F"/>
                </a:solidFill>
                <a:latin typeface="Open Sans"/>
                <a:ea typeface="Open Sans"/>
                <a:cs typeface="Open Sans"/>
                <a:sym typeface="Open Sans"/>
              </a:rPr>
              <a:t>preliminary </a:t>
            </a:r>
            <a:r>
              <a:rPr lang="en-US" sz="1800" b="0" i="0" u="none" strike="noStrike" cap="none">
                <a:solidFill>
                  <a:srgbClr val="33006F"/>
                </a:solidFill>
                <a:latin typeface="Open Sans"/>
                <a:ea typeface="Open Sans"/>
                <a:cs typeface="Open Sans"/>
                <a:sym typeface="Open Sans"/>
              </a:rPr>
              <a:t>rate, prorate accordingly.</a:t>
            </a:r>
            <a:endParaRPr sz="1800" b="0" i="0" u="none" strike="noStrike" cap="none">
              <a:solidFill>
                <a:srgbClr val="151516"/>
              </a:solidFill>
              <a:latin typeface="Open Sans"/>
              <a:ea typeface="Open Sans"/>
              <a:cs typeface="Open Sans"/>
              <a:sym typeface="Open Sans"/>
            </a:endParaRPr>
          </a:p>
          <a:p>
            <a:pPr marL="0" marR="0" lvl="0" indent="0" algn="l" rtl="0">
              <a:lnSpc>
                <a:spcPct val="115000"/>
              </a:lnSpc>
              <a:spcBef>
                <a:spcPts val="400"/>
              </a:spcBef>
              <a:spcAft>
                <a:spcPts val="0"/>
              </a:spcAft>
              <a:buClr>
                <a:srgbClr val="151516"/>
              </a:buClr>
              <a:buSzPts val="2000"/>
              <a:buFont typeface="Merriweather Sans"/>
              <a:buNone/>
            </a:pP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400"/>
              </a:spcBef>
              <a:spcAft>
                <a:spcPts val="0"/>
              </a:spcAft>
              <a:buClr>
                <a:srgbClr val="151516"/>
              </a:buClr>
              <a:buSzPts val="2000"/>
              <a:buFont typeface="Merriweather Sans"/>
              <a:buNone/>
            </a:pPr>
            <a:r>
              <a:rPr lang="en-US" sz="1800" b="0" i="0" u="none" strike="noStrike" cap="none">
                <a:solidFill>
                  <a:schemeClr val="dk1"/>
                </a:solidFill>
                <a:latin typeface="Open Sans"/>
                <a:ea typeface="Open Sans"/>
                <a:cs typeface="Open Sans"/>
                <a:sym typeface="Open Sans"/>
              </a:rPr>
              <a:t>Resources:</a:t>
            </a:r>
            <a:endParaRPr sz="1800" b="0" i="0" u="none" strike="noStrike" cap="none">
              <a:solidFill>
                <a:schemeClr val="dk1"/>
              </a:solidFill>
              <a:latin typeface="Open Sans"/>
              <a:ea typeface="Open Sans"/>
              <a:cs typeface="Open Sans"/>
              <a:sym typeface="Open Sans"/>
            </a:endParaRPr>
          </a:p>
          <a:p>
            <a:pPr marL="457200" marR="0" lvl="0" indent="-330200" algn="l" rtl="0">
              <a:lnSpc>
                <a:spcPct val="115000"/>
              </a:lnSpc>
              <a:spcBef>
                <a:spcPts val="0"/>
              </a:spcBef>
              <a:spcAft>
                <a:spcPts val="0"/>
              </a:spcAft>
              <a:buClr>
                <a:schemeClr val="dk1"/>
              </a:buClr>
              <a:buSzPts val="1600"/>
              <a:buFont typeface="Open Sans"/>
              <a:buChar char="&gt;"/>
            </a:pPr>
            <a:r>
              <a:rPr lang="en-US" sz="1600" b="0" i="0" u="sng" strike="noStrike" cap="none">
                <a:solidFill>
                  <a:schemeClr val="hlink"/>
                </a:solidFill>
                <a:latin typeface="Open Sans"/>
                <a:ea typeface="Open Sans"/>
                <a:cs typeface="Open Sans"/>
                <a:sym typeface="Open Sans"/>
                <a:hlinkClick r:id="rId3"/>
              </a:rPr>
              <a:t>Fringe Benefit Load Rate</a:t>
            </a:r>
            <a:r>
              <a:rPr lang="en-US" sz="1600" b="0" i="0" u="none" strike="noStrike" cap="none">
                <a:solidFill>
                  <a:schemeClr val="dk1"/>
                </a:solidFill>
                <a:latin typeface="Open Sans"/>
                <a:ea typeface="Open Sans"/>
                <a:cs typeface="Open Sans"/>
                <a:sym typeface="Open Sans"/>
              </a:rPr>
              <a:t> page: preliminary estimates posted </a:t>
            </a:r>
            <a:endParaRPr sz="1600" b="0" i="0" u="none" strike="noStrike" cap="none">
              <a:solidFill>
                <a:schemeClr val="dk1"/>
              </a:solidFill>
              <a:latin typeface="Open Sans"/>
              <a:ea typeface="Open Sans"/>
              <a:cs typeface="Open Sans"/>
              <a:sym typeface="Open Sans"/>
            </a:endParaRPr>
          </a:p>
          <a:p>
            <a:pPr marL="457200" marR="0" lvl="0" indent="-330200" algn="l" rtl="0">
              <a:lnSpc>
                <a:spcPct val="115000"/>
              </a:lnSpc>
              <a:spcBef>
                <a:spcPts val="0"/>
              </a:spcBef>
              <a:spcAft>
                <a:spcPts val="0"/>
              </a:spcAft>
              <a:buClr>
                <a:schemeClr val="dk1"/>
              </a:buClr>
              <a:buSzPts val="1600"/>
              <a:buFont typeface="Open Sans"/>
              <a:buChar char="&gt;"/>
            </a:pPr>
            <a:r>
              <a:rPr lang="en-US" sz="1600" b="0" i="0" u="none" strike="noStrike" cap="none">
                <a:solidFill>
                  <a:schemeClr val="dk1"/>
                </a:solidFill>
                <a:latin typeface="Open Sans"/>
                <a:ea typeface="Open Sans"/>
                <a:cs typeface="Open Sans"/>
                <a:sym typeface="Open Sans"/>
              </a:rPr>
              <a:t>Preliminary rates in Rate Table &amp; SAGE Budget </a:t>
            </a:r>
            <a:r>
              <a:rPr lang="en-US" sz="1600" b="1" i="0" u="none" strike="noStrike" cap="none">
                <a:solidFill>
                  <a:schemeClr val="dk1"/>
                </a:solidFill>
                <a:latin typeface="Open Sans"/>
                <a:ea typeface="Open Sans"/>
                <a:cs typeface="Open Sans"/>
                <a:sym typeface="Open Sans"/>
              </a:rPr>
              <a:t>after </a:t>
            </a:r>
            <a:r>
              <a:rPr lang="en-US" sz="1600" b="0" i="0" u="none" strike="noStrike" cap="none">
                <a:solidFill>
                  <a:schemeClr val="dk1"/>
                </a:solidFill>
                <a:latin typeface="Open Sans"/>
                <a:ea typeface="Open Sans"/>
                <a:cs typeface="Open Sans"/>
                <a:sym typeface="Open Sans"/>
              </a:rPr>
              <a:t>proposal submitted to DHHS </a:t>
            </a:r>
            <a:endParaRPr sz="1600" b="0" i="0" u="none" strike="noStrike" cap="none">
              <a:solidFill>
                <a:schemeClr val="dk1"/>
              </a:solidFill>
              <a:latin typeface="Open Sans"/>
              <a:ea typeface="Open Sans"/>
              <a:cs typeface="Open Sans"/>
              <a:sym typeface="Open Sans"/>
            </a:endParaRPr>
          </a:p>
          <a:p>
            <a:pPr marL="457200" marR="0" lvl="0" indent="-330200" algn="l" rtl="0">
              <a:lnSpc>
                <a:spcPct val="115000"/>
              </a:lnSpc>
              <a:spcBef>
                <a:spcPts val="0"/>
              </a:spcBef>
              <a:spcAft>
                <a:spcPts val="0"/>
              </a:spcAft>
              <a:buClr>
                <a:schemeClr val="dk1"/>
              </a:buClr>
              <a:buSzPts val="1600"/>
              <a:buFont typeface="Open Sans"/>
              <a:buChar char="&gt;"/>
            </a:pPr>
            <a:r>
              <a:rPr lang="en-US" sz="1600" b="0" i="0" u="sng" strike="noStrike" cap="none">
                <a:solidFill>
                  <a:schemeClr val="hlink"/>
                </a:solidFill>
                <a:latin typeface="Open Sans"/>
                <a:ea typeface="Open Sans"/>
                <a:cs typeface="Open Sans"/>
                <a:sym typeface="Open Sans"/>
                <a:hlinkClick r:id="rId4"/>
              </a:rPr>
              <a:t>Fringe Benefit Rate table</a:t>
            </a:r>
            <a:r>
              <a:rPr lang="en-US" sz="1600" b="0" i="0" u="none" strike="noStrike" cap="none">
                <a:solidFill>
                  <a:schemeClr val="dk1"/>
                </a:solidFill>
                <a:latin typeface="Open Sans"/>
                <a:ea typeface="Open Sans"/>
                <a:cs typeface="Open Sans"/>
                <a:sym typeface="Open Sans"/>
              </a:rPr>
              <a:t> and SAGE Budget have current active rates. </a:t>
            </a:r>
            <a:endParaRPr sz="1600" b="0" i="0" u="none" strike="noStrike" cap="none">
              <a:solidFill>
                <a:srgbClr val="151516"/>
              </a:solidFill>
              <a:latin typeface="Open Sans"/>
              <a:ea typeface="Open Sans"/>
              <a:cs typeface="Open Sans"/>
              <a:sym typeface="Open Sans"/>
            </a:endParaRPr>
          </a:p>
        </p:txBody>
      </p:sp>
      <p:sp>
        <p:nvSpPr>
          <p:cNvPr id="632" name="Shape 632"/>
          <p:cNvSpPr txBox="1">
            <a:spLocks noGrp="1"/>
          </p:cNvSpPr>
          <p:nvPr>
            <p:ph type="body" idx="2"/>
          </p:nvPr>
        </p:nvSpPr>
        <p:spPr>
          <a:xfrm>
            <a:off x="550050" y="365800"/>
            <a:ext cx="72744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0" i="0" u="none" strike="noStrike" cap="none">
                <a:solidFill>
                  <a:srgbClr val="33006F"/>
                </a:solidFill>
                <a:latin typeface="Open Sans"/>
                <a:ea typeface="Open Sans"/>
                <a:cs typeface="Open Sans"/>
                <a:sym typeface="Open Sans"/>
              </a:rPr>
              <a:t>Fringe Benefit Rate </a:t>
            </a:r>
            <a:endParaRPr sz="3000" b="0" i="0" u="none" strike="noStrike" cap="none">
              <a:solidFill>
                <a:srgbClr val="33006F"/>
              </a:solidFill>
              <a:latin typeface="Open Sans"/>
              <a:ea typeface="Open Sans"/>
              <a:cs typeface="Open Sans"/>
              <a:sym typeface="Open Sans"/>
            </a:endParaRPr>
          </a:p>
          <a:p>
            <a:pPr marL="0" marR="0" lvl="0" indent="0" algn="l" rtl="0">
              <a:lnSpc>
                <a:spcPct val="90000"/>
              </a:lnSpc>
              <a:spcBef>
                <a:spcPts val="0"/>
              </a:spcBef>
              <a:spcAft>
                <a:spcPts val="0"/>
              </a:spcAft>
              <a:buClr>
                <a:srgbClr val="33006F"/>
              </a:buClr>
              <a:buSzPts val="3000"/>
              <a:buFont typeface="Arial"/>
              <a:buNone/>
            </a:pPr>
            <a:r>
              <a:rPr lang="en-US" sz="3000" b="0" i="0" u="none" strike="noStrike" cap="none">
                <a:solidFill>
                  <a:srgbClr val="33006F"/>
                </a:solidFill>
                <a:latin typeface="Open Sans"/>
                <a:ea typeface="Open Sans"/>
                <a:cs typeface="Open Sans"/>
                <a:sym typeface="Open Sans"/>
              </a:rPr>
              <a:t>Notes &amp; Resources</a:t>
            </a:r>
            <a:endParaRPr sz="2400" b="0" i="0" u="none" strike="noStrike" cap="none">
              <a:solidFill>
                <a:srgbClr val="4B2E83"/>
              </a:solidFill>
              <a:latin typeface="Open Sans"/>
              <a:ea typeface="Open Sans"/>
              <a:cs typeface="Open Sans"/>
              <a:sym typeface="Open Sans"/>
            </a:endParaRPr>
          </a:p>
          <a:p>
            <a:pPr marL="0" marR="0" lvl="0" indent="0" algn="l" rtl="0">
              <a:lnSpc>
                <a:spcPct val="90000"/>
              </a:lnSpc>
              <a:spcBef>
                <a:spcPts val="600"/>
              </a:spcBef>
              <a:spcAft>
                <a:spcPts val="0"/>
              </a:spcAft>
              <a:buClr>
                <a:srgbClr val="33006F"/>
              </a:buClr>
              <a:buSzPts val="3000"/>
              <a:buFont typeface="Arial"/>
              <a:buNone/>
            </a:pPr>
            <a:endParaRPr sz="30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19050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Open Sans"/>
                <a:ea typeface="Open Sans"/>
                <a:cs typeface="Open Sans"/>
                <a:sym typeface="Open Sans"/>
              </a:rPr>
              <a:t>Questions?</a:t>
            </a:r>
            <a:endParaRPr sz="3000" b="0" i="0" u="none" strike="noStrike" cap="none">
              <a:solidFill>
                <a:srgbClr val="4B2E83"/>
              </a:solidFill>
              <a:latin typeface="Open Sans"/>
              <a:ea typeface="Open Sans"/>
              <a:cs typeface="Open Sans"/>
              <a:sym typeface="Open Sans"/>
            </a:endParaRPr>
          </a:p>
        </p:txBody>
      </p:sp>
      <p:sp>
        <p:nvSpPr>
          <p:cNvPr id="638" name="Shape 638"/>
          <p:cNvSpPr txBox="1">
            <a:spLocks noGrp="1"/>
          </p:cNvSpPr>
          <p:nvPr>
            <p:ph type="body" idx="2"/>
          </p:nvPr>
        </p:nvSpPr>
        <p:spPr>
          <a:xfrm>
            <a:off x="556930" y="1719675"/>
            <a:ext cx="8196300" cy="4015500"/>
          </a:xfrm>
          <a:prstGeom prst="rect">
            <a:avLst/>
          </a:prstGeom>
          <a:noFill/>
          <a:ln>
            <a:noFill/>
          </a:ln>
        </p:spPr>
        <p:txBody>
          <a:bodyPr spcFirstLastPara="1" wrap="square" lIns="91425" tIns="91425" rIns="91425" bIns="91425" anchor="t" anchorCtr="0">
            <a:noAutofit/>
          </a:bodyPr>
          <a:lstStyle/>
          <a:p>
            <a:pPr marL="342900" marR="0" lvl="0" indent="-38100" algn="l" rtl="0">
              <a:lnSpc>
                <a:spcPct val="100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342900" marR="0" lvl="0" indent="-38100" algn="l" rtl="0">
              <a:lnSpc>
                <a:spcPct val="100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71757" y="1332224"/>
            <a:ext cx="6972300" cy="26417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8D3A2"/>
              </a:buClr>
              <a:buSzPts val="1400"/>
              <a:buFont typeface="Arial"/>
              <a:buNone/>
            </a:pPr>
            <a:r>
              <a:rPr lang="en-US" sz="5000" b="0" i="0" u="none" strike="noStrike" cap="none">
                <a:solidFill>
                  <a:srgbClr val="E8D3A2"/>
                </a:solidFill>
                <a:latin typeface="Open Sans"/>
                <a:ea typeface="Open Sans"/>
                <a:cs typeface="Open Sans"/>
                <a:sym typeface="Open Sans"/>
              </a:rPr>
              <a:t> </a:t>
            </a:r>
            <a:endParaRPr sz="5000" b="0" i="0" u="none" strike="noStrike" cap="none">
              <a:solidFill>
                <a:srgbClr val="E8D3A2"/>
              </a:solidFill>
              <a:latin typeface="Arial"/>
              <a:ea typeface="Arial"/>
              <a:cs typeface="Arial"/>
              <a:sym typeface="Arial"/>
            </a:endParaRPr>
          </a:p>
        </p:txBody>
      </p:sp>
      <p:sp>
        <p:nvSpPr>
          <p:cNvPr id="645" name="Shape 645"/>
          <p:cNvSpPr txBox="1">
            <a:spLocks noGrp="1"/>
          </p:cNvSpPr>
          <p:nvPr>
            <p:ph type="ctrTitle"/>
          </p:nvPr>
        </p:nvSpPr>
        <p:spPr>
          <a:xfrm>
            <a:off x="685800" y="2362200"/>
            <a:ext cx="7515000" cy="14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8D3A2"/>
              </a:buClr>
              <a:buSzPts val="3600"/>
              <a:buFont typeface="Arial"/>
              <a:buNone/>
            </a:pPr>
            <a:r>
              <a:rPr lang="en-US" sz="3600" b="0" i="0" u="none" strike="noStrike" cap="none">
                <a:solidFill>
                  <a:srgbClr val="E8D3A2"/>
                </a:solidFill>
                <a:latin typeface="Arial"/>
                <a:ea typeface="Arial"/>
                <a:cs typeface="Arial"/>
                <a:sym typeface="Arial"/>
              </a:rPr>
              <a:t>SAGE Compliance Improvements Release 2 </a:t>
            </a:r>
            <a:endParaRPr sz="3600" b="0" i="0" u="none" strike="noStrike" cap="none">
              <a:solidFill>
                <a:srgbClr val="E8D3A2"/>
              </a:solidFill>
              <a:latin typeface="Arial"/>
              <a:ea typeface="Arial"/>
              <a:cs typeface="Arial"/>
              <a:sym typeface="Arial"/>
            </a:endParaRPr>
          </a:p>
          <a:p>
            <a:pPr marL="0" marR="0" lvl="0" indent="0" algn="ctr" rtl="0">
              <a:lnSpc>
                <a:spcPct val="100000"/>
              </a:lnSpc>
              <a:spcBef>
                <a:spcPts val="0"/>
              </a:spcBef>
              <a:spcAft>
                <a:spcPts val="0"/>
              </a:spcAft>
              <a:buClr>
                <a:srgbClr val="E8D3A2"/>
              </a:buClr>
              <a:buSzPts val="3600"/>
              <a:buFont typeface="Arial"/>
              <a:buNone/>
            </a:pPr>
            <a:endParaRPr sz="3600" b="0" i="0" u="none" strike="noStrike" cap="none">
              <a:solidFill>
                <a:srgbClr val="E8D3A2"/>
              </a:solidFill>
              <a:latin typeface="Arial"/>
              <a:ea typeface="Arial"/>
              <a:cs typeface="Arial"/>
              <a:sym typeface="Arial"/>
            </a:endParaRPr>
          </a:p>
        </p:txBody>
      </p:sp>
      <p:sp>
        <p:nvSpPr>
          <p:cNvPr id="646" name="Shape 646"/>
          <p:cNvSpPr txBox="1"/>
          <p:nvPr/>
        </p:nvSpPr>
        <p:spPr>
          <a:xfrm>
            <a:off x="654725" y="4267200"/>
            <a:ext cx="8053200" cy="147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0" u="none" strike="noStrike" cap="none">
                <a:solidFill>
                  <a:srgbClr val="FFFFFF"/>
                </a:solidFill>
                <a:latin typeface="Arial"/>
                <a:ea typeface="Arial"/>
                <a:cs typeface="Arial"/>
                <a:sym typeface="Arial"/>
              </a:rPr>
              <a:t>MRAM</a:t>
            </a: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FFFFFF"/>
                </a:solidFill>
                <a:latin typeface="Arial"/>
                <a:ea typeface="Arial"/>
                <a:cs typeface="Arial"/>
                <a:sym typeface="Arial"/>
              </a:rPr>
              <a:t>March 15th, 2018</a:t>
            </a: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FFFFFF"/>
                </a:solidFill>
                <a:latin typeface="Arial"/>
                <a:ea typeface="Arial"/>
                <a:cs typeface="Arial"/>
                <a:sym typeface="Arial"/>
              </a:rPr>
              <a:t>Chris Carlson - Technology Project Manager</a:t>
            </a: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FFFFFF"/>
                </a:solidFill>
                <a:latin typeface="Arial"/>
                <a:ea typeface="Arial"/>
                <a:cs typeface="Arial"/>
                <a:sym typeface="Arial"/>
              </a:rPr>
              <a:t>ORIS</a:t>
            </a: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FFFFFF"/>
                </a:solidFill>
                <a:latin typeface="Arial"/>
                <a:ea typeface="Arial"/>
                <a:cs typeface="Arial"/>
                <a:sym typeface="Arial"/>
              </a:rPr>
              <a:t>carlsc@uw.edu</a:t>
            </a:r>
            <a:endParaRPr sz="2000" b="0" i="0" u="none" strike="noStrike" cap="none">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Shape 652"/>
          <p:cNvPicPr preferRelativeResize="0"/>
          <p:nvPr/>
        </p:nvPicPr>
        <p:blipFill rotWithShape="1">
          <a:blip r:embed="rId3">
            <a:alphaModFix/>
          </a:blip>
          <a:srcRect/>
          <a:stretch/>
        </p:blipFill>
        <p:spPr>
          <a:xfrm>
            <a:off x="0" y="116457"/>
            <a:ext cx="9144000" cy="5710687"/>
          </a:xfrm>
          <a:prstGeom prst="rect">
            <a:avLst/>
          </a:prstGeom>
          <a:noFill/>
          <a:ln>
            <a:noFill/>
          </a:ln>
        </p:spPr>
      </p:pic>
      <p:sp>
        <p:nvSpPr>
          <p:cNvPr id="653" name="Shape 653"/>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p:nvPr/>
        </p:nvSpPr>
        <p:spPr>
          <a:xfrm>
            <a:off x="7266875" y="5789375"/>
            <a:ext cx="1774800" cy="1105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Shape 659"/>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Multi-Phased Feature Delivery</a:t>
            </a:r>
            <a:endParaRPr sz="3000" b="0" i="0" u="none" strike="noStrike" cap="none">
              <a:solidFill>
                <a:srgbClr val="33006F"/>
              </a:solidFill>
              <a:latin typeface="Arial"/>
              <a:ea typeface="Arial"/>
              <a:cs typeface="Arial"/>
              <a:sym typeface="Arial"/>
            </a:endParaRPr>
          </a:p>
        </p:txBody>
      </p:sp>
      <p:graphicFrame>
        <p:nvGraphicFramePr>
          <p:cNvPr id="660" name="Shape 660"/>
          <p:cNvGraphicFramePr/>
          <p:nvPr/>
        </p:nvGraphicFramePr>
        <p:xfrm>
          <a:off x="12725" y="1233125"/>
          <a:ext cx="3000000" cy="3000000"/>
        </p:xfrm>
        <a:graphic>
          <a:graphicData uri="http://schemas.openxmlformats.org/drawingml/2006/table">
            <a:tbl>
              <a:tblPr>
                <a:noFill/>
                <a:tableStyleId>{CAD0E88D-D85C-43B2-828B-2F98BA842F97}</a:tableStyleId>
              </a:tblPr>
              <a:tblGrid>
                <a:gridCol w="4564000">
                  <a:extLst>
                    <a:ext uri="{9D8B030D-6E8A-4147-A177-3AD203B41FA5}">
                      <a16:colId xmlns:a16="http://schemas.microsoft.com/office/drawing/2014/main" val="20000"/>
                    </a:ext>
                  </a:extLst>
                </a:gridCol>
                <a:gridCol w="45672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Release 1 (10/17/17)</a:t>
                      </a:r>
                      <a:endParaRPr sz="1400" b="1" u="none" strike="noStrike" cap="none"/>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Release 2 (04/19/18)</a:t>
                      </a:r>
                      <a:endParaRPr sz="1400" b="1" u="none" strike="noStrike" cap="none"/>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661" name="Shape 661"/>
          <p:cNvGraphicFramePr/>
          <p:nvPr/>
        </p:nvGraphicFramePr>
        <p:xfrm>
          <a:off x="12725" y="1625525"/>
          <a:ext cx="3000000" cy="3000000"/>
        </p:xfrm>
        <a:graphic>
          <a:graphicData uri="http://schemas.openxmlformats.org/drawingml/2006/table">
            <a:tbl>
              <a:tblPr>
                <a:noFill/>
                <a:tableStyleId>{CAD0E88D-D85C-43B2-828B-2F98BA842F97}</a:tableStyleId>
              </a:tblPr>
              <a:tblGrid>
                <a:gridCol w="9131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Goal: Ask the Right Questions</a:t>
                      </a:r>
                      <a:endParaRPr sz="1400" b="1" u="none" strike="noStrike" cap="none">
                        <a:solidFill>
                          <a:srgbClr val="FFFFFF"/>
                        </a:solidFill>
                      </a:endParaRPr>
                    </a:p>
                  </a:txBody>
                  <a:tcPr marL="91425" marR="91425" marT="91425" marB="91425">
                    <a:solidFill>
                      <a:srgbClr val="33006F"/>
                    </a:solidFill>
                  </a:tcPr>
                </a:tc>
                <a:extLst>
                  <a:ext uri="{0D108BD9-81ED-4DB2-BD59-A6C34878D82A}">
                    <a16:rowId xmlns:a16="http://schemas.microsoft.com/office/drawing/2014/main" val="10000"/>
                  </a:ext>
                </a:extLst>
              </a:tr>
            </a:tbl>
          </a:graphicData>
        </a:graphic>
      </p:graphicFrame>
      <p:graphicFrame>
        <p:nvGraphicFramePr>
          <p:cNvPr id="662" name="Shape 662"/>
          <p:cNvGraphicFramePr/>
          <p:nvPr/>
        </p:nvGraphicFramePr>
        <p:xfrm>
          <a:off x="12725" y="2017925"/>
          <a:ext cx="3000000" cy="3000000"/>
        </p:xfrm>
        <a:graphic>
          <a:graphicData uri="http://schemas.openxmlformats.org/drawingml/2006/table">
            <a:tbl>
              <a:tblPr>
                <a:noFill/>
                <a:tableStyleId>{CAD0E88D-D85C-43B2-828B-2F98BA842F97}</a:tableStyleId>
              </a:tblPr>
              <a:tblGrid>
                <a:gridCol w="4564000">
                  <a:extLst>
                    <a:ext uri="{9D8B030D-6E8A-4147-A177-3AD203B41FA5}">
                      <a16:colId xmlns:a16="http://schemas.microsoft.com/office/drawing/2014/main" val="20000"/>
                    </a:ext>
                  </a:extLst>
                </a:gridCol>
                <a:gridCol w="4567275">
                  <a:extLst>
                    <a:ext uri="{9D8B030D-6E8A-4147-A177-3AD203B41FA5}">
                      <a16:colId xmlns:a16="http://schemas.microsoft.com/office/drawing/2014/main" val="20001"/>
                    </a:ext>
                  </a:extLst>
                </a:gridCol>
              </a:tblGrid>
              <a:tr h="381000">
                <a:tc>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Eliminate unnecessary questions</a:t>
                      </a:r>
                      <a:endParaRPr sz="14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Reword fiscal and admin questions to better clarify purpose/intent</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Revise compliance questions for improved clarity</a:t>
                      </a:r>
                      <a:endParaRPr sz="1400" u="none" strike="noStrike" cap="none"/>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663" name="Shape 663"/>
          <p:cNvGraphicFramePr/>
          <p:nvPr/>
        </p:nvGraphicFramePr>
        <p:xfrm>
          <a:off x="12725" y="2839025"/>
          <a:ext cx="3000000" cy="3000000"/>
        </p:xfrm>
        <a:graphic>
          <a:graphicData uri="http://schemas.openxmlformats.org/drawingml/2006/table">
            <a:tbl>
              <a:tblPr>
                <a:noFill/>
                <a:tableStyleId>{CAD0E88D-D85C-43B2-828B-2F98BA842F97}</a:tableStyleId>
              </a:tblPr>
              <a:tblGrid>
                <a:gridCol w="9131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Goal: Improve Workflow</a:t>
                      </a:r>
                      <a:endParaRPr sz="1400" b="1" u="none" strike="noStrike" cap="none">
                        <a:solidFill>
                          <a:srgbClr val="FFFFFF"/>
                        </a:solidFill>
                      </a:endParaRPr>
                    </a:p>
                  </a:txBody>
                  <a:tcPr marL="91425" marR="91425" marT="91425" marB="91425">
                    <a:solidFill>
                      <a:srgbClr val="33006F"/>
                    </a:solidFill>
                  </a:tcPr>
                </a:tc>
                <a:extLst>
                  <a:ext uri="{0D108BD9-81ED-4DB2-BD59-A6C34878D82A}">
                    <a16:rowId xmlns:a16="http://schemas.microsoft.com/office/drawing/2014/main" val="10000"/>
                  </a:ext>
                </a:extLst>
              </a:tr>
            </a:tbl>
          </a:graphicData>
        </a:graphic>
      </p:graphicFrame>
      <p:graphicFrame>
        <p:nvGraphicFramePr>
          <p:cNvPr id="664" name="Shape 664"/>
          <p:cNvGraphicFramePr/>
          <p:nvPr/>
        </p:nvGraphicFramePr>
        <p:xfrm>
          <a:off x="12725" y="3237125"/>
          <a:ext cx="3000000" cy="3000000"/>
        </p:xfrm>
        <a:graphic>
          <a:graphicData uri="http://schemas.openxmlformats.org/drawingml/2006/table">
            <a:tbl>
              <a:tblPr>
                <a:noFill/>
                <a:tableStyleId>{CAD0E88D-D85C-43B2-828B-2F98BA842F97}</a:tableStyleId>
              </a:tblPr>
              <a:tblGrid>
                <a:gridCol w="4564000">
                  <a:extLst>
                    <a:ext uri="{9D8B030D-6E8A-4147-A177-3AD203B41FA5}">
                      <a16:colId xmlns:a16="http://schemas.microsoft.com/office/drawing/2014/main" val="20000"/>
                    </a:ext>
                  </a:extLst>
                </a:gridCol>
                <a:gridCol w="4580025">
                  <a:extLst>
                    <a:ext uri="{9D8B030D-6E8A-4147-A177-3AD203B41FA5}">
                      <a16:colId xmlns:a16="http://schemas.microsoft.com/office/drawing/2014/main" val="20001"/>
                    </a:ext>
                  </a:extLst>
                </a:gridCol>
              </a:tblGrid>
              <a:tr h="381000">
                <a:tc>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Move fiscal &amp; administrative questions off Compliance page</a:t>
                      </a:r>
                      <a:endParaRPr sz="14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Add new Activity Locations page </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Provide PIs with direct access to Non-Fiscal Compliance page via URL</a:t>
                      </a:r>
                      <a:endParaRPr sz="1400" u="none" strike="noStrike" cap="none"/>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665" name="Shape 665"/>
          <p:cNvGraphicFramePr/>
          <p:nvPr/>
        </p:nvGraphicFramePr>
        <p:xfrm>
          <a:off x="19100" y="4046975"/>
          <a:ext cx="3000000" cy="3000000"/>
        </p:xfrm>
        <a:graphic>
          <a:graphicData uri="http://schemas.openxmlformats.org/drawingml/2006/table">
            <a:tbl>
              <a:tblPr>
                <a:noFill/>
                <a:tableStyleId>{CAD0E88D-D85C-43B2-828B-2F98BA842F97}</a:tableStyleId>
              </a:tblPr>
              <a:tblGrid>
                <a:gridCol w="9131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Goal: Integrate with other Systems</a:t>
                      </a:r>
                      <a:endParaRPr sz="1400" b="1" u="none" strike="noStrike" cap="none">
                        <a:solidFill>
                          <a:srgbClr val="FFFFFF"/>
                        </a:solidFill>
                      </a:endParaRPr>
                    </a:p>
                  </a:txBody>
                  <a:tcPr marL="91425" marR="91425" marT="91425" marB="91425">
                    <a:solidFill>
                      <a:srgbClr val="33006F"/>
                    </a:solidFill>
                  </a:tcPr>
                </a:tc>
                <a:extLst>
                  <a:ext uri="{0D108BD9-81ED-4DB2-BD59-A6C34878D82A}">
                    <a16:rowId xmlns:a16="http://schemas.microsoft.com/office/drawing/2014/main" val="10000"/>
                  </a:ext>
                </a:extLst>
              </a:tr>
            </a:tbl>
          </a:graphicData>
        </a:graphic>
      </p:graphicFrame>
      <p:graphicFrame>
        <p:nvGraphicFramePr>
          <p:cNvPr id="666" name="Shape 666"/>
          <p:cNvGraphicFramePr/>
          <p:nvPr/>
        </p:nvGraphicFramePr>
        <p:xfrm>
          <a:off x="12725" y="4439388"/>
          <a:ext cx="3000000" cy="3000000"/>
        </p:xfrm>
        <a:graphic>
          <a:graphicData uri="http://schemas.openxmlformats.org/drawingml/2006/table">
            <a:tbl>
              <a:tblPr>
                <a:noFill/>
                <a:tableStyleId>{CAD0E88D-D85C-43B2-828B-2F98BA842F97}</a:tableStyleId>
              </a:tblPr>
              <a:tblGrid>
                <a:gridCol w="4564000">
                  <a:extLst>
                    <a:ext uri="{9D8B030D-6E8A-4147-A177-3AD203B41FA5}">
                      <a16:colId xmlns:a16="http://schemas.microsoft.com/office/drawing/2014/main" val="20000"/>
                    </a:ext>
                  </a:extLst>
                </a:gridCol>
                <a:gridCol w="4567275">
                  <a:extLst>
                    <a:ext uri="{9D8B030D-6E8A-4147-A177-3AD203B41FA5}">
                      <a16:colId xmlns:a16="http://schemas.microsoft.com/office/drawing/2014/main" val="20001"/>
                    </a:ext>
                  </a:extLst>
                </a:gridCol>
              </a:tblGrid>
              <a:tr h="381000">
                <a:tc>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Use GeoSIMS for location lookups</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Link Zipline and Hoverboard to Human Subjects and Animal Use sections of eGC1</a:t>
                      </a:r>
                      <a:endParaRPr sz="1400" u="none" strike="noStrike" cap="none"/>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667" name="Shape 667"/>
          <p:cNvGraphicFramePr/>
          <p:nvPr/>
        </p:nvGraphicFramePr>
        <p:xfrm>
          <a:off x="6350" y="5070575"/>
          <a:ext cx="3000000" cy="3000000"/>
        </p:xfrm>
        <a:graphic>
          <a:graphicData uri="http://schemas.openxmlformats.org/drawingml/2006/table">
            <a:tbl>
              <a:tblPr>
                <a:noFill/>
                <a:tableStyleId>{CAD0E88D-D85C-43B2-828B-2F98BA842F97}</a:tableStyleId>
              </a:tblPr>
              <a:tblGrid>
                <a:gridCol w="914402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Goal: Improve Usability</a:t>
                      </a:r>
                      <a:endParaRPr sz="1400" b="1" u="none" strike="noStrike" cap="none">
                        <a:solidFill>
                          <a:srgbClr val="FFFFFF"/>
                        </a:solidFill>
                      </a:endParaRPr>
                    </a:p>
                  </a:txBody>
                  <a:tcPr marL="91425" marR="91425" marT="91425" marB="91425">
                    <a:solidFill>
                      <a:srgbClr val="33006F"/>
                    </a:solidFill>
                  </a:tcPr>
                </a:tc>
                <a:extLst>
                  <a:ext uri="{0D108BD9-81ED-4DB2-BD59-A6C34878D82A}">
                    <a16:rowId xmlns:a16="http://schemas.microsoft.com/office/drawing/2014/main" val="10000"/>
                  </a:ext>
                </a:extLst>
              </a:tr>
            </a:tbl>
          </a:graphicData>
        </a:graphic>
      </p:graphicFrame>
      <p:graphicFrame>
        <p:nvGraphicFramePr>
          <p:cNvPr id="668" name="Shape 668"/>
          <p:cNvGraphicFramePr/>
          <p:nvPr/>
        </p:nvGraphicFramePr>
        <p:xfrm>
          <a:off x="12713" y="5469150"/>
          <a:ext cx="3000000" cy="3000000"/>
        </p:xfrm>
        <a:graphic>
          <a:graphicData uri="http://schemas.openxmlformats.org/drawingml/2006/table">
            <a:tbl>
              <a:tblPr>
                <a:noFill/>
                <a:tableStyleId>{CAD0E88D-D85C-43B2-828B-2F98BA842F97}</a:tableStyleId>
              </a:tblPr>
              <a:tblGrid>
                <a:gridCol w="4564000">
                  <a:extLst>
                    <a:ext uri="{9D8B030D-6E8A-4147-A177-3AD203B41FA5}">
                      <a16:colId xmlns:a16="http://schemas.microsoft.com/office/drawing/2014/main" val="20000"/>
                    </a:ext>
                  </a:extLst>
                </a:gridCol>
                <a:gridCol w="4567275">
                  <a:extLst>
                    <a:ext uri="{9D8B030D-6E8A-4147-A177-3AD203B41FA5}">
                      <a16:colId xmlns:a16="http://schemas.microsoft.com/office/drawing/2014/main" val="20001"/>
                    </a:ext>
                  </a:extLst>
                </a:gridCol>
              </a:tblGrid>
              <a:tr h="381000">
                <a:tc>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Updated design on Activity Locations</a:t>
                      </a:r>
                      <a:endParaRPr sz="1400" u="none" strike="noStrike" cap="none"/>
                    </a:p>
                  </a:txBody>
                  <a:tcPr marL="91425" marR="91425" marT="91425" marB="91425"/>
                </a:tc>
                <a:tc>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Improved design for Non-Fiscal Compliance page</a:t>
                      </a:r>
                      <a:endParaRPr sz="14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Activity Locations design updated based on subsequent feedback</a:t>
                      </a:r>
                      <a:endParaRPr sz="1400" u="none" strike="noStrike" cap="none"/>
                    </a:p>
                  </a:txBody>
                  <a:tcPr marL="91425" marR="91425" marT="91425" marB="91425">
                    <a:solidFill>
                      <a:srgbClr val="FFFFFF"/>
                    </a:solidFill>
                  </a:tcPr>
                </a:tc>
                <a:extLst>
                  <a:ext uri="{0D108BD9-81ED-4DB2-BD59-A6C34878D82A}">
                    <a16:rowId xmlns:a16="http://schemas.microsoft.com/office/drawing/2014/main" val="10000"/>
                  </a:ext>
                </a:extLst>
              </a:tr>
            </a:tbl>
          </a:graphicData>
        </a:graphic>
      </p:graphicFrame>
      <p:sp>
        <p:nvSpPr>
          <p:cNvPr id="669" name="Shape 669"/>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How We Got Here</a:t>
            </a:r>
            <a:endParaRPr sz="3000" b="0" i="0" u="none" strike="noStrike" cap="none">
              <a:solidFill>
                <a:srgbClr val="33006F"/>
              </a:solidFill>
              <a:latin typeface="Arial"/>
              <a:ea typeface="Arial"/>
              <a:cs typeface="Arial"/>
              <a:sym typeface="Arial"/>
            </a:endParaRPr>
          </a:p>
        </p:txBody>
      </p:sp>
      <p:sp>
        <p:nvSpPr>
          <p:cNvPr id="675" name="Shape 675"/>
          <p:cNvSpPr txBox="1">
            <a:spLocks noGrp="1"/>
          </p:cNvSpPr>
          <p:nvPr>
            <p:ph type="body" idx="2"/>
          </p:nvPr>
        </p:nvSpPr>
        <p:spPr>
          <a:xfrm>
            <a:off x="457200" y="1219200"/>
            <a:ext cx="8398200" cy="5504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51516"/>
              </a:buClr>
              <a:buSzPts val="2400"/>
              <a:buFont typeface="Merriweather Sans"/>
              <a:buChar char="&gt;"/>
            </a:pPr>
            <a:r>
              <a:rPr lang="en-US" sz="2400" b="1" i="0" u="none" strike="noStrike" cap="none">
                <a:solidFill>
                  <a:srgbClr val="151516"/>
                </a:solidFill>
                <a:latin typeface="Open Sans"/>
                <a:ea typeface="Open Sans"/>
                <a:cs typeface="Open Sans"/>
                <a:sym typeface="Open Sans"/>
              </a:rPr>
              <a:t>Project prioritized due to campus feedback </a:t>
            </a:r>
            <a:endParaRPr sz="2400" b="1"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151516"/>
              </a:buClr>
              <a:buSzPts val="2400"/>
              <a:buFont typeface="Merriweather Sans"/>
              <a:buChar char="&gt;"/>
            </a:pPr>
            <a:r>
              <a:rPr lang="en-US" sz="2400" b="1" i="0" u="none" strike="noStrike" cap="none">
                <a:solidFill>
                  <a:srgbClr val="151516"/>
                </a:solidFill>
                <a:latin typeface="Open Sans"/>
                <a:ea typeface="Open Sans"/>
                <a:cs typeface="Open Sans"/>
                <a:sym typeface="Open Sans"/>
              </a:rPr>
              <a:t>Stakeholder-driven design </a:t>
            </a:r>
            <a:endParaRPr sz="2400" b="1"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Campus input:</a:t>
            </a:r>
            <a:endParaRPr sz="2000" b="0" i="0" u="none" strike="noStrike" cap="none">
              <a:solidFill>
                <a:srgbClr val="151516"/>
              </a:solidFill>
              <a:latin typeface="Open Sans"/>
              <a:ea typeface="Open Sans"/>
              <a:cs typeface="Open Sans"/>
              <a:sym typeface="Open Sans"/>
            </a:endParaRPr>
          </a:p>
          <a:p>
            <a:pPr marL="1143000" marR="0" lvl="2" indent="-228600" algn="l" rtl="0">
              <a:lnSpc>
                <a:spcPct val="100000"/>
              </a:lnSpc>
              <a:spcBef>
                <a:spcPts val="0"/>
              </a:spcBef>
              <a:spcAft>
                <a:spcPts val="0"/>
              </a:spcAft>
              <a:buClr>
                <a:srgbClr val="151516"/>
              </a:buClr>
              <a:buSzPts val="1800"/>
              <a:buFont typeface="Merriweather Sans"/>
              <a:buChar char="&gt;"/>
            </a:pPr>
            <a:r>
              <a:rPr lang="en-US" sz="1800" b="0" i="0" u="none" strike="noStrike" cap="none">
                <a:solidFill>
                  <a:srgbClr val="151516"/>
                </a:solidFill>
                <a:latin typeface="Open Sans"/>
                <a:ea typeface="Open Sans"/>
                <a:cs typeface="Open Sans"/>
                <a:sym typeface="Open Sans"/>
              </a:rPr>
              <a:t>Compliance working group</a:t>
            </a:r>
            <a:endParaRPr sz="1800" b="0" i="0" u="none" strike="noStrike" cap="none">
              <a:solidFill>
                <a:srgbClr val="151516"/>
              </a:solidFill>
              <a:latin typeface="Open Sans"/>
              <a:ea typeface="Open Sans"/>
              <a:cs typeface="Open Sans"/>
              <a:sym typeface="Open Sans"/>
            </a:endParaRPr>
          </a:p>
          <a:p>
            <a:pPr marL="1143000" marR="0" lvl="2" indent="-228600" algn="l" rtl="0">
              <a:lnSpc>
                <a:spcPct val="100000"/>
              </a:lnSpc>
              <a:spcBef>
                <a:spcPts val="0"/>
              </a:spcBef>
              <a:spcAft>
                <a:spcPts val="0"/>
              </a:spcAft>
              <a:buClr>
                <a:srgbClr val="151516"/>
              </a:buClr>
              <a:buSzPts val="1800"/>
              <a:buFont typeface="Merriweather Sans"/>
              <a:buChar char="&gt;"/>
            </a:pPr>
            <a:r>
              <a:rPr lang="en-US" sz="1800" b="0" i="0" u="none" strike="noStrike" cap="none">
                <a:solidFill>
                  <a:srgbClr val="151516"/>
                </a:solidFill>
                <a:latin typeface="Open Sans"/>
                <a:ea typeface="Open Sans"/>
                <a:cs typeface="Open Sans"/>
                <a:sym typeface="Open Sans"/>
              </a:rPr>
              <a:t>Research Administration Process Improvement Team (RAPIT)</a:t>
            </a:r>
            <a:endParaRPr sz="1800" b="0" i="0" u="none" strike="noStrike" cap="none">
              <a:solidFill>
                <a:srgbClr val="151516"/>
              </a:solidFill>
              <a:latin typeface="Open Sans"/>
              <a:ea typeface="Open Sans"/>
              <a:cs typeface="Open Sans"/>
              <a:sym typeface="Open Sans"/>
            </a:endParaRPr>
          </a:p>
          <a:p>
            <a:pPr marL="1143000" marR="0" lvl="2" indent="-228600" algn="l" rtl="0">
              <a:lnSpc>
                <a:spcPct val="100000"/>
              </a:lnSpc>
              <a:spcBef>
                <a:spcPts val="0"/>
              </a:spcBef>
              <a:spcAft>
                <a:spcPts val="0"/>
              </a:spcAft>
              <a:buClr>
                <a:srgbClr val="151516"/>
              </a:buClr>
              <a:buSzPts val="1800"/>
              <a:buFont typeface="Merriweather Sans"/>
              <a:buChar char="&gt;"/>
            </a:pPr>
            <a:r>
              <a:rPr lang="en-US" sz="1800" b="0" i="0" u="none" strike="noStrike" cap="none">
                <a:solidFill>
                  <a:srgbClr val="151516"/>
                </a:solidFill>
                <a:latin typeface="Open Sans"/>
                <a:ea typeface="Open Sans"/>
                <a:cs typeface="Open Sans"/>
                <a:sym typeface="Open Sans"/>
              </a:rPr>
              <a:t>Sub-group of college/school-level reviewers</a:t>
            </a:r>
            <a:endParaRPr sz="18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OSP partnership</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Input from compliance reviewers in HSD, OAW, EH&amp;S, CoMotion, and OR/Export Control</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Two rounds of User Acceptance Testing with eGC1 preparers</a:t>
            </a: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6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r>
              <a:rPr lang="en-US" sz="2400" b="0" i="0" u="sng" strike="noStrike" cap="none">
                <a:solidFill>
                  <a:schemeClr val="hlink"/>
                </a:solidFill>
                <a:latin typeface="Open Sans"/>
                <a:ea typeface="Open Sans"/>
                <a:cs typeface="Open Sans"/>
                <a:sym typeface="Open Sans"/>
                <a:hlinkClick r:id="rId3"/>
              </a:rPr>
              <a:t>Sign up to participate in our user research community</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080"/>
              </a:spcBef>
              <a:spcAft>
                <a:spcPts val="0"/>
              </a:spcAft>
              <a:buClr>
                <a:srgbClr val="151516"/>
              </a:buClr>
              <a:buSzPts val="2400"/>
              <a:buFont typeface="Merriweather Sans"/>
              <a:buNone/>
            </a:pPr>
            <a:endParaRPr sz="2400" b="1" i="0" u="none" strike="noStrike" cap="none">
              <a:solidFill>
                <a:srgbClr val="151516"/>
              </a:solidFill>
              <a:latin typeface="Open Sans"/>
              <a:ea typeface="Open Sans"/>
              <a:cs typeface="Open Sans"/>
              <a:sym typeface="Open Sans"/>
            </a:endParaRPr>
          </a:p>
        </p:txBody>
      </p:sp>
      <p:sp>
        <p:nvSpPr>
          <p:cNvPr id="676" name="Shape 676"/>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p:nvPr/>
        </p:nvSpPr>
        <p:spPr>
          <a:xfrm>
            <a:off x="7329600" y="5276150"/>
            <a:ext cx="1886400" cy="1650600"/>
          </a:xfrm>
          <a:prstGeom prst="rect">
            <a:avLst/>
          </a:prstGeom>
          <a:solidFill>
            <a:schemeClr val="lt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2" name="Shape 682"/>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Release 2 Feature Overview</a:t>
            </a:r>
            <a:endParaRPr sz="3000" b="0" i="0" u="none" strike="noStrike" cap="none">
              <a:solidFill>
                <a:srgbClr val="33006F"/>
              </a:solidFill>
              <a:latin typeface="Arial"/>
              <a:ea typeface="Arial"/>
              <a:cs typeface="Arial"/>
              <a:sym typeface="Arial"/>
            </a:endParaRPr>
          </a:p>
        </p:txBody>
      </p:sp>
      <p:pic>
        <p:nvPicPr>
          <p:cNvPr id="683" name="Shape 683"/>
          <p:cNvPicPr preferRelativeResize="0"/>
          <p:nvPr/>
        </p:nvPicPr>
        <p:blipFill rotWithShape="1">
          <a:blip r:embed="rId3">
            <a:alphaModFix/>
          </a:blip>
          <a:srcRect/>
          <a:stretch/>
        </p:blipFill>
        <p:spPr>
          <a:xfrm>
            <a:off x="953700" y="1024748"/>
            <a:ext cx="7080543" cy="5833250"/>
          </a:xfrm>
          <a:prstGeom prst="rect">
            <a:avLst/>
          </a:prstGeom>
          <a:noFill/>
          <a:ln>
            <a:noFill/>
          </a:ln>
        </p:spPr>
      </p:pic>
      <p:sp>
        <p:nvSpPr>
          <p:cNvPr id="684" name="Shape 684"/>
          <p:cNvSpPr txBox="1">
            <a:spLocks noGrp="1"/>
          </p:cNvSpPr>
          <p:nvPr>
            <p:ph type="body" idx="2"/>
          </p:nvPr>
        </p:nvSpPr>
        <p:spPr>
          <a:xfrm>
            <a:off x="3989475" y="1363600"/>
            <a:ext cx="5182500" cy="45216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51516"/>
              </a:buClr>
              <a:buSzPts val="2400"/>
              <a:buFont typeface="Merriweather Sans"/>
              <a:buNone/>
            </a:pPr>
            <a:r>
              <a:rPr lang="en-US" sz="2400" b="0" i="0" u="none" strike="noStrike" cap="none">
                <a:solidFill>
                  <a:srgbClr val="151516"/>
                </a:solidFill>
                <a:latin typeface="Open Sans"/>
                <a:ea typeface="Open Sans"/>
                <a:cs typeface="Open Sans"/>
                <a:sym typeface="Open Sans"/>
              </a:rPr>
              <a:t>Started fresh, asking:</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1000" b="0" i="0" u="none" strike="noStrike" cap="none">
              <a:solidFill>
                <a:srgbClr val="151516"/>
              </a:solidFill>
              <a:latin typeface="Open Sans"/>
              <a:ea typeface="Open Sans"/>
              <a:cs typeface="Open Sans"/>
              <a:sym typeface="Open Sans"/>
            </a:endParaRPr>
          </a:p>
          <a:p>
            <a:pPr marL="0" marR="0" lvl="0" indent="0" algn="ctr" rtl="0">
              <a:lnSpc>
                <a:spcPct val="100000"/>
              </a:lnSpc>
              <a:spcBef>
                <a:spcPts val="0"/>
              </a:spcBef>
              <a:spcAft>
                <a:spcPts val="0"/>
              </a:spcAft>
              <a:buClr>
                <a:srgbClr val="151516"/>
              </a:buClr>
              <a:buSzPts val="2400"/>
              <a:buFont typeface="Merriweather Sans"/>
              <a:buNone/>
            </a:pPr>
            <a:r>
              <a:rPr lang="en-US" sz="1800" b="1" i="0" u="none" strike="noStrike" cap="none">
                <a:solidFill>
                  <a:schemeClr val="dk1"/>
                </a:solidFill>
                <a:latin typeface="Open Sans"/>
                <a:ea typeface="Open Sans"/>
                <a:cs typeface="Open Sans"/>
                <a:sym typeface="Open Sans"/>
              </a:rPr>
              <a:t>“</a:t>
            </a:r>
            <a:r>
              <a:rPr lang="en-US" sz="1800" b="1" i="1" u="none" strike="noStrike" cap="none">
                <a:solidFill>
                  <a:schemeClr val="dk1"/>
                </a:solidFill>
                <a:latin typeface="Open Sans"/>
                <a:ea typeface="Open Sans"/>
                <a:cs typeface="Open Sans"/>
                <a:sym typeface="Open Sans"/>
              </a:rPr>
              <a:t>What questions need to be asked at time of proposal and why?</a:t>
            </a:r>
            <a:r>
              <a:rPr lang="en-US" sz="1800" b="1" i="0" u="none" strike="noStrike" cap="none">
                <a:solidFill>
                  <a:schemeClr val="dk1"/>
                </a:solidFill>
                <a:latin typeface="Open Sans"/>
                <a:ea typeface="Open Sans"/>
                <a:cs typeface="Open Sans"/>
                <a:sym typeface="Open Sans"/>
              </a:rPr>
              <a:t>”</a:t>
            </a:r>
            <a:endParaRPr sz="1800" b="1" i="0" u="none" strike="noStrike" cap="none">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742950" marR="0" lvl="1" indent="-298450" algn="l" rtl="0">
              <a:lnSpc>
                <a:spcPct val="100000"/>
              </a:lnSpc>
              <a:spcBef>
                <a:spcPts val="0"/>
              </a:spcBef>
              <a:spcAft>
                <a:spcPts val="0"/>
              </a:spcAft>
              <a:buClr>
                <a:srgbClr val="151516"/>
              </a:buClr>
              <a:buSzPts val="2400"/>
              <a:buFont typeface="Merriweather Sans"/>
              <a:buChar char="–"/>
            </a:pPr>
            <a:r>
              <a:rPr lang="en-US" sz="2000" b="0" i="0" u="none" strike="noStrike" cap="none">
                <a:solidFill>
                  <a:srgbClr val="151516"/>
                </a:solidFill>
                <a:latin typeface="Open Sans"/>
                <a:ea typeface="Open Sans"/>
                <a:cs typeface="Open Sans"/>
                <a:sym typeface="Open Sans"/>
              </a:rPr>
              <a:t>Questions </a:t>
            </a:r>
            <a:r>
              <a:rPr lang="en-US" sz="2000" b="1" i="0" u="none" strike="noStrike" cap="none">
                <a:solidFill>
                  <a:srgbClr val="151516"/>
                </a:solidFill>
                <a:latin typeface="Open Sans"/>
                <a:ea typeface="Open Sans"/>
                <a:cs typeface="Open Sans"/>
                <a:sym typeface="Open Sans"/>
              </a:rPr>
              <a:t>re-worded</a:t>
            </a:r>
            <a:r>
              <a:rPr lang="en-US" sz="2000" b="0" i="0" u="none" strike="noStrike" cap="none">
                <a:solidFill>
                  <a:srgbClr val="151516"/>
                </a:solidFill>
                <a:latin typeface="Open Sans"/>
                <a:ea typeface="Open Sans"/>
                <a:cs typeface="Open Sans"/>
                <a:sym typeface="Open Sans"/>
              </a:rPr>
              <a:t> and </a:t>
            </a:r>
            <a:r>
              <a:rPr lang="en-US" sz="2000" b="1" i="0" u="none" strike="noStrike" cap="none">
                <a:solidFill>
                  <a:srgbClr val="151516"/>
                </a:solidFill>
                <a:latin typeface="Open Sans"/>
                <a:ea typeface="Open Sans"/>
                <a:cs typeface="Open Sans"/>
                <a:sym typeface="Open Sans"/>
              </a:rPr>
              <a:t>re-organized</a:t>
            </a:r>
            <a:r>
              <a:rPr lang="en-US" sz="2000" b="0" i="0" u="none" strike="noStrike" cap="none">
                <a:solidFill>
                  <a:srgbClr val="151516"/>
                </a:solidFill>
                <a:latin typeface="Open Sans"/>
                <a:ea typeface="Open Sans"/>
                <a:cs typeface="Open Sans"/>
                <a:sym typeface="Open Sans"/>
              </a:rPr>
              <a:t> for improved clarity</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Obsolete questions </a:t>
            </a:r>
            <a:r>
              <a:rPr lang="en-US" sz="2000" b="1" i="0" u="none" strike="noStrike" cap="none">
                <a:solidFill>
                  <a:srgbClr val="151516"/>
                </a:solidFill>
                <a:latin typeface="Open Sans"/>
                <a:ea typeface="Open Sans"/>
                <a:cs typeface="Open Sans"/>
                <a:sym typeface="Open Sans"/>
              </a:rPr>
              <a:t>removed</a:t>
            </a:r>
            <a:endParaRPr sz="2000" b="1"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Summary page gives </a:t>
            </a:r>
            <a:r>
              <a:rPr lang="en-US" sz="2000" b="1" i="0" u="none" strike="noStrike" cap="none">
                <a:solidFill>
                  <a:srgbClr val="151516"/>
                </a:solidFill>
                <a:latin typeface="Open Sans"/>
                <a:ea typeface="Open Sans"/>
                <a:cs typeface="Open Sans"/>
                <a:sym typeface="Open Sans"/>
              </a:rPr>
              <a:t>transparency</a:t>
            </a:r>
            <a:r>
              <a:rPr lang="en-US" sz="2000" b="0" i="0" u="none" strike="noStrike" cap="none">
                <a:solidFill>
                  <a:srgbClr val="151516"/>
                </a:solidFill>
                <a:latin typeface="Open Sans"/>
                <a:ea typeface="Open Sans"/>
                <a:cs typeface="Open Sans"/>
                <a:sym typeface="Open Sans"/>
              </a:rPr>
              <a:t> to progress, and </a:t>
            </a:r>
            <a:r>
              <a:rPr lang="en-US" sz="2000" b="1" i="0" u="none" strike="noStrike" cap="none">
                <a:solidFill>
                  <a:srgbClr val="151516"/>
                </a:solidFill>
                <a:latin typeface="Open Sans"/>
                <a:ea typeface="Open Sans"/>
                <a:cs typeface="Open Sans"/>
                <a:sym typeface="Open Sans"/>
              </a:rPr>
              <a:t>guidance </a:t>
            </a:r>
            <a:r>
              <a:rPr lang="en-US" sz="2000" b="0" i="0" u="none" strike="noStrike" cap="none">
                <a:solidFill>
                  <a:srgbClr val="151516"/>
                </a:solidFill>
                <a:latin typeface="Open Sans"/>
                <a:ea typeface="Open Sans"/>
                <a:cs typeface="Open Sans"/>
                <a:sym typeface="Open Sans"/>
              </a:rPr>
              <a:t>on how each section is reviewed</a:t>
            </a: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080"/>
              </a:spcBef>
              <a:spcAft>
                <a:spcPts val="0"/>
              </a:spcAft>
              <a:buClr>
                <a:srgbClr val="151516"/>
              </a:buClr>
              <a:buSzPts val="2400"/>
              <a:buFont typeface="Merriweather Sans"/>
              <a:buNone/>
            </a:pPr>
            <a:endParaRPr sz="2400" b="1" i="0" u="none" strike="noStrike" cap="none">
              <a:solidFill>
                <a:srgbClr val="151516"/>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0000"/>
              </a:buClr>
              <a:buSzPts val="3000"/>
              <a:buFont typeface="Arial"/>
              <a:buNone/>
            </a:pPr>
            <a:r>
              <a:rPr lang="en-US" sz="3000" b="0" i="0" u="none" strike="noStrike" cap="none">
                <a:solidFill>
                  <a:srgbClr val="FF0000"/>
                </a:solidFill>
                <a:latin typeface="Encode Sans Black"/>
                <a:ea typeface="Encode Sans Black"/>
                <a:cs typeface="Encode Sans Black"/>
                <a:sym typeface="Encode Sans Black"/>
              </a:rPr>
              <a:t>New PAFC/GCA Tools</a:t>
            </a:r>
            <a:endParaRPr sz="3000" b="0" i="0" u="none" strike="noStrike" cap="none">
              <a:solidFill>
                <a:srgbClr val="FF0000"/>
              </a:solidFill>
              <a:latin typeface="Encode Sans Black"/>
              <a:ea typeface="Encode Sans Black"/>
              <a:cs typeface="Encode Sans Black"/>
              <a:sym typeface="Encode Sans Black"/>
            </a:endParaRPr>
          </a:p>
        </p:txBody>
      </p:sp>
      <p:sp>
        <p:nvSpPr>
          <p:cNvPr id="450" name="Shape 450"/>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Cost Share Addendum</a:t>
            </a:r>
            <a:endParaRPr/>
          </a:p>
          <a:p>
            <a:pPr marL="0" marR="0" lvl="0" indent="0" algn="l" rtl="0">
              <a:spcBef>
                <a:spcPts val="480"/>
              </a:spcBef>
              <a:spcAft>
                <a:spcPts val="0"/>
              </a:spcAft>
              <a:buClr>
                <a:srgbClr val="4B2E83"/>
              </a:buClr>
              <a:buSzPts val="2400"/>
              <a:buFont typeface="Merriweather Sans"/>
              <a:buNone/>
            </a:pPr>
            <a:r>
              <a:rPr lang="en-US" sz="2400" b="1" i="0" u="sng" strike="noStrike" cap="none">
                <a:solidFill>
                  <a:schemeClr val="hlink"/>
                </a:solidFill>
                <a:latin typeface="Open Sans"/>
                <a:ea typeface="Open Sans"/>
                <a:cs typeface="Open Sans"/>
                <a:sym typeface="Open Sans"/>
                <a:hlinkClick r:id="rId3"/>
              </a:rPr>
              <a:t>http://finance.uw.edu/gca/cost-share</a:t>
            </a:r>
            <a:endParaRPr sz="2400" b="1"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Internal Controls – Purchasing eLearning</a:t>
            </a:r>
            <a:endParaRPr/>
          </a:p>
          <a:p>
            <a:pPr marL="0" marR="0" lvl="0" indent="0" algn="l" rtl="0">
              <a:spcBef>
                <a:spcPts val="480"/>
              </a:spcBef>
              <a:spcAft>
                <a:spcPts val="0"/>
              </a:spcAft>
              <a:buClr>
                <a:srgbClr val="4B2E83"/>
              </a:buClr>
              <a:buSzPts val="2400"/>
              <a:buFont typeface="Merriweather Sans"/>
              <a:buNone/>
            </a:pPr>
            <a:r>
              <a:rPr lang="en-US" sz="2400" b="1" i="0" u="sng" strike="noStrike" cap="none">
                <a:solidFill>
                  <a:schemeClr val="hlink"/>
                </a:solidFill>
                <a:latin typeface="Open Sans"/>
                <a:ea typeface="Open Sans"/>
                <a:cs typeface="Open Sans"/>
                <a:sym typeface="Open Sans"/>
                <a:hlinkClick r:id="rId4"/>
              </a:rPr>
              <a:t>http://finance.uw.edu/pafc/trainings-and-outreach</a:t>
            </a:r>
            <a:endParaRPr sz="2400" b="1"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Fiscal Compliance Dashboard </a:t>
            </a:r>
            <a:endParaRPr/>
          </a:p>
          <a:p>
            <a:pPr marL="0" marR="0" lvl="0" indent="0" algn="l" rtl="0">
              <a:spcBef>
                <a:spcPts val="480"/>
              </a:spcBef>
              <a:spcAft>
                <a:spcPts val="0"/>
              </a:spcAft>
              <a:buClr>
                <a:srgbClr val="4B2E83"/>
              </a:buClr>
              <a:buSzPts val="2400"/>
              <a:buFont typeface="Merriweather Sans"/>
              <a:buNone/>
            </a:pPr>
            <a:r>
              <a:rPr lang="en-US" sz="2400" b="1" i="0" u="sng" strike="noStrike" cap="none">
                <a:solidFill>
                  <a:schemeClr val="hlink"/>
                </a:solidFill>
                <a:latin typeface="Open Sans"/>
                <a:ea typeface="Open Sans"/>
                <a:cs typeface="Open Sans"/>
                <a:sym typeface="Open Sans"/>
                <a:hlinkClick r:id="rId5"/>
              </a:rPr>
              <a:t>https://bitools.uw.edu/#/projects/228/workbooks</a:t>
            </a:r>
            <a:endParaRPr sz="24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Arial"/>
              <a:buNone/>
            </a:pPr>
            <a:endParaRPr sz="2400" b="1"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463062" y="371410"/>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3000" b="0" i="0" u="none" strike="noStrike" cap="none">
                <a:solidFill>
                  <a:schemeClr val="dk1"/>
                </a:solidFill>
                <a:latin typeface="Arial"/>
                <a:ea typeface="Arial"/>
                <a:cs typeface="Arial"/>
                <a:sym typeface="Arial"/>
              </a:rPr>
              <a:t>Release 2 Feature Overview</a:t>
            </a:r>
            <a:endParaRPr sz="3000" b="0" i="0" u="none" strike="noStrike" cap="none">
              <a:solidFill>
                <a:srgbClr val="33006F"/>
              </a:solidFill>
              <a:latin typeface="Arial"/>
              <a:ea typeface="Arial"/>
              <a:cs typeface="Arial"/>
              <a:sym typeface="Arial"/>
            </a:endParaRPr>
          </a:p>
        </p:txBody>
      </p:sp>
      <p:sp>
        <p:nvSpPr>
          <p:cNvPr id="691" name="Shape 691"/>
          <p:cNvSpPr txBox="1">
            <a:spLocks noGrp="1"/>
          </p:cNvSpPr>
          <p:nvPr>
            <p:ph type="body" idx="2"/>
          </p:nvPr>
        </p:nvSpPr>
        <p:spPr>
          <a:xfrm>
            <a:off x="457200" y="1363509"/>
            <a:ext cx="8398200" cy="438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Improved system help documentation</a:t>
            </a:r>
            <a:endParaRPr sz="2400" b="1" i="0" u="none" strike="noStrike" cap="none">
              <a:solidFill>
                <a:srgbClr val="151516"/>
              </a:solidFill>
              <a:latin typeface="Open Sans"/>
              <a:ea typeface="Open Sans"/>
              <a:cs typeface="Open Sans"/>
              <a:sym typeface="Open Sans"/>
            </a:endParaRPr>
          </a:p>
          <a:p>
            <a:pPr marL="914400" marR="0" lvl="1" indent="-355600" algn="l" rtl="0">
              <a:lnSpc>
                <a:spcPct val="100000"/>
              </a:lnSpc>
              <a:spcBef>
                <a:spcPts val="1600"/>
              </a:spcBef>
              <a:spcAft>
                <a:spcPts val="0"/>
              </a:spcAft>
              <a:buClr>
                <a:srgbClr val="151516"/>
              </a:buClr>
              <a:buSzPts val="2000"/>
              <a:buFont typeface="Arial"/>
              <a:buChar char="–"/>
            </a:pPr>
            <a:r>
              <a:rPr lang="en-US" sz="2000" b="0" i="0" u="none" strike="noStrike" cap="none">
                <a:solidFill>
                  <a:srgbClr val="151516"/>
                </a:solidFill>
                <a:latin typeface="Open Sans"/>
                <a:ea typeface="Open Sans"/>
                <a:cs typeface="Open Sans"/>
                <a:sym typeface="Open Sans"/>
              </a:rPr>
              <a:t>Why asked? What’s it used for?</a:t>
            </a:r>
            <a:endParaRPr sz="2000" b="0" i="0" u="none" strike="noStrike" cap="none">
              <a:solidFill>
                <a:srgbClr val="151516"/>
              </a:solidFill>
              <a:latin typeface="Open Sans"/>
              <a:ea typeface="Open Sans"/>
              <a:cs typeface="Open Sans"/>
              <a:sym typeface="Open Sans"/>
            </a:endParaRPr>
          </a:p>
          <a:p>
            <a:pPr marL="914400" marR="0" lvl="1" indent="-355600" algn="l" rtl="0">
              <a:lnSpc>
                <a:spcPct val="100000"/>
              </a:lnSpc>
              <a:spcBef>
                <a:spcPts val="1000"/>
              </a:spcBef>
              <a:spcAft>
                <a:spcPts val="0"/>
              </a:spcAft>
              <a:buClr>
                <a:srgbClr val="151516"/>
              </a:buClr>
              <a:buSzPts val="2000"/>
              <a:buFont typeface="Arial"/>
              <a:buChar char="–"/>
            </a:pPr>
            <a:r>
              <a:rPr lang="en-US" sz="2000" b="0" i="0" u="none" strike="noStrike" cap="none">
                <a:solidFill>
                  <a:srgbClr val="151516"/>
                </a:solidFill>
                <a:latin typeface="Open Sans"/>
                <a:ea typeface="Open Sans"/>
                <a:cs typeface="Open Sans"/>
                <a:sym typeface="Open Sans"/>
              </a:rPr>
              <a:t>Links to definitions, guidance</a:t>
            </a:r>
            <a:endParaRPr sz="2000" b="0" i="0" u="none" strike="noStrike" cap="none">
              <a:solidFill>
                <a:srgbClr val="151516"/>
              </a:solidFill>
              <a:latin typeface="Open Sans"/>
              <a:ea typeface="Open Sans"/>
              <a:cs typeface="Open Sans"/>
              <a:sym typeface="Open Sans"/>
            </a:endParaRPr>
          </a:p>
        </p:txBody>
      </p:sp>
      <p:pic>
        <p:nvPicPr>
          <p:cNvPr id="692" name="Shape 692"/>
          <p:cNvPicPr preferRelativeResize="0"/>
          <p:nvPr/>
        </p:nvPicPr>
        <p:blipFill rotWithShape="1">
          <a:blip r:embed="rId3">
            <a:alphaModFix/>
          </a:blip>
          <a:srcRect/>
          <a:stretch/>
        </p:blipFill>
        <p:spPr>
          <a:xfrm>
            <a:off x="1055075" y="3175475"/>
            <a:ext cx="6825050" cy="2665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Release 2 Feature Overview</a:t>
            </a:r>
            <a:endParaRPr sz="3000" b="0" i="0" u="none" strike="noStrike" cap="none">
              <a:solidFill>
                <a:srgbClr val="33006F"/>
              </a:solidFill>
              <a:latin typeface="Arial"/>
              <a:ea typeface="Arial"/>
              <a:cs typeface="Arial"/>
              <a:sym typeface="Arial"/>
            </a:endParaRPr>
          </a:p>
        </p:txBody>
      </p:sp>
      <p:sp>
        <p:nvSpPr>
          <p:cNvPr id="698" name="Shape 698"/>
          <p:cNvSpPr txBox="1">
            <a:spLocks noGrp="1"/>
          </p:cNvSpPr>
          <p:nvPr>
            <p:ph type="body" idx="2"/>
          </p:nvPr>
        </p:nvSpPr>
        <p:spPr>
          <a:xfrm>
            <a:off x="457200" y="1219200"/>
            <a:ext cx="8398200" cy="212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Connect SAGE to Zipline and Hoverboard</a:t>
            </a:r>
            <a:endParaRPr sz="2400" b="1"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6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Search </a:t>
            </a:r>
            <a:r>
              <a:rPr lang="en-US" sz="2000" b="1" i="0" u="none" strike="noStrike" cap="none">
                <a:solidFill>
                  <a:srgbClr val="151516"/>
                </a:solidFill>
                <a:latin typeface="Open Sans"/>
                <a:ea typeface="Open Sans"/>
                <a:cs typeface="Open Sans"/>
                <a:sym typeface="Open Sans"/>
              </a:rPr>
              <a:t>Zipline and Hoverboard </a:t>
            </a:r>
            <a:r>
              <a:rPr lang="en-US" sz="2000" b="0" i="0" u="none" strike="noStrike" cap="none">
                <a:solidFill>
                  <a:srgbClr val="151516"/>
                </a:solidFill>
                <a:latin typeface="Open Sans"/>
                <a:ea typeface="Open Sans"/>
                <a:cs typeface="Open Sans"/>
                <a:sym typeface="Open Sans"/>
              </a:rPr>
              <a:t>for protocols </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Once selected, </a:t>
            </a:r>
            <a:r>
              <a:rPr lang="en-US" sz="2000" b="1" i="0" u="none" strike="noStrike" cap="none">
                <a:solidFill>
                  <a:srgbClr val="151516"/>
                </a:solidFill>
                <a:latin typeface="Open Sans"/>
                <a:ea typeface="Open Sans"/>
                <a:cs typeface="Open Sans"/>
                <a:sym typeface="Open Sans"/>
              </a:rPr>
              <a:t>real-time</a:t>
            </a:r>
            <a:r>
              <a:rPr lang="en-US" sz="2000" b="0" i="0" u="none" strike="noStrike" cap="none">
                <a:solidFill>
                  <a:srgbClr val="151516"/>
                </a:solidFill>
                <a:latin typeface="Open Sans"/>
                <a:ea typeface="Open Sans"/>
                <a:cs typeface="Open Sans"/>
                <a:sym typeface="Open Sans"/>
              </a:rPr>
              <a:t> changes/updates will display in SAGE</a:t>
            </a: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000"/>
              </a:spcBef>
              <a:spcAft>
                <a:spcPts val="0"/>
              </a:spcAft>
              <a:buClr>
                <a:srgbClr val="151516"/>
              </a:buClr>
              <a:buSzPts val="2400"/>
              <a:buFont typeface="Merriweather Sans"/>
              <a:buNone/>
            </a:pPr>
            <a:r>
              <a:rPr lang="en-US" sz="1800" b="0" i="0" u="none" strike="noStrike" cap="none">
                <a:solidFill>
                  <a:srgbClr val="151516"/>
                </a:solidFill>
                <a:latin typeface="Open Sans"/>
                <a:ea typeface="Open Sans"/>
                <a:cs typeface="Open Sans"/>
                <a:sym typeface="Open Sans"/>
              </a:rPr>
              <a:t>                      (no info from SAGE currently flows to ZL/HB)</a:t>
            </a:r>
            <a:endParaRPr sz="18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1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080"/>
              </a:spcBef>
              <a:spcAft>
                <a:spcPts val="0"/>
              </a:spcAft>
              <a:buClr>
                <a:srgbClr val="151516"/>
              </a:buClr>
              <a:buSzPts val="2400"/>
              <a:buFont typeface="Merriweather Sans"/>
              <a:buNone/>
            </a:pPr>
            <a:endParaRPr sz="2400" b="1" i="0" u="none" strike="noStrike" cap="none">
              <a:solidFill>
                <a:srgbClr val="151516"/>
              </a:solidFill>
              <a:latin typeface="Open Sans"/>
              <a:ea typeface="Open Sans"/>
              <a:cs typeface="Open Sans"/>
              <a:sym typeface="Open Sans"/>
            </a:endParaRPr>
          </a:p>
        </p:txBody>
      </p:sp>
      <p:pic>
        <p:nvPicPr>
          <p:cNvPr id="699" name="Shape 699"/>
          <p:cNvPicPr preferRelativeResize="0"/>
          <p:nvPr/>
        </p:nvPicPr>
        <p:blipFill rotWithShape="1">
          <a:blip r:embed="rId3">
            <a:alphaModFix/>
          </a:blip>
          <a:srcRect r="29103"/>
          <a:stretch/>
        </p:blipFill>
        <p:spPr>
          <a:xfrm>
            <a:off x="1052650" y="3262025"/>
            <a:ext cx="6001850" cy="3135125"/>
          </a:xfrm>
          <a:prstGeom prst="rect">
            <a:avLst/>
          </a:prstGeom>
          <a:noFill/>
          <a:ln w="19050" cap="flat" cmpd="sng">
            <a:solidFill>
              <a:schemeClr val="dk2"/>
            </a:solidFill>
            <a:prstDash val="solid"/>
            <a:round/>
            <a:headEnd type="none" w="sm" len="sm"/>
            <a:tailEnd type="none" w="sm" len="sm"/>
          </a:ln>
        </p:spPr>
      </p:pic>
      <p:sp>
        <p:nvSpPr>
          <p:cNvPr id="700" name="Shape 700"/>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Release 2 Feature Overview</a:t>
            </a:r>
            <a:endParaRPr sz="3000" b="0" i="0" u="none" strike="noStrike" cap="none">
              <a:solidFill>
                <a:srgbClr val="33006F"/>
              </a:solidFill>
              <a:latin typeface="Arial"/>
              <a:ea typeface="Arial"/>
              <a:cs typeface="Arial"/>
              <a:sym typeface="Arial"/>
            </a:endParaRPr>
          </a:p>
        </p:txBody>
      </p:sp>
      <p:sp>
        <p:nvSpPr>
          <p:cNvPr id="706" name="Shape 706"/>
          <p:cNvSpPr txBox="1">
            <a:spLocks noGrp="1"/>
          </p:cNvSpPr>
          <p:nvPr>
            <p:ph type="body" idx="2"/>
          </p:nvPr>
        </p:nvSpPr>
        <p:spPr>
          <a:xfrm>
            <a:off x="457200" y="1219200"/>
            <a:ext cx="8398200" cy="463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Improved collaboration with PI</a:t>
            </a:r>
            <a:endParaRPr sz="2400" b="1" i="0" u="none" strike="noStrike" cap="none">
              <a:solidFill>
                <a:srgbClr val="151516"/>
              </a:solidFill>
              <a:latin typeface="Open Sans"/>
              <a:ea typeface="Open Sans"/>
              <a:cs typeface="Open Sans"/>
              <a:sym typeface="Open Sans"/>
            </a:endParaRPr>
          </a:p>
          <a:p>
            <a:pPr marL="742950" marR="0" lvl="1" indent="-298450" algn="l" rtl="0">
              <a:lnSpc>
                <a:spcPct val="100000"/>
              </a:lnSpc>
              <a:spcBef>
                <a:spcPts val="1000"/>
              </a:spcBef>
              <a:spcAft>
                <a:spcPts val="0"/>
              </a:spcAft>
              <a:buClr>
                <a:srgbClr val="151516"/>
              </a:buClr>
              <a:buSzPts val="2400"/>
              <a:buFont typeface="Merriweather Sans"/>
              <a:buChar char="–"/>
            </a:pPr>
            <a:r>
              <a:rPr lang="en-US" sz="2000" b="0" i="0" u="none" strike="noStrike" cap="none">
                <a:solidFill>
                  <a:srgbClr val="151516"/>
                </a:solidFill>
                <a:latin typeface="Open Sans"/>
                <a:ea typeface="Open Sans"/>
                <a:cs typeface="Open Sans"/>
                <a:sym typeface="Open Sans"/>
              </a:rPr>
              <a:t>Send the PI a URL to NFC page for a </a:t>
            </a:r>
            <a:r>
              <a:rPr lang="en-US" sz="2000" b="1" i="0" u="none" strike="noStrike" cap="none">
                <a:solidFill>
                  <a:srgbClr val="151516"/>
                </a:solidFill>
                <a:latin typeface="Open Sans"/>
                <a:ea typeface="Open Sans"/>
                <a:cs typeface="Open Sans"/>
                <a:sym typeface="Open Sans"/>
              </a:rPr>
              <a:t>specific eGC1</a:t>
            </a:r>
            <a:endParaRPr sz="2000" b="1" i="0" u="none" strike="noStrike" cap="none">
              <a:solidFill>
                <a:srgbClr val="151516"/>
              </a:solidFill>
              <a:latin typeface="Open Sans"/>
              <a:ea typeface="Open Sans"/>
              <a:cs typeface="Open Sans"/>
              <a:sym typeface="Open Sans"/>
            </a:endParaRPr>
          </a:p>
          <a:p>
            <a:pPr marL="742950" marR="0" lvl="1" indent="-298450" algn="l" rtl="0">
              <a:lnSpc>
                <a:spcPct val="100000"/>
              </a:lnSpc>
              <a:spcBef>
                <a:spcPts val="1000"/>
              </a:spcBef>
              <a:spcAft>
                <a:spcPts val="0"/>
              </a:spcAft>
              <a:buClr>
                <a:srgbClr val="151516"/>
              </a:buClr>
              <a:buSzPts val="2400"/>
              <a:buFont typeface="Merriweather Sans"/>
              <a:buChar char="–"/>
            </a:pPr>
            <a:r>
              <a:rPr lang="en-US" sz="2000" b="0" i="0" u="none" strike="noStrike" cap="none">
                <a:solidFill>
                  <a:srgbClr val="151516"/>
                </a:solidFill>
                <a:latin typeface="Open Sans"/>
                <a:ea typeface="Open Sans"/>
                <a:cs typeface="Open Sans"/>
                <a:sym typeface="Open Sans"/>
              </a:rPr>
              <a:t>The PI can complete the NFC page </a:t>
            </a:r>
            <a:r>
              <a:rPr lang="en-US" sz="2000" b="1" i="0" u="none" strike="noStrike" cap="none">
                <a:solidFill>
                  <a:srgbClr val="151516"/>
                </a:solidFill>
                <a:latin typeface="Open Sans"/>
                <a:ea typeface="Open Sans"/>
                <a:cs typeface="Open Sans"/>
                <a:sym typeface="Open Sans"/>
              </a:rPr>
              <a:t>while you work on other parts</a:t>
            </a:r>
            <a:r>
              <a:rPr lang="en-US" sz="2000" b="0" i="0" u="none" strike="noStrike" cap="none">
                <a:solidFill>
                  <a:srgbClr val="151516"/>
                </a:solidFill>
                <a:latin typeface="Open Sans"/>
                <a:ea typeface="Open Sans"/>
                <a:cs typeface="Open Sans"/>
                <a:sym typeface="Open Sans"/>
              </a:rPr>
              <a:t> of the eGC1</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Additional benefits</a:t>
            </a:r>
            <a:endParaRPr sz="2000" b="0" i="0" u="none" strike="noStrike" cap="none">
              <a:solidFill>
                <a:srgbClr val="151516"/>
              </a:solidFill>
              <a:latin typeface="Open Sans"/>
              <a:ea typeface="Open Sans"/>
              <a:cs typeface="Open Sans"/>
              <a:sym typeface="Open Sans"/>
            </a:endParaRPr>
          </a:p>
          <a:p>
            <a:pPr marL="1143000" marR="0" lvl="2" indent="-228600" algn="l" rtl="0">
              <a:lnSpc>
                <a:spcPct val="100000"/>
              </a:lnSpc>
              <a:spcBef>
                <a:spcPts val="1000"/>
              </a:spcBef>
              <a:spcAft>
                <a:spcPts val="0"/>
              </a:spcAft>
              <a:buClr>
                <a:srgbClr val="151516"/>
              </a:buClr>
              <a:buSzPts val="1800"/>
              <a:buFont typeface="Merriweather Sans"/>
              <a:buChar char="&gt;"/>
            </a:pPr>
            <a:r>
              <a:rPr lang="en-US" sz="1800" b="0" i="0" u="none" strike="noStrike" cap="none">
                <a:solidFill>
                  <a:srgbClr val="151516"/>
                </a:solidFill>
                <a:latin typeface="Open Sans"/>
                <a:ea typeface="Open Sans"/>
                <a:cs typeface="Open Sans"/>
                <a:sym typeface="Open Sans"/>
              </a:rPr>
              <a:t>Direct URLs available to </a:t>
            </a:r>
            <a:r>
              <a:rPr lang="en-US" sz="1800" b="1" i="0" u="none" strike="noStrike" cap="none">
                <a:solidFill>
                  <a:srgbClr val="151516"/>
                </a:solidFill>
                <a:latin typeface="Open Sans"/>
                <a:ea typeface="Open Sans"/>
                <a:cs typeface="Open Sans"/>
                <a:sym typeface="Open Sans"/>
              </a:rPr>
              <a:t>all standard eGC1 pages</a:t>
            </a:r>
            <a:r>
              <a:rPr lang="en-US" sz="1800" b="0" i="0" u="none" strike="noStrike" cap="none">
                <a:solidFill>
                  <a:srgbClr val="151516"/>
                </a:solidFill>
                <a:latin typeface="Open Sans"/>
                <a:ea typeface="Open Sans"/>
                <a:cs typeface="Open Sans"/>
                <a:sym typeface="Open Sans"/>
              </a:rPr>
              <a:t> (not Grant Runner forms)</a:t>
            </a:r>
            <a:endParaRPr sz="18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00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080"/>
              </a:spcBef>
              <a:spcAft>
                <a:spcPts val="0"/>
              </a:spcAft>
              <a:buClr>
                <a:srgbClr val="151516"/>
              </a:buClr>
              <a:buSzPts val="2400"/>
              <a:buFont typeface="Merriweather Sans"/>
              <a:buNone/>
            </a:pPr>
            <a:endParaRPr sz="2400" b="1" i="0" u="none" strike="noStrike" cap="none">
              <a:solidFill>
                <a:srgbClr val="151516"/>
              </a:solidFill>
              <a:latin typeface="Open Sans"/>
              <a:ea typeface="Open Sans"/>
              <a:cs typeface="Open Sans"/>
              <a:sym typeface="Open Sans"/>
            </a:endParaRPr>
          </a:p>
        </p:txBody>
      </p:sp>
      <p:pic>
        <p:nvPicPr>
          <p:cNvPr id="707" name="Shape 707"/>
          <p:cNvPicPr preferRelativeResize="0"/>
          <p:nvPr/>
        </p:nvPicPr>
        <p:blipFill rotWithShape="1">
          <a:blip r:embed="rId3">
            <a:alphaModFix/>
          </a:blip>
          <a:srcRect/>
          <a:stretch/>
        </p:blipFill>
        <p:spPr>
          <a:xfrm>
            <a:off x="0" y="4482875"/>
            <a:ext cx="9144000" cy="987920"/>
          </a:xfrm>
          <a:prstGeom prst="rect">
            <a:avLst/>
          </a:prstGeom>
          <a:noFill/>
          <a:ln>
            <a:noFill/>
          </a:ln>
        </p:spPr>
      </p:pic>
      <p:sp>
        <p:nvSpPr>
          <p:cNvPr id="708" name="Shape 708"/>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469937" y="371510"/>
            <a:ext cx="8386482" cy="9919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Summary of Release 2 Benefits</a:t>
            </a:r>
            <a:endParaRPr sz="3000" b="0" i="0" u="none" strike="noStrike" cap="none">
              <a:solidFill>
                <a:srgbClr val="33006F"/>
              </a:solidFill>
              <a:latin typeface="Arial"/>
              <a:ea typeface="Arial"/>
              <a:cs typeface="Arial"/>
              <a:sym typeface="Arial"/>
            </a:endParaRPr>
          </a:p>
        </p:txBody>
      </p:sp>
      <p:sp>
        <p:nvSpPr>
          <p:cNvPr id="714" name="Shape 714"/>
          <p:cNvSpPr txBox="1">
            <a:spLocks noGrp="1"/>
          </p:cNvSpPr>
          <p:nvPr>
            <p:ph type="body" idx="2"/>
          </p:nvPr>
        </p:nvSpPr>
        <p:spPr>
          <a:xfrm>
            <a:off x="457200" y="1022350"/>
            <a:ext cx="8398200" cy="515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Streamlining:</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6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Removed obsolete questions</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2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Pulls in details from Zipline + Hoverboard </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2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Expedited reviews enabled by more detailed and accurate protocol information</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20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Usability:</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6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Revised, reworded questions for clarity &amp; relevance </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2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Improved design and user experience </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20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Enhanced Collaboration:</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6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Send URL to PIs for direct edit, collaboration </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60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60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60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
        <p:nvSpPr>
          <p:cNvPr id="715" name="Shape 715"/>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Resources and Feedback</a:t>
            </a:r>
            <a:endParaRPr sz="3000" b="0" i="0" u="none" strike="noStrike" cap="none">
              <a:solidFill>
                <a:srgbClr val="33006F"/>
              </a:solidFill>
              <a:latin typeface="Arial"/>
              <a:ea typeface="Arial"/>
              <a:cs typeface="Arial"/>
              <a:sym typeface="Arial"/>
            </a:endParaRPr>
          </a:p>
        </p:txBody>
      </p:sp>
      <p:sp>
        <p:nvSpPr>
          <p:cNvPr id="721" name="Shape 721"/>
          <p:cNvSpPr txBox="1">
            <a:spLocks noGrp="1"/>
          </p:cNvSpPr>
          <p:nvPr>
            <p:ph type="body" idx="2"/>
          </p:nvPr>
        </p:nvSpPr>
        <p:spPr>
          <a:xfrm>
            <a:off x="469925" y="1066800"/>
            <a:ext cx="8209500" cy="501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Resources</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480"/>
              </a:spcBef>
              <a:spcAft>
                <a:spcPts val="0"/>
              </a:spcAft>
              <a:buClr>
                <a:srgbClr val="151516"/>
              </a:buClr>
              <a:buSzPts val="2400"/>
              <a:buFont typeface="Merriweather Sans"/>
              <a:buChar char="&gt;"/>
            </a:pPr>
            <a:r>
              <a:rPr lang="en-US" sz="2400" b="0" i="0" u="sng" strike="noStrike" cap="none">
                <a:solidFill>
                  <a:schemeClr val="hlink"/>
                </a:solidFill>
                <a:latin typeface="Open Sans"/>
                <a:ea typeface="Open Sans"/>
                <a:cs typeface="Open Sans"/>
                <a:sym typeface="Open Sans"/>
                <a:hlinkClick r:id="rId3"/>
              </a:rPr>
              <a:t>SNEAK PEEK: View the questions before they go live</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0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eGC1 Compliance Question FAQs (TBD) </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000"/>
              </a:spcBef>
              <a:spcAft>
                <a:spcPts val="0"/>
              </a:spcAft>
              <a:buClr>
                <a:srgbClr val="151516"/>
              </a:buClr>
              <a:buSzPts val="2400"/>
              <a:buFont typeface="Merriweather Sans"/>
              <a:buChar char="&gt;"/>
            </a:pPr>
            <a:r>
              <a:rPr lang="en-US" sz="2400" b="0" i="0" u="sng" strike="noStrike" cap="none">
                <a:solidFill>
                  <a:schemeClr val="hlink"/>
                </a:solidFill>
                <a:latin typeface="Open Sans"/>
                <a:ea typeface="Open Sans"/>
                <a:cs typeface="Open Sans"/>
                <a:sym typeface="Open Sans"/>
                <a:hlinkClick r:id="rId4"/>
              </a:rPr>
              <a:t>SAGE Help Documentation</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000"/>
              </a:spcBef>
              <a:spcAft>
                <a:spcPts val="0"/>
              </a:spcAft>
              <a:buClr>
                <a:srgbClr val="151516"/>
              </a:buClr>
              <a:buSzPts val="2400"/>
              <a:buFont typeface="Merriweather Sans"/>
              <a:buChar char="&gt;"/>
            </a:pPr>
            <a:r>
              <a:rPr lang="en-US" sz="2400" b="0" i="0" u="sng" strike="noStrike" cap="none">
                <a:solidFill>
                  <a:schemeClr val="hlink"/>
                </a:solidFill>
                <a:latin typeface="Open Sans"/>
                <a:ea typeface="Open Sans"/>
                <a:cs typeface="Open Sans"/>
                <a:sym typeface="Open Sans"/>
                <a:hlinkClick r:id="rId5"/>
              </a:rPr>
              <a:t>Non-Fiscal Compliance Guidance</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100"/>
              <a:buFont typeface="Arial"/>
              <a:buNone/>
            </a:pPr>
            <a:endParaRPr sz="2400" b="1"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000000"/>
              </a:buClr>
              <a:buSzPts val="1100"/>
              <a:buFont typeface="Arial"/>
              <a:buNone/>
            </a:pPr>
            <a:r>
              <a:rPr lang="en-US" sz="2400" b="1" i="0" u="none" strike="noStrike" cap="none">
                <a:solidFill>
                  <a:srgbClr val="151516"/>
                </a:solidFill>
                <a:latin typeface="Open Sans"/>
                <a:ea typeface="Open Sans"/>
                <a:cs typeface="Open Sans"/>
                <a:sym typeface="Open Sans"/>
              </a:rPr>
              <a:t>Have questions or suggestions?</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48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Contact </a:t>
            </a:r>
            <a:r>
              <a:rPr lang="en-US" sz="2400" b="0" i="0" u="sng" strike="noStrike" cap="none">
                <a:solidFill>
                  <a:schemeClr val="hlink"/>
                </a:solidFill>
                <a:latin typeface="Open Sans"/>
                <a:ea typeface="Open Sans"/>
                <a:cs typeface="Open Sans"/>
                <a:sym typeface="Open Sans"/>
                <a:hlinkClick r:id="rId6"/>
              </a:rPr>
              <a:t>sagehelp@uw.edu</a:t>
            </a:r>
            <a:r>
              <a:rPr lang="en-US" sz="2400" b="0" i="0" u="none" strike="noStrike" cap="none">
                <a:solidFill>
                  <a:srgbClr val="151516"/>
                </a:solidFill>
                <a:latin typeface="Open Sans"/>
                <a:ea typeface="Open Sans"/>
                <a:cs typeface="Open Sans"/>
                <a:sym typeface="Open Sans"/>
              </a:rPr>
              <a:t> </a:t>
            </a:r>
            <a:endParaRPr sz="24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
        <p:nvSpPr>
          <p:cNvPr id="722" name="Shape 722"/>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671757" y="1981173"/>
            <a:ext cx="6972300" cy="171783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3"/>
              </a:buClr>
              <a:buSzPts val="4000"/>
              <a:buFont typeface="Arial"/>
              <a:buNone/>
            </a:pPr>
            <a:r>
              <a:rPr lang="en-US" sz="4000" b="0" i="0" u="none" strike="noStrike" cap="none">
                <a:solidFill>
                  <a:schemeClr val="accent3"/>
                </a:solidFill>
                <a:latin typeface="Arial Black"/>
                <a:ea typeface="Arial Black"/>
                <a:cs typeface="Arial Black"/>
                <a:sym typeface="Arial Black"/>
              </a:rPr>
              <a:t>New VPN Security Requirement</a:t>
            </a:r>
            <a:endParaRPr sz="4000" b="0" i="0" u="none" strike="noStrike" cap="none">
              <a:solidFill>
                <a:schemeClr val="accent3"/>
              </a:solidFill>
              <a:latin typeface="Arial Black"/>
              <a:ea typeface="Arial Black"/>
              <a:cs typeface="Arial Black"/>
              <a:sym typeface="Arial Black"/>
            </a:endParaRPr>
          </a:p>
        </p:txBody>
      </p:sp>
      <p:sp>
        <p:nvSpPr>
          <p:cNvPr id="728" name="Shape 728"/>
          <p:cNvSpPr txBox="1"/>
          <p:nvPr/>
        </p:nvSpPr>
        <p:spPr>
          <a:xfrm>
            <a:off x="790091" y="4260500"/>
            <a:ext cx="6972300" cy="1728317"/>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FFFFFF"/>
              </a:buClr>
              <a:buSzPts val="1610"/>
              <a:buFont typeface="Arial"/>
              <a:buNone/>
            </a:pPr>
            <a:r>
              <a:rPr lang="en-US" sz="1610" b="0" i="0" u="none" strike="noStrike" cap="none">
                <a:solidFill>
                  <a:srgbClr val="FFFFFF"/>
                </a:solidFill>
                <a:latin typeface="Arial"/>
                <a:ea typeface="Arial"/>
                <a:cs typeface="Arial"/>
                <a:sym typeface="Arial"/>
              </a:rPr>
              <a:t>MRAM</a:t>
            </a:r>
            <a:endParaRPr/>
          </a:p>
          <a:p>
            <a:pPr marL="0" marR="0" lvl="0" indent="0" algn="l" rtl="0">
              <a:lnSpc>
                <a:spcPct val="80000"/>
              </a:lnSpc>
              <a:spcBef>
                <a:spcPts val="28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March 2018</a:t>
            </a:r>
            <a:endParaRPr/>
          </a:p>
          <a:p>
            <a:pPr marL="0" marR="0" lvl="0" indent="0" algn="l" rtl="0">
              <a:lnSpc>
                <a:spcPct val="80000"/>
              </a:lnSpc>
              <a:spcBef>
                <a:spcPts val="280"/>
              </a:spcBef>
              <a:spcAft>
                <a:spcPts val="0"/>
              </a:spcAft>
              <a:buClr>
                <a:schemeClr val="accent3"/>
              </a:buClr>
              <a:buSzPts val="14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80000"/>
              </a:lnSpc>
              <a:spcBef>
                <a:spcPts val="28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Rebekah Skiver Thompson</a:t>
            </a:r>
            <a:endParaRPr/>
          </a:p>
          <a:p>
            <a:pPr marL="0" marR="0" lvl="0" indent="0" algn="l" rtl="0">
              <a:lnSpc>
                <a:spcPct val="80000"/>
              </a:lnSpc>
              <a:spcBef>
                <a:spcPts val="28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Incident Response &amp; Threat Intelligence Manager</a:t>
            </a:r>
            <a:endParaRPr/>
          </a:p>
          <a:p>
            <a:pPr marL="0" marR="0" lvl="0" indent="0" algn="l" rtl="0">
              <a:lnSpc>
                <a:spcPct val="80000"/>
              </a:lnSpc>
              <a:spcBef>
                <a:spcPts val="28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Office of the Chief Information Security Officer</a:t>
            </a:r>
            <a:endParaRPr/>
          </a:p>
          <a:p>
            <a:pPr marL="0" marR="0" lvl="0" indent="0" algn="l" rtl="0">
              <a:lnSpc>
                <a:spcPct val="80000"/>
              </a:lnSpc>
              <a:spcBef>
                <a:spcPts val="28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bskiver@uw.edu</a:t>
            </a:r>
            <a:endParaRPr/>
          </a:p>
          <a:p>
            <a:pPr marL="0" marR="0" lvl="0" indent="0" algn="l" rtl="0">
              <a:lnSpc>
                <a:spcPct val="80000"/>
              </a:lnSpc>
              <a:spcBef>
                <a:spcPts val="224"/>
              </a:spcBef>
              <a:spcAft>
                <a:spcPts val="0"/>
              </a:spcAft>
              <a:buClr>
                <a:schemeClr val="accent3"/>
              </a:buClr>
              <a:buSzPts val="1120"/>
              <a:buFont typeface="Arial"/>
              <a:buNone/>
            </a:pPr>
            <a:endParaRPr sz="1120" b="0" i="0" u="none" strike="noStrike" cap="none">
              <a:solidFill>
                <a:srgbClr val="FFFFF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Black"/>
                <a:ea typeface="Arial Black"/>
                <a:cs typeface="Arial Black"/>
                <a:sym typeface="Arial Black"/>
              </a:rPr>
              <a:t>Current network state</a:t>
            </a:r>
            <a:endParaRPr sz="3000" b="0" i="0" u="none" strike="noStrike" cap="none">
              <a:solidFill>
                <a:srgbClr val="4B2E83"/>
              </a:solidFill>
              <a:latin typeface="Arial Black"/>
              <a:ea typeface="Arial Black"/>
              <a:cs typeface="Arial Black"/>
              <a:sym typeface="Arial Black"/>
            </a:endParaRPr>
          </a:p>
        </p:txBody>
      </p:sp>
      <p:sp>
        <p:nvSpPr>
          <p:cNvPr id="734" name="Shape 734"/>
          <p:cNvSpPr txBox="1">
            <a:spLocks noGrp="1"/>
          </p:cNvSpPr>
          <p:nvPr>
            <p:ph type="body" idx="2"/>
          </p:nvPr>
        </p:nvSpPr>
        <p:spPr>
          <a:xfrm>
            <a:off x="671757" y="1704452"/>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800"/>
              <a:buFont typeface="Merriweather Sans"/>
              <a:buChar char="&gt;"/>
            </a:pPr>
            <a:r>
              <a:rPr lang="en-US" sz="2800" b="1" i="0" u="none" strike="noStrike" cap="none">
                <a:solidFill>
                  <a:srgbClr val="4B2E83"/>
                </a:solidFill>
                <a:latin typeface="Calibri"/>
                <a:ea typeface="Calibri"/>
                <a:cs typeface="Calibri"/>
                <a:sym typeface="Calibri"/>
              </a:rPr>
              <a:t>Campus network: </a:t>
            </a:r>
            <a:endParaRPr/>
          </a:p>
          <a:p>
            <a:pPr marL="742950" marR="0" lvl="1" indent="-285750" algn="l" rtl="0">
              <a:spcBef>
                <a:spcPts val="600"/>
              </a:spcBef>
              <a:spcAft>
                <a:spcPts val="0"/>
              </a:spcAft>
              <a:buClr>
                <a:srgbClr val="4B2E83"/>
              </a:buClr>
              <a:buSzPts val="2400"/>
              <a:buFont typeface="Arial"/>
              <a:buChar char="–"/>
            </a:pPr>
            <a:r>
              <a:rPr lang="en-US" sz="2400" b="1" i="0" u="none" strike="noStrike" cap="none">
                <a:solidFill>
                  <a:srgbClr val="4B2E83"/>
                </a:solidFill>
                <a:latin typeface="Calibri"/>
                <a:ea typeface="Calibri"/>
                <a:cs typeface="Calibri"/>
                <a:sym typeface="Calibri"/>
              </a:rPr>
              <a:t>Allow all inbound traffic from any location</a:t>
            </a:r>
            <a:endParaRPr/>
          </a:p>
          <a:p>
            <a:pPr marL="742950" marR="0" lvl="1" indent="-285750" algn="l" rtl="0">
              <a:spcBef>
                <a:spcPts val="600"/>
              </a:spcBef>
              <a:spcAft>
                <a:spcPts val="0"/>
              </a:spcAft>
              <a:buClr>
                <a:srgbClr val="4B2E83"/>
              </a:buClr>
              <a:buSzPts val="2400"/>
              <a:buFont typeface="Arial"/>
              <a:buChar char="–"/>
            </a:pPr>
            <a:r>
              <a:rPr lang="en-US" sz="2400" b="1" i="0" u="none" strike="noStrike" cap="none">
                <a:solidFill>
                  <a:srgbClr val="4B2E83"/>
                </a:solidFill>
                <a:latin typeface="Calibri"/>
                <a:ea typeface="Calibri"/>
                <a:cs typeface="Calibri"/>
                <a:sym typeface="Calibri"/>
              </a:rPr>
              <a:t>Block subset of traffic triggering “signatures” in IPS.</a:t>
            </a:r>
            <a:endParaRPr/>
          </a:p>
          <a:p>
            <a:pPr marL="342900" marR="0" lvl="0" indent="-342900" algn="l" rtl="0">
              <a:spcBef>
                <a:spcPts val="1200"/>
              </a:spcBef>
              <a:spcAft>
                <a:spcPts val="0"/>
              </a:spcAft>
              <a:buClr>
                <a:srgbClr val="4B2E83"/>
              </a:buClr>
              <a:buSzPts val="2800"/>
              <a:buFont typeface="Merriweather Sans"/>
              <a:buChar char="&gt;"/>
            </a:pPr>
            <a:r>
              <a:rPr lang="en-US" sz="2800" b="1" i="0" u="none" strike="noStrike" cap="none">
                <a:solidFill>
                  <a:srgbClr val="4B2E83"/>
                </a:solidFill>
                <a:latin typeface="Calibri"/>
                <a:ea typeface="Calibri"/>
                <a:cs typeface="Calibri"/>
                <a:sym typeface="Calibri"/>
              </a:rPr>
              <a:t>UW is a known target of threat actors targeting intellectual property, personal information, credentials, etc.</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Black"/>
                <a:ea typeface="Arial Black"/>
                <a:cs typeface="Arial Black"/>
                <a:sym typeface="Arial Black"/>
              </a:rPr>
              <a:t>Network changes: April 24, 2018</a:t>
            </a:r>
            <a:endParaRPr sz="3000" b="0" i="0" u="none" strike="noStrike" cap="none">
              <a:solidFill>
                <a:srgbClr val="4B2E83"/>
              </a:solidFill>
              <a:latin typeface="Arial Black"/>
              <a:ea typeface="Arial Black"/>
              <a:cs typeface="Arial Black"/>
              <a:sym typeface="Arial Black"/>
            </a:endParaRPr>
          </a:p>
        </p:txBody>
      </p:sp>
      <p:sp>
        <p:nvSpPr>
          <p:cNvPr id="740" name="Shape 740"/>
          <p:cNvSpPr txBox="1">
            <a:spLocks noGrp="1"/>
          </p:cNvSpPr>
          <p:nvPr>
            <p:ph type="body" idx="2"/>
          </p:nvPr>
        </p:nvSpPr>
        <p:spPr>
          <a:xfrm>
            <a:off x="671757" y="1855060"/>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Block all inbound traffic over certain ports using phased approach.</a:t>
            </a:r>
            <a:endParaRPr/>
          </a:p>
          <a:p>
            <a:pPr marL="742950" marR="0" lvl="1" indent="-285750" algn="l" rtl="0">
              <a:spcBef>
                <a:spcPts val="12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April 24: Block inbound RDP- and SMB-related ports</a:t>
            </a:r>
            <a:endParaRPr/>
          </a:p>
          <a:p>
            <a:pPr marL="742950" marR="0" lvl="1" indent="-285750" algn="l" rtl="0">
              <a:spcBef>
                <a:spcPts val="12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Future phases (dates TBD) will add additional ports</a:t>
            </a:r>
            <a:endParaRPr/>
          </a:p>
          <a:p>
            <a:pPr marL="742950" marR="0" lvl="1" indent="-285750" algn="l" rtl="0">
              <a:spcBef>
                <a:spcPts val="12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Includes UW Medicine network</a:t>
            </a:r>
            <a:endParaRPr/>
          </a:p>
          <a:p>
            <a:pPr marL="342900" marR="0" lvl="0" indent="-342900" algn="l" rtl="0">
              <a:spcBef>
                <a:spcPts val="120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Require use of Husky OnNet (or other departmental VPNs) in order to use those ports.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Black"/>
                <a:ea typeface="Arial Black"/>
                <a:cs typeface="Arial Black"/>
                <a:sym typeface="Arial Black"/>
              </a:rPr>
              <a:t>What is RDP and SMB?</a:t>
            </a:r>
            <a:endParaRPr sz="3000" b="0" i="0" u="none" strike="noStrike" cap="none">
              <a:solidFill>
                <a:srgbClr val="4B2E83"/>
              </a:solidFill>
              <a:latin typeface="Arial Black"/>
              <a:ea typeface="Arial Black"/>
              <a:cs typeface="Arial Black"/>
              <a:sym typeface="Arial Black"/>
            </a:endParaRPr>
          </a:p>
        </p:txBody>
      </p:sp>
      <p:sp>
        <p:nvSpPr>
          <p:cNvPr id="746" name="Shape 746"/>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Remote Desktop Protocol (RDP)</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Including Virtual Network Computing (VNC)</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Ports 3389, 5900</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Remote desktop, desktop sharing</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Calibri"/>
              <a:ea typeface="Calibri"/>
              <a:cs typeface="Calibri"/>
              <a:sym typeface="Calibri"/>
            </a:endParaRPr>
          </a:p>
          <a:p>
            <a:pPr marL="342900" marR="0" lvl="0" indent="-342900" algn="l" rtl="0">
              <a:spcBef>
                <a:spcPts val="480"/>
              </a:spcBef>
              <a:spcAft>
                <a:spcPts val="0"/>
              </a:spcAft>
              <a:buClr>
                <a:srgbClr val="D3AFFF"/>
              </a:buClr>
              <a:buSzPts val="2400"/>
              <a:buFont typeface="Merriweather Sans"/>
              <a:buChar char="&gt;"/>
            </a:pPr>
            <a:r>
              <a:rPr lang="en-US" sz="2400" b="1" i="0" u="none" strike="noStrike" cap="none">
                <a:solidFill>
                  <a:srgbClr val="D3AFFF"/>
                </a:solidFill>
                <a:latin typeface="Calibri"/>
                <a:ea typeface="Calibri"/>
                <a:cs typeface="Calibri"/>
                <a:sym typeface="Calibri"/>
              </a:rPr>
              <a:t>Server Message Block (SMB)</a:t>
            </a:r>
            <a:endParaRPr/>
          </a:p>
          <a:p>
            <a:pPr marL="742950" marR="0" lvl="1" indent="-285750" algn="l" rtl="0">
              <a:spcBef>
                <a:spcPts val="400"/>
              </a:spcBef>
              <a:spcAft>
                <a:spcPts val="0"/>
              </a:spcAft>
              <a:buClr>
                <a:srgbClr val="D3AFFF"/>
              </a:buClr>
              <a:buSzPts val="2000"/>
              <a:buFont typeface="Arial"/>
              <a:buChar char="–"/>
            </a:pPr>
            <a:r>
              <a:rPr lang="en-US" sz="2000" b="1" i="0" u="none" strike="noStrike" cap="none">
                <a:solidFill>
                  <a:srgbClr val="D3AFFF"/>
                </a:solidFill>
                <a:latin typeface="Calibri"/>
                <a:ea typeface="Calibri"/>
                <a:cs typeface="Calibri"/>
                <a:sym typeface="Calibri"/>
              </a:rPr>
              <a:t>Including NetBios (largely legacy protocol)</a:t>
            </a:r>
            <a:endParaRPr sz="2000" b="0" i="0" u="none" strike="noStrike" cap="none">
              <a:solidFill>
                <a:srgbClr val="D3AFFF"/>
              </a:solidFill>
              <a:latin typeface="Calibri"/>
              <a:ea typeface="Calibri"/>
              <a:cs typeface="Calibri"/>
              <a:sym typeface="Calibri"/>
            </a:endParaRPr>
          </a:p>
          <a:p>
            <a:pPr marL="742950" marR="0" lvl="1" indent="-285750" algn="l" rtl="0">
              <a:spcBef>
                <a:spcPts val="400"/>
              </a:spcBef>
              <a:spcAft>
                <a:spcPts val="0"/>
              </a:spcAft>
              <a:buClr>
                <a:srgbClr val="D3AFFF"/>
              </a:buClr>
              <a:buSzPts val="2000"/>
              <a:buFont typeface="Arial"/>
              <a:buChar char="–"/>
            </a:pPr>
            <a:r>
              <a:rPr lang="en-US" sz="2000" b="1" i="0" u="none" strike="noStrike" cap="none">
                <a:solidFill>
                  <a:srgbClr val="D3AFFF"/>
                </a:solidFill>
                <a:latin typeface="Calibri"/>
                <a:ea typeface="Calibri"/>
                <a:cs typeface="Calibri"/>
                <a:sym typeface="Calibri"/>
              </a:rPr>
              <a:t>Ports 445, 135, 137, 138, 139</a:t>
            </a:r>
            <a:endParaRPr/>
          </a:p>
          <a:p>
            <a:pPr marL="742950" marR="0" lvl="1" indent="-285750" algn="l" rtl="0">
              <a:spcBef>
                <a:spcPts val="400"/>
              </a:spcBef>
              <a:spcAft>
                <a:spcPts val="0"/>
              </a:spcAft>
              <a:buClr>
                <a:srgbClr val="D3AFFF"/>
              </a:buClr>
              <a:buSzPts val="2000"/>
              <a:buFont typeface="Arial"/>
              <a:buChar char="–"/>
            </a:pPr>
            <a:r>
              <a:rPr lang="en-US" sz="2000" b="1" i="0" u="none" strike="noStrike" cap="none">
                <a:solidFill>
                  <a:srgbClr val="D3AFFF"/>
                </a:solidFill>
                <a:latin typeface="Calibri"/>
                <a:ea typeface="Calibri"/>
                <a:cs typeface="Calibri"/>
                <a:sym typeface="Calibri"/>
              </a:rPr>
              <a:t>Network file sharing</a:t>
            </a:r>
            <a:endParaRPr sz="2000" b="1" i="0" u="none" strike="noStrike" cap="none">
              <a:solidFill>
                <a:srgbClr val="D3AFF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Shape 751"/>
          <p:cNvPicPr preferRelativeResize="0">
            <a:picLocks noGrp="1"/>
          </p:cNvPicPr>
          <p:nvPr>
            <p:ph type="chart" idx="2"/>
          </p:nvPr>
        </p:nvPicPr>
        <p:blipFill rotWithShape="1">
          <a:blip r:embed="rId3">
            <a:alphaModFix/>
          </a:blip>
          <a:srcRect/>
          <a:stretch/>
        </p:blipFill>
        <p:spPr>
          <a:xfrm>
            <a:off x="671757" y="371510"/>
            <a:ext cx="5108507" cy="3175558"/>
          </a:xfrm>
          <a:prstGeom prst="rect">
            <a:avLst/>
          </a:prstGeom>
          <a:noFill/>
          <a:ln>
            <a:noFill/>
          </a:ln>
        </p:spPr>
      </p:pic>
      <p:pic>
        <p:nvPicPr>
          <p:cNvPr id="752" name="Shape 752"/>
          <p:cNvPicPr preferRelativeResize="0"/>
          <p:nvPr/>
        </p:nvPicPr>
        <p:blipFill rotWithShape="1">
          <a:blip r:embed="rId4">
            <a:alphaModFix/>
          </a:blip>
          <a:srcRect/>
          <a:stretch/>
        </p:blipFill>
        <p:spPr>
          <a:xfrm>
            <a:off x="2922764" y="3770120"/>
            <a:ext cx="2857500" cy="285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New Cost Share Addendum</a:t>
            </a:r>
            <a:endParaRPr sz="3000" b="0" i="0" u="none" strike="noStrike" cap="none">
              <a:solidFill>
                <a:srgbClr val="4B2E83"/>
              </a:solidFill>
              <a:latin typeface="Arial"/>
              <a:ea typeface="Arial"/>
              <a:cs typeface="Arial"/>
              <a:sym typeface="Arial"/>
            </a:endParaRPr>
          </a:p>
        </p:txBody>
      </p:sp>
      <p:sp>
        <p:nvSpPr>
          <p:cNvPr id="456" name="Shape 456"/>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What’s New?</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Cost Share Calculators are linked to the Addendum</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Addendum displays the benefits and/or F&amp;A for each Cost Share item</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F&amp;A Rate only entered one time on the Addendum</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Why is this better?</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Reduction in the amount of information entered</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Less chance for error</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Easier to review the benefits and F&amp;A costs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Easier to reconcile to eFECS Summary</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p:txBody>
      </p:sp>
      <p:sp>
        <p:nvSpPr>
          <p:cNvPr id="457" name="Shape 457"/>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Post Award Fiscal Compliance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Black"/>
                <a:ea typeface="Arial Black"/>
                <a:cs typeface="Arial Black"/>
                <a:sym typeface="Arial Black"/>
              </a:rPr>
              <a:t>What is RDP and SMB?</a:t>
            </a:r>
            <a:endParaRPr sz="3000" b="0" i="0" u="none" strike="noStrike" cap="none">
              <a:solidFill>
                <a:srgbClr val="4B2E83"/>
              </a:solidFill>
              <a:latin typeface="Arial Black"/>
              <a:ea typeface="Arial Black"/>
              <a:cs typeface="Arial Black"/>
              <a:sym typeface="Arial Black"/>
            </a:endParaRPr>
          </a:p>
        </p:txBody>
      </p:sp>
      <p:sp>
        <p:nvSpPr>
          <p:cNvPr id="759" name="Shape 759"/>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D3AFFF"/>
              </a:buClr>
              <a:buSzPts val="2400"/>
              <a:buFont typeface="Merriweather Sans"/>
              <a:buChar char="&gt;"/>
            </a:pPr>
            <a:r>
              <a:rPr lang="en-US" sz="2400" b="1" i="0" u="none" strike="noStrike" cap="none">
                <a:solidFill>
                  <a:srgbClr val="D3AFFF"/>
                </a:solidFill>
                <a:latin typeface="Calibri"/>
                <a:ea typeface="Calibri"/>
                <a:cs typeface="Calibri"/>
                <a:sym typeface="Calibri"/>
              </a:rPr>
              <a:t>Remote Desktop Protocol (RDP)</a:t>
            </a:r>
            <a:endParaRPr/>
          </a:p>
          <a:p>
            <a:pPr marL="742950" marR="0" lvl="1" indent="-285750" algn="l" rtl="0">
              <a:spcBef>
                <a:spcPts val="400"/>
              </a:spcBef>
              <a:spcAft>
                <a:spcPts val="0"/>
              </a:spcAft>
              <a:buClr>
                <a:srgbClr val="D3AFFF"/>
              </a:buClr>
              <a:buSzPts val="2000"/>
              <a:buFont typeface="Arial"/>
              <a:buChar char="–"/>
            </a:pPr>
            <a:r>
              <a:rPr lang="en-US" sz="2000" b="1" i="0" u="none" strike="noStrike" cap="none">
                <a:solidFill>
                  <a:srgbClr val="D3AFFF"/>
                </a:solidFill>
                <a:latin typeface="Calibri"/>
                <a:ea typeface="Calibri"/>
                <a:cs typeface="Calibri"/>
                <a:sym typeface="Calibri"/>
              </a:rPr>
              <a:t>Including Virtual Network Computing (VNC)</a:t>
            </a:r>
            <a:endParaRPr/>
          </a:p>
          <a:p>
            <a:pPr marL="742950" marR="0" lvl="1" indent="-285750" algn="l" rtl="0">
              <a:spcBef>
                <a:spcPts val="400"/>
              </a:spcBef>
              <a:spcAft>
                <a:spcPts val="0"/>
              </a:spcAft>
              <a:buClr>
                <a:srgbClr val="D3AFFF"/>
              </a:buClr>
              <a:buSzPts val="2000"/>
              <a:buFont typeface="Arial"/>
              <a:buChar char="–"/>
            </a:pPr>
            <a:r>
              <a:rPr lang="en-US" sz="2000" b="1" i="0" u="none" strike="noStrike" cap="none">
                <a:solidFill>
                  <a:srgbClr val="D3AFFF"/>
                </a:solidFill>
                <a:latin typeface="Calibri"/>
                <a:ea typeface="Calibri"/>
                <a:cs typeface="Calibri"/>
                <a:sym typeface="Calibri"/>
              </a:rPr>
              <a:t>Ports 3389, 5900</a:t>
            </a:r>
            <a:endParaRPr/>
          </a:p>
          <a:p>
            <a:pPr marL="742950" marR="0" lvl="1" indent="-285750" algn="l" rtl="0">
              <a:spcBef>
                <a:spcPts val="400"/>
              </a:spcBef>
              <a:spcAft>
                <a:spcPts val="0"/>
              </a:spcAft>
              <a:buClr>
                <a:srgbClr val="D3AFFF"/>
              </a:buClr>
              <a:buSzPts val="2000"/>
              <a:buFont typeface="Arial"/>
              <a:buChar char="–"/>
            </a:pPr>
            <a:r>
              <a:rPr lang="en-US" sz="2000" b="1" i="0" u="none" strike="noStrike" cap="none">
                <a:solidFill>
                  <a:srgbClr val="D3AFFF"/>
                </a:solidFill>
                <a:latin typeface="Calibri"/>
                <a:ea typeface="Calibri"/>
                <a:cs typeface="Calibri"/>
                <a:sym typeface="Calibri"/>
              </a:rPr>
              <a:t>Remote desktop, desktop sharing</a:t>
            </a:r>
            <a:endParaRPr/>
          </a:p>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Calibri"/>
              <a:ea typeface="Calibri"/>
              <a:cs typeface="Calibri"/>
              <a:sym typeface="Calibri"/>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Server Message Block (SMB)</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Including NetBios (largely legacy protocol)</a:t>
            </a:r>
            <a:endParaRPr sz="2000" b="1" i="0" u="none" strike="noStrike" cap="none">
              <a:solidFill>
                <a:srgbClr val="4B2E83"/>
              </a:solidFill>
              <a:latin typeface="Calibri"/>
              <a:ea typeface="Calibri"/>
              <a:cs typeface="Calibri"/>
              <a:sym typeface="Calibri"/>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Ports 445, 135, 137, 138, 139</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Network file sharing</a:t>
            </a:r>
            <a:endParaRPr sz="2000" b="1" i="0" u="none" strike="noStrike" cap="none">
              <a:solidFill>
                <a:srgbClr val="4B2E83"/>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Shape 764"/>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p>
            <a:pPr marL="0" lvl="0" indent="0">
              <a:spcBef>
                <a:spcPts val="480"/>
              </a:spcBef>
              <a:spcAft>
                <a:spcPts val="0"/>
              </a:spcAft>
              <a:buNone/>
            </a:pPr>
            <a:endParaRPr/>
          </a:p>
        </p:txBody>
      </p:sp>
      <p:sp>
        <p:nvSpPr>
          <p:cNvPr id="765" name="Shape 76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endParaRPr sz="3000" b="0" i="0" u="none" strike="noStrike" cap="none">
              <a:solidFill>
                <a:srgbClr val="4B2E83"/>
              </a:solidFill>
              <a:latin typeface="Arial Black"/>
              <a:ea typeface="Arial Black"/>
              <a:cs typeface="Arial Black"/>
              <a:sym typeface="Arial Black"/>
            </a:endParaRPr>
          </a:p>
        </p:txBody>
      </p:sp>
      <p:pic>
        <p:nvPicPr>
          <p:cNvPr id="766" name="Shape 766"/>
          <p:cNvPicPr preferRelativeResize="0"/>
          <p:nvPr/>
        </p:nvPicPr>
        <p:blipFill rotWithShape="1">
          <a:blip r:embed="rId3">
            <a:alphaModFix/>
          </a:blip>
          <a:srcRect/>
          <a:stretch/>
        </p:blipFill>
        <p:spPr>
          <a:xfrm>
            <a:off x="591536" y="86627"/>
            <a:ext cx="8345104" cy="617914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Black"/>
                <a:ea typeface="Arial Black"/>
                <a:cs typeface="Arial Black"/>
                <a:sym typeface="Arial Black"/>
              </a:rPr>
              <a:t>What do users need to do?</a:t>
            </a:r>
            <a:endParaRPr sz="3000" b="0" i="0" u="none" strike="noStrike" cap="none">
              <a:solidFill>
                <a:srgbClr val="4B2E83"/>
              </a:solidFill>
              <a:latin typeface="Arial Black"/>
              <a:ea typeface="Arial Black"/>
              <a:cs typeface="Arial Black"/>
              <a:sym typeface="Arial Black"/>
            </a:endParaRPr>
          </a:p>
        </p:txBody>
      </p:sp>
      <p:sp>
        <p:nvSpPr>
          <p:cNvPr id="772" name="Shape 772"/>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Connections from </a:t>
            </a:r>
            <a:r>
              <a:rPr lang="en-US" sz="2400" b="1" i="0" u="sng" strike="noStrike" cap="none">
                <a:solidFill>
                  <a:srgbClr val="4B2E83"/>
                </a:solidFill>
                <a:latin typeface="Calibri"/>
                <a:ea typeface="Calibri"/>
                <a:cs typeface="Calibri"/>
                <a:sym typeface="Calibri"/>
              </a:rPr>
              <a:t>on campus </a:t>
            </a:r>
            <a:r>
              <a:rPr lang="en-US" sz="2400" b="1" i="0" u="none" strike="noStrike" cap="none">
                <a:solidFill>
                  <a:srgbClr val="4B2E83"/>
                </a:solidFill>
                <a:latin typeface="Calibri"/>
                <a:ea typeface="Calibri"/>
                <a:cs typeface="Calibri"/>
                <a:sym typeface="Calibri"/>
              </a:rPr>
              <a:t>will not be affected</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“Campus” includes Seattle/Tacoma/Bothell campuses, UW Medicine (and associated hospitals/clinics), some remote research sites</a:t>
            </a:r>
            <a:endParaRPr/>
          </a:p>
          <a:p>
            <a:pPr marL="0" marR="0" lvl="0" indent="0" algn="l" rtl="0">
              <a:spcBef>
                <a:spcPts val="360"/>
              </a:spcBef>
              <a:spcAft>
                <a:spcPts val="0"/>
              </a:spcAft>
              <a:buClr>
                <a:srgbClr val="4B2E83"/>
              </a:buClr>
              <a:buSzPts val="1800"/>
              <a:buFont typeface="Merriweather Sans"/>
              <a:buNone/>
            </a:pPr>
            <a:endParaRPr sz="1800" b="1" i="0" u="none" strike="noStrike" cap="none">
              <a:solidFill>
                <a:srgbClr val="4B2E83"/>
              </a:solidFill>
              <a:latin typeface="Calibri"/>
              <a:ea typeface="Calibri"/>
              <a:cs typeface="Calibri"/>
              <a:sym typeface="Calibri"/>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Connections from </a:t>
            </a:r>
            <a:r>
              <a:rPr lang="en-US" sz="2400" b="1" i="0" u="sng" strike="noStrike" cap="none">
                <a:solidFill>
                  <a:srgbClr val="4B2E83"/>
                </a:solidFill>
                <a:latin typeface="Calibri"/>
                <a:ea typeface="Calibri"/>
                <a:cs typeface="Calibri"/>
                <a:sym typeface="Calibri"/>
              </a:rPr>
              <a:t>off campus</a:t>
            </a:r>
            <a:r>
              <a:rPr lang="en-US" sz="2400" b="1" i="0" u="none" strike="noStrike" cap="none">
                <a:solidFill>
                  <a:srgbClr val="4B2E83"/>
                </a:solidFill>
                <a:latin typeface="Calibri"/>
                <a:ea typeface="Calibri"/>
                <a:cs typeface="Calibri"/>
                <a:sym typeface="Calibri"/>
              </a:rPr>
              <a:t>:</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Use a campus Virtual Private Network (VPN)</a:t>
            </a:r>
            <a:endParaRPr/>
          </a:p>
          <a:p>
            <a:pPr marL="1143000" marR="0" lvl="2" indent="-228600" algn="l" rtl="0">
              <a:spcBef>
                <a:spcPts val="400"/>
              </a:spcBef>
              <a:spcAft>
                <a:spcPts val="0"/>
              </a:spcAft>
              <a:buClr>
                <a:srgbClr val="4B2E83"/>
              </a:buClr>
              <a:buSzPts val="2000"/>
              <a:buFont typeface="Merriweather Sans"/>
              <a:buChar char="&gt;"/>
            </a:pPr>
            <a:r>
              <a:rPr lang="en-US" sz="2000" b="1" i="0" u="none" strike="noStrike" cap="none">
                <a:solidFill>
                  <a:srgbClr val="4B2E83"/>
                </a:solidFill>
                <a:latin typeface="Calibri"/>
                <a:ea typeface="Calibri"/>
                <a:cs typeface="Calibri"/>
                <a:sym typeface="Calibri"/>
              </a:rPr>
              <a:t>E.g., Husky OnNet, Pulse Secure, departmental VPN</a:t>
            </a:r>
            <a:endParaRPr/>
          </a:p>
          <a:p>
            <a:pPr marL="1143000" marR="0" lvl="2" indent="-114300" algn="l" rtl="0">
              <a:spcBef>
                <a:spcPts val="360"/>
              </a:spcBef>
              <a:spcAft>
                <a:spcPts val="0"/>
              </a:spcAft>
              <a:buClr>
                <a:srgbClr val="4B2E83"/>
              </a:buClr>
              <a:buSzPts val="1800"/>
              <a:buFont typeface="Merriweather Sans"/>
              <a:buNone/>
            </a:pPr>
            <a:endParaRPr sz="1800" b="1" i="0" u="none" strike="noStrike" cap="none">
              <a:solidFill>
                <a:srgbClr val="4B2E83"/>
              </a:solidFill>
              <a:latin typeface="Calibri"/>
              <a:ea typeface="Calibri"/>
              <a:cs typeface="Calibri"/>
              <a:sym typeface="Calibri"/>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Not sure of network location?</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Check the Networks Portal tool</a:t>
            </a:r>
            <a:endParaRPr/>
          </a:p>
          <a:p>
            <a:pPr marL="57150" marR="0" lvl="0" indent="0" algn="l" rtl="0">
              <a:spcBef>
                <a:spcPts val="400"/>
              </a:spcBef>
              <a:spcAft>
                <a:spcPts val="0"/>
              </a:spcAft>
              <a:buClr>
                <a:srgbClr val="4B2E83"/>
              </a:buClr>
              <a:buSzPts val="2000"/>
              <a:buFont typeface="Merriweather Sans"/>
              <a:buNone/>
            </a:pPr>
            <a:r>
              <a:rPr lang="en-US" sz="2000" b="1" i="0" u="none" strike="noStrike" cap="none">
                <a:solidFill>
                  <a:srgbClr val="4B2E83"/>
                </a:solidFill>
                <a:latin typeface="Calibri"/>
                <a:ea typeface="Calibri"/>
                <a:cs typeface="Calibri"/>
                <a:sym typeface="Calibri"/>
              </a:rPr>
              <a:t>	</a:t>
            </a:r>
            <a:r>
              <a:rPr lang="en-US" sz="2000" b="1" i="0" u="sng" strike="noStrike" cap="none">
                <a:solidFill>
                  <a:schemeClr val="hlink"/>
                </a:solidFill>
                <a:latin typeface="Calibri"/>
                <a:ea typeface="Calibri"/>
                <a:cs typeface="Calibri"/>
                <a:sym typeface="Calibri"/>
                <a:hlinkClick r:id="rId3"/>
              </a:rPr>
              <a:t>https://networks.uw.edu/networks/</a:t>
            </a:r>
            <a:r>
              <a:rPr lang="en-US" sz="2000" b="1" i="0" u="none" strike="noStrike" cap="none">
                <a:solidFill>
                  <a:srgbClr val="4B2E83"/>
                </a:solidFill>
                <a:latin typeface="Calibri"/>
                <a:ea typeface="Calibri"/>
                <a:cs typeface="Calibri"/>
                <a:sym typeface="Calibri"/>
              </a:rPr>
              <a:t> </a:t>
            </a:r>
            <a:endParaRPr sz="2000" b="1" i="0" u="none" strike="noStrike" cap="none">
              <a:solidFill>
                <a:srgbClr val="4B2E83"/>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Shape 777"/>
          <p:cNvPicPr preferRelativeResize="0"/>
          <p:nvPr/>
        </p:nvPicPr>
        <p:blipFill rotWithShape="1">
          <a:blip r:embed="rId3">
            <a:alphaModFix/>
          </a:blip>
          <a:srcRect/>
          <a:stretch/>
        </p:blipFill>
        <p:spPr>
          <a:xfrm>
            <a:off x="659305" y="885522"/>
            <a:ext cx="7543800" cy="4867275"/>
          </a:xfrm>
          <a:prstGeom prst="rect">
            <a:avLst/>
          </a:prstGeom>
          <a:noFill/>
          <a:ln>
            <a:noFill/>
          </a:ln>
        </p:spPr>
      </p:pic>
      <p:sp>
        <p:nvSpPr>
          <p:cNvPr id="778" name="Shape 778"/>
          <p:cNvSpPr/>
          <p:nvPr/>
        </p:nvSpPr>
        <p:spPr>
          <a:xfrm>
            <a:off x="143931" y="149442"/>
            <a:ext cx="3746731" cy="369332"/>
          </a:xfrm>
          <a:prstGeom prst="rect">
            <a:avLst/>
          </a:prstGeom>
          <a:noFill/>
          <a:ln>
            <a:noFill/>
          </a:ln>
        </p:spPr>
        <p:txBody>
          <a:bodyPr spcFirstLastPara="1" wrap="square" lIns="91425" tIns="45700" rIns="91425" bIns="45700" anchor="t" anchorCtr="0">
            <a:noAutofit/>
          </a:bodyPr>
          <a:lstStyle/>
          <a:p>
            <a:pPr marL="57150" marR="0" lvl="0" indent="0" algn="l" rtl="0">
              <a:lnSpc>
                <a:spcPct val="100000"/>
              </a:lnSpc>
              <a:spcBef>
                <a:spcPts val="0"/>
              </a:spcBef>
              <a:spcAft>
                <a:spcPts val="0"/>
              </a:spcAft>
              <a:buClr>
                <a:srgbClr val="33006F"/>
              </a:buClr>
              <a:buSzPts val="1800"/>
              <a:buFont typeface="Arial"/>
              <a:buNone/>
            </a:pPr>
            <a:r>
              <a:rPr lang="en-US" sz="1800" b="1" i="0" u="none" strike="noStrike" cap="none">
                <a:solidFill>
                  <a:srgbClr val="33006F"/>
                </a:solidFill>
                <a:latin typeface="Calibri"/>
                <a:ea typeface="Calibri"/>
                <a:cs typeface="Calibri"/>
                <a:sym typeface="Calibri"/>
              </a:rPr>
              <a:t>https://networks.uw.edu/networks/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Black"/>
                <a:ea typeface="Arial Black"/>
                <a:cs typeface="Arial Black"/>
                <a:sym typeface="Arial Black"/>
              </a:rPr>
              <a:t>Husky OnNet VPN</a:t>
            </a:r>
            <a:endParaRPr sz="3000" b="0" i="0" u="none" strike="noStrike" cap="none">
              <a:solidFill>
                <a:srgbClr val="4B2E83"/>
              </a:solidFill>
              <a:latin typeface="Arial Black"/>
              <a:ea typeface="Arial Black"/>
              <a:cs typeface="Arial Black"/>
              <a:sym typeface="Arial Black"/>
            </a:endParaRPr>
          </a:p>
        </p:txBody>
      </p:sp>
      <p:sp>
        <p:nvSpPr>
          <p:cNvPr id="784" name="Shape 784"/>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Who is eligible</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Current UW students, staff, faculty</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Sponsored NetIDs with “Assign Computing Service Packages”</a:t>
            </a:r>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Where to get it</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Search IT Connect for “Husky OnNet”</a:t>
            </a:r>
            <a:endParaRPr/>
          </a:p>
          <a:p>
            <a:pPr marL="742950" marR="0" lvl="1" indent="-285750" algn="l" rtl="0">
              <a:spcBef>
                <a:spcPts val="400"/>
              </a:spcBef>
              <a:spcAft>
                <a:spcPts val="0"/>
              </a:spcAft>
              <a:buClr>
                <a:srgbClr val="4B2E83"/>
              </a:buClr>
              <a:buSzPts val="2000"/>
              <a:buFont typeface="Arial"/>
              <a:buChar char="–"/>
            </a:pPr>
            <a:r>
              <a:rPr lang="en-US" sz="2000" b="1" i="0" u="sng" strike="noStrike" cap="none">
                <a:solidFill>
                  <a:schemeClr val="hlink"/>
                </a:solidFill>
                <a:latin typeface="Calibri"/>
                <a:ea typeface="Calibri"/>
                <a:cs typeface="Calibri"/>
                <a:sym typeface="Calibri"/>
                <a:hlinkClick r:id="rId3"/>
              </a:rPr>
              <a:t>https://itconnect.uw.edu/connect/uw-networks/about-husky-onnet/</a:t>
            </a:r>
            <a:r>
              <a:rPr lang="en-US" sz="2000" b="1" i="0" u="none" strike="noStrike" cap="none">
                <a:solidFill>
                  <a:srgbClr val="4B2E83"/>
                </a:solidFill>
                <a:latin typeface="Calibri"/>
                <a:ea typeface="Calibri"/>
                <a:cs typeface="Calibri"/>
                <a:sym typeface="Calibri"/>
              </a:rPr>
              <a:t> </a:t>
            </a:r>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Husky OnNet-Department Service also available</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For-fee service</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Calibri"/>
                <a:ea typeface="Calibri"/>
                <a:cs typeface="Calibri"/>
                <a:sym typeface="Calibri"/>
              </a:rPr>
              <a:t>Department can control the list of eligible NetIDs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Black"/>
                <a:ea typeface="Arial Black"/>
                <a:cs typeface="Arial Black"/>
                <a:sym typeface="Arial Black"/>
              </a:rPr>
              <a:t>What is NOT affected?</a:t>
            </a:r>
            <a:endParaRPr sz="3000" b="0" i="0" u="none" strike="noStrike" cap="none">
              <a:solidFill>
                <a:srgbClr val="4B2E83"/>
              </a:solidFill>
              <a:latin typeface="Arial Black"/>
              <a:ea typeface="Arial Black"/>
              <a:cs typeface="Arial Black"/>
              <a:sym typeface="Arial Black"/>
            </a:endParaRPr>
          </a:p>
        </p:txBody>
      </p:sp>
      <p:sp>
        <p:nvSpPr>
          <p:cNvPr id="790" name="Shape 790"/>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Email</a:t>
            </a:r>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Library resources</a:t>
            </a:r>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Web browsing</a:t>
            </a:r>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Canvas</a:t>
            </a:r>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UW Google Suite, Office365</a:t>
            </a:r>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Calibri"/>
                <a:ea typeface="Calibri"/>
                <a:cs typeface="Calibri"/>
                <a:sym typeface="Calibri"/>
              </a:rPr>
              <a:t>Etc.</a:t>
            </a:r>
            <a:endParaRPr sz="2400" b="1" i="0" u="none" strike="noStrike" cap="none">
              <a:solidFill>
                <a:srgbClr val="4B2E83"/>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3000"/>
              <a:buFont typeface="Arial"/>
              <a:buNone/>
            </a:pPr>
            <a:r>
              <a:rPr lang="en-US" sz="3000" b="0" i="0" u="none" strike="noStrike" cap="none">
                <a:solidFill>
                  <a:srgbClr val="FFFFFF"/>
                </a:solidFill>
                <a:latin typeface="Arial Black"/>
                <a:ea typeface="Arial Black"/>
                <a:cs typeface="Arial Black"/>
                <a:sym typeface="Arial Black"/>
              </a:rPr>
              <a:t>Questions?</a:t>
            </a:r>
            <a:endParaRPr sz="3000" b="0" i="0" u="none" strike="noStrike" cap="none">
              <a:solidFill>
                <a:srgbClr val="FFFFFF"/>
              </a:solidFill>
              <a:latin typeface="Arial Black"/>
              <a:ea typeface="Arial Black"/>
              <a:cs typeface="Arial Black"/>
              <a:sym typeface="Arial Black"/>
            </a:endParaRPr>
          </a:p>
        </p:txBody>
      </p:sp>
      <p:sp>
        <p:nvSpPr>
          <p:cNvPr id="796" name="Shape 796"/>
          <p:cNvSpPr txBox="1">
            <a:spLocks noGrp="1"/>
          </p:cNvSpPr>
          <p:nvPr>
            <p:ph type="body" idx="2"/>
          </p:nvPr>
        </p:nvSpPr>
        <p:spPr>
          <a:xfrm>
            <a:off x="659305" y="2441985"/>
            <a:ext cx="8197114" cy="29998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2400"/>
              <a:buFont typeface="Merriweather Sans"/>
              <a:buNone/>
            </a:pPr>
            <a:r>
              <a:rPr lang="en-US" sz="2400" b="0" i="0" u="none" strike="noStrike" cap="none">
                <a:solidFill>
                  <a:srgbClr val="FFFFFF"/>
                </a:solidFill>
                <a:latin typeface="Arial"/>
                <a:ea typeface="Arial"/>
                <a:cs typeface="Arial"/>
                <a:sym typeface="Arial"/>
              </a:rPr>
              <a:t>Contact </a:t>
            </a:r>
            <a:r>
              <a:rPr lang="en-US" sz="2400" b="1" i="0" u="none" strike="noStrike" cap="none">
                <a:solidFill>
                  <a:srgbClr val="FFFFFF"/>
                </a:solidFill>
                <a:latin typeface="Calibri"/>
                <a:ea typeface="Calibri"/>
                <a:cs typeface="Calibri"/>
                <a:sym typeface="Calibri"/>
              </a:rPr>
              <a:t>help@uw.edu</a:t>
            </a:r>
            <a:r>
              <a:rPr lang="en-US" sz="2400" b="0" i="0" u="none" strike="noStrike" cap="none">
                <a:solidFill>
                  <a:srgbClr val="FFFFFF"/>
                </a:solidFill>
                <a:latin typeface="Calibri"/>
                <a:ea typeface="Calibri"/>
                <a:cs typeface="Calibri"/>
                <a:sym typeface="Calibri"/>
              </a:rPr>
              <a:t> with “Network port blocking” in the subject line.</a:t>
            </a:r>
            <a:endParaRPr sz="2400" b="0" i="0" u="none" strike="noStrike" cap="none">
              <a:solidFill>
                <a:srgbClr val="FFFFF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1"/>
        <p:cNvGrpSpPr/>
        <p:nvPr/>
      </p:nvGrpSpPr>
      <p:grpSpPr>
        <a:xfrm>
          <a:off x="0" y="0"/>
          <a:ext cx="0" cy="0"/>
          <a:chOff x="0" y="0"/>
          <a:chExt cx="0" cy="0"/>
        </a:xfrm>
      </p:grpSpPr>
      <p:sp>
        <p:nvSpPr>
          <p:cNvPr id="802" name="Shape 802"/>
          <p:cNvSpPr txBox="1">
            <a:spLocks noGrp="1"/>
          </p:cNvSpPr>
          <p:nvPr>
            <p:ph type="ctrTitle"/>
          </p:nvPr>
        </p:nvSpPr>
        <p:spPr>
          <a:xfrm>
            <a:off x="685800" y="1600200"/>
            <a:ext cx="7772400" cy="1780108"/>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FFFFFF"/>
              </a:buClr>
              <a:buSzPts val="4400"/>
              <a:buFont typeface="Candara"/>
              <a:buNone/>
            </a:pPr>
            <a:r>
              <a:rPr lang="en-US" sz="4400" b="1" i="0" u="none" strike="noStrike" cap="none">
                <a:solidFill>
                  <a:srgbClr val="FFFFFF"/>
                </a:solidFill>
                <a:latin typeface="Candara"/>
                <a:ea typeface="Candara"/>
                <a:cs typeface="Candara"/>
                <a:sym typeface="Candara"/>
              </a:rPr>
              <a:t>Salary Cap Cost Sharing and eFECS Application</a:t>
            </a:r>
            <a:endParaRPr sz="4400" b="1" i="0" u="none" strike="noStrike" cap="none">
              <a:solidFill>
                <a:srgbClr val="FFFFFF"/>
              </a:solidFill>
              <a:latin typeface="Candara"/>
              <a:ea typeface="Candara"/>
              <a:cs typeface="Candara"/>
              <a:sym typeface="Candara"/>
            </a:endParaRPr>
          </a:p>
        </p:txBody>
      </p:sp>
      <p:sp>
        <p:nvSpPr>
          <p:cNvPr id="803" name="Shape 803"/>
          <p:cNvSpPr txBox="1">
            <a:spLocks noGrp="1"/>
          </p:cNvSpPr>
          <p:nvPr>
            <p:ph type="subTitle" idx="1"/>
          </p:nvPr>
        </p:nvSpPr>
        <p:spPr>
          <a:xfrm>
            <a:off x="1371600" y="3556000"/>
            <a:ext cx="6400800" cy="177799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2000"/>
              <a:buFont typeface="Noto Sans Symbols"/>
              <a:buNone/>
            </a:pPr>
            <a:r>
              <a:rPr lang="en-US" sz="2000" b="0" i="0" u="none" strike="noStrike" cap="none">
                <a:solidFill>
                  <a:srgbClr val="FFFFFF"/>
                </a:solidFill>
                <a:latin typeface="Candara"/>
                <a:ea typeface="Candara"/>
                <a:cs typeface="Candara"/>
                <a:sym typeface="Candara"/>
              </a:rPr>
              <a:t>MRAM - March 15, 2018 </a:t>
            </a:r>
            <a:endParaRPr/>
          </a:p>
          <a:p>
            <a:pPr marL="0" marR="0" lvl="0" indent="0" algn="ctr" rtl="0">
              <a:lnSpc>
                <a:spcPct val="90000"/>
              </a:lnSpc>
              <a:spcBef>
                <a:spcPts val="400"/>
              </a:spcBef>
              <a:spcAft>
                <a:spcPts val="0"/>
              </a:spcAft>
              <a:buClr>
                <a:schemeClr val="accent1"/>
              </a:buClr>
              <a:buSzPts val="2000"/>
              <a:buFont typeface="Noto Sans Symbols"/>
              <a:buNone/>
            </a:pPr>
            <a:r>
              <a:rPr lang="en-US" sz="2000" b="0" i="0" u="none" strike="noStrike" cap="none">
                <a:solidFill>
                  <a:srgbClr val="FFFFFF"/>
                </a:solidFill>
                <a:latin typeface="Candara"/>
                <a:ea typeface="Candara"/>
                <a:cs typeface="Candara"/>
                <a:sym typeface="Candara"/>
              </a:rPr>
              <a:t>Michael Anthony</a:t>
            </a:r>
            <a:endParaRPr sz="2000" b="0" i="0" u="none" strike="noStrike" cap="none">
              <a:solidFill>
                <a:srgbClr val="FFFFFF"/>
              </a:solidFill>
              <a:latin typeface="Candara"/>
              <a:ea typeface="Candara"/>
              <a:cs typeface="Candara"/>
              <a:sym typeface="Candara"/>
            </a:endParaRPr>
          </a:p>
          <a:p>
            <a:pPr marL="0" marR="0" lvl="0" indent="0" algn="ctr" rtl="0">
              <a:lnSpc>
                <a:spcPct val="90000"/>
              </a:lnSpc>
              <a:spcBef>
                <a:spcPts val="400"/>
              </a:spcBef>
              <a:spcAft>
                <a:spcPts val="0"/>
              </a:spcAft>
              <a:buClr>
                <a:schemeClr val="accent1"/>
              </a:buClr>
              <a:buSzPts val="2000"/>
              <a:buFont typeface="Noto Sans Symbols"/>
              <a:buNone/>
            </a:pPr>
            <a:r>
              <a:rPr lang="en-US" sz="2000" b="0" i="0" u="none" strike="noStrike" cap="none">
                <a:solidFill>
                  <a:srgbClr val="FFFFFF"/>
                </a:solidFill>
                <a:latin typeface="Candara"/>
                <a:ea typeface="Candara"/>
                <a:cs typeface="Candara"/>
                <a:sym typeface="Candara"/>
              </a:rPr>
              <a:t>Executive Director</a:t>
            </a:r>
            <a:endParaRPr/>
          </a:p>
          <a:p>
            <a:pPr marL="0" marR="0" lvl="0" indent="0" algn="ctr" rtl="0">
              <a:lnSpc>
                <a:spcPct val="90000"/>
              </a:lnSpc>
              <a:spcBef>
                <a:spcPts val="400"/>
              </a:spcBef>
              <a:spcAft>
                <a:spcPts val="0"/>
              </a:spcAft>
              <a:buClr>
                <a:schemeClr val="accent1"/>
              </a:buClr>
              <a:buSzPts val="2000"/>
              <a:buFont typeface="Noto Sans Symbols"/>
              <a:buNone/>
            </a:pPr>
            <a:r>
              <a:rPr lang="en-US" sz="2000" b="0" i="0" u="none" strike="noStrike" cap="none">
                <a:solidFill>
                  <a:srgbClr val="FFFFFF"/>
                </a:solidFill>
                <a:latin typeface="Candara"/>
                <a:ea typeface="Candara"/>
                <a:cs typeface="Candara"/>
                <a:sym typeface="Candara"/>
              </a:rPr>
              <a:t>Research &amp; Student Accounting</a:t>
            </a:r>
            <a:endParaRPr/>
          </a:p>
          <a:p>
            <a:pPr marL="0" marR="0" lvl="0" indent="0" algn="ctr" rtl="0">
              <a:lnSpc>
                <a:spcPct val="90000"/>
              </a:lnSpc>
              <a:spcBef>
                <a:spcPts val="400"/>
              </a:spcBef>
              <a:spcAft>
                <a:spcPts val="0"/>
              </a:spcAft>
              <a:buClr>
                <a:schemeClr val="accent1"/>
              </a:buClr>
              <a:buSzPts val="2000"/>
              <a:buFont typeface="Noto Sans Symbols"/>
              <a:buNone/>
            </a:pPr>
            <a:r>
              <a:rPr lang="en-US" sz="2000" b="0" i="0" u="none" strike="noStrike" cap="none">
                <a:solidFill>
                  <a:srgbClr val="FFFFFF"/>
                </a:solidFill>
                <a:latin typeface="Candara"/>
                <a:ea typeface="Candara"/>
                <a:cs typeface="Candara"/>
                <a:sym typeface="Candara"/>
              </a:rPr>
              <a:t>University </a:t>
            </a:r>
            <a:r>
              <a:rPr lang="en-US" sz="2000" b="0" i="1" u="none" strike="noStrike" cap="none">
                <a:solidFill>
                  <a:srgbClr val="FFFFFF"/>
                </a:solidFill>
                <a:latin typeface="Candara"/>
                <a:ea typeface="Candara"/>
                <a:cs typeface="Candara"/>
                <a:sym typeface="Candara"/>
              </a:rPr>
              <a:t>of</a:t>
            </a:r>
            <a:r>
              <a:rPr lang="en-US" sz="2000" b="0" i="0" u="none" strike="noStrike" cap="none">
                <a:solidFill>
                  <a:srgbClr val="FFFFFF"/>
                </a:solidFill>
                <a:latin typeface="Candara"/>
                <a:ea typeface="Candara"/>
                <a:cs typeface="Candara"/>
                <a:sym typeface="Candara"/>
              </a:rPr>
              <a:t> Washington </a:t>
            </a:r>
            <a:endParaRPr sz="2000" b="0" i="0" u="none" strike="noStrike" cap="none">
              <a:solidFill>
                <a:srgbClr val="FFFFFF"/>
              </a:solidFill>
              <a:latin typeface="Candara"/>
              <a:ea typeface="Candara"/>
              <a:cs typeface="Candara"/>
              <a:sym typeface="Candara"/>
            </a:endParaRPr>
          </a:p>
          <a:p>
            <a:pPr marL="0" marR="0" lvl="0" indent="0" algn="ctr" rtl="0">
              <a:lnSpc>
                <a:spcPct val="90000"/>
              </a:lnSpc>
              <a:spcBef>
                <a:spcPts val="400"/>
              </a:spcBef>
              <a:spcAft>
                <a:spcPts val="0"/>
              </a:spcAft>
              <a:buClr>
                <a:schemeClr val="accent1"/>
              </a:buClr>
              <a:buSzPts val="2000"/>
              <a:buFont typeface="Noto Sans Symbols"/>
              <a:buNone/>
            </a:pPr>
            <a:endParaRPr sz="2000" b="0" i="0" u="none" strike="noStrike" cap="none">
              <a:solidFill>
                <a:srgbClr val="FFFFFF"/>
              </a:solidFill>
              <a:latin typeface="Candara"/>
              <a:ea typeface="Candara"/>
              <a:cs typeface="Candara"/>
              <a:sym typeface="Candar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txBox="1">
            <a:spLocks noGrp="1"/>
          </p:cNvSpPr>
          <p:nvPr>
            <p:ph type="body" idx="1"/>
          </p:nvPr>
        </p:nvSpPr>
        <p:spPr>
          <a:xfrm>
            <a:off x="609600" y="2675467"/>
            <a:ext cx="78147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NIH announced new threshold March 7 (NOT-OD-18-137)</a:t>
            </a:r>
            <a:endParaRPr/>
          </a:p>
          <a:p>
            <a:pPr marL="274320" marR="0" lvl="0" indent="-274320" algn="l" rtl="0">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Have not as yet provided funding at the new level</a:t>
            </a:r>
            <a:endParaRPr/>
          </a:p>
          <a:p>
            <a:pPr marL="274320" marR="0" lvl="0" indent="-274320" algn="l" rtl="0">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PIs must re-budget to accommodate additional salary</a:t>
            </a:r>
            <a:endParaRPr/>
          </a:p>
          <a:p>
            <a:pPr marL="274320" marR="0" lvl="0" indent="-274320" algn="l" rtl="0">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Suspect agencies will not fund at new level until formal FY2018 federal budget approved (i.e., agencies operating under continuing resolution)</a:t>
            </a:r>
            <a:endParaRPr/>
          </a:p>
          <a:p>
            <a:pPr marL="274320" marR="0" lvl="0" indent="-274320" algn="l" rtl="0">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As a result we anticipate not many departments have started charging grants at the new threshold</a:t>
            </a:r>
            <a:endParaRPr/>
          </a:p>
        </p:txBody>
      </p:sp>
      <p:sp>
        <p:nvSpPr>
          <p:cNvPr id="810" name="Shape 810"/>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r>
              <a:rPr lang="en-US" sz="4400" b="0" i="0" u="none" strike="noStrike" cap="none">
                <a:solidFill>
                  <a:srgbClr val="FFFFFF"/>
                </a:solidFill>
                <a:latin typeface="Candara"/>
                <a:ea typeface="Candara"/>
                <a:cs typeface="Candara"/>
                <a:sym typeface="Candara"/>
              </a:rPr>
              <a:t>Status of Salary Cap Threshold</a:t>
            </a:r>
            <a:endParaRPr sz="4400" b="0" i="0" u="none" strike="noStrike" cap="none">
              <a:solidFill>
                <a:srgbClr val="FFFFFF"/>
              </a:solidFill>
              <a:latin typeface="Candara"/>
              <a:ea typeface="Candara"/>
              <a:cs typeface="Candara"/>
              <a:sym typeface="Candara"/>
            </a:endParaRPr>
          </a:p>
        </p:txBody>
      </p:sp>
      <p:sp>
        <p:nvSpPr>
          <p:cNvPr id="811" name="Shape 811"/>
          <p:cNvSpPr txBox="1"/>
          <p:nvPr/>
        </p:nvSpPr>
        <p:spPr>
          <a:xfrm>
            <a:off x="228600" y="6300900"/>
            <a:ext cx="86868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ndara"/>
                <a:ea typeface="Candara"/>
                <a:cs typeface="Candara"/>
                <a:sym typeface="Candara"/>
              </a:rPr>
              <a:t>University </a:t>
            </a:r>
            <a:r>
              <a:rPr lang="en-US" sz="1400" b="0" i="1" u="none" strike="noStrike" cap="none">
                <a:solidFill>
                  <a:srgbClr val="000000"/>
                </a:solidFill>
                <a:latin typeface="Candara"/>
                <a:ea typeface="Candara"/>
                <a:cs typeface="Candara"/>
                <a:sym typeface="Candara"/>
              </a:rPr>
              <a:t>of</a:t>
            </a:r>
            <a:r>
              <a:rPr lang="en-US" sz="1400" b="0" i="0" u="none" strike="noStrike" cap="none">
                <a:solidFill>
                  <a:srgbClr val="000000"/>
                </a:solidFill>
                <a:latin typeface="Candara"/>
                <a:ea typeface="Candara"/>
                <a:cs typeface="Candara"/>
                <a:sym typeface="Candara"/>
              </a:rPr>
              <a:t> Washington	Management Accounting &amp; Analysis</a:t>
            </a:r>
            <a:endParaRPr sz="1400" b="0" i="0" u="none" strike="noStrike" cap="none">
              <a:solidFill>
                <a:srgbClr val="000000"/>
              </a:solidFill>
              <a:latin typeface="Candara"/>
              <a:ea typeface="Candara"/>
              <a:cs typeface="Candara"/>
              <a:sym typeface="Candar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body" idx="1"/>
          </p:nvPr>
        </p:nvSpPr>
        <p:spPr>
          <a:xfrm>
            <a:off x="609600" y="2675467"/>
            <a:ext cx="7814733" cy="3450696"/>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Prior years eFECS averaged salary CAP for 9/16 -3/15 cycle</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Considering leaving 9/16/17 – 3/15/18 at the old threshold</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Departments who have started charging at the new threshold would need to adjust salary cap cost sharing</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Prior years eFECS implemented full CAP amount for the 1/1 - 6/30 cycle</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Considering averaging salary cap for 1/1 – 6/30/18 cycle</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Would like input from Schools of Dentistry, Medicine, Pharmacy &amp; Public Health as to preference (efecs@uw)</a:t>
            </a:r>
            <a:endParaRPr/>
          </a:p>
          <a:p>
            <a:pPr marL="274320" marR="0" lvl="0" indent="-121920" algn="l" rtl="0">
              <a:lnSpc>
                <a:spcPct val="90000"/>
              </a:lnSpc>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818" name="Shape 81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r>
              <a:rPr lang="en-US" sz="4400" b="0" i="0" u="none" strike="noStrike" cap="none">
                <a:solidFill>
                  <a:srgbClr val="FFFFFF"/>
                </a:solidFill>
                <a:latin typeface="Candara"/>
                <a:ea typeface="Candara"/>
                <a:cs typeface="Candara"/>
                <a:sym typeface="Candara"/>
              </a:rPr>
              <a:t>Planning for eFECS</a:t>
            </a:r>
            <a:endParaRPr sz="4400" b="0" i="0" u="none" strike="noStrike" cap="none">
              <a:solidFill>
                <a:srgbClr val="FFFFFF"/>
              </a:solidFill>
              <a:latin typeface="Candara"/>
              <a:ea typeface="Candara"/>
              <a:cs typeface="Candara"/>
              <a:sym typeface="Candara"/>
            </a:endParaRPr>
          </a:p>
        </p:txBody>
      </p:sp>
      <p:sp>
        <p:nvSpPr>
          <p:cNvPr id="819" name="Shape 819"/>
          <p:cNvSpPr txBox="1"/>
          <p:nvPr/>
        </p:nvSpPr>
        <p:spPr>
          <a:xfrm>
            <a:off x="228600" y="6300900"/>
            <a:ext cx="86868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ndara"/>
                <a:ea typeface="Candara"/>
                <a:cs typeface="Candara"/>
                <a:sym typeface="Candara"/>
              </a:rPr>
              <a:t>University </a:t>
            </a:r>
            <a:r>
              <a:rPr lang="en-US" sz="1400" b="0" i="1" u="none" strike="noStrike" cap="none">
                <a:solidFill>
                  <a:srgbClr val="000000"/>
                </a:solidFill>
                <a:latin typeface="Candara"/>
                <a:ea typeface="Candara"/>
                <a:cs typeface="Candara"/>
                <a:sym typeface="Candara"/>
              </a:rPr>
              <a:t>of</a:t>
            </a:r>
            <a:r>
              <a:rPr lang="en-US" sz="1400" b="0" i="0" u="none" strike="noStrike" cap="none">
                <a:solidFill>
                  <a:srgbClr val="000000"/>
                </a:solidFill>
                <a:latin typeface="Candara"/>
                <a:ea typeface="Candara"/>
                <a:cs typeface="Candara"/>
                <a:sym typeface="Candara"/>
              </a:rPr>
              <a:t> Washington	Management Accounting &amp; Analysis</a:t>
            </a:r>
            <a:endParaRPr sz="1400" b="0" i="0" u="none" strike="noStrike" cap="none">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New Cost Share Addendum</a:t>
            </a:r>
            <a:endParaRPr sz="3000" b="0" i="0" u="none" strike="noStrike" cap="none">
              <a:solidFill>
                <a:srgbClr val="4B2E83"/>
              </a:solidFill>
              <a:latin typeface="Arial"/>
              <a:ea typeface="Arial"/>
              <a:cs typeface="Arial"/>
              <a:sym typeface="Arial"/>
            </a:endParaRPr>
          </a:p>
        </p:txBody>
      </p:sp>
      <p:sp>
        <p:nvSpPr>
          <p:cNvPr id="463" name="Shape 463"/>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Four different Excel files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Calendar Percent-based</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Calendar Dollar-based</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Academic Percent-based</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Academic Dollar-based</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Drop-down menus to prevent using the wrong form (Academic vs. Calendar)</a:t>
            </a:r>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Updated Cost Share content on the GCA webpage</a:t>
            </a:r>
            <a:endParaRPr/>
          </a:p>
          <a:p>
            <a:pPr marL="0" marR="0" lvl="0" indent="0" algn="l" rtl="0">
              <a:spcBef>
                <a:spcPts val="480"/>
              </a:spcBef>
              <a:spcAft>
                <a:spcPts val="0"/>
              </a:spcAft>
              <a:buClr>
                <a:srgbClr val="4B2E83"/>
              </a:buClr>
              <a:buSzPts val="2400"/>
              <a:buFont typeface="Merriweather Sans"/>
              <a:buNone/>
            </a:pPr>
            <a:r>
              <a:rPr lang="en-US" sz="2400" b="1" i="0" u="sng" strike="noStrike" cap="none">
                <a:solidFill>
                  <a:schemeClr val="hlink"/>
                </a:solidFill>
                <a:latin typeface="Arial"/>
                <a:ea typeface="Arial"/>
                <a:cs typeface="Arial"/>
                <a:sym typeface="Arial"/>
                <a:hlinkClick r:id="rId3"/>
              </a:rPr>
              <a:t>http://finance.uw.edu/gca/cost-share</a:t>
            </a:r>
            <a:endParaRPr sz="2400" b="1" i="0" u="none" strike="noStrike" cap="none">
              <a:solidFill>
                <a:srgbClr val="4B2E83"/>
              </a:solidFill>
              <a:latin typeface="Arial"/>
              <a:ea typeface="Arial"/>
              <a:cs typeface="Arial"/>
              <a:sym typeface="Arial"/>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p:txBody>
      </p:sp>
      <p:sp>
        <p:nvSpPr>
          <p:cNvPr id="464" name="Shape 464"/>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Post Award Fiscal Compliance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pic>
        <p:nvPicPr>
          <p:cNvPr id="825" name="Shape 825" descr="_UW20435"/>
          <p:cNvPicPr preferRelativeResize="0"/>
          <p:nvPr/>
        </p:nvPicPr>
        <p:blipFill rotWithShape="1">
          <a:blip r:embed="rId3">
            <a:alphaModFix/>
          </a:blip>
          <a:srcRect t="27223" b="49985"/>
          <a:stretch/>
        </p:blipFill>
        <p:spPr>
          <a:xfrm>
            <a:off x="0" y="5466148"/>
            <a:ext cx="9153525" cy="1391852"/>
          </a:xfrm>
          <a:prstGeom prst="rect">
            <a:avLst/>
          </a:prstGeom>
          <a:noFill/>
          <a:ln>
            <a:noFill/>
          </a:ln>
        </p:spPr>
      </p:pic>
      <p:sp>
        <p:nvSpPr>
          <p:cNvPr id="826" name="Shape 826"/>
          <p:cNvSpPr/>
          <p:nvPr/>
        </p:nvSpPr>
        <p:spPr>
          <a:xfrm>
            <a:off x="0" y="0"/>
            <a:ext cx="9153525" cy="1219199"/>
          </a:xfrm>
          <a:prstGeom prst="rect">
            <a:avLst/>
          </a:prstGeom>
          <a:solidFill>
            <a:srgbClr val="3185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7" name="Shape 827"/>
          <p:cNvSpPr txBox="1"/>
          <p:nvPr/>
        </p:nvSpPr>
        <p:spPr>
          <a:xfrm>
            <a:off x="548963" y="375047"/>
            <a:ext cx="5470972"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Encode Sans"/>
                <a:ea typeface="Encode Sans"/>
                <a:cs typeface="Encode Sans"/>
                <a:sym typeface="Encode Sans"/>
              </a:rPr>
              <a:t>NEW COURSE!</a:t>
            </a:r>
            <a:endParaRPr/>
          </a:p>
        </p:txBody>
      </p:sp>
      <p:pic>
        <p:nvPicPr>
          <p:cNvPr id="828" name="Shape 828"/>
          <p:cNvPicPr preferRelativeResize="0"/>
          <p:nvPr/>
        </p:nvPicPr>
        <p:blipFill rotWithShape="1">
          <a:blip r:embed="rId4">
            <a:alphaModFix/>
          </a:blip>
          <a:srcRect/>
          <a:stretch/>
        </p:blipFill>
        <p:spPr>
          <a:xfrm>
            <a:off x="7785980" y="5943601"/>
            <a:ext cx="1358020" cy="914400"/>
          </a:xfrm>
          <a:prstGeom prst="rect">
            <a:avLst/>
          </a:prstGeom>
          <a:noFill/>
          <a:ln>
            <a:noFill/>
          </a:ln>
        </p:spPr>
      </p:pic>
      <p:grpSp>
        <p:nvGrpSpPr>
          <p:cNvPr id="829" name="Shape 829"/>
          <p:cNvGrpSpPr/>
          <p:nvPr/>
        </p:nvGrpSpPr>
        <p:grpSpPr>
          <a:xfrm>
            <a:off x="1137225" y="2882443"/>
            <a:ext cx="6454140" cy="307777"/>
            <a:chOff x="0" y="1401986"/>
            <a:chExt cx="5334000" cy="307777"/>
          </a:xfrm>
        </p:grpSpPr>
        <p:sp>
          <p:nvSpPr>
            <p:cNvPr id="830" name="Shape 830"/>
            <p:cNvSpPr txBox="1"/>
            <p:nvPr/>
          </p:nvSpPr>
          <p:spPr>
            <a:xfrm>
              <a:off x="0" y="1401986"/>
              <a:ext cx="609600" cy="307777"/>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chemeClr val="accent4"/>
                </a:buClr>
                <a:buSzPts val="1400"/>
                <a:buFont typeface="Arial"/>
                <a:buNone/>
              </a:pPr>
              <a:endParaRPr sz="1400" b="1" i="0" u="none" strike="noStrike" cap="none">
                <a:solidFill>
                  <a:srgbClr val="595959"/>
                </a:solidFill>
                <a:latin typeface="Calibri"/>
                <a:ea typeface="Calibri"/>
                <a:cs typeface="Calibri"/>
                <a:sym typeface="Calibri"/>
              </a:endParaRPr>
            </a:p>
          </p:txBody>
        </p:sp>
        <p:sp>
          <p:nvSpPr>
            <p:cNvPr id="831" name="Shape 831"/>
            <p:cNvSpPr txBox="1"/>
            <p:nvPr/>
          </p:nvSpPr>
          <p:spPr>
            <a:xfrm>
              <a:off x="838200" y="1401986"/>
              <a:ext cx="4495800" cy="307777"/>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F497A"/>
                </a:solidFill>
                <a:latin typeface="Calibri"/>
                <a:ea typeface="Calibri"/>
                <a:cs typeface="Calibri"/>
                <a:sym typeface="Calibri"/>
              </a:endParaRPr>
            </a:p>
          </p:txBody>
        </p:sp>
      </p:grpSp>
      <p:sp>
        <p:nvSpPr>
          <p:cNvPr id="832" name="Shape 832"/>
          <p:cNvSpPr txBox="1"/>
          <p:nvPr/>
        </p:nvSpPr>
        <p:spPr>
          <a:xfrm>
            <a:off x="-762000" y="6273225"/>
            <a:ext cx="9067800" cy="584775"/>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4BACC6"/>
              </a:buClr>
              <a:buSzPts val="1600"/>
              <a:buFont typeface="Arial"/>
              <a:buNone/>
            </a:pPr>
            <a:r>
              <a:rPr lang="en-US" sz="1600" b="1" i="0" u="none" strike="noStrike" cap="none">
                <a:solidFill>
                  <a:srgbClr val="4BACC6"/>
                </a:solidFill>
                <a:latin typeface="Calibri"/>
                <a:ea typeface="Calibri"/>
                <a:cs typeface="Calibri"/>
                <a:sym typeface="Calibri"/>
              </a:rPr>
              <a:t>Register: </a:t>
            </a:r>
            <a:r>
              <a:rPr lang="en-US" sz="1400" b="1" i="0" u="sng" strike="noStrike" cap="none">
                <a:solidFill>
                  <a:schemeClr val="hlink"/>
                </a:solidFill>
                <a:latin typeface="Calibri"/>
                <a:ea typeface="Calibri"/>
                <a:cs typeface="Calibri"/>
                <a:sym typeface="Calibri"/>
                <a:hlinkClick r:id="rId5"/>
              </a:rPr>
              <a:t>https://uwresearch.gosignmeup.com/public/course/browse</a:t>
            </a:r>
            <a:r>
              <a:rPr lang="en-US" sz="1400" b="1" i="0" u="none" strike="noStrike" cap="none">
                <a:solidFill>
                  <a:srgbClr val="4BACC6"/>
                </a:solidFill>
                <a:latin typeface="Calibri"/>
                <a:ea typeface="Calibri"/>
                <a:cs typeface="Calibri"/>
                <a:sym typeface="Calibri"/>
              </a:rPr>
              <a:t>   </a:t>
            </a:r>
            <a:endParaRPr sz="1600" b="1" i="0" u="none" strike="noStrike" cap="none">
              <a:solidFill>
                <a:srgbClr val="4BACC6"/>
              </a:solidFill>
              <a:latin typeface="Calibri"/>
              <a:ea typeface="Calibri"/>
              <a:cs typeface="Calibri"/>
              <a:sym typeface="Calibri"/>
            </a:endParaRPr>
          </a:p>
          <a:p>
            <a:pPr marL="0" marR="0" lvl="0" indent="0" algn="ctr" rtl="0">
              <a:lnSpc>
                <a:spcPct val="100000"/>
              </a:lnSpc>
              <a:spcBef>
                <a:spcPts val="0"/>
              </a:spcBef>
              <a:spcAft>
                <a:spcPts val="0"/>
              </a:spcAft>
              <a:buClr>
                <a:srgbClr val="4BACC6"/>
              </a:buClr>
              <a:buSzPts val="1600"/>
              <a:buFont typeface="Arial"/>
              <a:buNone/>
            </a:pPr>
            <a:r>
              <a:rPr lang="en-US" sz="1600" b="1" i="0" u="none" strike="noStrike" cap="none">
                <a:solidFill>
                  <a:srgbClr val="4BACC6"/>
                </a:solidFill>
                <a:latin typeface="Calibri"/>
                <a:ea typeface="Calibri"/>
                <a:cs typeface="Calibri"/>
                <a:sym typeface="Calibri"/>
              </a:rPr>
              <a:t>CORE home: </a:t>
            </a:r>
            <a:r>
              <a:rPr lang="en-US" sz="1400" b="1" i="0" u="sng" strike="noStrike" cap="none">
                <a:solidFill>
                  <a:schemeClr val="hlink"/>
                </a:solidFill>
                <a:latin typeface="Calibri"/>
                <a:ea typeface="Calibri"/>
                <a:cs typeface="Calibri"/>
                <a:sym typeface="Calibri"/>
                <a:hlinkClick r:id="rId6"/>
              </a:rPr>
              <a:t>https://www.washington.edu/research/training/about-core/</a:t>
            </a:r>
            <a:endParaRPr sz="1400" b="1" i="0" u="none" strike="noStrike" cap="none">
              <a:solidFill>
                <a:srgbClr val="4BACC6"/>
              </a:solidFill>
              <a:latin typeface="Calibri"/>
              <a:ea typeface="Calibri"/>
              <a:cs typeface="Calibri"/>
              <a:sym typeface="Calibri"/>
            </a:endParaRPr>
          </a:p>
        </p:txBody>
      </p:sp>
      <p:grpSp>
        <p:nvGrpSpPr>
          <p:cNvPr id="833" name="Shape 833"/>
          <p:cNvGrpSpPr/>
          <p:nvPr/>
        </p:nvGrpSpPr>
        <p:grpSpPr>
          <a:xfrm>
            <a:off x="1386952" y="3339643"/>
            <a:ext cx="6454140" cy="307777"/>
            <a:chOff x="0" y="1401986"/>
            <a:chExt cx="5334000" cy="307777"/>
          </a:xfrm>
        </p:grpSpPr>
        <p:sp>
          <p:nvSpPr>
            <p:cNvPr id="834" name="Shape 834"/>
            <p:cNvSpPr txBox="1"/>
            <p:nvPr/>
          </p:nvSpPr>
          <p:spPr>
            <a:xfrm>
              <a:off x="0" y="1401986"/>
              <a:ext cx="609600" cy="307777"/>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chemeClr val="accent4"/>
                </a:buClr>
                <a:buSzPts val="1400"/>
                <a:buFont typeface="Arial"/>
                <a:buNone/>
              </a:pPr>
              <a:endParaRPr sz="1400" b="1" i="0" u="none" strike="noStrike" cap="none">
                <a:solidFill>
                  <a:srgbClr val="595959"/>
                </a:solidFill>
                <a:latin typeface="Calibri"/>
                <a:ea typeface="Calibri"/>
                <a:cs typeface="Calibri"/>
                <a:sym typeface="Calibri"/>
              </a:endParaRPr>
            </a:p>
          </p:txBody>
        </p:sp>
        <p:sp>
          <p:nvSpPr>
            <p:cNvPr id="835" name="Shape 835"/>
            <p:cNvSpPr txBox="1"/>
            <p:nvPr/>
          </p:nvSpPr>
          <p:spPr>
            <a:xfrm>
              <a:off x="838200" y="1401986"/>
              <a:ext cx="4495800" cy="307777"/>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F497A"/>
                </a:solidFill>
                <a:latin typeface="Calibri"/>
                <a:ea typeface="Calibri"/>
                <a:cs typeface="Calibri"/>
                <a:sym typeface="Calibri"/>
              </a:endParaRPr>
            </a:p>
          </p:txBody>
        </p:sp>
      </p:grpSp>
      <p:graphicFrame>
        <p:nvGraphicFramePr>
          <p:cNvPr id="836" name="Shape 836"/>
          <p:cNvGraphicFramePr/>
          <p:nvPr/>
        </p:nvGraphicFramePr>
        <p:xfrm>
          <a:off x="152400" y="1295400"/>
          <a:ext cx="3000000" cy="3000000"/>
        </p:xfrm>
        <a:graphic>
          <a:graphicData uri="http://schemas.openxmlformats.org/drawingml/2006/table">
            <a:tbl>
              <a:tblPr>
                <a:noFill/>
                <a:tableStyleId>{2A6A05D2-0A78-43D8-A45B-ED2A4EB49CD5}</a:tableStyleId>
              </a:tblPr>
              <a:tblGrid>
                <a:gridCol w="228600">
                  <a:extLst>
                    <a:ext uri="{9D8B030D-6E8A-4147-A177-3AD203B41FA5}">
                      <a16:colId xmlns:a16="http://schemas.microsoft.com/office/drawing/2014/main" val="20000"/>
                    </a:ext>
                  </a:extLst>
                </a:gridCol>
                <a:gridCol w="8534400">
                  <a:extLst>
                    <a:ext uri="{9D8B030D-6E8A-4147-A177-3AD203B41FA5}">
                      <a16:colId xmlns:a16="http://schemas.microsoft.com/office/drawing/2014/main" val="20001"/>
                    </a:ext>
                  </a:extLst>
                </a:gridCol>
              </a:tblGrid>
              <a:tr h="4800600">
                <a:tc>
                  <a:txBody>
                    <a:bodyPr/>
                    <a:lstStyle/>
                    <a:p>
                      <a:pPr marL="0" marR="0" lvl="0" indent="0" algn="l" rtl="0">
                        <a:spcBef>
                          <a:spcPts val="0"/>
                        </a:spcBef>
                        <a:spcAft>
                          <a:spcPts val="0"/>
                        </a:spcAft>
                        <a:buNone/>
                      </a:pPr>
                      <a:endParaRPr sz="1400" b="1">
                        <a:solidFill>
                          <a:srgbClr val="7F7F7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1600"/>
                        <a:buFont typeface="Calibri"/>
                        <a:buNone/>
                      </a:pPr>
                      <a:r>
                        <a:rPr lang="en-US" sz="1600" b="1" u="none">
                          <a:solidFill>
                            <a:srgbClr val="7F7F7F"/>
                          </a:solidFill>
                          <a:latin typeface="Calibri"/>
                          <a:ea typeface="Calibri"/>
                          <a:cs typeface="Calibri"/>
                          <a:sym typeface="Calibri"/>
                        </a:rPr>
                        <a:t>Handling Research Administration Data (Apr 18, 1:00-2:30 pm)</a:t>
                      </a:r>
                      <a:endParaRPr sz="1600" b="1" u="none">
                        <a:solidFill>
                          <a:srgbClr val="7F7F7F"/>
                        </a:solidFill>
                        <a:latin typeface="Calibri"/>
                        <a:ea typeface="Calibri"/>
                        <a:cs typeface="Calibri"/>
                        <a:sym typeface="Calibri"/>
                      </a:endParaRPr>
                    </a:p>
                    <a:p>
                      <a:pPr marL="0" marR="0" lvl="0" indent="0" algn="l" rtl="0">
                        <a:spcBef>
                          <a:spcPts val="0"/>
                        </a:spcBef>
                        <a:spcAft>
                          <a:spcPts val="0"/>
                        </a:spcAft>
                        <a:buNone/>
                      </a:pPr>
                      <a:r>
                        <a:rPr lang="en-US" sz="1400" b="1">
                          <a:solidFill>
                            <a:schemeClr val="dk1"/>
                          </a:solidFill>
                          <a:latin typeface="Calibri"/>
                          <a:ea typeface="Calibri"/>
                          <a:cs typeface="Calibri"/>
                          <a:sym typeface="Calibri"/>
                        </a:rPr>
                        <a:t>Join us for a hands-on workshop to learn or improve how you source, organize, analyze and use research application, award and expenditure data.</a:t>
                      </a:r>
                      <a:endParaRPr/>
                    </a:p>
                    <a:p>
                      <a:pPr marL="0" marR="0" lvl="0" indent="0" algn="l" rtl="0">
                        <a:spcBef>
                          <a:spcPts val="1200"/>
                        </a:spcBef>
                        <a:spcAft>
                          <a:spcPts val="0"/>
                        </a:spcAft>
                        <a:buNone/>
                      </a:pPr>
                      <a:r>
                        <a:rPr lang="en-US" sz="1400" u="sng">
                          <a:solidFill>
                            <a:schemeClr val="hlink"/>
                          </a:solidFill>
                          <a:latin typeface="Calibri"/>
                          <a:ea typeface="Calibri"/>
                          <a:cs typeface="Calibri"/>
                          <a:sym typeface="Calibri"/>
                          <a:hlinkClick r:id="rId7"/>
                        </a:rPr>
                        <a:t>The Enterprise Data Warehouse</a:t>
                      </a:r>
                      <a:r>
                        <a:rPr lang="en-US" sz="1400">
                          <a:solidFill>
                            <a:schemeClr val="dk1"/>
                          </a:solidFill>
                          <a:latin typeface="Calibri"/>
                          <a:ea typeface="Calibri"/>
                          <a:cs typeface="Calibri"/>
                          <a:sym typeface="Calibri"/>
                        </a:rPr>
                        <a:t> (EDW) is the official source of UW data. The </a:t>
                      </a:r>
                      <a:r>
                        <a:rPr lang="en-US" sz="1400" u="sng">
                          <a:solidFill>
                            <a:schemeClr val="hlink"/>
                          </a:solidFill>
                          <a:latin typeface="Calibri"/>
                          <a:ea typeface="Calibri"/>
                          <a:cs typeface="Calibri"/>
                          <a:sym typeface="Calibri"/>
                          <a:hlinkClick r:id="rId8"/>
                        </a:rPr>
                        <a:t>Business Intelligence (BI) Portal</a:t>
                      </a:r>
                      <a:r>
                        <a:rPr lang="en-US" sz="1400">
                          <a:solidFill>
                            <a:schemeClr val="dk1"/>
                          </a:solidFill>
                          <a:latin typeface="Calibri"/>
                          <a:ea typeface="Calibri"/>
                          <a:cs typeface="Calibri"/>
                          <a:sym typeface="Calibri"/>
                        </a:rPr>
                        <a:t> uses the EDW to allow you to review and analyze data to help inform business decisions. </a:t>
                      </a:r>
                      <a:endParaRPr/>
                    </a:p>
                    <a:p>
                      <a:pPr marL="0" marR="0" lvl="0" indent="0" algn="l" rtl="0">
                        <a:spcBef>
                          <a:spcPts val="600"/>
                        </a:spcBef>
                        <a:spcAft>
                          <a:spcPts val="0"/>
                        </a:spcAft>
                        <a:buNone/>
                      </a:pPr>
                      <a:r>
                        <a:rPr lang="en-US" sz="1400" b="1">
                          <a:solidFill>
                            <a:schemeClr val="dk1"/>
                          </a:solidFill>
                          <a:latin typeface="Calibri"/>
                          <a:ea typeface="Calibri"/>
                          <a:cs typeface="Calibri"/>
                          <a:sym typeface="Calibri"/>
                        </a:rPr>
                        <a:t>What are you going to learn?</a:t>
                      </a:r>
                      <a:r>
                        <a:rPr lang="en-US" sz="1400" b="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In this workshop, you will:</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Take a deeper dive into data available in the Office of Research FY 2017 Annual Report</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Access and select the Research Administration Data most relevant to you </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Perform analysis using the Research Administration Data Cube and PivotTables to answer questions</a:t>
                      </a:r>
                      <a:endParaRPr/>
                    </a:p>
                    <a:p>
                      <a:pPr marL="0" marR="0" lvl="0" indent="0" algn="l" rtl="0">
                        <a:spcBef>
                          <a:spcPts val="600"/>
                        </a:spcBef>
                        <a:spcAft>
                          <a:spcPts val="0"/>
                        </a:spcAft>
                        <a:buNone/>
                      </a:pPr>
                      <a:r>
                        <a:rPr lang="en-US" sz="1400" b="1">
                          <a:solidFill>
                            <a:schemeClr val="dk1"/>
                          </a:solidFill>
                          <a:latin typeface="Calibri"/>
                          <a:ea typeface="Calibri"/>
                          <a:cs typeface="Calibri"/>
                          <a:sym typeface="Calibri"/>
                        </a:rPr>
                        <a:t>Who should attend?</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Research team members who are responsible for understanding or providing insights and trends related to the application, award and expenditures managed by your research team or your department. </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400" b="1">
                          <a:solidFill>
                            <a:schemeClr val="dk1"/>
                          </a:solidFill>
                          <a:latin typeface="Calibri"/>
                          <a:ea typeface="Calibri"/>
                          <a:cs typeface="Calibri"/>
                          <a:sym typeface="Calibri"/>
                        </a:rPr>
                        <a:t>Already managing your own spreadsheets with data you’ve gathered from various locations?</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This workshop will be helpful for you, too. You will learn why the data in the EDW is the official source for research data and also learn skills to eliminate extra tools you have to manage, reducing your workload.</a:t>
                      </a:r>
                      <a:endParaRPr/>
                    </a:p>
                    <a:p>
                      <a:pPr marL="0" marR="0" lvl="0" indent="0" algn="l" rtl="0">
                        <a:lnSpc>
                          <a:spcPct val="100000"/>
                        </a:lnSpc>
                        <a:spcBef>
                          <a:spcPts val="60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Take control of your data and gain real business insights that help you and your teams make data-driven decisions.</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 </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837" name="Shape 837" descr="C:\Users\hient2\Desktop\Untitled-1.png"/>
          <p:cNvPicPr preferRelativeResize="0"/>
          <p:nvPr/>
        </p:nvPicPr>
        <p:blipFill rotWithShape="1">
          <a:blip r:embed="rId9">
            <a:alphaModFix/>
          </a:blip>
          <a:srcRect/>
          <a:stretch/>
        </p:blipFill>
        <p:spPr>
          <a:xfrm>
            <a:off x="6553200" y="60614"/>
            <a:ext cx="2768927" cy="1006186"/>
          </a:xfrm>
          <a:prstGeom prst="rect">
            <a:avLst/>
          </a:prstGeom>
          <a:noFill/>
          <a:ln>
            <a:noFill/>
          </a:ln>
        </p:spPr>
      </p:pic>
      <p:pic>
        <p:nvPicPr>
          <p:cNvPr id="838" name="Shape 838"/>
          <p:cNvPicPr preferRelativeResize="0"/>
          <p:nvPr/>
        </p:nvPicPr>
        <p:blipFill rotWithShape="1">
          <a:blip r:embed="rId4">
            <a:alphaModFix/>
          </a:blip>
          <a:srcRect/>
          <a:stretch/>
        </p:blipFill>
        <p:spPr>
          <a:xfrm>
            <a:off x="7772400" y="5943600"/>
            <a:ext cx="1358020" cy="91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New Cost Share Addendum</a:t>
            </a:r>
            <a:endParaRPr sz="3000" b="0" i="0" u="none" strike="noStrike" cap="none">
              <a:solidFill>
                <a:srgbClr val="4B2E83"/>
              </a:solidFill>
              <a:latin typeface="Arial"/>
              <a:ea typeface="Arial"/>
              <a:cs typeface="Arial"/>
              <a:sym typeface="Arial"/>
            </a:endParaRPr>
          </a:p>
        </p:txBody>
      </p:sp>
      <p:sp>
        <p:nvSpPr>
          <p:cNvPr id="470" name="Shape 470"/>
          <p:cNvSpPr txBox="1">
            <a:spLocks noGrp="1"/>
          </p:cNvSpPr>
          <p:nvPr>
            <p:ph type="body" idx="2"/>
          </p:nvPr>
        </p:nvSpPr>
        <p:spPr>
          <a:xfrm>
            <a:off x="659305" y="1736725"/>
            <a:ext cx="8197114" cy="427218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800"/>
              <a:buFont typeface="Merriweather Sans"/>
              <a:buChar char="&gt;"/>
            </a:pPr>
            <a:r>
              <a:rPr lang="en-US" sz="2800" b="1" i="0" u="none" strike="noStrike" cap="none">
                <a:solidFill>
                  <a:srgbClr val="4B2E83"/>
                </a:solidFill>
                <a:latin typeface="Arial"/>
                <a:ea typeface="Arial"/>
                <a:cs typeface="Arial"/>
                <a:sym typeface="Arial"/>
              </a:rPr>
              <a:t>Want to see the New Addendum yourself?</a:t>
            </a:r>
            <a:r>
              <a:rPr lang="en-US" sz="3200" b="1" i="0" u="none" strike="noStrike" cap="none">
                <a:solidFill>
                  <a:srgbClr val="4B2E83"/>
                </a:solidFill>
                <a:latin typeface="Arial"/>
                <a:ea typeface="Arial"/>
                <a:cs typeface="Arial"/>
                <a:sym typeface="Arial"/>
              </a:rPr>
              <a:t/>
            </a:r>
            <a:br>
              <a:rPr lang="en-US" sz="3200" b="1" i="0" u="none" strike="noStrike" cap="none">
                <a:solidFill>
                  <a:srgbClr val="4B2E83"/>
                </a:solidFill>
                <a:latin typeface="Arial"/>
                <a:ea typeface="Arial"/>
                <a:cs typeface="Arial"/>
                <a:sym typeface="Arial"/>
              </a:rPr>
            </a:br>
            <a:endParaRPr sz="2000" b="1" i="0" u="none" strike="noStrike" cap="none">
              <a:solidFill>
                <a:srgbClr val="4B2E83"/>
              </a:solidFill>
              <a:latin typeface="Arial"/>
              <a:ea typeface="Arial"/>
              <a:cs typeface="Arial"/>
              <a:sym typeface="Arial"/>
            </a:endParaRPr>
          </a:p>
          <a:p>
            <a:pPr marL="342900" marR="0" lvl="0" indent="-342900" algn="l" rtl="0">
              <a:spcBef>
                <a:spcPts val="640"/>
              </a:spcBef>
              <a:spcAft>
                <a:spcPts val="0"/>
              </a:spcAft>
              <a:buClr>
                <a:srgbClr val="4B2E83"/>
              </a:buClr>
              <a:buSzPts val="3200"/>
              <a:buFont typeface="Merriweather Sans"/>
              <a:buChar char="&gt;"/>
            </a:pPr>
            <a:r>
              <a:rPr lang="en-US" sz="3200" b="1" i="0" u="none" strike="noStrike" cap="none">
                <a:solidFill>
                  <a:srgbClr val="4B2E83"/>
                </a:solidFill>
                <a:latin typeface="Arial"/>
                <a:ea typeface="Arial"/>
                <a:cs typeface="Arial"/>
                <a:sym typeface="Arial"/>
              </a:rPr>
              <a:t>Training for Campus!</a:t>
            </a:r>
            <a:endParaRPr/>
          </a:p>
          <a:p>
            <a:pPr marL="1143000" marR="0" lvl="2" indent="-228600" algn="l" rtl="0">
              <a:spcBef>
                <a:spcPts val="520"/>
              </a:spcBef>
              <a:spcAft>
                <a:spcPts val="0"/>
              </a:spcAft>
              <a:buClr>
                <a:srgbClr val="4B2E83"/>
              </a:buClr>
              <a:buSzPts val="2600"/>
              <a:buFont typeface="Merriweather Sans"/>
              <a:buChar char="&gt;"/>
            </a:pPr>
            <a:r>
              <a:rPr lang="en-US" sz="2600" b="1" i="0" u="none" strike="noStrike" cap="none">
                <a:solidFill>
                  <a:srgbClr val="4B2E83"/>
                </a:solidFill>
                <a:latin typeface="Arial"/>
                <a:ea typeface="Arial"/>
                <a:cs typeface="Arial"/>
                <a:sym typeface="Arial"/>
              </a:rPr>
              <a:t>Date: April 24</a:t>
            </a:r>
            <a:r>
              <a:rPr lang="en-US" sz="2600" b="1" i="0" u="none" strike="noStrike" cap="none" baseline="30000">
                <a:solidFill>
                  <a:srgbClr val="4B2E83"/>
                </a:solidFill>
                <a:latin typeface="Arial"/>
                <a:ea typeface="Arial"/>
                <a:cs typeface="Arial"/>
                <a:sym typeface="Arial"/>
              </a:rPr>
              <a:t>th</a:t>
            </a:r>
            <a:r>
              <a:rPr lang="en-US" sz="2600" b="1" i="0" u="none" strike="noStrike" cap="none">
                <a:solidFill>
                  <a:srgbClr val="4B2E83"/>
                </a:solidFill>
                <a:latin typeface="Arial"/>
                <a:ea typeface="Arial"/>
                <a:cs typeface="Arial"/>
                <a:sym typeface="Arial"/>
              </a:rPr>
              <a:t>, 2018</a:t>
            </a:r>
            <a:endParaRPr/>
          </a:p>
          <a:p>
            <a:pPr marL="1143000" marR="0" lvl="2" indent="-228600" algn="l" rtl="0">
              <a:spcBef>
                <a:spcPts val="520"/>
              </a:spcBef>
              <a:spcAft>
                <a:spcPts val="0"/>
              </a:spcAft>
              <a:buClr>
                <a:srgbClr val="4B2E83"/>
              </a:buClr>
              <a:buSzPts val="2600"/>
              <a:buFont typeface="Merriweather Sans"/>
              <a:buChar char="&gt;"/>
            </a:pPr>
            <a:r>
              <a:rPr lang="en-US" sz="2600" b="1" i="0" u="none" strike="noStrike" cap="none">
                <a:solidFill>
                  <a:srgbClr val="4B2E83"/>
                </a:solidFill>
                <a:latin typeface="Arial"/>
                <a:ea typeface="Arial"/>
                <a:cs typeface="Arial"/>
                <a:sym typeface="Arial"/>
              </a:rPr>
              <a:t>Time: 9:</a:t>
            </a:r>
            <a:r>
              <a:rPr lang="en-US" sz="2600">
                <a:latin typeface="Arial"/>
                <a:ea typeface="Arial"/>
                <a:cs typeface="Arial"/>
                <a:sym typeface="Arial"/>
              </a:rPr>
              <a:t>30</a:t>
            </a:r>
            <a:r>
              <a:rPr lang="en-US" sz="2600" b="1" i="0" u="none" strike="noStrike" cap="none">
                <a:solidFill>
                  <a:srgbClr val="4B2E83"/>
                </a:solidFill>
                <a:latin typeface="Arial"/>
                <a:ea typeface="Arial"/>
                <a:cs typeface="Arial"/>
                <a:sym typeface="Arial"/>
              </a:rPr>
              <a:t>am – 1</a:t>
            </a:r>
            <a:r>
              <a:rPr lang="en-US" sz="2600">
                <a:latin typeface="Arial"/>
                <a:ea typeface="Arial"/>
                <a:cs typeface="Arial"/>
                <a:sym typeface="Arial"/>
              </a:rPr>
              <a:t>1:00</a:t>
            </a:r>
            <a:r>
              <a:rPr lang="en-US" sz="2600" b="1" i="0" u="none" strike="noStrike" cap="none">
                <a:solidFill>
                  <a:srgbClr val="4B2E83"/>
                </a:solidFill>
                <a:latin typeface="Arial"/>
                <a:ea typeface="Arial"/>
                <a:cs typeface="Arial"/>
                <a:sym typeface="Arial"/>
              </a:rPr>
              <a:t>am</a:t>
            </a:r>
            <a:endParaRPr/>
          </a:p>
          <a:p>
            <a:pPr marL="1143000" marR="0" lvl="2" indent="-228600" algn="l" rtl="0">
              <a:spcBef>
                <a:spcPts val="520"/>
              </a:spcBef>
              <a:spcAft>
                <a:spcPts val="0"/>
              </a:spcAft>
              <a:buClr>
                <a:srgbClr val="4B2E83"/>
              </a:buClr>
              <a:buSzPts val="2600"/>
              <a:buFont typeface="Merriweather Sans"/>
              <a:buChar char="&gt;"/>
            </a:pPr>
            <a:r>
              <a:rPr lang="en-US" sz="2600" b="1" i="0" u="none" strike="noStrike" cap="none">
                <a:solidFill>
                  <a:srgbClr val="4B2E83"/>
                </a:solidFill>
                <a:latin typeface="Arial"/>
                <a:ea typeface="Arial"/>
                <a:cs typeface="Arial"/>
                <a:sym typeface="Arial"/>
              </a:rPr>
              <a:t>Room: Foege N130A</a:t>
            </a:r>
            <a:endParaRPr/>
          </a:p>
          <a:p>
            <a:pPr marL="1143000" marR="0" lvl="2" indent="-228600" algn="l" rtl="0">
              <a:spcBef>
                <a:spcPts val="520"/>
              </a:spcBef>
              <a:spcAft>
                <a:spcPts val="0"/>
              </a:spcAft>
              <a:buClr>
                <a:srgbClr val="4B2E83"/>
              </a:buClr>
              <a:buSzPts val="2600"/>
              <a:buFont typeface="Merriweather Sans"/>
              <a:buChar char="&gt;"/>
            </a:pPr>
            <a:r>
              <a:rPr lang="en-US" sz="2600" b="1" i="0" u="none" strike="noStrike" cap="none">
                <a:solidFill>
                  <a:srgbClr val="4B2E83"/>
                </a:solidFill>
                <a:latin typeface="Arial"/>
                <a:ea typeface="Arial"/>
                <a:cs typeface="Arial"/>
                <a:sym typeface="Arial"/>
              </a:rPr>
              <a:t>Sign up at CORE</a:t>
            </a:r>
            <a:endParaRPr/>
          </a:p>
          <a:p>
            <a:pPr marL="1600200" marR="0" lvl="3" indent="-228600" algn="l" rtl="0">
              <a:spcBef>
                <a:spcPts val="480"/>
              </a:spcBef>
              <a:spcAft>
                <a:spcPts val="0"/>
              </a:spcAft>
              <a:buClr>
                <a:srgbClr val="4B2E83"/>
              </a:buClr>
              <a:buSzPts val="2400"/>
              <a:buFont typeface="Arial"/>
              <a:buChar char="–"/>
            </a:pPr>
            <a:r>
              <a:rPr lang="en-US" sz="2400" b="1" i="0" u="sng" strike="noStrike" cap="none">
                <a:solidFill>
                  <a:schemeClr val="hlink"/>
                </a:solidFill>
                <a:latin typeface="Arial"/>
                <a:ea typeface="Arial"/>
                <a:cs typeface="Arial"/>
                <a:sym typeface="Arial"/>
                <a:hlinkClick r:id="rId3"/>
              </a:rPr>
              <a:t>https://uwresearch.gosignmeup.com/Public/Course/Browse</a:t>
            </a:r>
            <a:r>
              <a:rPr lang="en-US" sz="2400" b="1" i="0" u="none" strike="noStrike" cap="none">
                <a:solidFill>
                  <a:srgbClr val="4B2E83"/>
                </a:solidFill>
                <a:latin typeface="Arial"/>
                <a:ea typeface="Arial"/>
                <a:cs typeface="Arial"/>
                <a:sym typeface="Arial"/>
              </a:rPr>
              <a:t> </a:t>
            </a:r>
            <a:endParaRPr sz="2400" b="1" i="0" u="none" strike="noStrike" cap="none">
              <a:solidFill>
                <a:srgbClr val="4B2E83"/>
              </a:solidFill>
              <a:latin typeface="Arial"/>
              <a:ea typeface="Arial"/>
              <a:cs typeface="Arial"/>
              <a:sym typeface="Arial"/>
            </a:endParaRPr>
          </a:p>
          <a:p>
            <a:pPr marL="1143000" marR="0" lvl="2" indent="-63500" algn="l" rtl="0">
              <a:spcBef>
                <a:spcPts val="520"/>
              </a:spcBef>
              <a:spcAft>
                <a:spcPts val="0"/>
              </a:spcAft>
              <a:buClr>
                <a:srgbClr val="4B2E83"/>
              </a:buClr>
              <a:buSzPts val="2600"/>
              <a:buFont typeface="Merriweather Sans"/>
              <a:buNone/>
            </a:pPr>
            <a:endParaRPr sz="2600" b="1" i="0" u="none" strike="noStrike" cap="none">
              <a:solidFill>
                <a:srgbClr val="4B2E83"/>
              </a:solidFill>
              <a:latin typeface="Arial"/>
              <a:ea typeface="Arial"/>
              <a:cs typeface="Arial"/>
              <a:sym typeface="Arial"/>
            </a:endParaRPr>
          </a:p>
        </p:txBody>
      </p:sp>
      <p:sp>
        <p:nvSpPr>
          <p:cNvPr id="471" name="Shape 471"/>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Post Award Fiscal Compliance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New Cost Share Addendum</a:t>
            </a:r>
            <a:endParaRPr sz="3000" b="0" i="0" u="none" strike="noStrike" cap="none">
              <a:solidFill>
                <a:srgbClr val="4B2E83"/>
              </a:solidFill>
              <a:latin typeface="Arial"/>
              <a:ea typeface="Arial"/>
              <a:cs typeface="Arial"/>
              <a:sym typeface="Arial"/>
            </a:endParaRPr>
          </a:p>
        </p:txBody>
      </p:sp>
      <p:sp>
        <p:nvSpPr>
          <p:cNvPr id="477" name="Shape 47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800"/>
              <a:buFont typeface="Merriweather Sans"/>
              <a:buChar char="&gt;"/>
            </a:pPr>
            <a:r>
              <a:rPr lang="en-US" sz="2800" b="1" i="0" u="none" strike="noStrike" cap="none">
                <a:solidFill>
                  <a:srgbClr val="4B2E83"/>
                </a:solidFill>
                <a:latin typeface="Arial"/>
                <a:ea typeface="Arial"/>
                <a:cs typeface="Arial"/>
                <a:sym typeface="Arial"/>
              </a:rPr>
              <a:t>Questions?</a:t>
            </a:r>
            <a:r>
              <a:rPr lang="en-US" sz="3200" b="1" i="0" u="none" strike="noStrike" cap="none">
                <a:solidFill>
                  <a:srgbClr val="4B2E83"/>
                </a:solidFill>
                <a:latin typeface="Arial"/>
                <a:ea typeface="Arial"/>
                <a:cs typeface="Arial"/>
                <a:sym typeface="Arial"/>
              </a:rPr>
              <a:t/>
            </a:r>
            <a:br>
              <a:rPr lang="en-US" sz="3200" b="1" i="0" u="none" strike="noStrike" cap="none">
                <a:solidFill>
                  <a:srgbClr val="4B2E83"/>
                </a:solidFill>
                <a:latin typeface="Arial"/>
                <a:ea typeface="Arial"/>
                <a:cs typeface="Arial"/>
                <a:sym typeface="Arial"/>
              </a:rPr>
            </a:br>
            <a:endParaRPr sz="800" b="1" i="0" u="none" strike="noStrike" cap="none">
              <a:solidFill>
                <a:srgbClr val="4B2E83"/>
              </a:solidFill>
              <a:latin typeface="Arial"/>
              <a:ea typeface="Arial"/>
              <a:cs typeface="Arial"/>
              <a:sym typeface="Arial"/>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Andra Sawyer</a:t>
            </a:r>
            <a:endParaRPr sz="2000" b="1" i="0" u="none" strike="noStrike" cap="none">
              <a:solidFill>
                <a:srgbClr val="4B2E83"/>
              </a:solidFill>
              <a:latin typeface="Arial"/>
              <a:ea typeface="Arial"/>
              <a:cs typeface="Arial"/>
              <a:sym typeface="Arial"/>
            </a:endParaRPr>
          </a:p>
          <a:p>
            <a:pPr marL="1143000" marR="0" lvl="2" indent="-228600" algn="l" rtl="0">
              <a:spcBef>
                <a:spcPts val="360"/>
              </a:spcBef>
              <a:spcAft>
                <a:spcPts val="0"/>
              </a:spcAft>
              <a:buClr>
                <a:srgbClr val="4B2E83"/>
              </a:buClr>
              <a:buSzPts val="1800"/>
              <a:buFont typeface="Merriweather Sans"/>
              <a:buChar char="&gt;"/>
            </a:pPr>
            <a:r>
              <a:rPr lang="en-US" sz="1800" b="1" i="0" u="sng" strike="noStrike" cap="none">
                <a:solidFill>
                  <a:schemeClr val="hlink"/>
                </a:solidFill>
                <a:latin typeface="Arial"/>
                <a:ea typeface="Arial"/>
                <a:cs typeface="Arial"/>
                <a:sym typeface="Arial"/>
                <a:hlinkClick r:id="rId3"/>
              </a:rPr>
              <a:t>andra2@uw.edu</a:t>
            </a:r>
            <a:r>
              <a:rPr lang="en-US" sz="1800" b="1" i="0" u="none" strike="noStrike" cap="none">
                <a:solidFill>
                  <a:srgbClr val="4B2E83"/>
                </a:solidFill>
                <a:latin typeface="Arial"/>
                <a:ea typeface="Arial"/>
                <a:cs typeface="Arial"/>
                <a:sym typeface="Arial"/>
              </a:rPr>
              <a:t> </a:t>
            </a:r>
            <a:endParaRPr sz="1800" b="1" i="0" u="none" strike="noStrike" cap="none">
              <a:solidFill>
                <a:srgbClr val="4B2E83"/>
              </a:solidFill>
              <a:latin typeface="Arial"/>
              <a:ea typeface="Arial"/>
              <a:cs typeface="Arial"/>
              <a:sym typeface="Arial"/>
            </a:endParaRPr>
          </a:p>
          <a:p>
            <a:pPr marL="1143000" marR="0" lvl="2" indent="-228600" algn="l" rtl="0">
              <a:spcBef>
                <a:spcPts val="360"/>
              </a:spcBef>
              <a:spcAft>
                <a:spcPts val="0"/>
              </a:spcAft>
              <a:buClr>
                <a:srgbClr val="4B2E83"/>
              </a:buClr>
              <a:buSzPts val="1800"/>
              <a:buFont typeface="Merriweather Sans"/>
              <a:buChar char="&gt;"/>
            </a:pPr>
            <a:r>
              <a:rPr lang="en-US" sz="1800" b="1" i="0" u="none" strike="noStrike" cap="none">
                <a:solidFill>
                  <a:srgbClr val="4B2E83"/>
                </a:solidFill>
                <a:latin typeface="Arial"/>
                <a:ea typeface="Arial"/>
                <a:cs typeface="Arial"/>
                <a:sym typeface="Arial"/>
              </a:rPr>
              <a:t>206-685-8902 </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Matt Gardner</a:t>
            </a:r>
            <a:endParaRPr sz="2000" b="1" i="0" u="none" strike="noStrike" cap="none">
              <a:solidFill>
                <a:srgbClr val="4B2E83"/>
              </a:solidFill>
              <a:latin typeface="Arial"/>
              <a:ea typeface="Arial"/>
              <a:cs typeface="Arial"/>
              <a:sym typeface="Arial"/>
            </a:endParaRPr>
          </a:p>
          <a:p>
            <a:pPr marL="1143000" marR="0" lvl="2" indent="-228600" algn="l" rtl="0">
              <a:spcBef>
                <a:spcPts val="360"/>
              </a:spcBef>
              <a:spcAft>
                <a:spcPts val="0"/>
              </a:spcAft>
              <a:buClr>
                <a:srgbClr val="4B2E83"/>
              </a:buClr>
              <a:buSzPts val="1800"/>
              <a:buFont typeface="Merriweather Sans"/>
              <a:buChar char="&gt;"/>
            </a:pPr>
            <a:r>
              <a:rPr lang="en-US" sz="1800" b="1" i="0" u="sng" strike="noStrike" cap="none">
                <a:solidFill>
                  <a:schemeClr val="hlink"/>
                </a:solidFill>
                <a:latin typeface="Arial"/>
                <a:ea typeface="Arial"/>
                <a:cs typeface="Arial"/>
                <a:sym typeface="Arial"/>
                <a:hlinkClick r:id="rId4"/>
              </a:rPr>
              <a:t>mgard4@uw.edu</a:t>
            </a:r>
            <a:r>
              <a:rPr lang="en-US" sz="1800" b="1" i="0" u="none" strike="noStrike" cap="none">
                <a:solidFill>
                  <a:srgbClr val="4B2E83"/>
                </a:solidFill>
                <a:latin typeface="Arial"/>
                <a:ea typeface="Arial"/>
                <a:cs typeface="Arial"/>
                <a:sym typeface="Arial"/>
              </a:rPr>
              <a:t> </a:t>
            </a:r>
            <a:endParaRPr/>
          </a:p>
          <a:p>
            <a:pPr marL="1143000" marR="0" lvl="2" indent="-228600" algn="l" rtl="0">
              <a:spcBef>
                <a:spcPts val="360"/>
              </a:spcBef>
              <a:spcAft>
                <a:spcPts val="0"/>
              </a:spcAft>
              <a:buClr>
                <a:srgbClr val="4B2E83"/>
              </a:buClr>
              <a:buSzPts val="1800"/>
              <a:buFont typeface="Merriweather Sans"/>
              <a:buChar char="&gt;"/>
            </a:pPr>
            <a:r>
              <a:rPr lang="en-US" sz="1800" b="1" i="0" u="none" strike="noStrike" cap="none">
                <a:solidFill>
                  <a:srgbClr val="4B2E83"/>
                </a:solidFill>
                <a:latin typeface="Arial"/>
                <a:ea typeface="Arial"/>
                <a:cs typeface="Arial"/>
                <a:sym typeface="Arial"/>
              </a:rPr>
              <a:t>206-543-2610</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Matt &amp; Andra</a:t>
            </a:r>
            <a:endParaRPr/>
          </a:p>
          <a:p>
            <a:pPr marL="1143000" marR="0" lvl="2" indent="-228600" algn="l" rtl="0">
              <a:spcBef>
                <a:spcPts val="360"/>
              </a:spcBef>
              <a:spcAft>
                <a:spcPts val="0"/>
              </a:spcAft>
              <a:buClr>
                <a:srgbClr val="4B2E83"/>
              </a:buClr>
              <a:buSzPts val="1800"/>
              <a:buFont typeface="Merriweather Sans"/>
              <a:buChar char="&gt;"/>
            </a:pPr>
            <a:r>
              <a:rPr lang="en-US" sz="1800" b="1" i="0" u="sng" strike="noStrike" cap="none">
                <a:solidFill>
                  <a:schemeClr val="hlink"/>
                </a:solidFill>
                <a:latin typeface="Arial"/>
                <a:ea typeface="Arial"/>
                <a:cs typeface="Arial"/>
                <a:sym typeface="Arial"/>
                <a:hlinkClick r:id="rId5"/>
              </a:rPr>
              <a:t>gcafco@uw.edu</a:t>
            </a:r>
            <a:r>
              <a:rPr lang="en-US" sz="1800" b="1" i="0" u="none" strike="noStrike" cap="none">
                <a:solidFill>
                  <a:srgbClr val="4B2E83"/>
                </a:solidFill>
                <a:latin typeface="Arial"/>
                <a:ea typeface="Arial"/>
                <a:cs typeface="Arial"/>
                <a:sym typeface="Arial"/>
              </a:rPr>
              <a:t> </a:t>
            </a:r>
            <a:endParaRPr sz="1800" b="1" i="0" u="none" strike="noStrike" cap="none">
              <a:solidFill>
                <a:srgbClr val="4B2E83"/>
              </a:solidFill>
              <a:latin typeface="Arial"/>
              <a:ea typeface="Arial"/>
              <a:cs typeface="Arial"/>
              <a:sym typeface="Arial"/>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GCA</a:t>
            </a:r>
            <a:endParaRPr sz="2000" b="1" i="0" u="none" strike="noStrike" cap="none">
              <a:solidFill>
                <a:srgbClr val="4B2E83"/>
              </a:solidFill>
              <a:latin typeface="Arial"/>
              <a:ea typeface="Arial"/>
              <a:cs typeface="Arial"/>
              <a:sym typeface="Arial"/>
            </a:endParaRPr>
          </a:p>
          <a:p>
            <a:pPr marL="1143000" marR="0" lvl="2" indent="-228600" algn="l" rtl="0">
              <a:spcBef>
                <a:spcPts val="360"/>
              </a:spcBef>
              <a:spcAft>
                <a:spcPts val="0"/>
              </a:spcAft>
              <a:buClr>
                <a:srgbClr val="4B2E83"/>
              </a:buClr>
              <a:buSzPts val="1800"/>
              <a:buFont typeface="Merriweather Sans"/>
              <a:buChar char="&gt;"/>
            </a:pPr>
            <a:r>
              <a:rPr lang="en-US" sz="1800" b="1" i="0" u="sng" strike="noStrike" cap="none">
                <a:solidFill>
                  <a:schemeClr val="hlink"/>
                </a:solidFill>
                <a:latin typeface="Arial"/>
                <a:ea typeface="Arial"/>
                <a:cs typeface="Arial"/>
                <a:sym typeface="Arial"/>
                <a:hlinkClick r:id="rId6"/>
              </a:rPr>
              <a:t>gcahelp@uw.edu</a:t>
            </a:r>
            <a:r>
              <a:rPr lang="en-US" sz="1800" b="1" i="0" u="none" strike="noStrike" cap="none">
                <a:solidFill>
                  <a:srgbClr val="4B2E83"/>
                </a:solidFill>
                <a:latin typeface="Arial"/>
                <a:ea typeface="Arial"/>
                <a:cs typeface="Arial"/>
                <a:sym typeface="Arial"/>
              </a:rPr>
              <a:t> </a:t>
            </a:r>
            <a:endParaRPr/>
          </a:p>
          <a:p>
            <a:pPr marL="1143000" marR="0" lvl="2" indent="-228600" algn="l" rtl="0">
              <a:spcBef>
                <a:spcPts val="360"/>
              </a:spcBef>
              <a:spcAft>
                <a:spcPts val="0"/>
              </a:spcAft>
              <a:buClr>
                <a:srgbClr val="4B2E83"/>
              </a:buClr>
              <a:buSzPts val="1800"/>
              <a:buFont typeface="Merriweather Sans"/>
              <a:buChar char="&gt;"/>
            </a:pPr>
            <a:r>
              <a:rPr lang="en-US" sz="1800" b="1" i="0" u="none" strike="noStrike" cap="none">
                <a:solidFill>
                  <a:srgbClr val="4B2E83"/>
                </a:solidFill>
                <a:latin typeface="Arial"/>
                <a:ea typeface="Arial"/>
                <a:cs typeface="Arial"/>
                <a:sym typeface="Arial"/>
              </a:rPr>
              <a:t>206-616-9995</a:t>
            </a:r>
            <a:endParaRPr sz="1800" b="1" i="0" u="none" strike="noStrike" cap="none">
              <a:solidFill>
                <a:srgbClr val="4B2E83"/>
              </a:solidFill>
              <a:latin typeface="Arial"/>
              <a:ea typeface="Arial"/>
              <a:cs typeface="Arial"/>
              <a:sym typeface="Arial"/>
            </a:endParaRPr>
          </a:p>
          <a:p>
            <a:pPr marL="1143000" marR="0" lvl="2" indent="-63500" algn="l" rtl="0">
              <a:spcBef>
                <a:spcPts val="520"/>
              </a:spcBef>
              <a:spcAft>
                <a:spcPts val="0"/>
              </a:spcAft>
              <a:buClr>
                <a:srgbClr val="4B2E83"/>
              </a:buClr>
              <a:buSzPts val="2600"/>
              <a:buFont typeface="Merriweather Sans"/>
              <a:buNone/>
            </a:pPr>
            <a:endParaRPr sz="2600" b="1" i="0" u="none" strike="noStrike" cap="none">
              <a:solidFill>
                <a:srgbClr val="4B2E83"/>
              </a:solidFill>
              <a:latin typeface="Arial"/>
              <a:ea typeface="Arial"/>
              <a:cs typeface="Arial"/>
              <a:sym typeface="Arial"/>
            </a:endParaRPr>
          </a:p>
        </p:txBody>
      </p:sp>
      <p:sp>
        <p:nvSpPr>
          <p:cNvPr id="478" name="Shape 478"/>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Post Award Fiscal Compliance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Shape 484" descr="_UW20435"/>
          <p:cNvPicPr preferRelativeResize="0"/>
          <p:nvPr/>
        </p:nvPicPr>
        <p:blipFill rotWithShape="1">
          <a:blip r:embed="rId3">
            <a:alphaModFix/>
          </a:blip>
          <a:srcRect t="27223" b="49985"/>
          <a:stretch/>
        </p:blipFill>
        <p:spPr>
          <a:xfrm>
            <a:off x="0" y="5466148"/>
            <a:ext cx="9153525" cy="1391852"/>
          </a:xfrm>
          <a:prstGeom prst="rect">
            <a:avLst/>
          </a:prstGeom>
          <a:noFill/>
          <a:ln>
            <a:noFill/>
          </a:ln>
        </p:spPr>
      </p:pic>
      <p:sp>
        <p:nvSpPr>
          <p:cNvPr id="485" name="Shape 485"/>
          <p:cNvSpPr/>
          <p:nvPr/>
        </p:nvSpPr>
        <p:spPr>
          <a:xfrm>
            <a:off x="0" y="0"/>
            <a:ext cx="9153525" cy="1219199"/>
          </a:xfrm>
          <a:prstGeom prst="rect">
            <a:avLst/>
          </a:prstGeom>
          <a:solidFill>
            <a:srgbClr val="1C00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8D3A2"/>
              </a:solidFill>
              <a:latin typeface="Arial"/>
              <a:ea typeface="Arial"/>
              <a:cs typeface="Arial"/>
              <a:sym typeface="Arial"/>
            </a:endParaRPr>
          </a:p>
        </p:txBody>
      </p:sp>
      <p:sp>
        <p:nvSpPr>
          <p:cNvPr id="486" name="Shape 486"/>
          <p:cNvSpPr txBox="1"/>
          <p:nvPr/>
        </p:nvSpPr>
        <p:spPr>
          <a:xfrm>
            <a:off x="548963" y="375047"/>
            <a:ext cx="5470972"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E8D3A2"/>
              </a:buClr>
              <a:buSzPts val="2000"/>
              <a:buFont typeface="Arial"/>
              <a:buNone/>
            </a:pPr>
            <a:r>
              <a:rPr lang="en-US" sz="2000" b="1" i="0" u="none" strike="noStrike" cap="none">
                <a:solidFill>
                  <a:srgbClr val="E8D3A2"/>
                </a:solidFill>
                <a:latin typeface="Encode Sans"/>
                <a:ea typeface="Encode Sans"/>
                <a:cs typeface="Encode Sans"/>
                <a:sym typeface="Encode Sans"/>
              </a:rPr>
              <a:t>UPCOMING COURSES </a:t>
            </a:r>
            <a:endParaRPr/>
          </a:p>
          <a:p>
            <a:pPr marL="0" marR="0" lvl="0" indent="0" algn="l" rtl="0">
              <a:lnSpc>
                <a:spcPct val="100000"/>
              </a:lnSpc>
              <a:spcBef>
                <a:spcPts val="0"/>
              </a:spcBef>
              <a:spcAft>
                <a:spcPts val="0"/>
              </a:spcAft>
              <a:buClr>
                <a:srgbClr val="E8D3A2"/>
              </a:buClr>
              <a:buSzPts val="2000"/>
              <a:buFont typeface="Arial"/>
              <a:buNone/>
            </a:pPr>
            <a:r>
              <a:rPr lang="en-US" sz="2000" b="1" i="0" u="none" strike="noStrike" cap="none">
                <a:solidFill>
                  <a:srgbClr val="E8D3A2"/>
                </a:solidFill>
                <a:latin typeface="Encode Sans"/>
                <a:ea typeface="Encode Sans"/>
                <a:cs typeface="Encode Sans"/>
                <a:sym typeface="Encode Sans"/>
              </a:rPr>
              <a:t>IN RESEARCH ADMINISTRATION</a:t>
            </a:r>
            <a:endParaRPr sz="2000" b="1" i="0" u="none" strike="noStrike" cap="none">
              <a:solidFill>
                <a:srgbClr val="E8D3A2"/>
              </a:solidFill>
              <a:latin typeface="Encode Sans"/>
              <a:ea typeface="Encode Sans"/>
              <a:cs typeface="Encode Sans"/>
              <a:sym typeface="Encode Sans"/>
            </a:endParaRPr>
          </a:p>
        </p:txBody>
      </p:sp>
      <p:pic>
        <p:nvPicPr>
          <p:cNvPr id="487" name="Shape 487"/>
          <p:cNvPicPr preferRelativeResize="0"/>
          <p:nvPr/>
        </p:nvPicPr>
        <p:blipFill rotWithShape="1">
          <a:blip r:embed="rId4">
            <a:alphaModFix/>
          </a:blip>
          <a:srcRect/>
          <a:stretch/>
        </p:blipFill>
        <p:spPr>
          <a:xfrm>
            <a:off x="7785980" y="5943601"/>
            <a:ext cx="1358020" cy="914400"/>
          </a:xfrm>
          <a:prstGeom prst="rect">
            <a:avLst/>
          </a:prstGeom>
          <a:noFill/>
          <a:ln>
            <a:noFill/>
          </a:ln>
        </p:spPr>
      </p:pic>
      <p:grpSp>
        <p:nvGrpSpPr>
          <p:cNvPr id="488" name="Shape 488"/>
          <p:cNvGrpSpPr/>
          <p:nvPr/>
        </p:nvGrpSpPr>
        <p:grpSpPr>
          <a:xfrm>
            <a:off x="1137225" y="2882443"/>
            <a:ext cx="6454140" cy="307777"/>
            <a:chOff x="0" y="1401986"/>
            <a:chExt cx="5334000" cy="307777"/>
          </a:xfrm>
        </p:grpSpPr>
        <p:sp>
          <p:nvSpPr>
            <p:cNvPr id="489" name="Shape 489"/>
            <p:cNvSpPr txBox="1"/>
            <p:nvPr/>
          </p:nvSpPr>
          <p:spPr>
            <a:xfrm>
              <a:off x="0" y="1401986"/>
              <a:ext cx="609600" cy="307777"/>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chemeClr val="accent4"/>
                </a:buClr>
                <a:buSzPts val="1400"/>
                <a:buFont typeface="Arial"/>
                <a:buNone/>
              </a:pPr>
              <a:endParaRPr sz="1400" b="1" i="0" u="none" strike="noStrike" cap="none">
                <a:solidFill>
                  <a:srgbClr val="7200FA"/>
                </a:solidFill>
                <a:latin typeface="Calibri"/>
                <a:ea typeface="Calibri"/>
                <a:cs typeface="Calibri"/>
                <a:sym typeface="Calibri"/>
              </a:endParaRPr>
            </a:p>
          </p:txBody>
        </p:sp>
        <p:sp>
          <p:nvSpPr>
            <p:cNvPr id="490" name="Shape 490"/>
            <p:cNvSpPr txBox="1"/>
            <p:nvPr/>
          </p:nvSpPr>
          <p:spPr>
            <a:xfrm>
              <a:off x="838200" y="1401986"/>
              <a:ext cx="4495800" cy="307777"/>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58585"/>
                </a:solidFill>
                <a:latin typeface="Calibri"/>
                <a:ea typeface="Calibri"/>
                <a:cs typeface="Calibri"/>
                <a:sym typeface="Calibri"/>
              </a:endParaRPr>
            </a:p>
          </p:txBody>
        </p:sp>
      </p:grpSp>
      <p:sp>
        <p:nvSpPr>
          <p:cNvPr id="491" name="Shape 491"/>
          <p:cNvSpPr txBox="1"/>
          <p:nvPr/>
        </p:nvSpPr>
        <p:spPr>
          <a:xfrm>
            <a:off x="0" y="4749225"/>
            <a:ext cx="9067800" cy="584775"/>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13002E"/>
              </a:buClr>
              <a:buSzPts val="1600"/>
              <a:buFont typeface="Arial"/>
              <a:buNone/>
            </a:pPr>
            <a:r>
              <a:rPr lang="en-US" sz="1600" b="1" i="0" u="none" strike="noStrike" cap="none">
                <a:solidFill>
                  <a:srgbClr val="13002E"/>
                </a:solidFill>
                <a:latin typeface="Calibri"/>
                <a:ea typeface="Calibri"/>
                <a:cs typeface="Calibri"/>
                <a:sym typeface="Calibri"/>
              </a:rPr>
              <a:t>Register:</a:t>
            </a:r>
            <a:r>
              <a:rPr lang="en-US" sz="1600" b="1" i="0" u="none" strike="noStrike" cap="none">
                <a:solidFill>
                  <a:srgbClr val="002060"/>
                </a:solidFill>
                <a:latin typeface="Calibri"/>
                <a:ea typeface="Calibri"/>
                <a:cs typeface="Calibri"/>
                <a:sym typeface="Calibri"/>
              </a:rPr>
              <a:t> </a:t>
            </a:r>
            <a:r>
              <a:rPr lang="en-US" sz="1400" b="1" i="0" u="sng" strike="noStrike" cap="none">
                <a:solidFill>
                  <a:schemeClr val="hlink"/>
                </a:solidFill>
                <a:latin typeface="Calibri"/>
                <a:ea typeface="Calibri"/>
                <a:cs typeface="Calibri"/>
                <a:sym typeface="Calibri"/>
                <a:hlinkClick r:id="rId5"/>
              </a:rPr>
              <a:t>https://uwresearch.gosignmeup.com/public/course/browse</a:t>
            </a:r>
            <a:r>
              <a:rPr lang="en-US" sz="1400" b="1" i="0" u="none" strike="noStrike" cap="none">
                <a:solidFill>
                  <a:srgbClr val="002060"/>
                </a:solidFill>
                <a:latin typeface="Calibri"/>
                <a:ea typeface="Calibri"/>
                <a:cs typeface="Calibri"/>
                <a:sym typeface="Calibri"/>
              </a:rPr>
              <a:t> </a:t>
            </a:r>
            <a:endParaRPr sz="1600" b="1"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13002E"/>
              </a:buClr>
              <a:buSzPts val="1600"/>
              <a:buFont typeface="Arial"/>
              <a:buNone/>
            </a:pPr>
            <a:r>
              <a:rPr lang="en-US" sz="1600" b="1" i="0" u="none" strike="noStrike" cap="none">
                <a:solidFill>
                  <a:srgbClr val="13002E"/>
                </a:solidFill>
                <a:latin typeface="Calibri"/>
                <a:ea typeface="Calibri"/>
                <a:cs typeface="Calibri"/>
                <a:sym typeface="Calibri"/>
              </a:rPr>
              <a:t>CORE home</a:t>
            </a:r>
            <a:r>
              <a:rPr lang="en-US" sz="1600" b="1" i="0" u="none" strike="noStrike" cap="none">
                <a:solidFill>
                  <a:srgbClr val="002060"/>
                </a:solidFill>
                <a:latin typeface="Calibri"/>
                <a:ea typeface="Calibri"/>
                <a:cs typeface="Calibri"/>
                <a:sym typeface="Calibri"/>
              </a:rPr>
              <a:t>: </a:t>
            </a:r>
            <a:r>
              <a:rPr lang="en-US" sz="1400" b="1" i="0" u="sng" strike="noStrike" cap="none">
                <a:solidFill>
                  <a:schemeClr val="hlink"/>
                </a:solidFill>
                <a:latin typeface="Calibri"/>
                <a:ea typeface="Calibri"/>
                <a:cs typeface="Calibri"/>
                <a:sym typeface="Calibri"/>
                <a:hlinkClick r:id="rId6"/>
              </a:rPr>
              <a:t>https://www.washington.edu/research/training/about-core/</a:t>
            </a:r>
            <a:endParaRPr sz="1400" b="1" i="0" u="none" strike="noStrike" cap="none">
              <a:solidFill>
                <a:srgbClr val="002060"/>
              </a:solidFill>
              <a:latin typeface="Calibri"/>
              <a:ea typeface="Calibri"/>
              <a:cs typeface="Calibri"/>
              <a:sym typeface="Calibri"/>
            </a:endParaRPr>
          </a:p>
        </p:txBody>
      </p:sp>
      <p:grpSp>
        <p:nvGrpSpPr>
          <p:cNvPr id="492" name="Shape 492"/>
          <p:cNvGrpSpPr/>
          <p:nvPr/>
        </p:nvGrpSpPr>
        <p:grpSpPr>
          <a:xfrm>
            <a:off x="1386952" y="3339643"/>
            <a:ext cx="6454140" cy="307777"/>
            <a:chOff x="0" y="1401986"/>
            <a:chExt cx="5334000" cy="307777"/>
          </a:xfrm>
        </p:grpSpPr>
        <p:sp>
          <p:nvSpPr>
            <p:cNvPr id="493" name="Shape 493"/>
            <p:cNvSpPr txBox="1"/>
            <p:nvPr/>
          </p:nvSpPr>
          <p:spPr>
            <a:xfrm>
              <a:off x="0" y="1401986"/>
              <a:ext cx="609600" cy="307777"/>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chemeClr val="accent4"/>
                </a:buClr>
                <a:buSzPts val="1400"/>
                <a:buFont typeface="Arial"/>
                <a:buNone/>
              </a:pPr>
              <a:endParaRPr sz="1400" b="1" i="0" u="none" strike="noStrike" cap="none">
                <a:solidFill>
                  <a:srgbClr val="7200FA"/>
                </a:solidFill>
                <a:latin typeface="Calibri"/>
                <a:ea typeface="Calibri"/>
                <a:cs typeface="Calibri"/>
                <a:sym typeface="Calibri"/>
              </a:endParaRPr>
            </a:p>
          </p:txBody>
        </p:sp>
        <p:sp>
          <p:nvSpPr>
            <p:cNvPr id="494" name="Shape 494"/>
            <p:cNvSpPr txBox="1"/>
            <p:nvPr/>
          </p:nvSpPr>
          <p:spPr>
            <a:xfrm>
              <a:off x="838200" y="1401986"/>
              <a:ext cx="4495800" cy="307777"/>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58585"/>
                </a:solidFill>
                <a:latin typeface="Calibri"/>
                <a:ea typeface="Calibri"/>
                <a:cs typeface="Calibri"/>
                <a:sym typeface="Calibri"/>
              </a:endParaRPr>
            </a:p>
          </p:txBody>
        </p:sp>
      </p:grpSp>
      <p:graphicFrame>
        <p:nvGraphicFramePr>
          <p:cNvPr id="495" name="Shape 495"/>
          <p:cNvGraphicFramePr/>
          <p:nvPr/>
        </p:nvGraphicFramePr>
        <p:xfrm>
          <a:off x="609599" y="1524000"/>
          <a:ext cx="3000000" cy="3000000"/>
        </p:xfrm>
        <a:graphic>
          <a:graphicData uri="http://schemas.openxmlformats.org/drawingml/2006/table">
            <a:tbl>
              <a:tblPr>
                <a:noFill/>
                <a:tableStyleId>{2A6A05D2-0A78-43D8-A45B-ED2A4EB49CD5}</a:tableStyleId>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336050">
                  <a:extLst>
                    <a:ext uri="{9D8B030D-6E8A-4147-A177-3AD203B41FA5}">
                      <a16:colId xmlns:a16="http://schemas.microsoft.com/office/drawing/2014/main" val="20002"/>
                    </a:ext>
                  </a:extLst>
                </a:gridCol>
                <a:gridCol w="4726975">
                  <a:extLst>
                    <a:ext uri="{9D8B030D-6E8A-4147-A177-3AD203B41FA5}">
                      <a16:colId xmlns:a16="http://schemas.microsoft.com/office/drawing/2014/main" val="20003"/>
                    </a:ext>
                  </a:extLst>
                </a:gridCol>
              </a:tblGrid>
              <a:tr h="310325">
                <a:tc>
                  <a:txBody>
                    <a:bodyPr/>
                    <a:lstStyle/>
                    <a:p>
                      <a:pPr marL="0" marR="0" lvl="0" indent="0" algn="l" rtl="0">
                        <a:spcBef>
                          <a:spcPts val="0"/>
                        </a:spcBef>
                        <a:spcAft>
                          <a:spcPts val="0"/>
                        </a:spcAft>
                        <a:buNone/>
                      </a:pPr>
                      <a:endParaRPr sz="1600" b="1">
                        <a:solidFill>
                          <a:srgbClr val="9137FF"/>
                        </a:solidFill>
                      </a:endParaRPr>
                    </a:p>
                  </a:txBody>
                  <a:tcPr marL="91450" marR="91450" marT="45725" marB="45725"/>
                </a:tc>
                <a:tc>
                  <a:txBody>
                    <a:bodyPr/>
                    <a:lstStyle/>
                    <a:p>
                      <a:pPr marL="0" marR="0" lvl="0" indent="0" algn="l" rtl="0">
                        <a:spcBef>
                          <a:spcPts val="0"/>
                        </a:spcBef>
                        <a:spcAft>
                          <a:spcPts val="0"/>
                        </a:spcAft>
                        <a:buNone/>
                      </a:pPr>
                      <a:r>
                        <a:rPr lang="en-US" sz="1600" u="none"/>
                        <a:t>Mar 28</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MAA 210</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Modifying an FEC, Change Outside eFECS and Recertifications</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10325">
                <a:tc>
                  <a:txBody>
                    <a:bodyPr/>
                    <a:lstStyle/>
                    <a:p>
                      <a:pPr marL="0" marR="0" lvl="0" indent="0" algn="l" rtl="0">
                        <a:spcBef>
                          <a:spcPts val="0"/>
                        </a:spcBef>
                        <a:spcAft>
                          <a:spcPts val="0"/>
                        </a:spcAft>
                        <a:buNone/>
                      </a:pPr>
                      <a:endParaRPr sz="1600" b="1">
                        <a:solidFill>
                          <a:srgbClr val="9137FF"/>
                        </a:solidFill>
                      </a:endParaRPr>
                    </a:p>
                  </a:txBody>
                  <a:tcPr marL="91450" marR="91450" marT="45725" marB="45725"/>
                </a:tc>
                <a:tc>
                  <a:txBody>
                    <a:bodyPr/>
                    <a:lstStyle/>
                    <a:p>
                      <a:pPr marL="0" marR="0" lvl="0" indent="0" algn="l" rtl="0">
                        <a:spcBef>
                          <a:spcPts val="0"/>
                        </a:spcBef>
                        <a:spcAft>
                          <a:spcPts val="0"/>
                        </a:spcAft>
                        <a:buNone/>
                      </a:pPr>
                      <a:r>
                        <a:rPr lang="en-US" sz="1600" u="none"/>
                        <a:t>Apr 3</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OSP 101</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Introduction to Research Administration</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10325">
                <a:tc>
                  <a:txBody>
                    <a:bodyPr/>
                    <a:lstStyle/>
                    <a:p>
                      <a:pPr marL="0" marR="0" lvl="0" indent="0" algn="l" rtl="0">
                        <a:spcBef>
                          <a:spcPts val="0"/>
                        </a:spcBef>
                        <a:spcAft>
                          <a:spcPts val="0"/>
                        </a:spcAft>
                        <a:buNone/>
                      </a:pPr>
                      <a:endParaRPr sz="1600" b="1">
                        <a:solidFill>
                          <a:srgbClr val="9137FF"/>
                        </a:solidFill>
                      </a:endParaRPr>
                    </a:p>
                  </a:txBody>
                  <a:tcPr marL="91450" marR="91450" marT="45725" marB="45725"/>
                </a:tc>
                <a:tc>
                  <a:txBody>
                    <a:bodyPr/>
                    <a:lstStyle/>
                    <a:p>
                      <a:pPr marL="0" marR="0" lvl="0" indent="0" algn="l" rtl="0">
                        <a:spcBef>
                          <a:spcPts val="0"/>
                        </a:spcBef>
                        <a:spcAft>
                          <a:spcPts val="0"/>
                        </a:spcAft>
                        <a:buNone/>
                      </a:pPr>
                      <a:r>
                        <a:rPr lang="en-US" sz="1600" u="none"/>
                        <a:t>Apr 11</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MAA 220</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Managing Faculty Effort</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10325">
                <a:tc>
                  <a:txBody>
                    <a:bodyPr/>
                    <a:lstStyle/>
                    <a:p>
                      <a:pPr marL="0" marR="0" lvl="0" indent="0" algn="l" rtl="0">
                        <a:spcBef>
                          <a:spcPts val="0"/>
                        </a:spcBef>
                        <a:spcAft>
                          <a:spcPts val="0"/>
                        </a:spcAft>
                        <a:buNone/>
                      </a:pPr>
                      <a:endParaRPr sz="1600" b="1">
                        <a:solidFill>
                          <a:srgbClr val="9137FF"/>
                        </a:solidFill>
                      </a:endParaRPr>
                    </a:p>
                  </a:txBody>
                  <a:tcPr marL="91450" marR="91450" marT="45725" marB="45725"/>
                </a:tc>
                <a:tc>
                  <a:txBody>
                    <a:bodyPr/>
                    <a:lstStyle/>
                    <a:p>
                      <a:pPr marL="0" marR="0" lvl="0" indent="0" algn="l" rtl="0">
                        <a:spcBef>
                          <a:spcPts val="0"/>
                        </a:spcBef>
                        <a:spcAft>
                          <a:spcPts val="0"/>
                        </a:spcAft>
                        <a:buNone/>
                      </a:pPr>
                      <a:r>
                        <a:rPr lang="en-US" sz="1600" u="none"/>
                        <a:t>Apr 17</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GCA 203</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Preparing for Audit</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10325">
                <a:tc>
                  <a:txBody>
                    <a:bodyPr/>
                    <a:lstStyle/>
                    <a:p>
                      <a:pPr marL="0" marR="0" lvl="0" indent="0" algn="l" rtl="0">
                        <a:spcBef>
                          <a:spcPts val="0"/>
                        </a:spcBef>
                        <a:spcAft>
                          <a:spcPts val="0"/>
                        </a:spcAft>
                        <a:buNone/>
                      </a:pPr>
                      <a:r>
                        <a:rPr lang="en-US" sz="1600"/>
                        <a:t>New!</a:t>
                      </a:r>
                      <a:endParaRPr sz="1600" b="1">
                        <a:solidFill>
                          <a:srgbClr val="6C5C38"/>
                        </a:solidFill>
                      </a:endParaRPr>
                    </a:p>
                  </a:txBody>
                  <a:tcPr marL="91450" marR="91450" marT="45725" marB="45725"/>
                </a:tc>
                <a:tc>
                  <a:txBody>
                    <a:bodyPr/>
                    <a:lstStyle/>
                    <a:p>
                      <a:pPr marL="0" marR="0" lvl="0" indent="0" algn="l" rtl="0">
                        <a:spcBef>
                          <a:spcPts val="0"/>
                        </a:spcBef>
                        <a:spcAft>
                          <a:spcPts val="0"/>
                        </a:spcAft>
                        <a:buNone/>
                      </a:pPr>
                      <a:r>
                        <a:rPr lang="en-US" sz="1600" u="none"/>
                        <a:t>Apr 18</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OR Special Topics</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Handling Research Administration Data</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310325">
                <a:tc>
                  <a:txBody>
                    <a:bodyPr/>
                    <a:lstStyle/>
                    <a:p>
                      <a:pPr marL="0" marR="0" lvl="0" indent="0" algn="l" rtl="0">
                        <a:spcBef>
                          <a:spcPts val="0"/>
                        </a:spcBef>
                        <a:spcAft>
                          <a:spcPts val="0"/>
                        </a:spcAft>
                        <a:buNone/>
                      </a:pPr>
                      <a:r>
                        <a:rPr lang="en-US" sz="1600"/>
                        <a:t>New!</a:t>
                      </a:r>
                      <a:endParaRPr sz="1600" b="1">
                        <a:solidFill>
                          <a:srgbClr val="6C5C38"/>
                        </a:solidFill>
                      </a:endParaRPr>
                    </a:p>
                  </a:txBody>
                  <a:tcPr marL="91450" marR="91450" marT="45725" marB="45725"/>
                </a:tc>
                <a:tc>
                  <a:txBody>
                    <a:bodyPr/>
                    <a:lstStyle/>
                    <a:p>
                      <a:pPr marL="0" marR="0" lvl="0" indent="0" algn="l" rtl="0">
                        <a:spcBef>
                          <a:spcPts val="0"/>
                        </a:spcBef>
                        <a:spcAft>
                          <a:spcPts val="0"/>
                        </a:spcAft>
                        <a:buNone/>
                      </a:pPr>
                      <a:r>
                        <a:rPr lang="en-US" sz="1600" u="none"/>
                        <a:t>Apr 24</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RAA 100</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Cost Share Essentials: Filling out the Addendum</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310325">
                <a:tc>
                  <a:txBody>
                    <a:bodyPr/>
                    <a:lstStyle/>
                    <a:p>
                      <a:pPr marL="0" marR="0" lvl="0" indent="0" algn="l" rtl="0">
                        <a:lnSpc>
                          <a:spcPct val="100000"/>
                        </a:lnSpc>
                        <a:spcBef>
                          <a:spcPts val="0"/>
                        </a:spcBef>
                        <a:spcAft>
                          <a:spcPts val="0"/>
                        </a:spcAft>
                        <a:buClr>
                          <a:schemeClr val="dk1"/>
                        </a:buClr>
                        <a:buSzPts val="1600"/>
                        <a:buFont typeface="Calibri"/>
                        <a:buNone/>
                      </a:pPr>
                      <a:r>
                        <a:rPr lang="en-US" sz="1600"/>
                        <a:t>New!</a:t>
                      </a:r>
                      <a:endParaRPr/>
                    </a:p>
                    <a:p>
                      <a:pPr marL="0" marR="0" lvl="0" indent="0" algn="ctr" rtl="0">
                        <a:spcBef>
                          <a:spcPts val="0"/>
                        </a:spcBef>
                        <a:spcAft>
                          <a:spcPts val="0"/>
                        </a:spcAft>
                        <a:buNone/>
                      </a:pP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US" sz="1600"/>
                        <a:t>Online Class</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RAA 203</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Internal Controls: Basic Concepts</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bl>
          </a:graphicData>
        </a:graphic>
      </p:graphicFrame>
      <p:pic>
        <p:nvPicPr>
          <p:cNvPr id="496" name="Shape 496" descr="C:\Users\hient2\Desktop\Untitled-1.png"/>
          <p:cNvPicPr preferRelativeResize="0"/>
          <p:nvPr/>
        </p:nvPicPr>
        <p:blipFill rotWithShape="1">
          <a:blip r:embed="rId7">
            <a:alphaModFix/>
          </a:blip>
          <a:srcRect/>
          <a:stretch/>
        </p:blipFill>
        <p:spPr>
          <a:xfrm>
            <a:off x="6553200" y="60614"/>
            <a:ext cx="2768927" cy="1006186"/>
          </a:xfrm>
          <a:prstGeom prst="rect">
            <a:avLst/>
          </a:prstGeom>
          <a:noFill/>
          <a:ln>
            <a:noFill/>
          </a:ln>
        </p:spPr>
      </p:pic>
      <p:pic>
        <p:nvPicPr>
          <p:cNvPr id="497" name="Shape 497"/>
          <p:cNvPicPr preferRelativeResize="0"/>
          <p:nvPr/>
        </p:nvPicPr>
        <p:blipFill rotWithShape="1">
          <a:blip r:embed="rId4">
            <a:alphaModFix/>
          </a:blip>
          <a:srcRect/>
          <a:stretch/>
        </p:blipFill>
        <p:spPr>
          <a:xfrm>
            <a:off x="7772400" y="5943600"/>
            <a:ext cx="1358020" cy="914400"/>
          </a:xfrm>
          <a:prstGeom prst="rect">
            <a:avLst/>
          </a:prstGeom>
          <a:noFill/>
          <a:ln>
            <a:noFill/>
          </a:ln>
        </p:spPr>
      </p:pic>
      <p:sp>
        <p:nvSpPr>
          <p:cNvPr id="498" name="Shape 498"/>
          <p:cNvSpPr/>
          <p:nvPr/>
        </p:nvSpPr>
        <p:spPr>
          <a:xfrm>
            <a:off x="353873" y="3125877"/>
            <a:ext cx="331927" cy="331927"/>
          </a:xfrm>
          <a:prstGeom prst="sun">
            <a:avLst>
              <a:gd name="adj" fmla="val 25000"/>
            </a:avLst>
          </a:prstGeom>
          <a:gradFill>
            <a:gsLst>
              <a:gs pos="0">
                <a:srgbClr val="9B7E41"/>
              </a:gs>
              <a:gs pos="100000">
                <a:srgbClr val="E6CDAA"/>
              </a:gs>
            </a:gsLst>
            <a:lin ang="16200000" scaled="0"/>
          </a:gradFill>
          <a:ln w="9525" cap="flat" cmpd="sng">
            <a:solidFill>
              <a:srgbClr val="8E78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8D3A2"/>
              </a:solidFill>
              <a:latin typeface="Arial"/>
              <a:ea typeface="Arial"/>
              <a:cs typeface="Arial"/>
              <a:sym typeface="Arial"/>
            </a:endParaRPr>
          </a:p>
        </p:txBody>
      </p:sp>
      <p:sp>
        <p:nvSpPr>
          <p:cNvPr id="499" name="Shape 499"/>
          <p:cNvSpPr/>
          <p:nvPr/>
        </p:nvSpPr>
        <p:spPr>
          <a:xfrm>
            <a:off x="360848" y="3661938"/>
            <a:ext cx="324952" cy="324952"/>
          </a:xfrm>
          <a:prstGeom prst="sun">
            <a:avLst>
              <a:gd name="adj" fmla="val 25000"/>
            </a:avLst>
          </a:prstGeom>
          <a:gradFill>
            <a:gsLst>
              <a:gs pos="0">
                <a:srgbClr val="9B7E41"/>
              </a:gs>
              <a:gs pos="100000">
                <a:srgbClr val="E6CDAA"/>
              </a:gs>
            </a:gsLst>
            <a:lin ang="16200000" scaled="0"/>
          </a:gradFill>
          <a:ln w="9525" cap="flat" cmpd="sng">
            <a:solidFill>
              <a:srgbClr val="8E78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8D3A2"/>
              </a:solidFill>
              <a:latin typeface="Arial"/>
              <a:ea typeface="Arial"/>
              <a:cs typeface="Arial"/>
              <a:sym typeface="Arial"/>
            </a:endParaRPr>
          </a:p>
        </p:txBody>
      </p:sp>
      <p:sp>
        <p:nvSpPr>
          <p:cNvPr id="500" name="Shape 500"/>
          <p:cNvSpPr/>
          <p:nvPr/>
        </p:nvSpPr>
        <p:spPr>
          <a:xfrm>
            <a:off x="360848" y="4068775"/>
            <a:ext cx="324952" cy="324952"/>
          </a:xfrm>
          <a:prstGeom prst="sun">
            <a:avLst>
              <a:gd name="adj" fmla="val 25000"/>
            </a:avLst>
          </a:prstGeom>
          <a:gradFill>
            <a:gsLst>
              <a:gs pos="0">
                <a:srgbClr val="9B7E41"/>
              </a:gs>
              <a:gs pos="100000">
                <a:srgbClr val="E6CDAA"/>
              </a:gs>
            </a:gsLst>
            <a:lin ang="16200000" scaled="0"/>
          </a:gradFill>
          <a:ln w="9525" cap="flat" cmpd="sng">
            <a:solidFill>
              <a:srgbClr val="8E78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8D3A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98"/>
                                        </p:tgtEl>
                                        <p:attrNameLst>
                                          <p:attrName>style.visibility</p:attrName>
                                        </p:attrNameLst>
                                      </p:cBhvr>
                                      <p:to>
                                        <p:strVal val="visible"/>
                                      </p:to>
                                    </p:set>
                                    <p:anim calcmode="lin" valueType="num">
                                      <p:cBhvr additive="base">
                                        <p:cTn id="7" dur="3000"/>
                                        <p:tgtEl>
                                          <p:spTgt spid="498"/>
                                        </p:tgtEl>
                                        <p:attrNameLst>
                                          <p:attrName>ppt_w</p:attrName>
                                        </p:attrNameLst>
                                      </p:cBhvr>
                                      <p:tavLst>
                                        <p:tav tm="0">
                                          <p:val>
                                            <p:strVal val="0"/>
                                          </p:val>
                                        </p:tav>
                                        <p:tav tm="100000">
                                          <p:val>
                                            <p:strVal val="#ppt_w"/>
                                          </p:val>
                                        </p:tav>
                                      </p:tavLst>
                                    </p:anim>
                                    <p:anim calcmode="lin" valueType="num">
                                      <p:cBhvr additive="base">
                                        <p:cTn id="8" dur="3000"/>
                                        <p:tgtEl>
                                          <p:spTgt spid="49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99"/>
                                        </p:tgtEl>
                                        <p:attrNameLst>
                                          <p:attrName>style.visibility</p:attrName>
                                        </p:attrNameLst>
                                      </p:cBhvr>
                                      <p:to>
                                        <p:strVal val="visible"/>
                                      </p:to>
                                    </p:set>
                                    <p:anim calcmode="lin" valueType="num">
                                      <p:cBhvr additive="base">
                                        <p:cTn id="11" dur="3000"/>
                                        <p:tgtEl>
                                          <p:spTgt spid="499"/>
                                        </p:tgtEl>
                                        <p:attrNameLst>
                                          <p:attrName>ppt_w</p:attrName>
                                        </p:attrNameLst>
                                      </p:cBhvr>
                                      <p:tavLst>
                                        <p:tav tm="0">
                                          <p:val>
                                            <p:strVal val="0"/>
                                          </p:val>
                                        </p:tav>
                                        <p:tav tm="100000">
                                          <p:val>
                                            <p:strVal val="#ppt_w"/>
                                          </p:val>
                                        </p:tav>
                                      </p:tavLst>
                                    </p:anim>
                                    <p:anim calcmode="lin" valueType="num">
                                      <p:cBhvr additive="base">
                                        <p:cTn id="12" dur="3000"/>
                                        <p:tgtEl>
                                          <p:spTgt spid="49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00"/>
                                        </p:tgtEl>
                                        <p:attrNameLst>
                                          <p:attrName>style.visibility</p:attrName>
                                        </p:attrNameLst>
                                      </p:cBhvr>
                                      <p:to>
                                        <p:strVal val="visible"/>
                                      </p:to>
                                    </p:set>
                                    <p:anim calcmode="lin" valueType="num">
                                      <p:cBhvr additive="base">
                                        <p:cTn id="15" dur="3000"/>
                                        <p:tgtEl>
                                          <p:spTgt spid="500"/>
                                        </p:tgtEl>
                                        <p:attrNameLst>
                                          <p:attrName>ppt_w</p:attrName>
                                        </p:attrNameLst>
                                      </p:cBhvr>
                                      <p:tavLst>
                                        <p:tav tm="0">
                                          <p:val>
                                            <p:strVal val="0"/>
                                          </p:val>
                                        </p:tav>
                                        <p:tav tm="100000">
                                          <p:val>
                                            <p:strVal val="#ppt_w"/>
                                          </p:val>
                                        </p:tav>
                                      </p:tavLst>
                                    </p:anim>
                                    <p:anim calcmode="lin" valueType="num">
                                      <p:cBhvr additive="base">
                                        <p:cTn id="16" dur="3000"/>
                                        <p:tgtEl>
                                          <p:spTgt spid="500"/>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498"/>
                                        </p:tgtEl>
                                        <p:attrNameLst>
                                          <p:attrName>style.visibility</p:attrName>
                                        </p:attrNameLst>
                                      </p:cBhvr>
                                      <p:to>
                                        <p:strVal val="visible"/>
                                      </p:to>
                                    </p:set>
                                    <p:animEffect transition="in" filter="fade">
                                      <p:cBhvr>
                                        <p:cTn id="19" dur="3000"/>
                                        <p:tgtEl>
                                          <p:spTgt spid="498"/>
                                        </p:tgtEl>
                                      </p:cBhvr>
                                    </p:animEffect>
                                  </p:childTnLst>
                                </p:cTn>
                              </p:par>
                              <p:par>
                                <p:cTn id="20" presetID="10" presetClass="entr" presetSubtype="0" fill="hold" nodeType="withEffect">
                                  <p:stCondLst>
                                    <p:cond delay="0"/>
                                  </p:stCondLst>
                                  <p:childTnLst>
                                    <p:set>
                                      <p:cBhvr>
                                        <p:cTn id="21" dur="1" fill="hold">
                                          <p:stCondLst>
                                            <p:cond delay="0"/>
                                          </p:stCondLst>
                                        </p:cTn>
                                        <p:tgtEl>
                                          <p:spTgt spid="499"/>
                                        </p:tgtEl>
                                        <p:attrNameLst>
                                          <p:attrName>style.visibility</p:attrName>
                                        </p:attrNameLst>
                                      </p:cBhvr>
                                      <p:to>
                                        <p:strVal val="visible"/>
                                      </p:to>
                                    </p:set>
                                    <p:animEffect transition="in" filter="fade">
                                      <p:cBhvr>
                                        <p:cTn id="22" dur="3000"/>
                                        <p:tgtEl>
                                          <p:spTgt spid="499"/>
                                        </p:tgtEl>
                                      </p:cBhvr>
                                    </p:animEffect>
                                  </p:childTnLst>
                                </p:cTn>
                              </p:par>
                              <p:par>
                                <p:cTn id="23" presetID="10" presetClass="entr" presetSubtype="0" fill="hold" nodeType="withEffect">
                                  <p:stCondLst>
                                    <p:cond delay="0"/>
                                  </p:stCondLst>
                                  <p:childTnLst>
                                    <p:set>
                                      <p:cBhvr>
                                        <p:cTn id="24" dur="1" fill="hold">
                                          <p:stCondLst>
                                            <p:cond delay="0"/>
                                          </p:stCondLst>
                                        </p:cTn>
                                        <p:tgtEl>
                                          <p:spTgt spid="500"/>
                                        </p:tgtEl>
                                        <p:attrNameLst>
                                          <p:attrName>style.visibility</p:attrName>
                                        </p:attrNameLst>
                                      </p:cBhvr>
                                      <p:to>
                                        <p:strVal val="visible"/>
                                      </p:to>
                                    </p:set>
                                    <p:animEffect transition="in" filter="fade">
                                      <p:cBhvr>
                                        <p:cTn id="25" dur="3000"/>
                                        <p:tgtEl>
                                          <p:spTgt spid="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Shape 506"/>
          <p:cNvPicPr preferRelativeResize="0">
            <a:picLocks noGrp="1"/>
          </p:cNvPicPr>
          <p:nvPr>
            <p:ph type="chart" idx="2"/>
          </p:nvPr>
        </p:nvPicPr>
        <p:blipFill rotWithShape="1">
          <a:blip r:embed="rId3">
            <a:alphaModFix/>
          </a:blip>
          <a:srcRect/>
          <a:stretch/>
        </p:blipFill>
        <p:spPr>
          <a:xfrm>
            <a:off x="766763" y="1779348"/>
            <a:ext cx="8021637" cy="4347054"/>
          </a:xfrm>
          <a:prstGeom prst="rect">
            <a:avLst/>
          </a:prstGeom>
          <a:noFill/>
          <a:ln>
            <a:noFill/>
          </a:ln>
        </p:spPr>
      </p:pic>
      <p:sp>
        <p:nvSpPr>
          <p:cNvPr id="507" name="Shape 50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Internal Controls eLearning</a:t>
            </a:r>
            <a:endParaRPr sz="3000" b="0" i="0" u="none" strike="noStrike" cap="none">
              <a:solidFill>
                <a:srgbClr val="4B2E83"/>
              </a:solidFill>
              <a:latin typeface="Encode Sans Black"/>
              <a:ea typeface="Encode Sans Black"/>
              <a:cs typeface="Encode Sans Black"/>
              <a:sym typeface="Encode Sans Black"/>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UWBranding">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88DD"/>
      </a:hlink>
      <a:folHlink>
        <a:srgbClr val="340A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Waveform">
  <a:themeElements>
    <a:clrScheme name="Custom 1">
      <a:dk1>
        <a:srgbClr val="000000"/>
      </a:dk1>
      <a:lt1>
        <a:srgbClr val="FFFFFF"/>
      </a:lt1>
      <a:dk2>
        <a:srgbClr val="424456"/>
      </a:dk2>
      <a:lt2>
        <a:srgbClr val="DEDEDE"/>
      </a:lt2>
      <a:accent1>
        <a:srgbClr val="493658"/>
      </a:accent1>
      <a:accent2>
        <a:srgbClr val="438086"/>
      </a:accent2>
      <a:accent3>
        <a:srgbClr val="934B21"/>
      </a:accent3>
      <a:accent4>
        <a:srgbClr val="C4652D"/>
      </a:accent4>
      <a:accent5>
        <a:srgbClr val="8B5D3D"/>
      </a:accent5>
      <a:accent6>
        <a:srgbClr val="5C92B5"/>
      </a:accent6>
      <a:hlink>
        <a:srgbClr val="67AFBD"/>
      </a:hlink>
      <a:folHlink>
        <a:srgbClr val="B18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2457</Words>
  <Application>Microsoft Office PowerPoint</Application>
  <PresentationFormat>On-screen Show (4:3)</PresentationFormat>
  <Paragraphs>489</Paragraphs>
  <Slides>50</Slides>
  <Notes>50</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50</vt:i4>
      </vt:variant>
    </vt:vector>
  </HeadingPairs>
  <TitlesOfParts>
    <vt:vector size="70" baseType="lpstr">
      <vt:lpstr>Candara</vt:lpstr>
      <vt:lpstr>Open Sans Light</vt:lpstr>
      <vt:lpstr>Arial Black</vt:lpstr>
      <vt:lpstr>Arial</vt:lpstr>
      <vt:lpstr>Open Sans</vt:lpstr>
      <vt:lpstr>Calibri</vt:lpstr>
      <vt:lpstr>Noto Sans Symbols</vt:lpstr>
      <vt:lpstr>Encode Sans</vt:lpstr>
      <vt:lpstr>Encode Sans Black</vt:lpstr>
      <vt:lpstr>Merriweather Sans</vt:lpstr>
      <vt:lpstr>Office Theme</vt:lpstr>
      <vt:lpstr>Custom Design</vt:lpstr>
      <vt:lpstr>1_Custom Design</vt:lpstr>
      <vt:lpstr>2_Custom Design</vt:lpstr>
      <vt:lpstr>3_Custom Design</vt:lpstr>
      <vt:lpstr>4_Custom Design</vt:lpstr>
      <vt:lpstr>5_Custom Design</vt:lpstr>
      <vt:lpstr>6_Custom Design</vt:lpstr>
      <vt:lpstr>Waveform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SAGE Compliance Improvements Release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Salary Cap Cost Sharing and eFECS Application</vt:lpstr>
      <vt:lpstr>Status of Salary Cap Threshold</vt:lpstr>
      <vt:lpstr>Planning for eFECS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2018-03-15T21:46:02Z</dcterms:modified>
</cp:coreProperties>
</file>