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embeddedFontLst>
    <p:embeddedFont>
      <p:font typeface="Encode Sans Black" panose="020B0604020202020204" charset="0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 Light" panose="020B060402020202020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4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ableStyles" Target="tableStyle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fr/fringe-benefit-load-rat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fr/fringe-benefit-load-rat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washington.edu/research/institutional-facts-and-rates/#employee-benefits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Fringe Benefit Rate Fiscal Year Timeline approval process and proposal preparation. It also provides scenarios for proposal preparation throughout a fiscal year illustrating what rates to use.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beginning of the year Financial Reporting calculates the next fiscal year (FY) rate forecast </a:t>
            </a:r>
            <a:r>
              <a:rPr lang="en-US" b="1"/>
              <a:t>estimates</a:t>
            </a:r>
            <a:r>
              <a:rPr lang="en-US"/>
              <a:t>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These estimated rates are published as a downloadable pdf on the </a:t>
            </a:r>
            <a:r>
              <a:rPr lang="en-US" u="sng">
                <a:solidFill>
                  <a:schemeClr val="accent5"/>
                </a:solidFill>
                <a:hlinkClick r:id="rId3"/>
              </a:rPr>
              <a:t>Fringe Benefit Load Rate page</a:t>
            </a:r>
            <a:r>
              <a:rPr lang="en-US"/>
              <a:t> (</a:t>
            </a:r>
            <a:r>
              <a:rPr lang="en-US" u="sng">
                <a:solidFill>
                  <a:schemeClr val="accent5"/>
                </a:solidFill>
                <a:hlinkClick r:id="rId3"/>
              </a:rPr>
              <a:t>http://finance.uw.edu/fr/fringe-benefit-load-rate</a:t>
            </a:r>
            <a:r>
              <a:rPr lang="en-US"/>
              <a:t>)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the following months, those preliminary rates are </a:t>
            </a:r>
            <a:r>
              <a:rPr lang="en-US" b="1"/>
              <a:t>proposed </a:t>
            </a:r>
            <a:r>
              <a:rPr lang="en-US"/>
              <a:t>to the Department of Health &amp; Human Services (DHHS).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After rates proposed to DHHS, our Financial System, the Fringe Benefit Rate table and SAGE Budget are updated to reflect new proposed rates.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Sponsored Program proposals should use available</a:t>
            </a:r>
            <a:r>
              <a:rPr lang="en-US" b="1"/>
              <a:t> estimated or preliminary proposed</a:t>
            </a:r>
            <a:r>
              <a:rPr lang="en-US"/>
              <a:t> rates to most accurately reflect future estimated FY rates.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DHHS reviews and </a:t>
            </a:r>
            <a:r>
              <a:rPr lang="en-US" b="1"/>
              <a:t>approves </a:t>
            </a:r>
            <a:r>
              <a:rPr lang="en-US"/>
              <a:t>or requests changes to proposed rates.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process can take a long time. Sometimes rates are not approved until well after a FY has begun. 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Rates are </a:t>
            </a:r>
            <a:r>
              <a:rPr lang="en-US" b="1"/>
              <a:t>active </a:t>
            </a:r>
            <a:r>
              <a:rPr lang="en-US"/>
              <a:t>the first FY payroll (July1-July15), even if not yet approved by DHHS.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http://finance.uw.edu/fr/fringe-benefit-load-rate</a:t>
            </a:r>
            <a:r>
              <a:rPr lang="en-US"/>
              <a:t> 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https://www.washington.edu/research/institutional-facts-and-rates/#employee-benefits</a:t>
            </a:r>
            <a:endParaRPr/>
          </a:p>
          <a:p>
            <a:pPr marL="0" lvl="0" indent="0" rtl="0"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4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71757" y="1167124"/>
            <a:ext cx="69723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546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B2E83"/>
              </a:buClr>
              <a:buSzPts val="5000"/>
              <a:buFont typeface="Arial"/>
              <a:buChar char="●"/>
              <a:defRPr sz="5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8" name="Shape 8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Wordmark_center_Purple_HEX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2039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10" descr="Bar_RtAngle_7502_RGB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587" y="4006085"/>
            <a:ext cx="2244845" cy="1127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Content">
  <p:cSld name="Header +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2"/>
          </p:nvPr>
        </p:nvSpPr>
        <p:spPr>
          <a:xfrm>
            <a:off x="659305" y="1736725"/>
            <a:ext cx="81963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Open Sans"/>
              <a:buChar char="–"/>
              <a:defRPr sz="2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Open Sans"/>
              <a:buChar char="–"/>
              <a:defRPr sz="16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4" name="Shape 14" descr="W Logo_Purple_2685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448139" y="5949410"/>
            <a:ext cx="1364751" cy="923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Subheader + Content">
  <p:cSld name="Header + Subheader +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2"/>
          </p:nvPr>
        </p:nvSpPr>
        <p:spPr>
          <a:xfrm>
            <a:off x="659305" y="2320239"/>
            <a:ext cx="81972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Merriweather Sans"/>
              <a:buChar char="&gt;"/>
              <a:defRPr sz="2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B2E83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4B2E83"/>
              </a:buClr>
              <a:buSzPts val="1800"/>
              <a:buFont typeface="Merriweather Sans"/>
              <a:buChar char="&gt;"/>
              <a:defRPr sz="18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4B2E83"/>
              </a:buClr>
              <a:buSzPts val="1600"/>
              <a:buFont typeface="Arial"/>
              <a:buChar char="–"/>
              <a:defRPr sz="16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4B2E83"/>
              </a:buClr>
              <a:buSzPts val="1400"/>
              <a:buFont typeface="Merriweather Sans"/>
              <a:buChar char="&gt;"/>
              <a:defRPr sz="1400" b="1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3"/>
          </p:nvPr>
        </p:nvSpPr>
        <p:spPr>
          <a:xfrm>
            <a:off x="671757" y="1730667"/>
            <a:ext cx="8184600" cy="4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4B2E83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0" name="Shape 20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8215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Shape 21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+ Graphic">
  <p:cSld name="Header + Graphic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chart" idx="2"/>
          </p:nvPr>
        </p:nvSpPr>
        <p:spPr>
          <a:xfrm>
            <a:off x="766763" y="1736725"/>
            <a:ext cx="8021700" cy="44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defRPr sz="2400" b="0" i="1" u="none" strike="noStrike" cap="none">
                <a:solidFill>
                  <a:srgbClr val="999999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742950" marR="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4191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2E83"/>
              </a:buClr>
              <a:buSzPts val="3000"/>
              <a:buFont typeface="Arial"/>
              <a:buChar char="●"/>
              <a:defRPr sz="3000" b="0" i="0" u="none" strike="noStrike" cap="none">
                <a:solidFill>
                  <a:srgbClr val="4B2E8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Font typeface="Arial"/>
              <a:buChar char="■"/>
              <a:defRPr sz="24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●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Font typeface="Arial"/>
              <a:buChar char="○"/>
              <a:defRPr sz="2000" b="0" i="0" u="none" strike="noStrike" cap="none">
                <a:solidFill>
                  <a:srgbClr val="E8D3A2"/>
                </a:solidFill>
                <a:latin typeface="Encode Sans Black"/>
                <a:ea typeface="Encode Sans Black"/>
                <a:cs typeface="Encode Sans Black"/>
                <a:sym typeface="Encode Sans Black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5" name="Shape 25" descr="Wordmark_center_Purple_HEX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63105" y="6487457"/>
            <a:ext cx="2389133" cy="163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Shape 26" descr="Bar_RtAngle_7502_RGB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225" y="1437805"/>
            <a:ext cx="1334720" cy="67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finance.uw.edu/fr/fringe-benefit-load-rat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washington.edu/research/institutional-facts-and-rates/#employee-benefit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71749" y="1167125"/>
            <a:ext cx="7596900" cy="26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6000"/>
              <a:t>Fringe</a:t>
            </a:r>
            <a:endParaRPr sz="6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6000"/>
              <a:t>Benefit Rates for</a:t>
            </a:r>
            <a:endParaRPr sz="60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E83"/>
              </a:buClr>
              <a:buFont typeface="Arial"/>
              <a:buNone/>
            </a:pPr>
            <a:r>
              <a:rPr lang="en-US" sz="6000"/>
              <a:t>Proposals </a:t>
            </a:r>
            <a:endParaRPr sz="6000"/>
          </a:p>
        </p:txBody>
      </p:sp>
      <p:sp>
        <p:nvSpPr>
          <p:cNvPr id="32" name="Shape 32"/>
          <p:cNvSpPr txBox="1"/>
          <p:nvPr/>
        </p:nvSpPr>
        <p:spPr>
          <a:xfrm>
            <a:off x="692029" y="4736699"/>
            <a:ext cx="6656731" cy="1310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March 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201</a:t>
            </a: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8</a:t>
            </a: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MRAM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Carol Rhodes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lang="en-US" sz="16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Office of Sponsored Programs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3638225" y="1439700"/>
            <a:ext cx="3253200" cy="1267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3006F"/>
            </a:solidFill>
            <a:prstDash val="dash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rPr>
              <a:t>  </a:t>
            </a:r>
            <a:r>
              <a:rPr lang="en-US"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DHHS </a:t>
            </a:r>
            <a:r>
              <a:rPr lang="en-US" sz="1300" b="1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approval </a:t>
            </a:r>
            <a:r>
              <a:rPr lang="en-US"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may </a:t>
            </a:r>
            <a:endParaRPr sz="13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not happen until next FY</a:t>
            </a:r>
            <a:r>
              <a:rPr lang="en-US" sz="12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" name="Shape 38"/>
          <p:cNvSpPr/>
          <p:nvPr/>
        </p:nvSpPr>
        <p:spPr>
          <a:xfrm>
            <a:off x="2075250" y="1382812"/>
            <a:ext cx="2504700" cy="136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in Benefit Rate Table</a:t>
            </a:r>
            <a:endParaRPr sz="13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&amp; SAGE Budget </a:t>
            </a:r>
            <a:endParaRPr sz="13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78400" y="609600"/>
            <a:ext cx="8127600" cy="830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Sample Benefit Rate Approval Timeline for Proposal Submissions</a:t>
            </a:r>
            <a:endParaRPr/>
          </a:p>
        </p:txBody>
      </p:sp>
      <p:grpSp>
        <p:nvGrpSpPr>
          <p:cNvPr id="40" name="Shape 40"/>
          <p:cNvGrpSpPr/>
          <p:nvPr/>
        </p:nvGrpSpPr>
        <p:grpSpPr>
          <a:xfrm>
            <a:off x="469821" y="1680385"/>
            <a:ext cx="1967292" cy="2036228"/>
            <a:chOff x="702665" y="1680425"/>
            <a:chExt cx="1930800" cy="1966800"/>
          </a:xfrm>
        </p:grpSpPr>
        <p:cxnSp>
          <p:nvCxnSpPr>
            <p:cNvPr id="41" name="Shape 41"/>
            <p:cNvCxnSpPr>
              <a:stCxn id="42" idx="2"/>
            </p:cNvCxnSpPr>
            <p:nvPr/>
          </p:nvCxnSpPr>
          <p:spPr>
            <a:xfrm>
              <a:off x="1457200" y="2510525"/>
              <a:ext cx="1155300" cy="11367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3" name="Shape 43"/>
            <p:cNvGrpSpPr/>
            <p:nvPr/>
          </p:nvGrpSpPr>
          <p:grpSpPr>
            <a:xfrm>
              <a:off x="702665" y="1680425"/>
              <a:ext cx="1930800" cy="830100"/>
              <a:chOff x="702665" y="1680425"/>
              <a:chExt cx="1930800" cy="830100"/>
            </a:xfrm>
          </p:grpSpPr>
          <p:sp>
            <p:nvSpPr>
              <p:cNvPr id="42" name="Shape 42"/>
              <p:cNvSpPr/>
              <p:nvPr/>
            </p:nvSpPr>
            <p:spPr>
              <a:xfrm>
                <a:off x="702665" y="1680425"/>
                <a:ext cx="1930800" cy="830100"/>
              </a:xfrm>
              <a:prstGeom prst="homePlate">
                <a:avLst>
                  <a:gd name="adj" fmla="val 50000"/>
                </a:avLst>
              </a:prstGeom>
              <a:solidFill>
                <a:schemeClr val="lt2"/>
              </a:solidFill>
              <a:ln w="19050" cap="flat" cmpd="sng">
                <a:solidFill>
                  <a:srgbClr val="33006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Shape 44"/>
              <p:cNvSpPr txBox="1"/>
              <p:nvPr/>
            </p:nvSpPr>
            <p:spPr>
              <a:xfrm>
                <a:off x="704079" y="1760175"/>
                <a:ext cx="1683300" cy="556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Preliminary </a:t>
                </a:r>
                <a:r>
                  <a:rPr lang="en-US" sz="13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Rates </a:t>
                </a:r>
                <a:endParaRPr sz="13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300" b="1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proposed </a:t>
                </a:r>
                <a:r>
                  <a:rPr lang="en-US" sz="13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to DHHS</a:t>
                </a:r>
                <a:endParaRPr sz="13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  <p:sp>
        <p:nvSpPr>
          <p:cNvPr id="45" name="Shape 45"/>
          <p:cNvSpPr/>
          <p:nvPr/>
        </p:nvSpPr>
        <p:spPr>
          <a:xfrm>
            <a:off x="774650" y="3715775"/>
            <a:ext cx="3586500" cy="39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2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 Jan        Feb        Mar       Apr        May        June</a:t>
            </a:r>
            <a:endParaRPr sz="12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6" name="Shape 46"/>
          <p:cNvCxnSpPr/>
          <p:nvPr/>
        </p:nvCxnSpPr>
        <p:spPr>
          <a:xfrm>
            <a:off x="4572000" y="3124200"/>
            <a:ext cx="0" cy="1834800"/>
          </a:xfrm>
          <a:prstGeom prst="straightConnector1">
            <a:avLst/>
          </a:prstGeom>
          <a:noFill/>
          <a:ln w="19050" cap="flat" cmpd="sng">
            <a:solidFill>
              <a:srgbClr val="33006F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47" name="Shape 47"/>
          <p:cNvSpPr txBox="1"/>
          <p:nvPr/>
        </p:nvSpPr>
        <p:spPr>
          <a:xfrm>
            <a:off x="3622375" y="4197000"/>
            <a:ext cx="838200" cy="3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FY End June 30</a:t>
            </a: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" name="Shape 48"/>
          <p:cNvSpPr/>
          <p:nvPr/>
        </p:nvSpPr>
        <p:spPr>
          <a:xfrm>
            <a:off x="4782900" y="3716700"/>
            <a:ext cx="3923100" cy="3981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19050" cap="flat" cmpd="sng">
            <a:solidFill>
              <a:srgbClr val="33006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lang="en-US" sz="12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    Aug       Sept        Oct        Nov     Dec     Jan</a:t>
            </a:r>
            <a:endParaRPr sz="1200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" name="Shape 49"/>
          <p:cNvSpPr txBox="1"/>
          <p:nvPr/>
        </p:nvSpPr>
        <p:spPr>
          <a:xfrm>
            <a:off x="4699625" y="4244225"/>
            <a:ext cx="960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FY Begin</a:t>
            </a:r>
            <a:endParaRPr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July 1</a:t>
            </a:r>
            <a:r>
              <a:rPr lang="en-US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grpSp>
        <p:nvGrpSpPr>
          <p:cNvPr id="50" name="Shape 50"/>
          <p:cNvGrpSpPr/>
          <p:nvPr/>
        </p:nvGrpSpPr>
        <p:grpSpPr>
          <a:xfrm>
            <a:off x="-10775" y="4103850"/>
            <a:ext cx="2145300" cy="779125"/>
            <a:chOff x="-239375" y="3646650"/>
            <a:chExt cx="2145300" cy="779125"/>
          </a:xfrm>
        </p:grpSpPr>
        <p:sp>
          <p:nvSpPr>
            <p:cNvPr id="51" name="Shape 51"/>
            <p:cNvSpPr txBox="1"/>
            <p:nvPr/>
          </p:nvSpPr>
          <p:spPr>
            <a:xfrm>
              <a:off x="-239375" y="4043575"/>
              <a:ext cx="2145300" cy="38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Next Fiscal Year Rates </a:t>
              </a:r>
              <a:endParaRPr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Estimates </a:t>
              </a:r>
              <a:r>
                <a:rPr lang="en-US" sz="13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available</a:t>
              </a:r>
              <a:endParaRPr sz="13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2" name="Shape 52"/>
            <p:cNvCxnSpPr/>
            <p:nvPr/>
          </p:nvCxnSpPr>
          <p:spPr>
            <a:xfrm flipH="1">
              <a:off x="1186275" y="3646650"/>
              <a:ext cx="455400" cy="4686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" name="Shape 53"/>
          <p:cNvGrpSpPr/>
          <p:nvPr/>
        </p:nvGrpSpPr>
        <p:grpSpPr>
          <a:xfrm>
            <a:off x="4699625" y="2933700"/>
            <a:ext cx="4209000" cy="781225"/>
            <a:chOff x="4699625" y="2933700"/>
            <a:chExt cx="4209000" cy="781225"/>
          </a:xfrm>
        </p:grpSpPr>
        <p:sp>
          <p:nvSpPr>
            <p:cNvPr id="54" name="Shape 54"/>
            <p:cNvSpPr txBox="1"/>
            <p:nvPr/>
          </p:nvSpPr>
          <p:spPr>
            <a:xfrm>
              <a:off x="4699625" y="2933700"/>
              <a:ext cx="4209000" cy="556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Available rates </a:t>
              </a:r>
              <a:r>
                <a:rPr lang="en-US" sz="1200" b="1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active </a:t>
              </a:r>
              <a:r>
                <a:rPr lang="en-US"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1st FY payroll (July 1- July 15), even if not yet approved by Department of Health &amp; Human Services (DHHS).</a:t>
              </a:r>
              <a:endParaRPr sz="1200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cxnSp>
          <p:nvCxnSpPr>
            <p:cNvPr id="55" name="Shape 55"/>
            <p:cNvCxnSpPr/>
            <p:nvPr/>
          </p:nvCxnSpPr>
          <p:spPr>
            <a:xfrm flipH="1">
              <a:off x="5012025" y="3522025"/>
              <a:ext cx="228300" cy="1929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6" name="Shape 56"/>
          <p:cNvGrpSpPr/>
          <p:nvPr/>
        </p:nvGrpSpPr>
        <p:grpSpPr>
          <a:xfrm>
            <a:off x="836775" y="4125725"/>
            <a:ext cx="3135600" cy="2595300"/>
            <a:chOff x="836775" y="3668525"/>
            <a:chExt cx="3135600" cy="2595300"/>
          </a:xfrm>
        </p:grpSpPr>
        <p:grpSp>
          <p:nvGrpSpPr>
            <p:cNvPr id="57" name="Shape 57"/>
            <p:cNvGrpSpPr/>
            <p:nvPr/>
          </p:nvGrpSpPr>
          <p:grpSpPr>
            <a:xfrm>
              <a:off x="836775" y="4811225"/>
              <a:ext cx="3135600" cy="1452600"/>
              <a:chOff x="2073650" y="2107675"/>
              <a:chExt cx="3135600" cy="1452600"/>
            </a:xfrm>
          </p:grpSpPr>
          <p:sp>
            <p:nvSpPr>
              <p:cNvPr id="58" name="Shape 58"/>
              <p:cNvSpPr/>
              <p:nvPr/>
            </p:nvSpPr>
            <p:spPr>
              <a:xfrm>
                <a:off x="2073650" y="2107675"/>
                <a:ext cx="3135600" cy="1452600"/>
              </a:xfrm>
              <a:prstGeom prst="star16">
                <a:avLst>
                  <a:gd name="adj" fmla="val 37500"/>
                </a:avLst>
              </a:prstGeom>
              <a:solidFill>
                <a:srgbClr val="FFFFFF"/>
              </a:solidFill>
              <a:ln w="19050" cap="flat" cmpd="sng">
                <a:solidFill>
                  <a:srgbClr val="33006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59" name="Shape 59"/>
              <p:cNvSpPr txBox="1"/>
              <p:nvPr/>
            </p:nvSpPr>
            <p:spPr>
              <a:xfrm>
                <a:off x="2707925" y="2397975"/>
                <a:ext cx="2011200" cy="9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Proposal Submission:</a:t>
                </a:r>
                <a:endParaRPr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Use </a:t>
                </a:r>
                <a:r>
                  <a:rPr lang="en-US" sz="1200" b="1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preliminary </a:t>
                </a: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rates for future FY budgets</a:t>
                </a:r>
                <a:endParaRPr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cxnSp>
          <p:nvCxnSpPr>
            <p:cNvPr id="60" name="Shape 60"/>
            <p:cNvCxnSpPr>
              <a:endCxn id="58" idx="14"/>
            </p:cNvCxnSpPr>
            <p:nvPr/>
          </p:nvCxnSpPr>
          <p:spPr>
            <a:xfrm flipH="1">
              <a:off x="2404575" y="3668525"/>
              <a:ext cx="1044000" cy="11427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1" name="Shape 61"/>
          <p:cNvGrpSpPr/>
          <p:nvPr/>
        </p:nvGrpSpPr>
        <p:grpSpPr>
          <a:xfrm>
            <a:off x="5559475" y="4105950"/>
            <a:ext cx="1453500" cy="829775"/>
            <a:chOff x="5559475" y="3648750"/>
            <a:chExt cx="1453500" cy="829775"/>
          </a:xfrm>
        </p:grpSpPr>
        <p:cxnSp>
          <p:nvCxnSpPr>
            <p:cNvPr id="62" name="Shape 62"/>
            <p:cNvCxnSpPr/>
            <p:nvPr/>
          </p:nvCxnSpPr>
          <p:spPr>
            <a:xfrm flipH="1">
              <a:off x="6403050" y="3648750"/>
              <a:ext cx="435000" cy="4644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3" name="Shape 63"/>
            <p:cNvSpPr txBox="1"/>
            <p:nvPr/>
          </p:nvSpPr>
          <p:spPr>
            <a:xfrm>
              <a:off x="5559475" y="4009925"/>
              <a:ext cx="1453500" cy="468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rgbClr val="5F196F"/>
                  </a:solidFill>
                  <a:latin typeface="Open Sans"/>
                  <a:ea typeface="Open Sans"/>
                  <a:cs typeface="Open Sans"/>
                  <a:sym typeface="Open Sans"/>
                </a:rPr>
                <a:t>DHHS </a:t>
              </a:r>
              <a:endParaRPr sz="13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 b="1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rPr>
                <a:t>approves</a:t>
              </a:r>
              <a:r>
                <a:rPr lang="en-US" sz="1300" b="1">
                  <a:solidFill>
                    <a:srgbClr val="5F196F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300">
                  <a:solidFill>
                    <a:srgbClr val="5F196F"/>
                  </a:solidFill>
                  <a:latin typeface="Open Sans"/>
                  <a:ea typeface="Open Sans"/>
                  <a:cs typeface="Open Sans"/>
                  <a:sym typeface="Open Sans"/>
                </a:rPr>
                <a:t>rates</a:t>
              </a:r>
              <a:endParaRPr sz="1300">
                <a:solidFill>
                  <a:srgbClr val="5F196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64" name="Shape 64"/>
          <p:cNvGrpSpPr/>
          <p:nvPr/>
        </p:nvGrpSpPr>
        <p:grpSpPr>
          <a:xfrm>
            <a:off x="5252375" y="4124575"/>
            <a:ext cx="3135600" cy="2616075"/>
            <a:chOff x="5252375" y="3667375"/>
            <a:chExt cx="3135600" cy="2616075"/>
          </a:xfrm>
        </p:grpSpPr>
        <p:cxnSp>
          <p:nvCxnSpPr>
            <p:cNvPr id="65" name="Shape 65"/>
            <p:cNvCxnSpPr/>
            <p:nvPr/>
          </p:nvCxnSpPr>
          <p:spPr>
            <a:xfrm flipH="1">
              <a:off x="6701700" y="3667375"/>
              <a:ext cx="1223400" cy="1311600"/>
            </a:xfrm>
            <a:prstGeom prst="straightConnector1">
              <a:avLst/>
            </a:prstGeom>
            <a:noFill/>
            <a:ln w="19050" cap="flat" cmpd="sng">
              <a:solidFill>
                <a:srgbClr val="33006F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6" name="Shape 66"/>
            <p:cNvGrpSpPr/>
            <p:nvPr/>
          </p:nvGrpSpPr>
          <p:grpSpPr>
            <a:xfrm>
              <a:off x="5252375" y="4830850"/>
              <a:ext cx="3135600" cy="1452600"/>
              <a:chOff x="5798425" y="4664625"/>
              <a:chExt cx="3135600" cy="1452600"/>
            </a:xfrm>
          </p:grpSpPr>
          <p:sp>
            <p:nvSpPr>
              <p:cNvPr id="67" name="Shape 67"/>
              <p:cNvSpPr/>
              <p:nvPr/>
            </p:nvSpPr>
            <p:spPr>
              <a:xfrm>
                <a:off x="5798425" y="4664625"/>
                <a:ext cx="3135600" cy="1452600"/>
              </a:xfrm>
              <a:prstGeom prst="star16">
                <a:avLst>
                  <a:gd name="adj" fmla="val 37500"/>
                </a:avLst>
              </a:prstGeom>
              <a:solidFill>
                <a:srgbClr val="FFFFFF"/>
              </a:solidFill>
              <a:ln w="19050" cap="flat" cmpd="sng">
                <a:solidFill>
                  <a:srgbClr val="33006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1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8" name="Shape 68"/>
              <p:cNvSpPr txBox="1"/>
              <p:nvPr/>
            </p:nvSpPr>
            <p:spPr>
              <a:xfrm>
                <a:off x="6360950" y="4925250"/>
                <a:ext cx="2102400" cy="910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Proposal Submission:</a:t>
                </a:r>
                <a:endParaRPr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  <a:p>
                <a:pPr marL="0" lvl="0" indent="0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200" b="1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approved </a:t>
                </a: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rates for current FY budgets &amp; </a:t>
                </a:r>
                <a:r>
                  <a:rPr lang="en-US" sz="1200" b="1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preliminary </a:t>
                </a:r>
                <a:r>
                  <a:rPr lang="en-US" sz="1200">
                    <a:solidFill>
                      <a:srgbClr val="33006F"/>
                    </a:solidFill>
                    <a:latin typeface="Open Sans"/>
                    <a:ea typeface="Open Sans"/>
                    <a:cs typeface="Open Sans"/>
                    <a:sym typeface="Open Sans"/>
                  </a:rPr>
                  <a:t>for future FY </a:t>
                </a:r>
                <a:endParaRPr sz="1200">
                  <a:solidFill>
                    <a:srgbClr val="33006F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7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3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7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7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7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7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7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4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9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38100" y="1524000"/>
            <a:ext cx="8384700" cy="40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>
                <a:solidFill>
                  <a:srgbClr val="33006F"/>
                </a:solidFill>
              </a:rPr>
              <a:t>UW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Financ</a:t>
            </a:r>
            <a:r>
              <a:rPr lang="en-US" sz="1800">
                <a:solidFill>
                  <a:srgbClr val="33006F"/>
                </a:solidFill>
              </a:rPr>
              <a:t>e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 system charges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active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rates regardless of what</a:t>
            </a:r>
            <a:r>
              <a:rPr lang="en-US" sz="1800">
                <a:solidFill>
                  <a:srgbClr val="33006F"/>
                </a:solidFill>
              </a:rPr>
              <a:t>’s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 in proposal.</a:t>
            </a:r>
            <a:endParaRPr sz="1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800" i="0" u="none" strike="noStrike" cap="none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 i="0" u="none" strike="noStrike" cap="none">
                <a:solidFill>
                  <a:srgbClr val="33006F"/>
                </a:solidFill>
              </a:rPr>
              <a:t>Most sponsors allow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preliminary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 rate</a:t>
            </a:r>
            <a:r>
              <a:rPr lang="en-US" sz="1800">
                <a:solidFill>
                  <a:srgbClr val="33006F"/>
                </a:solidFill>
              </a:rPr>
              <a:t> estimates in proposals. </a:t>
            </a:r>
            <a:br>
              <a:rPr lang="en-US" sz="1800">
                <a:solidFill>
                  <a:srgbClr val="33006F"/>
                </a:solidFill>
              </a:rPr>
            </a:br>
            <a:endParaRPr sz="1800" i="0" u="none" strike="noStrike" cap="none">
              <a:solidFill>
                <a:srgbClr val="15151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 i="0" u="none" strike="noStrike" cap="none">
                <a:solidFill>
                  <a:srgbClr val="33006F"/>
                </a:solidFill>
              </a:rPr>
              <a:t>Some sponsors ONLY allow </a:t>
            </a:r>
            <a:r>
              <a:rPr lang="en-US" sz="1800" b="1" i="0" u="none" strike="noStrike" cap="none">
                <a:solidFill>
                  <a:srgbClr val="33006F"/>
                </a:solidFill>
              </a:rPr>
              <a:t>current approved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rates </a:t>
            </a:r>
            <a:r>
              <a:rPr lang="en-US" sz="1800">
                <a:solidFill>
                  <a:srgbClr val="33006F"/>
                </a:solidFill>
              </a:rPr>
              <a:t>from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 rate agreement,</a:t>
            </a:r>
            <a:r>
              <a:rPr lang="en-US" sz="1800">
                <a:solidFill>
                  <a:srgbClr val="33006F"/>
                </a:solidFill>
              </a:rPr>
              <a:t>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even if budget includes later years.</a:t>
            </a:r>
            <a:r>
              <a:rPr lang="en-US" sz="1800">
                <a:solidFill>
                  <a:srgbClr val="33006F"/>
                </a:solidFill>
              </a:rPr>
              <a:t> </a:t>
            </a:r>
            <a:endParaRPr sz="1800">
              <a:solidFill>
                <a:srgbClr val="33006F"/>
              </a:solidFill>
            </a:endParaRPr>
          </a:p>
          <a:p>
            <a:pPr marL="914400" marR="0" lvl="0" indent="457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 b="1" i="0" u="none" strike="noStrike" cap="none">
                <a:solidFill>
                  <a:srgbClr val="33006F"/>
                </a:solidFill>
              </a:rPr>
              <a:t>Contact OSP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to work with </a:t>
            </a:r>
            <a:r>
              <a:rPr lang="en-US" sz="1800">
                <a:solidFill>
                  <a:srgbClr val="33006F"/>
                </a:solidFill>
              </a:rPr>
              <a:t>these </a:t>
            </a:r>
            <a:r>
              <a:rPr lang="en-US" sz="1800" i="0" u="none" strike="noStrike" cap="none">
                <a:solidFill>
                  <a:srgbClr val="33006F"/>
                </a:solidFill>
              </a:rPr>
              <a:t>sponsors.</a:t>
            </a:r>
            <a:endParaRPr sz="1800" i="0" u="none" strike="noStrike" cap="none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800">
              <a:solidFill>
                <a:srgbClr val="15151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>
                <a:solidFill>
                  <a:srgbClr val="33006F"/>
                </a:solidFill>
              </a:rPr>
              <a:t>Budget years that cross the current fiscal year and future fiscal year? </a:t>
            </a:r>
            <a:endParaRPr sz="18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>
                <a:solidFill>
                  <a:srgbClr val="33006F"/>
                </a:solidFill>
              </a:rPr>
              <a:t>Use current </a:t>
            </a:r>
            <a:r>
              <a:rPr lang="en-US" sz="1800" b="1">
                <a:solidFill>
                  <a:srgbClr val="33006F"/>
                </a:solidFill>
              </a:rPr>
              <a:t>approved </a:t>
            </a:r>
            <a:r>
              <a:rPr lang="en-US" sz="1800">
                <a:solidFill>
                  <a:srgbClr val="33006F"/>
                </a:solidFill>
              </a:rPr>
              <a:t>rate &amp; </a:t>
            </a:r>
            <a:r>
              <a:rPr lang="en-US" sz="1800" b="1">
                <a:solidFill>
                  <a:srgbClr val="33006F"/>
                </a:solidFill>
              </a:rPr>
              <a:t>preliminary </a:t>
            </a:r>
            <a:r>
              <a:rPr lang="en-US" sz="1800">
                <a:solidFill>
                  <a:srgbClr val="33006F"/>
                </a:solidFill>
              </a:rPr>
              <a:t>rate, prorate accordingly.</a:t>
            </a:r>
            <a:endParaRPr sz="1800">
              <a:solidFill>
                <a:srgbClr val="151516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endParaRPr sz="1800">
              <a:solidFill>
                <a:schemeClr val="dk1"/>
              </a:solidFill>
            </a:endParaRPr>
          </a:p>
          <a:p>
            <a:pPr marL="0" lvl="0" indent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rgbClr val="151516"/>
              </a:buClr>
              <a:buSzPts val="2000"/>
              <a:buFont typeface="Merriweather Sans"/>
              <a:buNone/>
            </a:pPr>
            <a:r>
              <a:rPr lang="en-US" sz="1800">
                <a:solidFill>
                  <a:schemeClr val="dk1"/>
                </a:solidFill>
              </a:rPr>
              <a:t>Resources:</a:t>
            </a:r>
            <a:endParaRPr sz="18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u="sng">
                <a:solidFill>
                  <a:schemeClr val="dk1"/>
                </a:solidFill>
                <a:hlinkClick r:id="rId3"/>
              </a:rPr>
              <a:t>Fringe Benefit Load Rate</a:t>
            </a:r>
            <a:r>
              <a:rPr lang="en-US" sz="1600">
                <a:solidFill>
                  <a:schemeClr val="dk1"/>
                </a:solidFill>
              </a:rPr>
              <a:t> page: preliminary estimates posted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>
                <a:solidFill>
                  <a:schemeClr val="dk1"/>
                </a:solidFill>
              </a:rPr>
              <a:t>Preliminary rates in Rate Table &amp; SAGE Budget </a:t>
            </a:r>
            <a:r>
              <a:rPr lang="en-US" sz="1600" b="1">
                <a:solidFill>
                  <a:schemeClr val="dk1"/>
                </a:solidFill>
              </a:rPr>
              <a:t>after </a:t>
            </a:r>
            <a:r>
              <a:rPr lang="en-US" sz="1600">
                <a:solidFill>
                  <a:schemeClr val="dk1"/>
                </a:solidFill>
              </a:rPr>
              <a:t>proposal submitted to DHHS </a:t>
            </a:r>
            <a:endParaRPr sz="1600">
              <a:solidFill>
                <a:schemeClr val="dk1"/>
              </a:solidFill>
            </a:endParaRPr>
          </a:p>
          <a:p>
            <a:pPr marL="457200" lvl="0" indent="-330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Char char="&gt;"/>
            </a:pPr>
            <a:r>
              <a:rPr lang="en-US" sz="1600" u="sng">
                <a:solidFill>
                  <a:schemeClr val="hlink"/>
                </a:solidFill>
                <a:hlinkClick r:id="rId4"/>
              </a:rPr>
              <a:t>Fringe Benefit Rate table</a:t>
            </a:r>
            <a:r>
              <a:rPr lang="en-US" sz="1600">
                <a:solidFill>
                  <a:schemeClr val="dk1"/>
                </a:solidFill>
              </a:rPr>
              <a:t> and SAGE Budget have current active rates. </a:t>
            </a:r>
            <a:endParaRPr sz="1600">
              <a:solidFill>
                <a:srgbClr val="151516"/>
              </a:solidFill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body" idx="2"/>
          </p:nvPr>
        </p:nvSpPr>
        <p:spPr>
          <a:xfrm>
            <a:off x="550050" y="365800"/>
            <a:ext cx="72744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 b="0" i="0" u="none" strike="noStrike" cap="none">
                <a:solidFill>
                  <a:srgbClr val="33006F"/>
                </a:solidFill>
                <a:latin typeface="Open Sans"/>
                <a:ea typeface="Open Sans"/>
                <a:cs typeface="Open Sans"/>
                <a:sym typeface="Open Sans"/>
              </a:rPr>
              <a:t>Fringe Benefit Rate</a:t>
            </a:r>
            <a:r>
              <a:rPr lang="en-US" sz="3000">
                <a:solidFill>
                  <a:srgbClr val="33006F"/>
                </a:solidFill>
              </a:rPr>
              <a:t> </a:t>
            </a:r>
            <a:endParaRPr sz="3000">
              <a:solidFill>
                <a:srgbClr val="33006F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r>
              <a:rPr lang="en-US" sz="3000">
                <a:solidFill>
                  <a:srgbClr val="33006F"/>
                </a:solidFill>
              </a:rPr>
              <a:t>Notes &amp; Resources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3006F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rgbClr val="3300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71757" y="371510"/>
            <a:ext cx="8184600" cy="99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19050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2"/>
          </p:nvPr>
        </p:nvSpPr>
        <p:spPr>
          <a:xfrm>
            <a:off x="556930" y="1719675"/>
            <a:ext cx="8196300" cy="401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810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  <a:p>
            <a:pPr marL="342900" lvl="0" indent="-38100" rtl="0"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5">
      <a:dk1>
        <a:srgbClr val="33006F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B2B2B2"/>
      </a:accent4>
      <a:accent5>
        <a:srgbClr val="26005C"/>
      </a:accent5>
      <a:accent6>
        <a:srgbClr val="917B4C"/>
      </a:accent6>
      <a:hlink>
        <a:srgbClr val="26005C"/>
      </a:hlink>
      <a:folHlink>
        <a:srgbClr val="3300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</Words>
  <Application>Microsoft Office PowerPoint</Application>
  <PresentationFormat>On-screen Show (4:3)</PresentationFormat>
  <Paragraphs>62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Encode Sans Black</vt:lpstr>
      <vt:lpstr>Merriweather Sans</vt:lpstr>
      <vt:lpstr>Arial</vt:lpstr>
      <vt:lpstr>Calibri</vt:lpstr>
      <vt:lpstr>Open Sans Light</vt:lpstr>
      <vt:lpstr>Open Sans</vt:lpstr>
      <vt:lpstr>1_Custom Design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S. Wilbanks</dc:creator>
  <cp:lastModifiedBy>Susan S. Wilbanks</cp:lastModifiedBy>
  <cp:revision>1</cp:revision>
  <dcterms:modified xsi:type="dcterms:W3CDTF">2018-03-15T21:49:23Z</dcterms:modified>
</cp:coreProperties>
</file>