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7010400" cy="9296400"/>
  <p:embeddedFontLst>
    <p:embeddedFont>
      <p:font typeface="Candara" panose="020E0502030303020204" pitchFamily="34" charset="0"/>
      <p:regular r:id="rId6"/>
      <p:bold r:id="rId7"/>
      <p:italic r:id="rId8"/>
      <p:boldItalic r:id="rId9"/>
    </p:embeddedFont>
    <p:embeddedFont>
      <p:font typeface="Calibri" panose="020F0502020204030204" pitchFamily="3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4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970939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Shape 135"/>
          <p:cNvSpPr txBox="1">
            <a:spLocks noGrp="1"/>
          </p:cNvSpPr>
          <p:nvPr>
            <p:ph type="sldNum" idx="12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Shape 142"/>
          <p:cNvSpPr txBox="1">
            <a:spLocks noGrp="1"/>
          </p:cNvSpPr>
          <p:nvPr>
            <p:ph type="sldNum" idx="12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Need your input by the end of the month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Shape 150"/>
          <p:cNvSpPr txBox="1">
            <a:spLocks noGrp="1"/>
          </p:cNvSpPr>
          <p:nvPr>
            <p:ph type="sldNum" idx="12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362842"/>
              </a:gs>
              <a:gs pos="100000">
                <a:srgbClr val="9275AA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24" name="Shape 24"/>
          <p:cNvGrpSpPr/>
          <p:nvPr/>
        </p:nvGrpSpPr>
        <p:grpSpPr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25" name="Shape 25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/>
              <a:rect l="0" t="0" r="0" b="0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6" name="Shape 26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/>
              <a:rect l="0" t="0" r="0" b="0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7" name="Shape 27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/>
              <a:rect l="0" t="0" r="0" b="0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8" name="Shape 28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/>
              <a:rect l="0" t="0" r="0" b="0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9" name="Shape 29"/>
            <p:cNvSpPr/>
            <p:nvPr/>
          </p:nvSpPr>
          <p:spPr>
            <a:xfrm>
              <a:off x="-3905250" y="4294188"/>
              <a:ext cx="13011150" cy="1892300"/>
            </a:xfrm>
            <a:custGeom>
              <a:avLst/>
              <a:gdLst/>
              <a:ahLst/>
              <a:cxnLst/>
              <a:rect l="0" t="0" r="0" b="0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sz="44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sz="22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ct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ctr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ctr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ctr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ctr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ctr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marR="0" lvl="1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marR="0" lvl="2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marR="0" lvl="3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marR="0" lvl="4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marR="0" lvl="5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marR="0" lvl="6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marR="0" lvl="7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marR="0" lvl="8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sz="44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 rot="5400000">
            <a:off x="2850886" y="696649"/>
            <a:ext cx="3450696" cy="7408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  <a:defRPr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3683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  <a:defRPr sz="22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sz="1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marR="0" lvl="1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marR="0" lvl="2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marR="0" lvl="3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marR="0" lvl="4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marR="0" lvl="5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marR="0" lvl="6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marR="0" lvl="7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marR="0" lvl="8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362842"/>
              </a:gs>
              <a:gs pos="90000">
                <a:srgbClr val="9275AA"/>
              </a:gs>
              <a:gs pos="100000">
                <a:srgbClr val="9275AA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marR="0" lvl="1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marR="0" lvl="2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marR="0" lvl="3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marR="0" lvl="4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marR="0" lvl="5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marR="0" lvl="6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marR="0" lvl="7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marR="0" lvl="8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24" name="Shape 124"/>
          <p:cNvGrpSpPr/>
          <p:nvPr/>
        </p:nvGrpSpPr>
        <p:grpSpPr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25" name="Shape 125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/>
              <a:rect l="0" t="0" r="0" b="0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6" name="Shape 126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/>
              <a:rect l="0" t="0" r="0" b="0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7" name="Shape 127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/>
              <a:rect l="0" t="0" r="0" b="0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8" name="Shape 128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/>
              <a:rect l="0" t="0" r="0" b="0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9" name="Shape 129"/>
            <p:cNvSpPr/>
            <p:nvPr/>
          </p:nvSpPr>
          <p:spPr>
            <a:xfrm>
              <a:off x="-3905250" y="4294188"/>
              <a:ext cx="13011150" cy="1892300"/>
            </a:xfrm>
            <a:custGeom>
              <a:avLst/>
              <a:gdLst/>
              <a:ahLst/>
              <a:cxnLst/>
              <a:rect l="0" t="0" r="0" b="0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 rot="5400000">
            <a:off x="5414433" y="2662767"/>
            <a:ext cx="4487333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ndara"/>
              <a:buNone/>
              <a:defRPr sz="4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 rot="5400000">
            <a:off x="1223433" y="681567"/>
            <a:ext cx="4487334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  <a:defRPr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3683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  <a:defRPr sz="22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sz="1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  <a:defRPr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3683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  <a:defRPr sz="22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sz="1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marR="0" lvl="1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marR="0" lvl="2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marR="0" lvl="3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marR="0" lvl="4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marR="0" lvl="5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marR="0" lvl="6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marR="0" lvl="7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marR="0" lvl="8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sz="44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362842"/>
              </a:gs>
              <a:gs pos="100000">
                <a:srgbClr val="9275AA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3" name="Shape 43"/>
          <p:cNvSpPr/>
          <p:nvPr/>
        </p:nvSpPr>
        <p:spPr>
          <a:xfrm>
            <a:off x="6047438" y="4203592"/>
            <a:ext cx="2876429" cy="714026"/>
          </a:xfrm>
          <a:custGeom>
            <a:avLst/>
            <a:gdLst/>
            <a:ahLst/>
            <a:cxnLst/>
            <a:rect l="0" t="0" r="0" b="0"/>
            <a:pathLst>
              <a:path w="2706" h="640" extrusionOk="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lt2">
              <a:alpha val="28627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4" name="Shape 44"/>
          <p:cNvSpPr/>
          <p:nvPr/>
        </p:nvSpPr>
        <p:spPr>
          <a:xfrm>
            <a:off x="2619320" y="4075290"/>
            <a:ext cx="5544515" cy="850138"/>
          </a:xfrm>
          <a:custGeom>
            <a:avLst/>
            <a:gdLst/>
            <a:ahLst/>
            <a:cxnLst/>
            <a:rect l="0" t="0" r="0" b="0"/>
            <a:pathLst>
              <a:path w="5216" h="762" extrusionOk="0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lt2">
              <a:alpha val="4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5" name="Shape 45"/>
          <p:cNvSpPr/>
          <p:nvPr/>
        </p:nvSpPr>
        <p:spPr>
          <a:xfrm>
            <a:off x="2828728" y="4087562"/>
            <a:ext cx="5467980" cy="774272"/>
          </a:xfrm>
          <a:custGeom>
            <a:avLst/>
            <a:gdLst/>
            <a:ahLst/>
            <a:cxnLst/>
            <a:rect l="0" t="0" r="0" b="0"/>
            <a:pathLst>
              <a:path w="5144" h="694" extrusionOk="0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6" name="Shape 46"/>
          <p:cNvSpPr/>
          <p:nvPr/>
        </p:nvSpPr>
        <p:spPr>
          <a:xfrm>
            <a:off x="5609489" y="4074174"/>
            <a:ext cx="3308000" cy="651549"/>
          </a:xfrm>
          <a:custGeom>
            <a:avLst/>
            <a:gdLst/>
            <a:ahLst/>
            <a:cxnLst/>
            <a:rect l="0" t="0" r="0" b="0"/>
            <a:pathLst>
              <a:path w="3112" h="584" extrusionOk="0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7" name="Shape 47"/>
          <p:cNvSpPr/>
          <p:nvPr/>
        </p:nvSpPr>
        <p:spPr>
          <a:xfrm>
            <a:off x="211665" y="4058555"/>
            <a:ext cx="8723376" cy="1329874"/>
          </a:xfrm>
          <a:custGeom>
            <a:avLst/>
            <a:gdLst/>
            <a:ahLst/>
            <a:cxnLst/>
            <a:rect l="0" t="0" r="0" b="0"/>
            <a:pathLst>
              <a:path w="8196" h="1192" extrusionOk="0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sz="44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marR="0" lvl="1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marR="0" lvl="2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marR="0" lvl="3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marR="0" lvl="4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marR="0" lvl="5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marR="0" lvl="6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marR="0" lvl="7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marR="0" lvl="8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sz="44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marR="0" lvl="1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marR="0" lvl="2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marR="0" lvl="3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marR="0" lvl="4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marR="0" lvl="5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marR="0" lvl="6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marR="0" lvl="7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marR="0" lvl="8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76655" y="2679192"/>
            <a:ext cx="3822192" cy="3447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  <a:defRPr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3683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  <a:defRPr sz="22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sz="1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2"/>
          </p:nvPr>
        </p:nvSpPr>
        <p:spPr>
          <a:xfrm>
            <a:off x="4645152" y="2679192"/>
            <a:ext cx="3822192" cy="3447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  <a:defRPr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3683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  <a:defRPr sz="22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sz="1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sz="44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ctr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677332" y="3429000"/>
            <a:ext cx="3820055" cy="2697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sz="1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3302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3302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3302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3302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3"/>
          </p:nvPr>
        </p:nvSpPr>
        <p:spPr>
          <a:xfrm>
            <a:off x="4648200" y="2678113"/>
            <a:ext cx="3822192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ctr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4"/>
          </p:nvPr>
        </p:nvSpPr>
        <p:spPr>
          <a:xfrm>
            <a:off x="4645025" y="3429000"/>
            <a:ext cx="3822192" cy="2697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sz="1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3302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3302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3302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3302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marR="0" lvl="1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marR="0" lvl="2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marR="0" lvl="3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marR="0" lvl="4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marR="0" lvl="5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marR="0" lvl="6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marR="0" lvl="7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marR="0" lvl="8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sz="44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marR="0" lvl="1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marR="0" lvl="2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marR="0" lvl="3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marR="0" lvl="4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marR="0" lvl="5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marR="0" lvl="6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marR="0" lvl="7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marR="0" lvl="8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362842"/>
              </a:gs>
              <a:gs pos="90000">
                <a:srgbClr val="9275AA"/>
              </a:gs>
              <a:gs pos="100000">
                <a:srgbClr val="9275AA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76" name="Shape 76"/>
          <p:cNvGrpSpPr/>
          <p:nvPr/>
        </p:nvGrpSpPr>
        <p:grpSpPr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7" name="Shape 77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/>
              <a:rect l="0" t="0" r="0" b="0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78" name="Shape 78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/>
              <a:rect l="0" t="0" r="0" b="0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79" name="Shape 79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/>
              <a:rect l="0" t="0" r="0" b="0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80" name="Shape 80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/>
              <a:rect l="0" t="0" r="0" b="0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81" name="Shape 81"/>
            <p:cNvSpPr/>
            <p:nvPr/>
          </p:nvSpPr>
          <p:spPr>
            <a:xfrm>
              <a:off x="-3905251" y="4294188"/>
              <a:ext cx="13027839" cy="1892300"/>
            </a:xfrm>
            <a:custGeom>
              <a:avLst/>
              <a:gdLst/>
              <a:ahLst/>
              <a:cxnLst/>
              <a:rect l="0" t="0" r="0" b="0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marR="0" lvl="1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marR="0" lvl="2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marR="0" lvl="3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marR="0" lvl="4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marR="0" lvl="5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marR="0" lvl="6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marR="0" lvl="7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marR="0" lvl="8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362842"/>
              </a:gs>
              <a:gs pos="90000">
                <a:srgbClr val="9275AA"/>
              </a:gs>
              <a:gs pos="100000">
                <a:srgbClr val="9275AA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marR="0" lvl="1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marR="0" lvl="2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marR="0" lvl="3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marR="0" lvl="4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marR="0" lvl="5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marR="0" lvl="6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marR="0" lvl="7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marR="0" lvl="8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914400" y="3581400"/>
            <a:ext cx="3352800" cy="1905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grpSp>
        <p:nvGrpSpPr>
          <p:cNvPr id="91" name="Shape 91"/>
          <p:cNvGrpSpPr/>
          <p:nvPr/>
        </p:nvGrpSpPr>
        <p:grpSpPr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92" name="Shape 92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/>
              <a:rect l="0" t="0" r="0" b="0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3" name="Shape 93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/>
              <a:rect l="0" t="0" r="0" b="0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4" name="Shape 94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/>
              <a:rect l="0" t="0" r="0" b="0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5" name="Shape 95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/>
              <a:rect l="0" t="0" r="0" b="0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6" name="Shape 96"/>
            <p:cNvSpPr/>
            <p:nvPr/>
          </p:nvSpPr>
          <p:spPr>
            <a:xfrm>
              <a:off x="-3905250" y="4294188"/>
              <a:ext cx="13011150" cy="1892300"/>
            </a:xfrm>
            <a:custGeom>
              <a:avLst/>
              <a:gdLst/>
              <a:ahLst/>
              <a:cxnLst/>
              <a:rect l="0" t="0" r="0" b="0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andara"/>
              <a:buNone/>
              <a:defRPr sz="32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2"/>
          </p:nvPr>
        </p:nvSpPr>
        <p:spPr>
          <a:xfrm>
            <a:off x="4651962" y="1828800"/>
            <a:ext cx="3904076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368300" algn="l" rtl="0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Noto Sans Symbols"/>
              <a:buChar char="∗"/>
              <a:defRPr sz="22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∗"/>
              <a:defRPr sz="1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355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355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355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355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362842"/>
              </a:gs>
              <a:gs pos="100000">
                <a:srgbClr val="9275AA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101" name="Shape 101"/>
          <p:cNvGrpSpPr/>
          <p:nvPr/>
        </p:nvGrpSpPr>
        <p:grpSpPr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2" name="Shape 102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/>
              <a:rect l="0" t="0" r="0" b="0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3" name="Shape 103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/>
              <a:rect l="0" t="0" r="0" b="0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4" name="Shape 104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/>
              <a:rect l="0" t="0" r="0" b="0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5" name="Shape 105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/>
              <a:rect l="0" t="0" r="0" b="0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6" name="Shape 106"/>
            <p:cNvSpPr/>
            <p:nvPr/>
          </p:nvSpPr>
          <p:spPr>
            <a:xfrm>
              <a:off x="-3905250" y="4294188"/>
              <a:ext cx="13011150" cy="1892300"/>
            </a:xfrm>
            <a:custGeom>
              <a:avLst/>
              <a:gdLst/>
              <a:ahLst/>
              <a:cxnLst/>
              <a:rect l="0" t="0" r="0" b="0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andara"/>
              <a:buNone/>
              <a:defRPr sz="28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868333" y="2785533"/>
            <a:ext cx="3818467" cy="2421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marR="0" lvl="1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marR="0" lvl="2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marR="0" lvl="3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marR="0" lvl="4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marR="0" lvl="5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marR="0" lvl="6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marR="0" lvl="7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marR="0" lvl="8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2" name="Shape 112"/>
          <p:cNvSpPr>
            <a:spLocks noGrp="1"/>
          </p:cNvSpPr>
          <p:nvPr>
            <p:ph type="pic" idx="2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stA="30000" endPos="30000" dist="5000" dir="5400000" sy="-100000" algn="bl" rotWithShape="0"/>
          </a:effectLst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rgbClr val="362842"/>
              </a:gs>
              <a:gs pos="90000">
                <a:srgbClr val="9275AA"/>
              </a:gs>
              <a:gs pos="100000">
                <a:srgbClr val="9275AA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11" name="Shape 11"/>
          <p:cNvGrpSpPr/>
          <p:nvPr/>
        </p:nvGrpSpPr>
        <p:grpSpPr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2" name="Shape 12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/>
              <a:rect l="0" t="0" r="0" b="0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3" name="Shape 13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/>
              <a:rect l="0" t="0" r="0" b="0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4" name="Shape 14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/>
              <a:rect l="0" t="0" r="0" b="0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5" name="Shape 15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/>
              <a:rect l="0" t="0" r="0" b="0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6" name="Shape 16"/>
            <p:cNvSpPr/>
            <p:nvPr/>
          </p:nvSpPr>
          <p:spPr>
            <a:xfrm>
              <a:off x="-3905251" y="4294188"/>
              <a:ext cx="13027839" cy="1892300"/>
            </a:xfrm>
            <a:custGeom>
              <a:avLst/>
              <a:gdLst/>
              <a:ahLst/>
              <a:cxnLst/>
              <a:rect l="0" t="0" r="0" b="0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sz="44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marR="0" lvl="1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marR="0" lvl="2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marR="0" lvl="3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marR="0" lvl="4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marR="0" lvl="5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marR="0" lvl="6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marR="0" lvl="7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marR="0" lvl="8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  <a:defRPr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3683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  <a:defRPr sz="22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sz="1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lang="en-US" sz="4400" b="1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Salary Cap Cost Sharing and eFECS Application</a:t>
            </a:r>
            <a:endParaRPr sz="4400" b="1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38" name="Shape 138"/>
          <p:cNvSpPr txBox="1"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777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rPr lang="en-US" sz="20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MRAM - March 15, 2018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rPr lang="en-US" sz="20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Michael Anthony</a:t>
            </a:r>
            <a:endParaRPr sz="2000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rPr lang="en-US" sz="20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Executive Director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rPr lang="en-US" sz="20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Research &amp; Student Accounting</a:t>
            </a:r>
            <a:endParaRPr sz="2000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rPr lang="en-US" sz="20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University </a:t>
            </a:r>
            <a:r>
              <a:rPr lang="en-US" sz="2000" b="0" i="1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of</a:t>
            </a:r>
            <a:r>
              <a:rPr lang="en-US" sz="20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 Washington </a:t>
            </a:r>
            <a:endParaRPr sz="2000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endParaRPr sz="2000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09600" y="2675467"/>
            <a:ext cx="78147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</a:pPr>
            <a:r>
              <a:rPr lang="en-US"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NIH announced new threshold March 7 (NOT-OD-18-137)</a:t>
            </a:r>
            <a:endParaRPr/>
          </a:p>
          <a:p>
            <a:pPr marL="274320" marR="0" lvl="0" indent="-27432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</a:pPr>
            <a:r>
              <a:rPr lang="en-US"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Have not as yet provided funding at the new level</a:t>
            </a:r>
            <a:endParaRPr/>
          </a:p>
          <a:p>
            <a:pPr marL="274320" marR="0" lvl="0" indent="-27432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</a:pPr>
            <a:r>
              <a:rPr lang="en-US"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PIs must re-budget to accommodate additional salary</a:t>
            </a:r>
            <a:endParaRPr/>
          </a:p>
          <a:p>
            <a:pPr marL="274320" marR="0" lvl="0" indent="-27432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</a:pPr>
            <a:r>
              <a:rPr lang="en-US"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Suspect agencies will not fund at new level until formal </a:t>
            </a:r>
            <a:r>
              <a:rPr lang="en-US"/>
              <a:t>FY 2018</a:t>
            </a:r>
            <a:r>
              <a:rPr lang="en-US"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 federal budget approved (i.e., agencies operating under continuing resolution)</a:t>
            </a:r>
            <a:endParaRPr/>
          </a:p>
          <a:p>
            <a:pPr marL="274320" marR="0" lvl="0" indent="-27432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</a:pPr>
            <a:r>
              <a:rPr lang="en-US"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As a result we anticipate not many departments have started charging grants at the new threshold</a:t>
            </a:r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lang="en-US" sz="44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Status of Salary Cap Threshold</a:t>
            </a:r>
            <a:endParaRPr sz="4400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46" name="Shape 146"/>
          <p:cNvSpPr txBox="1"/>
          <p:nvPr/>
        </p:nvSpPr>
        <p:spPr>
          <a:xfrm>
            <a:off x="228600" y="6300900"/>
            <a:ext cx="868680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University </a:t>
            </a:r>
            <a:r>
              <a:rPr lang="en-US" sz="1400" i="1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of</a:t>
            </a:r>
            <a:r>
              <a:rPr lang="en-US" sz="14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 Washington	Management Accounting &amp; Analysis</a:t>
            </a:r>
            <a:endParaRPr sz="14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09600" y="2675467"/>
            <a:ext cx="78147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</a:pPr>
            <a:r>
              <a:rPr lang="en-US"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Prior years eFECS averaged salary CAP for 9/16 -3/15 cycle</a:t>
            </a:r>
            <a:endParaRPr/>
          </a:p>
          <a:p>
            <a:pPr marL="274320" marR="0" lvl="0" indent="-27432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</a:pPr>
            <a:r>
              <a:rPr lang="en-US"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Considering leaving 9/16/17 – 3/15/18 at the old threshold</a:t>
            </a:r>
            <a:endParaRPr/>
          </a:p>
          <a:p>
            <a:pPr marL="274320" marR="0" lvl="0" indent="-27432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</a:pPr>
            <a:r>
              <a:rPr lang="en-US"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Departments who have started charging at the new threshold would need to adjust salary cap cost sharing</a:t>
            </a:r>
            <a:endParaRPr/>
          </a:p>
          <a:p>
            <a:pPr marL="274320" marR="0" lvl="0" indent="-27432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</a:pPr>
            <a:r>
              <a:rPr lang="en-US"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Prior years eFECS implemented full CAP amount for the 1/1 - 6/30 cycle</a:t>
            </a:r>
            <a:endParaRPr/>
          </a:p>
          <a:p>
            <a:pPr marL="274320" marR="0" lvl="0" indent="-27432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</a:pPr>
            <a:r>
              <a:rPr lang="en-US"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Considering averaging salary cap for 1/1 – 6/30/18 cycle</a:t>
            </a:r>
            <a:endParaRPr/>
          </a:p>
          <a:p>
            <a:pPr marL="274320" marR="0" lvl="0" indent="-27432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</a:pPr>
            <a:r>
              <a:rPr lang="en-US"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Would like input from Schools of Dentistry, Medicine, Pharmacy &amp; Public Health as to preference (efecs@uw)</a:t>
            </a:r>
            <a:endParaRPr/>
          </a:p>
          <a:p>
            <a:pPr marL="274320" marR="0" lvl="0" indent="-12192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endParaRPr sz="240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lang="en-US" sz="44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Planning for eFECS</a:t>
            </a:r>
            <a:endParaRPr sz="4400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54" name="Shape 154"/>
          <p:cNvSpPr txBox="1"/>
          <p:nvPr/>
        </p:nvSpPr>
        <p:spPr>
          <a:xfrm>
            <a:off x="228600" y="6300900"/>
            <a:ext cx="868680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University </a:t>
            </a:r>
            <a:r>
              <a:rPr lang="en-US" sz="1400" i="1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of</a:t>
            </a:r>
            <a:r>
              <a:rPr lang="en-US" sz="14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 Washington	Management Accounting &amp; Analysis</a:t>
            </a:r>
            <a:endParaRPr sz="14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aveform">
  <a:themeElements>
    <a:clrScheme name="Custom 1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493658"/>
      </a:accent1>
      <a:accent2>
        <a:srgbClr val="438086"/>
      </a:accent2>
      <a:accent3>
        <a:srgbClr val="934B21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B1852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</Words>
  <Application>Microsoft Office PowerPoint</Application>
  <PresentationFormat>On-screen Show (4:3)</PresentationFormat>
  <Paragraphs>25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Candara</vt:lpstr>
      <vt:lpstr>Arial</vt:lpstr>
      <vt:lpstr>Noto Sans Symbols</vt:lpstr>
      <vt:lpstr>Calibri</vt:lpstr>
      <vt:lpstr>Waveform</vt:lpstr>
      <vt:lpstr>Salary Cap Cost Sharing and eFECS Application</vt:lpstr>
      <vt:lpstr>Status of Salary Cap Threshold</vt:lpstr>
      <vt:lpstr>Planning for eFECS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Salary Cap Cost Sharing and eFECS Application</dc:title>
  <dc:creator>Susan S. Wilbanks</dc:creator>
  <cp:lastModifiedBy>Susan S. Wilbanks</cp:lastModifiedBy>
  <cp:revision>1</cp:revision>
  <dcterms:modified xsi:type="dcterms:W3CDTF">2018-03-15T21:51:58Z</dcterms:modified>
</cp:coreProperties>
</file>