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7.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8.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9.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0" r:id="rId1"/>
    <p:sldMasterId id="2147483711" r:id="rId2"/>
    <p:sldMasterId id="2147483712" r:id="rId3"/>
    <p:sldMasterId id="2147483713" r:id="rId4"/>
    <p:sldMasterId id="2147483714" r:id="rId5"/>
    <p:sldMasterId id="2147483715" r:id="rId6"/>
    <p:sldMasterId id="2147483716" r:id="rId7"/>
    <p:sldMasterId id="2147483717" r:id="rId8"/>
    <p:sldMasterId id="2147483718" r:id="rId9"/>
    <p:sldMasterId id="2147483719" r:id="rId10"/>
  </p:sldMasterIdLst>
  <p:notesMasterIdLst>
    <p:notesMasterId r:id="rId58"/>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Lst>
  <p:sldSz cx="9144000" cy="6858000" type="screen4x3"/>
  <p:notesSz cx="6858000" cy="9144000"/>
  <p:embeddedFontLst>
    <p:embeddedFont>
      <p:font typeface="Open Sans" panose="020B0604020202020204" charset="0"/>
      <p:regular r:id="rId59"/>
      <p:bold r:id="rId60"/>
      <p:italic r:id="rId61"/>
      <p:boldItalic r:id="rId62"/>
    </p:embeddedFont>
    <p:embeddedFont>
      <p:font typeface="Encode Sans Black" panose="020B0604020202020204" charset="0"/>
      <p:bold r:id="rId63"/>
    </p:embeddedFont>
    <p:embeddedFont>
      <p:font typeface="Encode Sans" panose="020B0604020202020204" charset="0"/>
      <p:regular r:id="rId64"/>
      <p:bold r:id="rId65"/>
    </p:embeddedFont>
    <p:embeddedFont>
      <p:font typeface="Calibri" panose="020F0502020204030204" pitchFamily="34" charset="0"/>
      <p:regular r:id="rId66"/>
      <p:bold r:id="rId67"/>
      <p:italic r:id="rId68"/>
      <p:boldItalic r:id="rId69"/>
    </p:embeddedFont>
    <p:embeddedFont>
      <p:font typeface="Century Gothic" panose="020B0502020202020204" pitchFamily="34" charset="0"/>
      <p:regular r:id="rId70"/>
      <p:bold r:id="rId71"/>
      <p:italic r:id="rId72"/>
      <p:boldItalic r:id="rId73"/>
    </p:embeddedFont>
    <p:embeddedFont>
      <p:font typeface="Open Sans Light" panose="020B0604020202020204" charset="0"/>
      <p:regular r:id="rId74"/>
      <p:bold r:id="rId75"/>
      <p:italic r:id="rId76"/>
      <p:boldItalic r:id="rId77"/>
    </p:embeddedFont>
    <p:embeddedFont>
      <p:font typeface="Arial Black" panose="020B0A04020102020204" pitchFamily="34" charset="0"/>
      <p:regular r:id="rId78"/>
      <p:bold r:id="rId7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5C36C5C-0650-4E42-A00C-09C65712FFDD}">
  <a:tblStyle styleId="{45C36C5C-0650-4E42-A00C-09C65712FFD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2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font" Target="fonts/font5.fntdata"/><Relationship Id="rId68" Type="http://schemas.openxmlformats.org/officeDocument/2006/relationships/font" Target="fonts/font10.fntdata"/><Relationship Id="rId76" Type="http://schemas.openxmlformats.org/officeDocument/2006/relationships/font" Target="fonts/font18.fntdata"/><Relationship Id="rId7" Type="http://schemas.openxmlformats.org/officeDocument/2006/relationships/slideMaster" Target="slideMasters/slideMaster7.xml"/><Relationship Id="rId71"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notesMaster" Target="notesMasters/notesMaster1.xml"/><Relationship Id="rId66" Type="http://schemas.openxmlformats.org/officeDocument/2006/relationships/font" Target="fonts/font8.fntdata"/><Relationship Id="rId74" Type="http://schemas.openxmlformats.org/officeDocument/2006/relationships/font" Target="fonts/font16.fntdata"/><Relationship Id="rId79" Type="http://schemas.openxmlformats.org/officeDocument/2006/relationships/font" Target="fonts/font21.fntdata"/><Relationship Id="rId5" Type="http://schemas.openxmlformats.org/officeDocument/2006/relationships/slideMaster" Target="slideMasters/slideMaster5.xml"/><Relationship Id="rId61" Type="http://schemas.openxmlformats.org/officeDocument/2006/relationships/font" Target="fonts/font3.fntdata"/><Relationship Id="rId82"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font" Target="fonts/font15.fntdata"/><Relationship Id="rId78" Type="http://schemas.openxmlformats.org/officeDocument/2006/relationships/font" Target="fonts/font20.fntdata"/><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font" Target="fonts/font6.fntdata"/><Relationship Id="rId69" Type="http://schemas.openxmlformats.org/officeDocument/2006/relationships/font" Target="fonts/font11.fntdata"/><Relationship Id="rId77" Type="http://schemas.openxmlformats.org/officeDocument/2006/relationships/font" Target="fonts/font19.fntdata"/><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font" Target="fonts/font14.fntdata"/><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font" Target="fonts/font4.fntdata"/><Relationship Id="rId70" Type="http://schemas.openxmlformats.org/officeDocument/2006/relationships/font" Target="fonts/font12.fntdata"/><Relationship Id="rId75" Type="http://schemas.openxmlformats.org/officeDocument/2006/relationships/font" Target="fonts/font17.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Shape 361"/>
          <p:cNvSpPr txBox="1">
            <a:spLocks noGrp="1"/>
          </p:cNvSpPr>
          <p:nvPr>
            <p:ph type="body" idx="1"/>
          </p:nvPr>
        </p:nvSpPr>
        <p:spPr>
          <a:xfrm>
            <a:off x="685643" y="4400472"/>
            <a:ext cx="5486700" cy="3600600"/>
          </a:xfrm>
          <a:prstGeom prst="rect">
            <a:avLst/>
          </a:prstGeom>
          <a:noFill/>
          <a:ln>
            <a:noFill/>
          </a:ln>
        </p:spPr>
        <p:txBody>
          <a:bodyPr spcFirstLastPara="1" wrap="square" lIns="89625" tIns="44825" rIns="89625" bIns="44825" anchor="t" anchorCtr="0">
            <a:noAutofit/>
          </a:bodyPr>
          <a:lstStyle/>
          <a:p>
            <a:pPr marL="0" marR="0" lvl="0" indent="0" algn="l" rtl="0">
              <a:spcBef>
                <a:spcPts val="0"/>
              </a:spcBef>
              <a:spcAft>
                <a:spcPts val="0"/>
              </a:spcAft>
              <a:buNone/>
            </a:pPr>
            <a:endParaRPr sz="1100" b="0" i="0" u="none" strike="noStrike" cap="none">
              <a:solidFill>
                <a:schemeClr val="dk1"/>
              </a:solidFill>
              <a:latin typeface="Calibri"/>
              <a:ea typeface="Calibri"/>
              <a:cs typeface="Calibri"/>
              <a:sym typeface="Calibri"/>
            </a:endParaRPr>
          </a:p>
        </p:txBody>
      </p:sp>
      <p:sp>
        <p:nvSpPr>
          <p:cNvPr id="362" name="Shape 362"/>
          <p:cNvSpPr txBox="1">
            <a:spLocks noGrp="1"/>
          </p:cNvSpPr>
          <p:nvPr>
            <p:ph type="sldNum" idx="12"/>
          </p:nvPr>
        </p:nvSpPr>
        <p:spPr>
          <a:xfrm>
            <a:off x="3885313" y="8685554"/>
            <a:ext cx="2971200" cy="458700"/>
          </a:xfrm>
          <a:prstGeom prst="rect">
            <a:avLst/>
          </a:prstGeom>
          <a:noFill/>
          <a:ln>
            <a:noFill/>
          </a:ln>
        </p:spPr>
        <p:txBody>
          <a:bodyPr spcFirstLastPara="1" wrap="square" lIns="89625" tIns="44825" rIns="89625" bIns="44825" anchor="b" anchorCtr="0">
            <a:noAutofit/>
          </a:bodyPr>
          <a:lstStyle/>
          <a:p>
            <a:pPr marL="0" marR="0" lvl="0" indent="0" algn="r" rtl="0">
              <a:spcBef>
                <a:spcPts val="0"/>
              </a:spcBef>
              <a:spcAft>
                <a:spcPts val="0"/>
              </a:spcAft>
              <a:buNone/>
            </a:pPr>
            <a:fld id="{00000000-1234-1234-1234-123412341234}" type="slidenum">
              <a:rPr lang="en" sz="1100" b="0" i="0" u="none" strike="noStrike" cap="none">
                <a:solidFill>
                  <a:schemeClr val="dk1"/>
                </a:solidFill>
                <a:latin typeface="Calibri"/>
                <a:ea typeface="Calibri"/>
                <a:cs typeface="Calibri"/>
                <a:sym typeface="Calibri"/>
              </a:rPr>
              <a:t>1</a:t>
            </a:fld>
            <a:endParaRPr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Shape 5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Shape 52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30" name="Shape 53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Shape 5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Shape 53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37" name="Shape 537"/>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Shape 5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Shape 54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46" name="Shape 546"/>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Shape 5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Shape 55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54" name="Shape 55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Shape 5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0" name="Shape 560"/>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61" name="Shape 561"/>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Shape 56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7" name="Shape 5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Shape 5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Shape 57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74" name="Shape 57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Shape 58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581" name="Shape 5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Shape 58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588" name="Shape 5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Shape 59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400"/>
              </a:spcBef>
              <a:spcAft>
                <a:spcPts val="0"/>
              </a:spcAft>
              <a:buClr>
                <a:srgbClr val="151516"/>
              </a:buClr>
              <a:buSzPts val="2000"/>
              <a:buFont typeface="Merriweather Sans"/>
              <a:buNone/>
            </a:pPr>
            <a:endParaRPr sz="1400">
              <a:solidFill>
                <a:srgbClr val="33006F"/>
              </a:solidFill>
              <a:latin typeface="Open Sans"/>
              <a:ea typeface="Open Sans"/>
              <a:cs typeface="Open Sans"/>
              <a:sym typeface="Open Sans"/>
            </a:endParaRPr>
          </a:p>
          <a:p>
            <a:pPr marL="0" lvl="0" indent="0" rtl="0">
              <a:spcBef>
                <a:spcPts val="0"/>
              </a:spcBef>
              <a:spcAft>
                <a:spcPts val="0"/>
              </a:spcAft>
              <a:buNone/>
            </a:pPr>
            <a:endParaRPr/>
          </a:p>
          <a:p>
            <a:pPr marL="0" lvl="0" indent="0" rtl="0">
              <a:spcBef>
                <a:spcPts val="0"/>
              </a:spcBef>
              <a:spcAft>
                <a:spcPts val="0"/>
              </a:spcAft>
              <a:buNone/>
            </a:pPr>
            <a:endParaRPr/>
          </a:p>
        </p:txBody>
      </p:sp>
      <p:sp>
        <p:nvSpPr>
          <p:cNvPr id="594" name="Shape 5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67" name="Shape 3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Shape 59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sz="1200"/>
          </a:p>
          <a:p>
            <a:pPr marL="0" lvl="0" indent="0" rtl="0">
              <a:spcBef>
                <a:spcPts val="0"/>
              </a:spcBef>
              <a:spcAft>
                <a:spcPts val="0"/>
              </a:spcAft>
              <a:buNone/>
            </a:pPr>
            <a:endParaRPr sz="1200"/>
          </a:p>
        </p:txBody>
      </p:sp>
      <p:sp>
        <p:nvSpPr>
          <p:cNvPr id="600" name="Shape 6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Shape 60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400"/>
              </a:spcBef>
              <a:spcAft>
                <a:spcPts val="0"/>
              </a:spcAft>
              <a:buClr>
                <a:srgbClr val="151516"/>
              </a:buClr>
              <a:buSzPts val="2000"/>
              <a:buFont typeface="Merriweather Sans"/>
              <a:buNone/>
            </a:pPr>
            <a:endParaRPr sz="1400">
              <a:solidFill>
                <a:srgbClr val="33006F"/>
              </a:solidFill>
              <a:latin typeface="Open Sans"/>
              <a:ea typeface="Open Sans"/>
              <a:cs typeface="Open Sans"/>
              <a:sym typeface="Open Sans"/>
            </a:endParaRPr>
          </a:p>
          <a:p>
            <a:pPr marL="0" lvl="0" indent="0" rtl="0">
              <a:spcBef>
                <a:spcPts val="0"/>
              </a:spcBef>
              <a:spcAft>
                <a:spcPts val="0"/>
              </a:spcAft>
              <a:buNone/>
            </a:pPr>
            <a:endParaRPr/>
          </a:p>
          <a:p>
            <a:pPr marL="0" lvl="0" indent="0" rtl="0">
              <a:spcBef>
                <a:spcPts val="0"/>
              </a:spcBef>
              <a:spcAft>
                <a:spcPts val="0"/>
              </a:spcAft>
              <a:buNone/>
            </a:pPr>
            <a:endParaRPr/>
          </a:p>
        </p:txBody>
      </p:sp>
      <p:sp>
        <p:nvSpPr>
          <p:cNvPr id="606" name="Shape 6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Shape 61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400"/>
              </a:spcBef>
              <a:spcAft>
                <a:spcPts val="0"/>
              </a:spcAft>
              <a:buClr>
                <a:srgbClr val="151516"/>
              </a:buClr>
              <a:buSzPts val="2000"/>
              <a:buFont typeface="Merriweather Sans"/>
              <a:buNone/>
            </a:pPr>
            <a:endParaRPr sz="1400">
              <a:solidFill>
                <a:srgbClr val="33006F"/>
              </a:solidFill>
              <a:latin typeface="Open Sans"/>
              <a:ea typeface="Open Sans"/>
              <a:cs typeface="Open Sans"/>
              <a:sym typeface="Open Sans"/>
            </a:endParaRPr>
          </a:p>
          <a:p>
            <a:pPr marL="0" lvl="0" indent="0" rtl="0">
              <a:spcBef>
                <a:spcPts val="0"/>
              </a:spcBef>
              <a:spcAft>
                <a:spcPts val="0"/>
              </a:spcAft>
              <a:buNone/>
            </a:pPr>
            <a:endParaRPr/>
          </a:p>
          <a:p>
            <a:pPr marL="0" lvl="0" indent="0" rtl="0">
              <a:spcBef>
                <a:spcPts val="0"/>
              </a:spcBef>
              <a:spcAft>
                <a:spcPts val="0"/>
              </a:spcAft>
              <a:buNone/>
            </a:pPr>
            <a:endParaRPr/>
          </a:p>
        </p:txBody>
      </p:sp>
      <p:sp>
        <p:nvSpPr>
          <p:cNvPr id="612" name="Shape 6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Shape 6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8" name="Shape 61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Shape 62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624" name="Shape 6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Shape 62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400"/>
              </a:spcBef>
              <a:spcAft>
                <a:spcPts val="0"/>
              </a:spcAft>
              <a:buClr>
                <a:srgbClr val="151516"/>
              </a:buClr>
              <a:buSzPts val="2000"/>
              <a:buFont typeface="Merriweather Sans"/>
              <a:buNone/>
            </a:pPr>
            <a:endParaRPr sz="1400">
              <a:solidFill>
                <a:srgbClr val="33006F"/>
              </a:solidFill>
              <a:latin typeface="Open Sans"/>
              <a:ea typeface="Open Sans"/>
              <a:cs typeface="Open Sans"/>
              <a:sym typeface="Open Sans"/>
            </a:endParaRPr>
          </a:p>
          <a:p>
            <a:pPr marL="0" lvl="0" indent="0" rtl="0">
              <a:spcBef>
                <a:spcPts val="0"/>
              </a:spcBef>
              <a:spcAft>
                <a:spcPts val="0"/>
              </a:spcAft>
              <a:buNone/>
            </a:pPr>
            <a:endParaRPr/>
          </a:p>
          <a:p>
            <a:pPr marL="0" lvl="0" indent="0" rtl="0">
              <a:spcBef>
                <a:spcPts val="0"/>
              </a:spcBef>
              <a:spcAft>
                <a:spcPts val="0"/>
              </a:spcAft>
              <a:buNone/>
            </a:pPr>
            <a:endParaRPr/>
          </a:p>
        </p:txBody>
      </p:sp>
      <p:sp>
        <p:nvSpPr>
          <p:cNvPr id="630" name="Shape 6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Shape 63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400"/>
              </a:spcBef>
              <a:spcAft>
                <a:spcPts val="0"/>
              </a:spcAft>
              <a:buClr>
                <a:srgbClr val="151516"/>
              </a:buClr>
              <a:buSzPts val="2000"/>
              <a:buFont typeface="Merriweather Sans"/>
              <a:buNone/>
            </a:pPr>
            <a:endParaRPr sz="1400">
              <a:solidFill>
                <a:srgbClr val="33006F"/>
              </a:solidFill>
              <a:latin typeface="Open Sans"/>
              <a:ea typeface="Open Sans"/>
              <a:cs typeface="Open Sans"/>
              <a:sym typeface="Open Sans"/>
            </a:endParaRPr>
          </a:p>
          <a:p>
            <a:pPr marL="0" lvl="0" indent="0" rtl="0">
              <a:spcBef>
                <a:spcPts val="0"/>
              </a:spcBef>
              <a:spcAft>
                <a:spcPts val="0"/>
              </a:spcAft>
              <a:buNone/>
            </a:pPr>
            <a:endParaRPr/>
          </a:p>
          <a:p>
            <a:pPr marL="0" lvl="0" indent="0" rtl="0">
              <a:spcBef>
                <a:spcPts val="0"/>
              </a:spcBef>
              <a:spcAft>
                <a:spcPts val="0"/>
              </a:spcAft>
              <a:buNone/>
            </a:pPr>
            <a:endParaRPr/>
          </a:p>
        </p:txBody>
      </p:sp>
      <p:sp>
        <p:nvSpPr>
          <p:cNvPr id="636" name="Shape 6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Shape 64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400"/>
              </a:spcBef>
              <a:spcAft>
                <a:spcPts val="0"/>
              </a:spcAft>
              <a:buNone/>
            </a:pPr>
            <a:r>
              <a:rPr lang="en" sz="1200"/>
              <a:t>Non-standard IP terms: </a:t>
            </a:r>
            <a:r>
              <a:rPr lang="en" sz="1200">
                <a:solidFill>
                  <a:srgbClr val="000000"/>
                </a:solidFill>
                <a:latin typeface="Calibri"/>
                <a:ea typeface="Calibri"/>
                <a:cs typeface="Calibri"/>
                <a:sym typeface="Calibri"/>
              </a:rPr>
              <a:t>Assignment (beyond that set out in policy), Work for Hire (service or OSA creating copyrightable material), Upfront commercial license terms, Royalty revenue sharing, Jointly owned IP, Sponsor requires results to be open source (software)</a:t>
            </a:r>
            <a:endParaRPr sz="1200">
              <a:solidFill>
                <a:srgbClr val="000000"/>
              </a:solidFill>
              <a:latin typeface="Calibri"/>
              <a:ea typeface="Calibri"/>
              <a:cs typeface="Calibri"/>
              <a:sym typeface="Calibri"/>
            </a:endParaRPr>
          </a:p>
          <a:p>
            <a:pPr marL="0" lvl="0" indent="0" rtl="0">
              <a:spcBef>
                <a:spcPts val="0"/>
              </a:spcBef>
              <a:spcAft>
                <a:spcPts val="0"/>
              </a:spcAft>
              <a:buNone/>
            </a:pPr>
            <a:endParaRPr/>
          </a:p>
        </p:txBody>
      </p:sp>
      <p:sp>
        <p:nvSpPr>
          <p:cNvPr id="642" name="Shape 6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Shape 6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8" name="Shape 64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Shape 6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4" name="Shape 65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Shape 476"/>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77" name="Shape 477"/>
          <p:cNvSpPr txBox="1">
            <a:spLocks noGrp="1"/>
          </p:cNvSpPr>
          <p:nvPr>
            <p:ph type="sldNum" idx="12"/>
          </p:nvPr>
        </p:nvSpPr>
        <p:spPr>
          <a:xfrm>
            <a:off x="3884613" y="8685214"/>
            <a:ext cx="2971800" cy="457200"/>
          </a:xfrm>
          <a:prstGeom prst="rect">
            <a:avLst/>
          </a:prstGeom>
          <a:noFill/>
          <a:ln>
            <a:noFill/>
          </a:ln>
        </p:spPr>
        <p:txBody>
          <a:bodyPr spcFirstLastPara="1" wrap="square" lIns="91325" tIns="45650" rIns="91325" bIns="4565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Shape 65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659" name="Shape 6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Shape 664"/>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a:t>As mentioned in March CISO presentation: https://finance.uw.edu/gca/sites/default/files/mram/2018.03/4%20-%20New%20VPN%20Security%20Requirement.MRAM_.3.15.18.pptx</a:t>
            </a:r>
            <a:endParaRPr/>
          </a:p>
        </p:txBody>
      </p:sp>
      <p:sp>
        <p:nvSpPr>
          <p:cNvPr id="665" name="Shape 66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Shape 670"/>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671" name="Shape 67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Shape 67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a:p>
            <a:pPr marL="0" lvl="0" indent="0" rtl="0">
              <a:spcBef>
                <a:spcPts val="400"/>
              </a:spcBef>
              <a:spcAft>
                <a:spcPts val="0"/>
              </a:spcAft>
              <a:buClr>
                <a:srgbClr val="151516"/>
              </a:buClr>
              <a:buSzPts val="2000"/>
              <a:buFont typeface="Merriweather Sans"/>
              <a:buNone/>
            </a:pPr>
            <a:endParaRPr sz="1400">
              <a:solidFill>
                <a:srgbClr val="33006F"/>
              </a:solidFill>
              <a:latin typeface="Open Sans"/>
              <a:ea typeface="Open Sans"/>
              <a:cs typeface="Open Sans"/>
              <a:sym typeface="Open Sans"/>
            </a:endParaRPr>
          </a:p>
          <a:p>
            <a:pPr marL="0" lvl="0" indent="0" rtl="0">
              <a:spcBef>
                <a:spcPts val="0"/>
              </a:spcBef>
              <a:spcAft>
                <a:spcPts val="0"/>
              </a:spcAft>
              <a:buNone/>
            </a:pPr>
            <a:endParaRPr/>
          </a:p>
          <a:p>
            <a:pPr marL="0" lvl="0" indent="0" rtl="0">
              <a:spcBef>
                <a:spcPts val="0"/>
              </a:spcBef>
              <a:spcAft>
                <a:spcPts val="0"/>
              </a:spcAft>
              <a:buNone/>
            </a:pPr>
            <a:endParaRPr/>
          </a:p>
        </p:txBody>
      </p:sp>
      <p:sp>
        <p:nvSpPr>
          <p:cNvPr id="677" name="Shape 6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Shape 68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683" name="Shape 6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Shape 68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9" name="Shape 6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Shape 69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6" name="Shape 6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Shape 70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703" name="Shape 7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Shape 70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710" name="Shape 7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Shape 71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6" name="Shape 7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Shape 483"/>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84" name="Shape 484"/>
          <p:cNvSpPr txBox="1">
            <a:spLocks noGrp="1"/>
          </p:cNvSpPr>
          <p:nvPr>
            <p:ph type="sldNum" idx="12"/>
          </p:nvPr>
        </p:nvSpPr>
        <p:spPr>
          <a:xfrm>
            <a:off x="3884613" y="8685214"/>
            <a:ext cx="2971800" cy="457200"/>
          </a:xfrm>
          <a:prstGeom prst="rect">
            <a:avLst/>
          </a:prstGeom>
          <a:noFill/>
          <a:ln>
            <a:noFill/>
          </a:ln>
        </p:spPr>
        <p:txBody>
          <a:bodyPr spcFirstLastPara="1" wrap="square" lIns="91325" tIns="45650" rIns="91325" bIns="4565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Shape 72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3" name="Shape 7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Shape 72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730" name="Shape 7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Shape 736"/>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737" name="Shape 73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Shape 742"/>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3" name="Shape 74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Shape 749"/>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0" name="Shape 75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Shape 75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7" name="Shape 757"/>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Mentored K-Awards: K01, K07, K08, K18, K22, K23, K25, K43, K76, K99/R00, and K12 and KL2.</a:t>
            </a:r>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Old policy: NOT-OD-08-065 and NIH GPS 12.3.6.2 Concurrent Support</a:t>
            </a:r>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Non-Federal support includes foundations or professional societies.</a:t>
            </a:r>
            <a:endParaRPr sz="1200" b="0" i="0" u="none" strike="noStrike" cap="none">
              <a:solidFill>
                <a:schemeClr val="dk1"/>
              </a:solidFill>
              <a:latin typeface="Calibri"/>
              <a:ea typeface="Calibri"/>
              <a:cs typeface="Calibri"/>
              <a:sym typeface="Calibri"/>
            </a:endParaRPr>
          </a:p>
        </p:txBody>
      </p:sp>
      <p:sp>
        <p:nvSpPr>
          <p:cNvPr id="758" name="Shape 758"/>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45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Shape 76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5" name="Shape 765"/>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Old Policy: </a:t>
            </a:r>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NOT-OD-09-036</a:t>
            </a:r>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NIH GPS 12.3.6.4 Temporary Adjustments to Percent Effort Requirement</a:t>
            </a:r>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NIH GPS 12.3.5.1 Temporary Adjustments to the Full-Time Institutional Appointment Requirement</a:t>
            </a:r>
            <a:endParaRPr sz="1200" b="0" i="0" u="none" strike="noStrike" cap="none">
              <a:solidFill>
                <a:schemeClr val="dk1"/>
              </a:solidFill>
              <a:latin typeface="Calibri"/>
              <a:ea typeface="Calibri"/>
              <a:cs typeface="Calibri"/>
              <a:sym typeface="Calibri"/>
            </a:endParaRPr>
          </a:p>
        </p:txBody>
      </p:sp>
      <p:sp>
        <p:nvSpPr>
          <p:cNvPr id="766" name="Shape 766"/>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46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Shape 7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2" name="Shape 77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73" name="Shape 77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47</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Shape 4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Shape 491"/>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92" name="Shape 492"/>
          <p:cNvSpPr txBox="1">
            <a:spLocks noGrp="1"/>
          </p:cNvSpPr>
          <p:nvPr>
            <p:ph type="sldNum" idx="12"/>
          </p:nvPr>
        </p:nvSpPr>
        <p:spPr>
          <a:xfrm>
            <a:off x="3884613" y="8685214"/>
            <a:ext cx="2971800" cy="457200"/>
          </a:xfrm>
          <a:prstGeom prst="rect">
            <a:avLst/>
          </a:prstGeom>
          <a:noFill/>
          <a:ln>
            <a:noFill/>
          </a:ln>
        </p:spPr>
        <p:txBody>
          <a:bodyPr spcFirstLastPara="1" wrap="square" lIns="91325" tIns="45650" rIns="91325" bIns="4565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Shape 501"/>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02" name="Shape 502"/>
          <p:cNvSpPr txBox="1">
            <a:spLocks noGrp="1"/>
          </p:cNvSpPr>
          <p:nvPr>
            <p:ph type="sldNum" idx="12"/>
          </p:nvPr>
        </p:nvSpPr>
        <p:spPr>
          <a:xfrm>
            <a:off x="3884613" y="8685214"/>
            <a:ext cx="2971800" cy="457200"/>
          </a:xfrm>
          <a:prstGeom prst="rect">
            <a:avLst/>
          </a:prstGeom>
          <a:noFill/>
          <a:ln>
            <a:noFill/>
          </a:ln>
        </p:spPr>
        <p:txBody>
          <a:bodyPr spcFirstLastPara="1" wrap="square" lIns="91325" tIns="45650" rIns="91325" bIns="4565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Shape 5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Shape 508"/>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09" name="Shape 509"/>
          <p:cNvSpPr txBox="1">
            <a:spLocks noGrp="1"/>
          </p:cNvSpPr>
          <p:nvPr>
            <p:ph type="sldNum" idx="12"/>
          </p:nvPr>
        </p:nvSpPr>
        <p:spPr>
          <a:xfrm>
            <a:off x="3884613" y="8685214"/>
            <a:ext cx="2971800" cy="457200"/>
          </a:xfrm>
          <a:prstGeom prst="rect">
            <a:avLst/>
          </a:prstGeom>
          <a:noFill/>
          <a:ln>
            <a:noFill/>
          </a:ln>
        </p:spPr>
        <p:txBody>
          <a:bodyPr spcFirstLastPara="1" wrap="square" lIns="91325" tIns="45650" rIns="91325" bIns="4565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Shape 5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Shape 515"/>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16" name="Shape 516"/>
          <p:cNvSpPr txBox="1">
            <a:spLocks noGrp="1"/>
          </p:cNvSpPr>
          <p:nvPr>
            <p:ph type="sldNum" idx="12"/>
          </p:nvPr>
        </p:nvSpPr>
        <p:spPr>
          <a:xfrm>
            <a:off x="3884613" y="8685214"/>
            <a:ext cx="2971800" cy="457200"/>
          </a:xfrm>
          <a:prstGeom prst="rect">
            <a:avLst/>
          </a:prstGeom>
          <a:noFill/>
          <a:ln>
            <a:noFill/>
          </a:ln>
        </p:spPr>
        <p:txBody>
          <a:bodyPr spcFirstLastPara="1" wrap="square" lIns="91325" tIns="45650" rIns="91325" bIns="4565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Shape 5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Shape 522"/>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23" name="Shape 523"/>
          <p:cNvSpPr txBox="1">
            <a:spLocks noGrp="1"/>
          </p:cNvSpPr>
          <p:nvPr>
            <p:ph type="sldNum" idx="12"/>
          </p:nvPr>
        </p:nvSpPr>
        <p:spPr>
          <a:xfrm>
            <a:off x="3884613" y="8685214"/>
            <a:ext cx="2971800" cy="457200"/>
          </a:xfrm>
          <a:prstGeom prst="rect">
            <a:avLst/>
          </a:prstGeom>
          <a:noFill/>
          <a:ln>
            <a:noFill/>
          </a:ln>
        </p:spPr>
        <p:txBody>
          <a:bodyPr spcFirstLastPara="1" wrap="square" lIns="91325" tIns="45650" rIns="91325" bIns="4565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9.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Shape 5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2" name="Shape 62"/>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63" name="Shape 6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8" name="Shape 68"/>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722313" y="4406900"/>
            <a:ext cx="7772400" cy="13620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4" name="Shape 74"/>
          <p:cNvSpPr txBox="1">
            <a:spLocks noGrp="1"/>
          </p:cNvSpPr>
          <p:nvPr>
            <p:ph type="body" idx="1"/>
          </p:nvPr>
        </p:nvSpPr>
        <p:spPr>
          <a:xfrm>
            <a:off x="722313" y="2906713"/>
            <a:ext cx="7772400" cy="1500300"/>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0" name="Shape 80"/>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7" name="Shape 87"/>
          <p:cNvSpPr txBox="1">
            <a:spLocks noGrp="1"/>
          </p:cNvSpPr>
          <p:nvPr>
            <p:ph type="body" idx="1"/>
          </p:nvPr>
        </p:nvSpPr>
        <p:spPr>
          <a:xfrm>
            <a:off x="457200" y="1535113"/>
            <a:ext cx="4040100" cy="6399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body" idx="3"/>
          </p:nvPr>
        </p:nvSpPr>
        <p:spPr>
          <a:xfrm>
            <a:off x="4645025" y="1535113"/>
            <a:ext cx="4041900" cy="6399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96" name="Shape 96"/>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273050"/>
            <a:ext cx="3008400" cy="11619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1" name="Shape 101"/>
          <p:cNvSpPr txBox="1">
            <a:spLocks noGrp="1"/>
          </p:cNvSpPr>
          <p:nvPr>
            <p:ph type="body" idx="1"/>
          </p:nvPr>
        </p:nvSpPr>
        <p:spPr>
          <a:xfrm>
            <a:off x="3575050" y="273050"/>
            <a:ext cx="5111700" cy="58530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8" name="Shape 108"/>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L="0" marR="0" lvl="0" indent="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body" idx="1"/>
          </p:nvPr>
        </p:nvSpPr>
        <p:spPr>
          <a:xfrm>
            <a:off x="1792288" y="5367338"/>
            <a:ext cx="5486400" cy="804900"/>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15" name="Shape 115"/>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rot="5400000">
            <a:off x="4732350" y="2171688"/>
            <a:ext cx="5851500" cy="20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21" name="Shape 121"/>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33006F"/>
        </a:solidFill>
        <a:effectLst/>
      </p:bgPr>
    </p:bg>
    <p:spTree>
      <p:nvGrpSpPr>
        <p:cNvPr id="1" name="Shape 126"/>
        <p:cNvGrpSpPr/>
        <p:nvPr/>
      </p:nvGrpSpPr>
      <p:grpSpPr>
        <a:xfrm>
          <a:off x="0" y="0"/>
          <a:ext cx="0" cy="0"/>
          <a:chOff x="0" y="0"/>
          <a:chExt cx="0" cy="0"/>
        </a:xfrm>
      </p:grpSpPr>
      <p:pic>
        <p:nvPicPr>
          <p:cNvPr id="127" name="Shape 127" descr="UW_W Logo_White.png"/>
          <p:cNvPicPr preferRelativeResize="0"/>
          <p:nvPr/>
        </p:nvPicPr>
        <p:blipFill rotWithShape="1">
          <a:blip r:embed="rId2">
            <a:alphaModFix/>
          </a:blip>
          <a:srcRect/>
          <a:stretch/>
        </p:blipFill>
        <p:spPr>
          <a:xfrm>
            <a:off x="7483915" y="5945854"/>
            <a:ext cx="1371600" cy="923544"/>
          </a:xfrm>
          <a:prstGeom prst="rect">
            <a:avLst/>
          </a:prstGeom>
          <a:noFill/>
          <a:ln>
            <a:noFill/>
          </a:ln>
        </p:spPr>
      </p:pic>
      <p:pic>
        <p:nvPicPr>
          <p:cNvPr id="128" name="Shape 128"/>
          <p:cNvPicPr preferRelativeResize="0"/>
          <p:nvPr/>
        </p:nvPicPr>
        <p:blipFill rotWithShape="1">
          <a:blip r:embed="rId3">
            <a:alphaModFix/>
          </a:blip>
          <a:srcRect/>
          <a:stretch/>
        </p:blipFill>
        <p:spPr>
          <a:xfrm>
            <a:off x="677334" y="6354234"/>
            <a:ext cx="2540002" cy="266700"/>
          </a:xfrm>
          <a:prstGeom prst="rect">
            <a:avLst/>
          </a:prstGeom>
          <a:noFill/>
          <a:ln>
            <a:noFill/>
          </a:ln>
        </p:spPr>
      </p:pic>
      <p:sp>
        <p:nvSpPr>
          <p:cNvPr id="129" name="Shape 129"/>
          <p:cNvSpPr txBox="1">
            <a:spLocks noGrp="1"/>
          </p:cNvSpPr>
          <p:nvPr>
            <p:ph type="body" idx="1"/>
          </p:nvPr>
        </p:nvSpPr>
        <p:spPr>
          <a:xfrm>
            <a:off x="671757" y="1332224"/>
            <a:ext cx="6972300" cy="26418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000"/>
              </a:spcBef>
              <a:spcAft>
                <a:spcPts val="0"/>
              </a:spcAft>
              <a:buClr>
                <a:srgbClr val="E8D3A2"/>
              </a:buClr>
              <a:buSzPts val="5000"/>
              <a:buFont typeface="Arial"/>
              <a:buNone/>
              <a:defRPr sz="5000" b="0" i="0" u="none" strike="noStrike" cap="none">
                <a:solidFill>
                  <a:srgbClr val="E8D3A2"/>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30" name="Shape 130"/>
          <p:cNvPicPr preferRelativeResize="0"/>
          <p:nvPr/>
        </p:nvPicPr>
        <p:blipFill rotWithShape="1">
          <a:blip r:embed="rId4">
            <a:alphaModFix/>
          </a:blip>
          <a:srcRect/>
          <a:stretch/>
        </p:blipFill>
        <p:spPr>
          <a:xfrm>
            <a:off x="779463" y="3973980"/>
            <a:ext cx="1600198" cy="1397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600"/>
              </a:spcBef>
              <a:spcAft>
                <a:spcPts val="0"/>
              </a:spcAft>
              <a:buClr>
                <a:srgbClr val="E8D3A2"/>
              </a:buClr>
              <a:buSzPts val="3000"/>
              <a:buFont typeface="Arial"/>
              <a:buNone/>
              <a:defRPr sz="3000" b="0" i="0" u="none" strike="noStrike" cap="none">
                <a:solidFill>
                  <a:srgbClr val="E8D3A2"/>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33" name="Shape 133"/>
          <p:cNvSpPr txBox="1">
            <a:spLocks noGrp="1"/>
          </p:cNvSpPr>
          <p:nvPr>
            <p:ph type="body" idx="2"/>
          </p:nvPr>
        </p:nvSpPr>
        <p:spPr>
          <a:xfrm>
            <a:off x="659305" y="2320239"/>
            <a:ext cx="8197200" cy="38100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E8D3A2"/>
              </a:buClr>
              <a:buSzPts val="2400"/>
              <a:buFont typeface="Merriweather Sans"/>
              <a:buChar char="&gt;"/>
              <a:defRPr sz="2400" b="0" i="0" u="none" strike="noStrike" cap="none">
                <a:solidFill>
                  <a:srgbClr val="E8D3A2"/>
                </a:solidFill>
                <a:latin typeface="Open Sans Light"/>
                <a:ea typeface="Open Sans Light"/>
                <a:cs typeface="Open Sans Light"/>
                <a:sym typeface="Open Sans Light"/>
              </a:defRPr>
            </a:lvl1pPr>
            <a:lvl2pPr marL="914400" marR="0" lvl="1" indent="-355600" algn="l" rtl="0">
              <a:spcBef>
                <a:spcPts val="400"/>
              </a:spcBef>
              <a:spcAft>
                <a:spcPts val="0"/>
              </a:spcAft>
              <a:buClr>
                <a:srgbClr val="E8D3A2"/>
              </a:buClr>
              <a:buSzPts val="2000"/>
              <a:buFont typeface="Arial"/>
              <a:buChar char="–"/>
              <a:defRPr sz="2000" b="0" i="0" u="none" strike="noStrike" cap="none">
                <a:solidFill>
                  <a:srgbClr val="E8D3A2"/>
                </a:solidFill>
                <a:latin typeface="Open Sans Light"/>
                <a:ea typeface="Open Sans Light"/>
                <a:cs typeface="Open Sans Light"/>
                <a:sym typeface="Open Sans Light"/>
              </a:defRPr>
            </a:lvl2pPr>
            <a:lvl3pPr marL="1371600" marR="0" lvl="2" indent="-342900" algn="l" rtl="0">
              <a:spcBef>
                <a:spcPts val="360"/>
              </a:spcBef>
              <a:spcAft>
                <a:spcPts val="0"/>
              </a:spcAft>
              <a:buClr>
                <a:srgbClr val="E8D3A2"/>
              </a:buClr>
              <a:buSzPts val="1800"/>
              <a:buFont typeface="Merriweather Sans"/>
              <a:buChar char="&gt;"/>
              <a:defRPr sz="1800" b="0" i="0" u="none" strike="noStrike" cap="none">
                <a:solidFill>
                  <a:srgbClr val="E8D3A2"/>
                </a:solidFill>
                <a:latin typeface="Open Sans Light"/>
                <a:ea typeface="Open Sans Light"/>
                <a:cs typeface="Open Sans Light"/>
                <a:sym typeface="Open Sans Light"/>
              </a:defRPr>
            </a:lvl3pPr>
            <a:lvl4pPr marL="1828800" marR="0" lvl="3" indent="-330200" algn="l" rtl="0">
              <a:spcBef>
                <a:spcPts val="320"/>
              </a:spcBef>
              <a:spcAft>
                <a:spcPts val="0"/>
              </a:spcAft>
              <a:buClr>
                <a:srgbClr val="E8D3A2"/>
              </a:buClr>
              <a:buSzPts val="1600"/>
              <a:buFont typeface="Arial"/>
              <a:buChar char="–"/>
              <a:defRPr sz="1600" b="0" i="0" u="none" strike="noStrike" cap="none">
                <a:solidFill>
                  <a:srgbClr val="E8D3A2"/>
                </a:solidFill>
                <a:latin typeface="Open Sans Light"/>
                <a:ea typeface="Open Sans Light"/>
                <a:cs typeface="Open Sans Light"/>
                <a:sym typeface="Open Sans Light"/>
              </a:defRPr>
            </a:lvl4pPr>
            <a:lvl5pPr marL="2286000" marR="0" lvl="4" indent="-317500" algn="l" rtl="0">
              <a:spcBef>
                <a:spcPts val="280"/>
              </a:spcBef>
              <a:spcAft>
                <a:spcPts val="0"/>
              </a:spcAft>
              <a:buClr>
                <a:srgbClr val="E8D3A2"/>
              </a:buClr>
              <a:buSzPts val="1400"/>
              <a:buFont typeface="Merriweather Sans"/>
              <a:buChar char="&gt;"/>
              <a:defRPr sz="1400" b="0" i="0" u="none" strike="noStrike" cap="none">
                <a:solidFill>
                  <a:srgbClr val="E8D3A2"/>
                </a:solidFill>
                <a:latin typeface="Open Sans Light"/>
                <a:ea typeface="Open Sans Light"/>
                <a:cs typeface="Open Sans Light"/>
                <a:sym typeface="Open Sans Light"/>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34" name="Shape 134"/>
          <p:cNvSpPr txBox="1">
            <a:spLocks noGrp="1"/>
          </p:cNvSpPr>
          <p:nvPr>
            <p:ph type="body" idx="3"/>
          </p:nvPr>
        </p:nvSpPr>
        <p:spPr>
          <a:xfrm>
            <a:off x="671757" y="1730667"/>
            <a:ext cx="8184600" cy="4113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480"/>
              </a:spcBef>
              <a:spcAft>
                <a:spcPts val="0"/>
              </a:spcAft>
              <a:buClr>
                <a:srgbClr val="E8D3A2"/>
              </a:buClr>
              <a:buSzPts val="2400"/>
              <a:buFont typeface="Arial"/>
              <a:buNone/>
              <a:defRPr sz="2400" b="0" i="0" u="none" strike="noStrike" cap="none">
                <a:solidFill>
                  <a:srgbClr val="E8D3A2"/>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35" name="Shape 135"/>
          <p:cNvPicPr preferRelativeResize="0"/>
          <p:nvPr/>
        </p:nvPicPr>
        <p:blipFill rotWithShape="1">
          <a:blip r:embed="rId2">
            <a:alphaModFix/>
          </a:blip>
          <a:srcRect/>
          <a:stretch/>
        </p:blipFill>
        <p:spPr>
          <a:xfrm>
            <a:off x="766763" y="1364403"/>
            <a:ext cx="1103785" cy="96361"/>
          </a:xfrm>
          <a:prstGeom prst="rect">
            <a:avLst/>
          </a:prstGeom>
          <a:noFill/>
          <a:ln>
            <a:noFill/>
          </a:ln>
        </p:spPr>
      </p:pic>
      <p:pic>
        <p:nvPicPr>
          <p:cNvPr id="136" name="Shape 136"/>
          <p:cNvPicPr preferRelativeResize="0"/>
          <p:nvPr/>
        </p:nvPicPr>
        <p:blipFill rotWithShape="1">
          <a:blip r:embed="rId3">
            <a:alphaModFix/>
          </a:blip>
          <a:srcRect/>
          <a:stretch/>
        </p:blipFill>
        <p:spPr>
          <a:xfrm>
            <a:off x="6248401" y="6354234"/>
            <a:ext cx="2540002" cy="2667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rgbClr val="33006F"/>
        </a:solidFill>
        <a:effectLst/>
      </p:bgPr>
    </p:bg>
    <p:spTree>
      <p:nvGrpSpPr>
        <p:cNvPr id="1" name="Shape 137"/>
        <p:cNvGrpSpPr/>
        <p:nvPr/>
      </p:nvGrpSpPr>
      <p:grpSpPr>
        <a:xfrm>
          <a:off x="0" y="0"/>
          <a:ext cx="0" cy="0"/>
          <a:chOff x="0" y="0"/>
          <a:chExt cx="0" cy="0"/>
        </a:xfrm>
      </p:grpSpPr>
      <p:pic>
        <p:nvPicPr>
          <p:cNvPr id="138" name="Shape 138" descr="UW_W Logo_White.png"/>
          <p:cNvPicPr preferRelativeResize="0"/>
          <p:nvPr/>
        </p:nvPicPr>
        <p:blipFill rotWithShape="1">
          <a:blip r:embed="rId2">
            <a:alphaModFix/>
          </a:blip>
          <a:srcRect/>
          <a:stretch/>
        </p:blipFill>
        <p:spPr>
          <a:xfrm>
            <a:off x="7483915" y="5945854"/>
            <a:ext cx="1371600" cy="923544"/>
          </a:xfrm>
          <a:prstGeom prst="rect">
            <a:avLst/>
          </a:prstGeom>
          <a:noFill/>
          <a:ln>
            <a:noFill/>
          </a:ln>
        </p:spPr>
      </p:pic>
      <p:sp>
        <p:nvSpPr>
          <p:cNvPr id="139" name="Shape 139"/>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600"/>
              </a:spcBef>
              <a:spcAft>
                <a:spcPts val="0"/>
              </a:spcAft>
              <a:buClr>
                <a:srgbClr val="E8D3A2"/>
              </a:buClr>
              <a:buSzPts val="3000"/>
              <a:buFont typeface="Arial"/>
              <a:buNone/>
              <a:defRPr sz="3000" b="0" i="0" u="none" strike="noStrike" cap="none">
                <a:solidFill>
                  <a:srgbClr val="E8D3A2"/>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40" name="Shape 140"/>
          <p:cNvSpPr txBox="1">
            <a:spLocks noGrp="1"/>
          </p:cNvSpPr>
          <p:nvPr>
            <p:ph type="body" idx="2"/>
          </p:nvPr>
        </p:nvSpPr>
        <p:spPr>
          <a:xfrm>
            <a:off x="659305" y="1736725"/>
            <a:ext cx="8076900" cy="40155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Merriweather Sans"/>
              <a:buChar char="&gt;"/>
              <a:defRPr sz="2400" b="0" i="0" u="none" strike="noStrike" cap="none">
                <a:solidFill>
                  <a:schemeClr val="dk1"/>
                </a:solidFill>
                <a:latin typeface="Open Sans Light"/>
                <a:ea typeface="Open Sans Light"/>
                <a:cs typeface="Open Sans Light"/>
                <a:sym typeface="Open Sans Light"/>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2pPr>
            <a:lvl3pPr marL="1371600" marR="0" lvl="2" indent="-342900" algn="l" rtl="0">
              <a:spcBef>
                <a:spcPts val="360"/>
              </a:spcBef>
              <a:spcAft>
                <a:spcPts val="0"/>
              </a:spcAft>
              <a:buClr>
                <a:schemeClr val="dk1"/>
              </a:buClr>
              <a:buSzPts val="1800"/>
              <a:buFont typeface="Merriweather Sans"/>
              <a:buChar char="&gt;"/>
              <a:defRPr sz="1800" b="0" i="0" u="none" strike="noStrike" cap="none">
                <a:solidFill>
                  <a:schemeClr val="dk1"/>
                </a:solidFill>
                <a:latin typeface="Open Sans Light"/>
                <a:ea typeface="Open Sans Light"/>
                <a:cs typeface="Open Sans Light"/>
                <a:sym typeface="Open Sans Light"/>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Open Sans Light"/>
                <a:ea typeface="Open Sans Light"/>
                <a:cs typeface="Open Sans Light"/>
                <a:sym typeface="Open Sans Light"/>
              </a:defRPr>
            </a:lvl4pPr>
            <a:lvl5pPr marL="2286000" marR="0" lvl="4" indent="-317500" algn="l" rtl="0">
              <a:spcBef>
                <a:spcPts val="280"/>
              </a:spcBef>
              <a:spcAft>
                <a:spcPts val="0"/>
              </a:spcAft>
              <a:buClr>
                <a:schemeClr val="dk1"/>
              </a:buClr>
              <a:buSzPts val="1400"/>
              <a:buFont typeface="Merriweather Sans"/>
              <a:buChar char="&gt;"/>
              <a:defRPr sz="1400" b="0" i="0" u="none" strike="noStrike" cap="none">
                <a:solidFill>
                  <a:schemeClr val="dk1"/>
                </a:solidFill>
                <a:latin typeface="Open Sans Light"/>
                <a:ea typeface="Open Sans Light"/>
                <a:cs typeface="Open Sans Light"/>
                <a:sym typeface="Open Sans Light"/>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41" name="Shape 141"/>
          <p:cNvPicPr preferRelativeResize="0"/>
          <p:nvPr/>
        </p:nvPicPr>
        <p:blipFill rotWithShape="1">
          <a:blip r:embed="rId3">
            <a:alphaModFix/>
          </a:blip>
          <a:srcRect/>
          <a:stretch/>
        </p:blipFill>
        <p:spPr>
          <a:xfrm>
            <a:off x="766763" y="1364403"/>
            <a:ext cx="1103785" cy="96361"/>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33006F"/>
        </a:solidFill>
        <a:effectLst/>
      </p:bgPr>
    </p:bg>
    <p:spTree>
      <p:nvGrpSpPr>
        <p:cNvPr id="1" name="Shape 142"/>
        <p:cNvGrpSpPr/>
        <p:nvPr/>
      </p:nvGrpSpPr>
      <p:grpSpPr>
        <a:xfrm>
          <a:off x="0" y="0"/>
          <a:ext cx="0" cy="0"/>
          <a:chOff x="0" y="0"/>
          <a:chExt cx="0" cy="0"/>
        </a:xfrm>
      </p:grpSpPr>
      <p:pic>
        <p:nvPicPr>
          <p:cNvPr id="143" name="Shape 143"/>
          <p:cNvPicPr preferRelativeResize="0"/>
          <p:nvPr/>
        </p:nvPicPr>
        <p:blipFill rotWithShape="1">
          <a:blip r:embed="rId2">
            <a:alphaModFix/>
          </a:blip>
          <a:srcRect/>
          <a:stretch/>
        </p:blipFill>
        <p:spPr>
          <a:xfrm>
            <a:off x="6248401" y="6354234"/>
            <a:ext cx="2540002" cy="266700"/>
          </a:xfrm>
          <a:prstGeom prst="rect">
            <a:avLst/>
          </a:prstGeom>
          <a:noFill/>
          <a:ln>
            <a:noFill/>
          </a:ln>
        </p:spPr>
      </p:pic>
      <p:sp>
        <p:nvSpPr>
          <p:cNvPr id="144" name="Shape 144"/>
          <p:cNvSpPr>
            <a:spLocks noGrp="1"/>
          </p:cNvSpPr>
          <p:nvPr>
            <p:ph type="chart" idx="2"/>
          </p:nvPr>
        </p:nvSpPr>
        <p:spPr>
          <a:xfrm>
            <a:off x="766763" y="1736725"/>
            <a:ext cx="8021700" cy="4432200"/>
          </a:xfrm>
          <a:prstGeom prst="rect">
            <a:avLst/>
          </a:prstGeom>
          <a:noFill/>
          <a:ln>
            <a:noFill/>
          </a:ln>
        </p:spPr>
        <p:txBody>
          <a:bodyPr spcFirstLastPara="1" wrap="square" lIns="91425" tIns="91425" rIns="91425" bIns="91425" anchor="t" anchorCtr="0"/>
          <a:lstStyle>
            <a:lvl1pPr marR="0" lvl="0" algn="l" rtl="0">
              <a:spcBef>
                <a:spcPts val="480"/>
              </a:spcBef>
              <a:spcAft>
                <a:spcPts val="0"/>
              </a:spcAft>
              <a:buClr>
                <a:schemeClr val="dk1"/>
              </a:buClr>
              <a:buSzPts val="2400"/>
              <a:buFont typeface="Arial"/>
              <a:buNone/>
              <a:defRPr sz="2400" b="0" i="0" u="none" strike="noStrike" cap="none">
                <a:solidFill>
                  <a:schemeClr val="dk1"/>
                </a:solidFill>
                <a:latin typeface="Open Sans Light"/>
                <a:ea typeface="Open Sans Light"/>
                <a:cs typeface="Open Sans Light"/>
                <a:sym typeface="Open Sans Light"/>
              </a:defRPr>
            </a:lvl1pPr>
            <a:lvl2pPr marR="0" lvl="1"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45" name="Shape 145"/>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600"/>
              </a:spcBef>
              <a:spcAft>
                <a:spcPts val="0"/>
              </a:spcAft>
              <a:buClr>
                <a:srgbClr val="E8D3A2"/>
              </a:buClr>
              <a:buSzPts val="3000"/>
              <a:buFont typeface="Arial"/>
              <a:buNone/>
              <a:defRPr sz="3000" b="0" i="0" u="none" strike="noStrike" cap="none">
                <a:solidFill>
                  <a:srgbClr val="E8D3A2"/>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46" name="Shape 146"/>
          <p:cNvPicPr preferRelativeResize="0"/>
          <p:nvPr/>
        </p:nvPicPr>
        <p:blipFill rotWithShape="1">
          <a:blip r:embed="rId3">
            <a:alphaModFix/>
          </a:blip>
          <a:srcRect/>
          <a:stretch/>
        </p:blipFill>
        <p:spPr>
          <a:xfrm>
            <a:off x="766763" y="1364403"/>
            <a:ext cx="1103785" cy="96361"/>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48"/>
        <p:cNvGrpSpPr/>
        <p:nvPr/>
      </p:nvGrpSpPr>
      <p:grpSpPr>
        <a:xfrm>
          <a:off x="0" y="0"/>
          <a:ext cx="0" cy="0"/>
          <a:chOff x="0" y="0"/>
          <a:chExt cx="0" cy="0"/>
        </a:xfrm>
      </p:grpSpPr>
      <p:pic>
        <p:nvPicPr>
          <p:cNvPr id="149" name="Shape 149" descr="UW_W Logo_White.png"/>
          <p:cNvPicPr preferRelativeResize="0"/>
          <p:nvPr/>
        </p:nvPicPr>
        <p:blipFill rotWithShape="1">
          <a:blip r:embed="rId2">
            <a:alphaModFix/>
          </a:blip>
          <a:srcRect/>
          <a:stretch/>
        </p:blipFill>
        <p:spPr>
          <a:xfrm>
            <a:off x="7483915" y="5945854"/>
            <a:ext cx="1371600" cy="923544"/>
          </a:xfrm>
          <a:prstGeom prst="rect">
            <a:avLst/>
          </a:prstGeom>
          <a:noFill/>
          <a:ln>
            <a:noFill/>
          </a:ln>
        </p:spPr>
      </p:pic>
      <p:sp>
        <p:nvSpPr>
          <p:cNvPr id="150" name="Shape 150"/>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600"/>
              </a:spcBef>
              <a:spcAft>
                <a:spcPts val="0"/>
              </a:spcAft>
              <a:buClr>
                <a:srgbClr val="33006F"/>
              </a:buClr>
              <a:buSzPts val="3000"/>
              <a:buFont typeface="Arial"/>
              <a:buNone/>
              <a:defRPr sz="3000" b="0" i="0" u="none" strike="noStrike" cap="none">
                <a:solidFill>
                  <a:srgbClr val="33006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1" name="Shape 151"/>
          <p:cNvSpPr txBox="1">
            <a:spLocks noGrp="1"/>
          </p:cNvSpPr>
          <p:nvPr>
            <p:ph type="body" idx="2"/>
          </p:nvPr>
        </p:nvSpPr>
        <p:spPr>
          <a:xfrm>
            <a:off x="659305" y="1736725"/>
            <a:ext cx="8076900" cy="40155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33006F"/>
              </a:buClr>
              <a:buSzPts val="2400"/>
              <a:buFont typeface="Merriweather Sans"/>
              <a:buChar char="&gt;"/>
              <a:defRPr sz="2400" b="0" i="0" u="none" strike="noStrike" cap="none">
                <a:solidFill>
                  <a:srgbClr val="33006F"/>
                </a:solidFill>
                <a:latin typeface="Open Sans Light"/>
                <a:ea typeface="Open Sans Light"/>
                <a:cs typeface="Open Sans Light"/>
                <a:sym typeface="Open Sans Light"/>
              </a:defRPr>
            </a:lvl1pPr>
            <a:lvl2pPr marL="914400" marR="0" lvl="1" indent="-355600" algn="l" rtl="0">
              <a:spcBef>
                <a:spcPts val="400"/>
              </a:spcBef>
              <a:spcAft>
                <a:spcPts val="0"/>
              </a:spcAft>
              <a:buClr>
                <a:srgbClr val="33006F"/>
              </a:buClr>
              <a:buSzPts val="2000"/>
              <a:buFont typeface="Arial"/>
              <a:buChar char="–"/>
              <a:defRPr sz="2000" b="0" i="0" u="none" strike="noStrike" cap="none">
                <a:solidFill>
                  <a:srgbClr val="33006F"/>
                </a:solidFill>
                <a:latin typeface="Open Sans Light"/>
                <a:ea typeface="Open Sans Light"/>
                <a:cs typeface="Open Sans Light"/>
                <a:sym typeface="Open Sans Light"/>
              </a:defRPr>
            </a:lvl2pPr>
            <a:lvl3pPr marL="1371600" marR="0" lvl="2" indent="-342900" algn="l" rtl="0">
              <a:spcBef>
                <a:spcPts val="360"/>
              </a:spcBef>
              <a:spcAft>
                <a:spcPts val="0"/>
              </a:spcAft>
              <a:buClr>
                <a:srgbClr val="33006F"/>
              </a:buClr>
              <a:buSzPts val="1800"/>
              <a:buFont typeface="Merriweather Sans"/>
              <a:buChar char="&gt;"/>
              <a:defRPr sz="1800" b="0" i="0" u="none" strike="noStrike" cap="none">
                <a:solidFill>
                  <a:srgbClr val="33006F"/>
                </a:solidFill>
                <a:latin typeface="Open Sans Light"/>
                <a:ea typeface="Open Sans Light"/>
                <a:cs typeface="Open Sans Light"/>
                <a:sym typeface="Open Sans Light"/>
              </a:defRPr>
            </a:lvl3pPr>
            <a:lvl4pPr marL="1828800" marR="0" lvl="3" indent="-330200" algn="l" rtl="0">
              <a:spcBef>
                <a:spcPts val="320"/>
              </a:spcBef>
              <a:spcAft>
                <a:spcPts val="0"/>
              </a:spcAft>
              <a:buClr>
                <a:srgbClr val="33006F"/>
              </a:buClr>
              <a:buSzPts val="1600"/>
              <a:buFont typeface="Arial"/>
              <a:buChar char="–"/>
              <a:defRPr sz="1600" b="0" i="0" u="none" strike="noStrike" cap="none">
                <a:solidFill>
                  <a:srgbClr val="33006F"/>
                </a:solidFill>
                <a:latin typeface="Open Sans Light"/>
                <a:ea typeface="Open Sans Light"/>
                <a:cs typeface="Open Sans Light"/>
                <a:sym typeface="Open Sans Light"/>
              </a:defRPr>
            </a:lvl4pPr>
            <a:lvl5pPr marL="2286000" marR="0" lvl="4" indent="-317500" algn="l" rtl="0">
              <a:spcBef>
                <a:spcPts val="280"/>
              </a:spcBef>
              <a:spcAft>
                <a:spcPts val="0"/>
              </a:spcAft>
              <a:buClr>
                <a:srgbClr val="33006F"/>
              </a:buClr>
              <a:buSzPts val="1400"/>
              <a:buFont typeface="Merriweather Sans"/>
              <a:buChar char="&gt;"/>
              <a:defRPr sz="1400" b="0" i="0" u="none" strike="noStrike" cap="none">
                <a:solidFill>
                  <a:srgbClr val="33006F"/>
                </a:solidFill>
                <a:latin typeface="Open Sans Light"/>
                <a:ea typeface="Open Sans Light"/>
                <a:cs typeface="Open Sans Light"/>
                <a:sym typeface="Open Sans Light"/>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52" name="Shape 152"/>
          <p:cNvPicPr preferRelativeResize="0"/>
          <p:nvPr/>
        </p:nvPicPr>
        <p:blipFill rotWithShape="1">
          <a:blip r:embed="rId3">
            <a:alphaModFix/>
          </a:blip>
          <a:srcRect/>
          <a:stretch/>
        </p:blipFill>
        <p:spPr>
          <a:xfrm>
            <a:off x="766763" y="1364403"/>
            <a:ext cx="1103785" cy="96361"/>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3"/>
        <p:cNvGrpSpPr/>
        <p:nvPr/>
      </p:nvGrpSpPr>
      <p:grpSpPr>
        <a:xfrm>
          <a:off x="0" y="0"/>
          <a:ext cx="0" cy="0"/>
          <a:chOff x="0" y="0"/>
          <a:chExt cx="0" cy="0"/>
        </a:xfrm>
      </p:grpSpPr>
      <p:pic>
        <p:nvPicPr>
          <p:cNvPr id="154" name="Shape 154" descr="UW_W Logo_White.png"/>
          <p:cNvPicPr preferRelativeResize="0"/>
          <p:nvPr/>
        </p:nvPicPr>
        <p:blipFill rotWithShape="1">
          <a:blip r:embed="rId2">
            <a:alphaModFix/>
          </a:blip>
          <a:srcRect/>
          <a:stretch/>
        </p:blipFill>
        <p:spPr>
          <a:xfrm>
            <a:off x="7483915" y="5945854"/>
            <a:ext cx="1371600" cy="923544"/>
          </a:xfrm>
          <a:prstGeom prst="rect">
            <a:avLst/>
          </a:prstGeom>
          <a:noFill/>
          <a:ln>
            <a:noFill/>
          </a:ln>
        </p:spPr>
      </p:pic>
      <p:sp>
        <p:nvSpPr>
          <p:cNvPr id="155" name="Shape 155"/>
          <p:cNvSpPr txBox="1">
            <a:spLocks noGrp="1"/>
          </p:cNvSpPr>
          <p:nvPr>
            <p:ph type="body" idx="1"/>
          </p:nvPr>
        </p:nvSpPr>
        <p:spPr>
          <a:xfrm>
            <a:off x="671757" y="1332224"/>
            <a:ext cx="6972300" cy="26418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000"/>
              </a:spcBef>
              <a:spcAft>
                <a:spcPts val="0"/>
              </a:spcAft>
              <a:buClr>
                <a:schemeClr val="dk1"/>
              </a:buClr>
              <a:buSzPts val="5000"/>
              <a:buFont typeface="Arial"/>
              <a:buNone/>
              <a:defRPr sz="5000" b="0" i="0" u="none" strike="noStrike" cap="none">
                <a:solidFill>
                  <a:schemeClr val="dk1"/>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56" name="Shape 156"/>
          <p:cNvPicPr preferRelativeResize="0"/>
          <p:nvPr/>
        </p:nvPicPr>
        <p:blipFill rotWithShape="1">
          <a:blip r:embed="rId3">
            <a:alphaModFix/>
          </a:blip>
          <a:srcRect/>
          <a:stretch/>
        </p:blipFill>
        <p:spPr>
          <a:xfrm>
            <a:off x="779463" y="3973980"/>
            <a:ext cx="1600198" cy="1397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600"/>
              </a:spcBef>
              <a:spcAft>
                <a:spcPts val="0"/>
              </a:spcAft>
              <a:buClr>
                <a:srgbClr val="33006F"/>
              </a:buClr>
              <a:buSzPts val="3000"/>
              <a:buFont typeface="Arial"/>
              <a:buNone/>
              <a:defRPr sz="3000" b="0" i="0" u="none" strike="noStrike" cap="none">
                <a:solidFill>
                  <a:srgbClr val="33006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9" name="Shape 159"/>
          <p:cNvSpPr txBox="1">
            <a:spLocks noGrp="1"/>
          </p:cNvSpPr>
          <p:nvPr>
            <p:ph type="body" idx="2"/>
          </p:nvPr>
        </p:nvSpPr>
        <p:spPr>
          <a:xfrm>
            <a:off x="659305" y="2320239"/>
            <a:ext cx="8197200" cy="38100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33006F"/>
              </a:buClr>
              <a:buSzPts val="2400"/>
              <a:buFont typeface="Merriweather Sans"/>
              <a:buChar char="&gt;"/>
              <a:defRPr sz="2400" b="0" i="0" u="none" strike="noStrike" cap="none">
                <a:solidFill>
                  <a:srgbClr val="33006F"/>
                </a:solidFill>
                <a:latin typeface="Open Sans Light"/>
                <a:ea typeface="Open Sans Light"/>
                <a:cs typeface="Open Sans Light"/>
                <a:sym typeface="Open Sans Light"/>
              </a:defRPr>
            </a:lvl1pPr>
            <a:lvl2pPr marL="914400" marR="0" lvl="1" indent="-355600" algn="l" rtl="0">
              <a:spcBef>
                <a:spcPts val="400"/>
              </a:spcBef>
              <a:spcAft>
                <a:spcPts val="0"/>
              </a:spcAft>
              <a:buClr>
                <a:srgbClr val="33006F"/>
              </a:buClr>
              <a:buSzPts val="2000"/>
              <a:buFont typeface="Arial"/>
              <a:buChar char="–"/>
              <a:defRPr sz="2000" b="0" i="0" u="none" strike="noStrike" cap="none">
                <a:solidFill>
                  <a:srgbClr val="33006F"/>
                </a:solidFill>
                <a:latin typeface="Open Sans Light"/>
                <a:ea typeface="Open Sans Light"/>
                <a:cs typeface="Open Sans Light"/>
                <a:sym typeface="Open Sans Light"/>
              </a:defRPr>
            </a:lvl2pPr>
            <a:lvl3pPr marL="1371600" marR="0" lvl="2" indent="-342900" algn="l" rtl="0">
              <a:spcBef>
                <a:spcPts val="360"/>
              </a:spcBef>
              <a:spcAft>
                <a:spcPts val="0"/>
              </a:spcAft>
              <a:buClr>
                <a:srgbClr val="33006F"/>
              </a:buClr>
              <a:buSzPts val="1800"/>
              <a:buFont typeface="Merriweather Sans"/>
              <a:buChar char="&gt;"/>
              <a:defRPr sz="1800" b="0" i="0" u="none" strike="noStrike" cap="none">
                <a:solidFill>
                  <a:srgbClr val="33006F"/>
                </a:solidFill>
                <a:latin typeface="Open Sans Light"/>
                <a:ea typeface="Open Sans Light"/>
                <a:cs typeface="Open Sans Light"/>
                <a:sym typeface="Open Sans Light"/>
              </a:defRPr>
            </a:lvl3pPr>
            <a:lvl4pPr marL="1828800" marR="0" lvl="3" indent="-330200" algn="l" rtl="0">
              <a:spcBef>
                <a:spcPts val="320"/>
              </a:spcBef>
              <a:spcAft>
                <a:spcPts val="0"/>
              </a:spcAft>
              <a:buClr>
                <a:srgbClr val="33006F"/>
              </a:buClr>
              <a:buSzPts val="1600"/>
              <a:buFont typeface="Arial"/>
              <a:buChar char="–"/>
              <a:defRPr sz="1600" b="0" i="0" u="none" strike="noStrike" cap="none">
                <a:solidFill>
                  <a:srgbClr val="33006F"/>
                </a:solidFill>
                <a:latin typeface="Open Sans Light"/>
                <a:ea typeface="Open Sans Light"/>
                <a:cs typeface="Open Sans Light"/>
                <a:sym typeface="Open Sans Light"/>
              </a:defRPr>
            </a:lvl4pPr>
            <a:lvl5pPr marL="2286000" marR="0" lvl="4" indent="-317500" algn="l" rtl="0">
              <a:spcBef>
                <a:spcPts val="280"/>
              </a:spcBef>
              <a:spcAft>
                <a:spcPts val="0"/>
              </a:spcAft>
              <a:buClr>
                <a:srgbClr val="33006F"/>
              </a:buClr>
              <a:buSzPts val="1400"/>
              <a:buFont typeface="Merriweather Sans"/>
              <a:buChar char="&gt;"/>
              <a:defRPr sz="1400" b="0" i="0" u="none" strike="noStrike" cap="none">
                <a:solidFill>
                  <a:srgbClr val="33006F"/>
                </a:solidFill>
                <a:latin typeface="Open Sans Light"/>
                <a:ea typeface="Open Sans Light"/>
                <a:cs typeface="Open Sans Light"/>
                <a:sym typeface="Open Sans Light"/>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0" name="Shape 160"/>
          <p:cNvSpPr txBox="1">
            <a:spLocks noGrp="1"/>
          </p:cNvSpPr>
          <p:nvPr>
            <p:ph type="body" idx="3"/>
          </p:nvPr>
        </p:nvSpPr>
        <p:spPr>
          <a:xfrm>
            <a:off x="671757" y="1730667"/>
            <a:ext cx="8184600" cy="4113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480"/>
              </a:spcBef>
              <a:spcAft>
                <a:spcPts val="0"/>
              </a:spcAft>
              <a:buClr>
                <a:srgbClr val="33006F"/>
              </a:buClr>
              <a:buSzPts val="2400"/>
              <a:buFont typeface="Arial"/>
              <a:buNone/>
              <a:defRPr sz="2400" b="0" i="0" u="none" strike="noStrike" cap="none">
                <a:solidFill>
                  <a:srgbClr val="33006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61" name="Shape 161"/>
          <p:cNvPicPr preferRelativeResize="0"/>
          <p:nvPr/>
        </p:nvPicPr>
        <p:blipFill rotWithShape="1">
          <a:blip r:embed="rId2">
            <a:alphaModFix/>
          </a:blip>
          <a:srcRect/>
          <a:stretch/>
        </p:blipFill>
        <p:spPr>
          <a:xfrm>
            <a:off x="766763" y="1364403"/>
            <a:ext cx="1103785" cy="96361"/>
          </a:xfrm>
          <a:prstGeom prst="rect">
            <a:avLst/>
          </a:prstGeom>
          <a:noFill/>
          <a:ln>
            <a:noFill/>
          </a:ln>
        </p:spPr>
      </p:pic>
      <p:pic>
        <p:nvPicPr>
          <p:cNvPr id="162" name="Shape 162"/>
          <p:cNvPicPr preferRelativeResize="0"/>
          <p:nvPr/>
        </p:nvPicPr>
        <p:blipFill rotWithShape="1">
          <a:blip r:embed="rId3">
            <a:alphaModFix/>
          </a:blip>
          <a:srcRect/>
          <a:stretch/>
        </p:blipFill>
        <p:spPr>
          <a:xfrm>
            <a:off x="6248401" y="6354234"/>
            <a:ext cx="2540002" cy="2667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163"/>
        <p:cNvGrpSpPr/>
        <p:nvPr/>
      </p:nvGrpSpPr>
      <p:grpSpPr>
        <a:xfrm>
          <a:off x="0" y="0"/>
          <a:ext cx="0" cy="0"/>
          <a:chOff x="0" y="0"/>
          <a:chExt cx="0" cy="0"/>
        </a:xfrm>
      </p:grpSpPr>
      <p:pic>
        <p:nvPicPr>
          <p:cNvPr id="164" name="Shape 164"/>
          <p:cNvPicPr preferRelativeResize="0"/>
          <p:nvPr/>
        </p:nvPicPr>
        <p:blipFill rotWithShape="1">
          <a:blip r:embed="rId2">
            <a:alphaModFix/>
          </a:blip>
          <a:srcRect/>
          <a:stretch/>
        </p:blipFill>
        <p:spPr>
          <a:xfrm>
            <a:off x="6248401" y="6354234"/>
            <a:ext cx="2540002" cy="266700"/>
          </a:xfrm>
          <a:prstGeom prst="rect">
            <a:avLst/>
          </a:prstGeom>
          <a:noFill/>
          <a:ln>
            <a:noFill/>
          </a:ln>
        </p:spPr>
      </p:pic>
      <p:sp>
        <p:nvSpPr>
          <p:cNvPr id="165" name="Shape 165"/>
          <p:cNvSpPr>
            <a:spLocks noGrp="1"/>
          </p:cNvSpPr>
          <p:nvPr>
            <p:ph type="chart" idx="2"/>
          </p:nvPr>
        </p:nvSpPr>
        <p:spPr>
          <a:xfrm>
            <a:off x="766763" y="1736725"/>
            <a:ext cx="8021700" cy="4432200"/>
          </a:xfrm>
          <a:prstGeom prst="rect">
            <a:avLst/>
          </a:prstGeom>
          <a:noFill/>
          <a:ln>
            <a:noFill/>
          </a:ln>
        </p:spPr>
        <p:txBody>
          <a:bodyPr spcFirstLastPara="1" wrap="square" lIns="91425" tIns="91425" rIns="91425" bIns="91425" anchor="t" anchorCtr="0"/>
          <a:lstStyle>
            <a:lvl1pPr marR="0" lvl="0" algn="l" rtl="0">
              <a:spcBef>
                <a:spcPts val="480"/>
              </a:spcBef>
              <a:spcAft>
                <a:spcPts val="0"/>
              </a:spcAft>
              <a:buClr>
                <a:srgbClr val="33006F"/>
              </a:buClr>
              <a:buSzPts val="2400"/>
              <a:buFont typeface="Arial"/>
              <a:buNone/>
              <a:defRPr sz="2400" b="0" i="0" u="none" strike="noStrike" cap="none">
                <a:solidFill>
                  <a:srgbClr val="33006F"/>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6" name="Shape 166"/>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600"/>
              </a:spcBef>
              <a:spcAft>
                <a:spcPts val="0"/>
              </a:spcAft>
              <a:buClr>
                <a:srgbClr val="33006F"/>
              </a:buClr>
              <a:buSzPts val="3000"/>
              <a:buFont typeface="Arial"/>
              <a:buNone/>
              <a:defRPr sz="3000" b="0" i="0" u="none" strike="noStrike" cap="none">
                <a:solidFill>
                  <a:srgbClr val="33006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67" name="Shape 167"/>
          <p:cNvPicPr preferRelativeResize="0"/>
          <p:nvPr/>
        </p:nvPicPr>
        <p:blipFill rotWithShape="1">
          <a:blip r:embed="rId3">
            <a:alphaModFix/>
          </a:blip>
          <a:srcRect/>
          <a:stretch/>
        </p:blipFill>
        <p:spPr>
          <a:xfrm>
            <a:off x="766763" y="1364403"/>
            <a:ext cx="1103785" cy="96361"/>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169"/>
        <p:cNvGrpSpPr/>
        <p:nvPr/>
      </p:nvGrpSpPr>
      <p:grpSpPr>
        <a:xfrm>
          <a:off x="0" y="0"/>
          <a:ext cx="0" cy="0"/>
          <a:chOff x="0" y="0"/>
          <a:chExt cx="0" cy="0"/>
        </a:xfrm>
      </p:grpSpPr>
      <p:pic>
        <p:nvPicPr>
          <p:cNvPr id="170" name="Shape 170" descr="UW_W Logo_White.png"/>
          <p:cNvPicPr preferRelativeResize="0"/>
          <p:nvPr/>
        </p:nvPicPr>
        <p:blipFill rotWithShape="1">
          <a:blip r:embed="rId2">
            <a:alphaModFix/>
          </a:blip>
          <a:srcRect/>
          <a:stretch/>
        </p:blipFill>
        <p:spPr>
          <a:xfrm>
            <a:off x="7445814" y="5945853"/>
            <a:ext cx="1371600" cy="923400"/>
          </a:xfrm>
          <a:prstGeom prst="rect">
            <a:avLst/>
          </a:prstGeom>
          <a:noFill/>
          <a:ln>
            <a:noFill/>
          </a:ln>
        </p:spPr>
      </p:pic>
      <p:pic>
        <p:nvPicPr>
          <p:cNvPr id="171" name="Shape 171"/>
          <p:cNvPicPr preferRelativeResize="0"/>
          <p:nvPr/>
        </p:nvPicPr>
        <p:blipFill rotWithShape="1">
          <a:blip r:embed="rId3">
            <a:alphaModFix/>
          </a:blip>
          <a:srcRect/>
          <a:stretch/>
        </p:blipFill>
        <p:spPr>
          <a:xfrm>
            <a:off x="677333" y="6354232"/>
            <a:ext cx="2540100" cy="266700"/>
          </a:xfrm>
          <a:prstGeom prst="rect">
            <a:avLst/>
          </a:prstGeom>
          <a:noFill/>
          <a:ln>
            <a:noFill/>
          </a:ln>
        </p:spPr>
      </p:pic>
      <p:sp>
        <p:nvSpPr>
          <p:cNvPr id="172" name="Shape 172"/>
          <p:cNvSpPr txBox="1">
            <a:spLocks noGrp="1"/>
          </p:cNvSpPr>
          <p:nvPr>
            <p:ph type="body" idx="1"/>
          </p:nvPr>
        </p:nvSpPr>
        <p:spPr>
          <a:xfrm>
            <a:off x="671756" y="1179824"/>
            <a:ext cx="6972300" cy="26418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000"/>
              </a:spcBef>
              <a:spcAft>
                <a:spcPts val="0"/>
              </a:spcAft>
              <a:buClr>
                <a:schemeClr val="accent3"/>
              </a:buClr>
              <a:buSzPts val="1400"/>
              <a:buFont typeface="Arial"/>
              <a:buNone/>
              <a:defRPr sz="5000" b="0" i="0" u="none" strike="noStrike" cap="none">
                <a:solidFill>
                  <a:schemeClr val="accent3"/>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73" name="Shape 173" descr="Bar_RtAngle_7502_RGB.png"/>
          <p:cNvPicPr preferRelativeResize="0"/>
          <p:nvPr/>
        </p:nvPicPr>
        <p:blipFill rotWithShape="1">
          <a:blip r:embed="rId4">
            <a:alphaModFix/>
          </a:blip>
          <a:srcRect/>
          <a:stretch/>
        </p:blipFill>
        <p:spPr>
          <a:xfrm>
            <a:off x="813587" y="4006085"/>
            <a:ext cx="2284200" cy="1128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71756" y="371510"/>
            <a:ext cx="8184600" cy="9921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600"/>
              </a:spcBef>
              <a:spcAft>
                <a:spcPts val="0"/>
              </a:spcAft>
              <a:buClr>
                <a:srgbClr val="FFFFFF"/>
              </a:buClr>
              <a:buSzPts val="1400"/>
              <a:buFont typeface="Arial"/>
              <a:buNone/>
              <a:defRPr sz="3000" b="0" i="0" u="none" strike="noStrike" cap="none">
                <a:solidFill>
                  <a:srgbClr val="FFFFFF"/>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76" name="Shape 176"/>
          <p:cNvSpPr txBox="1">
            <a:spLocks noGrp="1"/>
          </p:cNvSpPr>
          <p:nvPr>
            <p:ph type="body" idx="2"/>
          </p:nvPr>
        </p:nvSpPr>
        <p:spPr>
          <a:xfrm>
            <a:off x="659304" y="2320239"/>
            <a:ext cx="8197200" cy="38100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77" name="Shape 177"/>
          <p:cNvSpPr txBox="1">
            <a:spLocks noGrp="1"/>
          </p:cNvSpPr>
          <p:nvPr>
            <p:ph type="body" idx="3"/>
          </p:nvPr>
        </p:nvSpPr>
        <p:spPr>
          <a:xfrm>
            <a:off x="671756" y="1730666"/>
            <a:ext cx="8184600" cy="4113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480"/>
              </a:spcBef>
              <a:spcAft>
                <a:spcPts val="0"/>
              </a:spcAft>
              <a:buClr>
                <a:srgbClr val="FFFFFF"/>
              </a:buClr>
              <a:buSzPts val="1400"/>
              <a:buFont typeface="Arial"/>
              <a:buNone/>
              <a:defRPr sz="2400" b="0" i="0" u="none" strike="noStrike" cap="none">
                <a:solidFill>
                  <a:srgbClr val="FFFFFF"/>
                </a:solidFill>
                <a:latin typeface="Open Sans"/>
                <a:ea typeface="Open Sans"/>
                <a:cs typeface="Open Sans"/>
                <a:sym typeface="Open Sans"/>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78" name="Shape 178"/>
          <p:cNvPicPr preferRelativeResize="0"/>
          <p:nvPr/>
        </p:nvPicPr>
        <p:blipFill rotWithShape="1">
          <a:blip r:embed="rId2">
            <a:alphaModFix/>
          </a:blip>
          <a:srcRect/>
          <a:stretch/>
        </p:blipFill>
        <p:spPr>
          <a:xfrm>
            <a:off x="6248401" y="6354232"/>
            <a:ext cx="2540100" cy="266700"/>
          </a:xfrm>
          <a:prstGeom prst="rect">
            <a:avLst/>
          </a:prstGeom>
          <a:noFill/>
          <a:ln>
            <a:noFill/>
          </a:ln>
        </p:spPr>
      </p:pic>
      <p:pic>
        <p:nvPicPr>
          <p:cNvPr id="179" name="Shape 179" descr="Bar_RtAngle_7502_RGB.png"/>
          <p:cNvPicPr preferRelativeResize="0"/>
          <p:nvPr/>
        </p:nvPicPr>
        <p:blipFill rotWithShape="1">
          <a:blip r:embed="rId3">
            <a:alphaModFix/>
          </a:blip>
          <a:srcRect/>
          <a:stretch/>
        </p:blipFill>
        <p:spPr>
          <a:xfrm>
            <a:off x="784225" y="1437804"/>
            <a:ext cx="1358100" cy="672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4B2E83"/>
        </a:solidFill>
        <a:effectLst/>
      </p:bgPr>
    </p:bg>
    <p:spTree>
      <p:nvGrpSpPr>
        <p:cNvPr id="1" name="Shape 180"/>
        <p:cNvGrpSpPr/>
        <p:nvPr/>
      </p:nvGrpSpPr>
      <p:grpSpPr>
        <a:xfrm>
          <a:off x="0" y="0"/>
          <a:ext cx="0" cy="0"/>
          <a:chOff x="0" y="0"/>
          <a:chExt cx="0" cy="0"/>
        </a:xfrm>
      </p:grpSpPr>
      <p:pic>
        <p:nvPicPr>
          <p:cNvPr id="181" name="Shape 181"/>
          <p:cNvPicPr preferRelativeResize="0"/>
          <p:nvPr/>
        </p:nvPicPr>
        <p:blipFill rotWithShape="1">
          <a:blip r:embed="rId2">
            <a:alphaModFix/>
          </a:blip>
          <a:srcRect/>
          <a:stretch/>
        </p:blipFill>
        <p:spPr>
          <a:xfrm>
            <a:off x="6248401" y="6354232"/>
            <a:ext cx="2540100" cy="266700"/>
          </a:xfrm>
          <a:prstGeom prst="rect">
            <a:avLst/>
          </a:prstGeom>
          <a:noFill/>
          <a:ln>
            <a:noFill/>
          </a:ln>
        </p:spPr>
      </p:pic>
      <p:sp>
        <p:nvSpPr>
          <p:cNvPr id="182" name="Shape 182"/>
          <p:cNvSpPr>
            <a:spLocks noGrp="1"/>
          </p:cNvSpPr>
          <p:nvPr>
            <p:ph type="chart" idx="2"/>
          </p:nvPr>
        </p:nvSpPr>
        <p:spPr>
          <a:xfrm>
            <a:off x="766762" y="1736725"/>
            <a:ext cx="8021700" cy="4432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80"/>
              </a:spcBef>
              <a:spcAft>
                <a:spcPts val="0"/>
              </a:spcAft>
              <a:buClr>
                <a:srgbClr val="FFFFFF"/>
              </a:buClr>
              <a:buSzPts val="1400"/>
              <a:buFont typeface="Arial"/>
              <a:buNone/>
              <a:defRPr sz="2400" b="0" i="1" u="none" strike="noStrike" cap="none">
                <a:solidFill>
                  <a:srgbClr val="FFFFFF"/>
                </a:solidFill>
                <a:latin typeface="Open Sans Light"/>
                <a:ea typeface="Open Sans Light"/>
                <a:cs typeface="Open Sans Light"/>
                <a:sym typeface="Open Sans Light"/>
              </a:defRPr>
            </a:lvl1pPr>
            <a:lvl2pPr marL="812800" marR="0" lvl="1" indent="-762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219200" marR="0" lvl="2" indent="-762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625600" marR="0" lvl="3"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082800" marR="0" lvl="4"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540000" marR="0" lvl="5"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2997200" marR="0" lvl="6"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454400" marR="0" lvl="7"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3911600" marR="0" lvl="8"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83" name="Shape 183"/>
          <p:cNvSpPr txBox="1">
            <a:spLocks noGrp="1"/>
          </p:cNvSpPr>
          <p:nvPr>
            <p:ph type="body" idx="1"/>
          </p:nvPr>
        </p:nvSpPr>
        <p:spPr>
          <a:xfrm>
            <a:off x="671756" y="371510"/>
            <a:ext cx="8184600" cy="9921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600"/>
              </a:spcBef>
              <a:spcAft>
                <a:spcPts val="0"/>
              </a:spcAft>
              <a:buClr>
                <a:srgbClr val="FFFFFF"/>
              </a:buClr>
              <a:buSzPts val="1400"/>
              <a:buFont typeface="Arial"/>
              <a:buNone/>
              <a:defRPr sz="3000" b="0" i="0" u="none" strike="noStrike" cap="none">
                <a:solidFill>
                  <a:srgbClr val="FFFFFF"/>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84" name="Shape 184" descr="Bar_RtAngle_7502_RGB.png"/>
          <p:cNvPicPr preferRelativeResize="0"/>
          <p:nvPr/>
        </p:nvPicPr>
        <p:blipFill rotWithShape="1">
          <a:blip r:embed="rId3">
            <a:alphaModFix/>
          </a:blip>
          <a:srcRect/>
          <a:stretch/>
        </p:blipFill>
        <p:spPr>
          <a:xfrm>
            <a:off x="784225" y="1437804"/>
            <a:ext cx="1358100" cy="672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2171700" y="764373"/>
            <a:ext cx="6457800" cy="1293000"/>
          </a:xfrm>
          <a:prstGeom prst="rect">
            <a:avLst/>
          </a:prstGeom>
          <a:noFill/>
          <a:ln>
            <a:noFill/>
          </a:ln>
        </p:spPr>
        <p:txBody>
          <a:bodyPr spcFirstLastPara="1" wrap="square" lIns="91425" tIns="91425" rIns="91425" bIns="91425" anchor="ctr" anchorCtr="0"/>
          <a:lstStyle>
            <a:lvl1pPr marL="0" marR="0" lvl="0" indent="0" algn="r" rtl="0">
              <a:lnSpc>
                <a:spcPct val="90000"/>
              </a:lnSpc>
              <a:spcBef>
                <a:spcPts val="0"/>
              </a:spcBef>
              <a:spcAft>
                <a:spcPts val="0"/>
              </a:spcAft>
              <a:buClr>
                <a:schemeClr val="dk1"/>
              </a:buClr>
              <a:buSzPts val="1400"/>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87" name="Shape 187"/>
          <p:cNvSpPr txBox="1">
            <a:spLocks noGrp="1"/>
          </p:cNvSpPr>
          <p:nvPr>
            <p:ph type="dt" idx="10"/>
          </p:nvPr>
        </p:nvSpPr>
        <p:spPr>
          <a:xfrm>
            <a:off x="4554447" y="6355844"/>
            <a:ext cx="2183100" cy="3651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1050">
                <a:solidFill>
                  <a:srgbClr val="888888"/>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88" name="Shape 188"/>
          <p:cNvSpPr txBox="1">
            <a:spLocks noGrp="1"/>
          </p:cNvSpPr>
          <p:nvPr>
            <p:ph type="ftr" idx="11"/>
          </p:nvPr>
        </p:nvSpPr>
        <p:spPr>
          <a:xfrm>
            <a:off x="514350" y="6355845"/>
            <a:ext cx="38208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50">
                <a:solidFill>
                  <a:srgbClr val="888888"/>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89" name="Shape 189"/>
          <p:cNvSpPr txBox="1">
            <a:spLocks noGrp="1"/>
          </p:cNvSpPr>
          <p:nvPr>
            <p:ph type="sldNum" idx="12"/>
          </p:nvPr>
        </p:nvSpPr>
        <p:spPr>
          <a:xfrm>
            <a:off x="7086600" y="6492875"/>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rgbClr val="888888"/>
                </a:solidFill>
                <a:latin typeface="Century Gothic"/>
                <a:ea typeface="Century Gothic"/>
                <a:cs typeface="Century Gothic"/>
                <a:sym typeface="Century Gothic"/>
              </a:defRPr>
            </a:lvl1pPr>
            <a:lvl2pPr marL="0" marR="0" lvl="1" indent="0" algn="r" rtl="0">
              <a:spcBef>
                <a:spcPts val="0"/>
              </a:spcBef>
              <a:buNone/>
              <a:defRPr sz="1050">
                <a:solidFill>
                  <a:srgbClr val="888888"/>
                </a:solidFill>
                <a:latin typeface="Century Gothic"/>
                <a:ea typeface="Century Gothic"/>
                <a:cs typeface="Century Gothic"/>
                <a:sym typeface="Century Gothic"/>
              </a:defRPr>
            </a:lvl2pPr>
            <a:lvl3pPr marL="0" marR="0" lvl="2" indent="0" algn="r" rtl="0">
              <a:spcBef>
                <a:spcPts val="0"/>
              </a:spcBef>
              <a:buNone/>
              <a:defRPr sz="1050">
                <a:solidFill>
                  <a:srgbClr val="888888"/>
                </a:solidFill>
                <a:latin typeface="Century Gothic"/>
                <a:ea typeface="Century Gothic"/>
                <a:cs typeface="Century Gothic"/>
                <a:sym typeface="Century Gothic"/>
              </a:defRPr>
            </a:lvl3pPr>
            <a:lvl4pPr marL="0" marR="0" lvl="3" indent="0" algn="r" rtl="0">
              <a:spcBef>
                <a:spcPts val="0"/>
              </a:spcBef>
              <a:buNone/>
              <a:defRPr sz="1050">
                <a:solidFill>
                  <a:srgbClr val="888888"/>
                </a:solidFill>
                <a:latin typeface="Century Gothic"/>
                <a:ea typeface="Century Gothic"/>
                <a:cs typeface="Century Gothic"/>
                <a:sym typeface="Century Gothic"/>
              </a:defRPr>
            </a:lvl4pPr>
            <a:lvl5pPr marL="0" marR="0" lvl="4" indent="0" algn="r" rtl="0">
              <a:spcBef>
                <a:spcPts val="0"/>
              </a:spcBef>
              <a:buNone/>
              <a:defRPr sz="1050">
                <a:solidFill>
                  <a:srgbClr val="888888"/>
                </a:solidFill>
                <a:latin typeface="Century Gothic"/>
                <a:ea typeface="Century Gothic"/>
                <a:cs typeface="Century Gothic"/>
                <a:sym typeface="Century Gothic"/>
              </a:defRPr>
            </a:lvl5pPr>
            <a:lvl6pPr marL="0" marR="0" lvl="5" indent="0" algn="r" rtl="0">
              <a:spcBef>
                <a:spcPts val="0"/>
              </a:spcBef>
              <a:buNone/>
              <a:defRPr sz="1050">
                <a:solidFill>
                  <a:srgbClr val="888888"/>
                </a:solidFill>
                <a:latin typeface="Century Gothic"/>
                <a:ea typeface="Century Gothic"/>
                <a:cs typeface="Century Gothic"/>
                <a:sym typeface="Century Gothic"/>
              </a:defRPr>
            </a:lvl6pPr>
            <a:lvl7pPr marL="0" marR="0" lvl="6" indent="0" algn="r" rtl="0">
              <a:spcBef>
                <a:spcPts val="0"/>
              </a:spcBef>
              <a:buNone/>
              <a:defRPr sz="1050">
                <a:solidFill>
                  <a:srgbClr val="888888"/>
                </a:solidFill>
                <a:latin typeface="Century Gothic"/>
                <a:ea typeface="Century Gothic"/>
                <a:cs typeface="Century Gothic"/>
                <a:sym typeface="Century Gothic"/>
              </a:defRPr>
            </a:lvl7pPr>
            <a:lvl8pPr marL="0" marR="0" lvl="7" indent="0" algn="r" rtl="0">
              <a:spcBef>
                <a:spcPts val="0"/>
              </a:spcBef>
              <a:buNone/>
              <a:defRPr sz="1050">
                <a:solidFill>
                  <a:srgbClr val="888888"/>
                </a:solidFill>
                <a:latin typeface="Century Gothic"/>
                <a:ea typeface="Century Gothic"/>
                <a:cs typeface="Century Gothic"/>
                <a:sym typeface="Century Gothic"/>
              </a:defRPr>
            </a:lvl8pPr>
            <a:lvl9pPr marL="0" marR="0" lvl="8" indent="0" algn="r" rtl="0">
              <a:spcBef>
                <a:spcPts val="0"/>
              </a:spcBef>
              <a:buNone/>
              <a:defRPr sz="1050">
                <a:solidFill>
                  <a:srgbClr val="888888"/>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2171700" y="764373"/>
            <a:ext cx="6457800" cy="1293000"/>
          </a:xfrm>
          <a:prstGeom prst="rect">
            <a:avLst/>
          </a:prstGeom>
          <a:noFill/>
          <a:ln>
            <a:noFill/>
          </a:ln>
        </p:spPr>
        <p:txBody>
          <a:bodyPr spcFirstLastPara="1" wrap="square" lIns="91425" tIns="91425" rIns="91425" bIns="91425" anchor="ctr" anchorCtr="0"/>
          <a:lstStyle>
            <a:lvl1pPr marL="0" marR="0" lvl="0" indent="0" algn="r" rtl="0">
              <a:lnSpc>
                <a:spcPct val="90000"/>
              </a:lnSpc>
              <a:spcBef>
                <a:spcPts val="0"/>
              </a:spcBef>
              <a:spcAft>
                <a:spcPts val="0"/>
              </a:spcAft>
              <a:buClr>
                <a:schemeClr val="dk1"/>
              </a:buClr>
              <a:buSzPts val="1400"/>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2" name="Shape 192"/>
          <p:cNvSpPr txBox="1">
            <a:spLocks noGrp="1"/>
          </p:cNvSpPr>
          <p:nvPr>
            <p:ph type="body" idx="1"/>
          </p:nvPr>
        </p:nvSpPr>
        <p:spPr>
          <a:xfrm>
            <a:off x="514350" y="2194560"/>
            <a:ext cx="8115300" cy="4024200"/>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000"/>
              </a:spcBef>
              <a:spcAft>
                <a:spcPts val="0"/>
              </a:spcAft>
              <a:buClr>
                <a:schemeClr val="dk1"/>
              </a:buClr>
              <a:buSzPts val="2200"/>
              <a:buFont typeface="Arial"/>
              <a:buChar char="•"/>
              <a:defRPr sz="2200" b="0" i="0" u="none" strike="noStrike" cap="none">
                <a:solidFill>
                  <a:schemeClr val="dk1"/>
                </a:solidFill>
                <a:latin typeface="Century Gothic"/>
                <a:ea typeface="Century Gothic"/>
                <a:cs typeface="Century Gothic"/>
                <a:sym typeface="Century Gothic"/>
              </a:defRPr>
            </a:lvl1pPr>
            <a:lvl2pPr marL="914400" marR="0" lvl="1" indent="-355600" algn="l" rtl="0">
              <a:lnSpc>
                <a:spcPct val="90000"/>
              </a:lnSpc>
              <a:spcBef>
                <a:spcPts val="500"/>
              </a:spcBef>
              <a:spcAft>
                <a:spcPts val="0"/>
              </a:spcAft>
              <a:buClr>
                <a:srgbClr val="2264C8"/>
              </a:buClr>
              <a:buSzPts val="2000"/>
              <a:buFont typeface="Arial"/>
              <a:buChar char="•"/>
              <a:defRPr sz="2000" b="0" i="0" u="none" strike="noStrike" cap="none">
                <a:solidFill>
                  <a:srgbClr val="2264C8"/>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rgbClr val="5F196F"/>
              </a:buClr>
              <a:buSzPts val="1800"/>
              <a:buFont typeface="Arial"/>
              <a:buChar char="•"/>
              <a:defRPr sz="1800" b="0" i="0" u="none" strike="noStrike" cap="none">
                <a:solidFill>
                  <a:srgbClr val="5F196F"/>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5pPr>
            <a:lvl6pPr marL="2743200" marR="0" lvl="5"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6pPr>
            <a:lvl7pPr marL="3200400" marR="0" lvl="6"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7pPr>
            <a:lvl8pPr marL="3657600" marR="0" lvl="7"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8pPr>
            <a:lvl9pPr marL="4114800" marR="0" lvl="8"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193" name="Shape 193"/>
          <p:cNvSpPr txBox="1">
            <a:spLocks noGrp="1"/>
          </p:cNvSpPr>
          <p:nvPr>
            <p:ph type="dt" idx="10"/>
          </p:nvPr>
        </p:nvSpPr>
        <p:spPr>
          <a:xfrm>
            <a:off x="3905386" y="6355845"/>
            <a:ext cx="2183100" cy="3651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94" name="Shape 194"/>
          <p:cNvSpPr txBox="1">
            <a:spLocks noGrp="1"/>
          </p:cNvSpPr>
          <p:nvPr>
            <p:ph type="ftr" idx="11"/>
          </p:nvPr>
        </p:nvSpPr>
        <p:spPr>
          <a:xfrm>
            <a:off x="514350" y="6355845"/>
            <a:ext cx="33003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95" name="Shape 195"/>
          <p:cNvSpPr txBox="1">
            <a:spLocks noGrp="1"/>
          </p:cNvSpPr>
          <p:nvPr>
            <p:ph type="sldNum" idx="12"/>
          </p:nvPr>
        </p:nvSpPr>
        <p:spPr>
          <a:xfrm>
            <a:off x="7086600" y="6492875"/>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05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05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05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05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05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05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05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050" b="0" i="0" u="none" strike="noStrike" cap="none">
                <a:solidFill>
                  <a:srgbClr val="888888"/>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Arial Black"/>
                <a:ea typeface="Arial Black"/>
                <a:cs typeface="Arial Black"/>
                <a:sym typeface="Arial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9" name="Shape 199"/>
          <p:cNvSpPr txBox="1">
            <a:spLocks noGrp="1"/>
          </p:cNvSpPr>
          <p:nvPr>
            <p:ph type="body" idx="2"/>
          </p:nvPr>
        </p:nvSpPr>
        <p:spPr>
          <a:xfrm>
            <a:off x="659305" y="1736725"/>
            <a:ext cx="8196300" cy="40155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Calibri"/>
                <a:ea typeface="Calibri"/>
                <a:cs typeface="Calibri"/>
                <a:sym typeface="Calibri"/>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Calibri"/>
                <a:ea typeface="Calibri"/>
                <a:cs typeface="Calibri"/>
                <a:sym typeface="Calibri"/>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Calibri"/>
                <a:ea typeface="Calibri"/>
                <a:cs typeface="Calibri"/>
                <a:sym typeface="Calibri"/>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Calibri"/>
                <a:ea typeface="Calibri"/>
                <a:cs typeface="Calibri"/>
                <a:sym typeface="Calibri"/>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00" name="Shape 200"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201" name="Shape 201"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202"/>
        <p:cNvGrpSpPr/>
        <p:nvPr/>
      </p:nvGrpSpPr>
      <p:grpSpPr>
        <a:xfrm>
          <a:off x="0" y="0"/>
          <a:ext cx="0" cy="0"/>
          <a:chOff x="0" y="0"/>
          <a:chExt cx="0" cy="0"/>
        </a:xfrm>
      </p:grpSpPr>
      <p:sp>
        <p:nvSpPr>
          <p:cNvPr id="203" name="Shape 203"/>
          <p:cNvSpPr>
            <a:spLocks noGrp="1"/>
          </p:cNvSpPr>
          <p:nvPr>
            <p:ph type="chart" idx="2"/>
          </p:nvPr>
        </p:nvSpPr>
        <p:spPr>
          <a:xfrm>
            <a:off x="766763" y="1736725"/>
            <a:ext cx="8021700" cy="4432200"/>
          </a:xfrm>
          <a:prstGeom prst="rect">
            <a:avLst/>
          </a:prstGeom>
          <a:noFill/>
          <a:ln>
            <a:noFill/>
          </a:ln>
        </p:spPr>
        <p:txBody>
          <a:bodyPr spcFirstLastPara="1" wrap="square" lIns="91425" tIns="91425" rIns="91425" bIns="91425" anchor="t" anchorCtr="0"/>
          <a:lstStyle>
            <a:lvl1pPr marR="0" lvl="0" algn="l" rtl="0">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4" name="Shape 204"/>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Arial Black"/>
                <a:ea typeface="Arial Black"/>
                <a:cs typeface="Arial Black"/>
                <a:sym typeface="Arial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05" name="Shape 205" descr="Bar_RtAngle_7502_RGB.png"/>
          <p:cNvPicPr preferRelativeResize="0"/>
          <p:nvPr/>
        </p:nvPicPr>
        <p:blipFill rotWithShape="1">
          <a:blip r:embed="rId2">
            <a:alphaModFix/>
          </a:blip>
          <a:srcRect/>
          <a:stretch/>
        </p:blipFill>
        <p:spPr>
          <a:xfrm>
            <a:off x="784225" y="1437805"/>
            <a:ext cx="1358183" cy="67050"/>
          </a:xfrm>
          <a:prstGeom prst="rect">
            <a:avLst/>
          </a:prstGeom>
          <a:noFill/>
          <a:ln>
            <a:noFill/>
          </a:ln>
        </p:spPr>
      </p:pic>
      <p:pic>
        <p:nvPicPr>
          <p:cNvPr id="206" name="Shape 206"/>
          <p:cNvPicPr preferRelativeResize="0"/>
          <p:nvPr/>
        </p:nvPicPr>
        <p:blipFill rotWithShape="1">
          <a:blip r:embed="rId3">
            <a:alphaModFix/>
          </a:blip>
          <a:srcRect/>
          <a:stretch/>
        </p:blipFill>
        <p:spPr>
          <a:xfrm>
            <a:off x="6505629" y="6308726"/>
            <a:ext cx="2318331" cy="373257"/>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71757" y="1167124"/>
            <a:ext cx="6972300" cy="26418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000"/>
              </a:spcBef>
              <a:spcAft>
                <a:spcPts val="0"/>
              </a:spcAft>
              <a:buClr>
                <a:srgbClr val="4B2E83"/>
              </a:buClr>
              <a:buSzPts val="5000"/>
              <a:buFont typeface="Arial"/>
              <a:buNone/>
              <a:defRPr sz="5000" b="0" i="0" u="none" strike="noStrike" cap="none">
                <a:solidFill>
                  <a:srgbClr val="4B2E83"/>
                </a:solidFill>
                <a:latin typeface="Arial Black"/>
                <a:ea typeface="Arial Black"/>
                <a:cs typeface="Arial Black"/>
                <a:sym typeface="Arial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09" name="Shape 209"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210" name="Shape 210" descr="Bar_RtAngle_7502_RGB.png"/>
          <p:cNvPicPr preferRelativeResize="0"/>
          <p:nvPr/>
        </p:nvPicPr>
        <p:blipFill rotWithShape="1">
          <a:blip r:embed="rId3">
            <a:alphaModFix/>
          </a:blip>
          <a:srcRect/>
          <a:stretch/>
        </p:blipFill>
        <p:spPr>
          <a:xfrm>
            <a:off x="813587" y="4006085"/>
            <a:ext cx="2284305" cy="112770"/>
          </a:xfrm>
          <a:prstGeom prst="rect">
            <a:avLst/>
          </a:prstGeom>
          <a:noFill/>
          <a:ln>
            <a:noFill/>
          </a:ln>
        </p:spPr>
      </p:pic>
      <p:pic>
        <p:nvPicPr>
          <p:cNvPr id="211" name="Shape 211"/>
          <p:cNvPicPr preferRelativeResize="0"/>
          <p:nvPr/>
        </p:nvPicPr>
        <p:blipFill rotWithShape="1">
          <a:blip r:embed="rId4">
            <a:alphaModFix/>
          </a:blip>
          <a:srcRect/>
          <a:stretch/>
        </p:blipFill>
        <p:spPr>
          <a:xfrm>
            <a:off x="671757" y="5995130"/>
            <a:ext cx="2667572" cy="429485"/>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Arial Black"/>
                <a:ea typeface="Arial Black"/>
                <a:cs typeface="Arial Black"/>
                <a:sym typeface="Arial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4" name="Shape 214"/>
          <p:cNvSpPr txBox="1">
            <a:spLocks noGrp="1"/>
          </p:cNvSpPr>
          <p:nvPr>
            <p:ph type="body" idx="2"/>
          </p:nvPr>
        </p:nvSpPr>
        <p:spPr>
          <a:xfrm>
            <a:off x="659305" y="2320239"/>
            <a:ext cx="8197200" cy="38100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Calibri"/>
                <a:ea typeface="Calibri"/>
                <a:cs typeface="Calibri"/>
                <a:sym typeface="Calibri"/>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Calibri"/>
                <a:ea typeface="Calibri"/>
                <a:cs typeface="Calibri"/>
                <a:sym typeface="Calibri"/>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Calibri"/>
                <a:ea typeface="Calibri"/>
                <a:cs typeface="Calibri"/>
                <a:sym typeface="Calibri"/>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Calibri"/>
                <a:ea typeface="Calibri"/>
                <a:cs typeface="Calibri"/>
                <a:sym typeface="Calibri"/>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5" name="Shape 215"/>
          <p:cNvSpPr txBox="1">
            <a:spLocks noGrp="1"/>
          </p:cNvSpPr>
          <p:nvPr>
            <p:ph type="body" idx="3"/>
          </p:nvPr>
        </p:nvSpPr>
        <p:spPr>
          <a:xfrm>
            <a:off x="671757" y="1730667"/>
            <a:ext cx="8184600" cy="4113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Calibri"/>
                <a:ea typeface="Calibri"/>
                <a:cs typeface="Calibri"/>
                <a:sym typeface="Calibri"/>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16" name="Shape 216" descr="Bar_RtAngle_7502_RGB.png"/>
          <p:cNvPicPr preferRelativeResize="0"/>
          <p:nvPr/>
        </p:nvPicPr>
        <p:blipFill rotWithShape="1">
          <a:blip r:embed="rId2">
            <a:alphaModFix/>
          </a:blip>
          <a:srcRect/>
          <a:stretch/>
        </p:blipFill>
        <p:spPr>
          <a:xfrm>
            <a:off x="784225" y="1437805"/>
            <a:ext cx="1358183" cy="67050"/>
          </a:xfrm>
          <a:prstGeom prst="rect">
            <a:avLst/>
          </a:prstGeom>
          <a:noFill/>
          <a:ln>
            <a:noFill/>
          </a:ln>
        </p:spPr>
      </p:pic>
      <p:pic>
        <p:nvPicPr>
          <p:cNvPr id="217" name="Shape 217"/>
          <p:cNvPicPr preferRelativeResize="0"/>
          <p:nvPr/>
        </p:nvPicPr>
        <p:blipFill rotWithShape="1">
          <a:blip r:embed="rId3">
            <a:alphaModFix/>
          </a:blip>
          <a:srcRect/>
          <a:stretch/>
        </p:blipFill>
        <p:spPr>
          <a:xfrm>
            <a:off x="6542205" y="6308726"/>
            <a:ext cx="2318331" cy="37325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71757" y="1167124"/>
            <a:ext cx="6972300" cy="2641800"/>
          </a:xfrm>
          <a:prstGeom prst="rect">
            <a:avLst/>
          </a:prstGeom>
          <a:noFill/>
          <a:ln>
            <a:noFill/>
          </a:ln>
        </p:spPr>
        <p:txBody>
          <a:bodyPr spcFirstLastPara="1" wrap="square" lIns="91425" tIns="91425" rIns="91425" bIns="91425" anchor="b" anchorCtr="0"/>
          <a:lstStyle>
            <a:lvl1pPr marL="457200" marR="0" lvl="0" indent="-546100" algn="l" rtl="0">
              <a:lnSpc>
                <a:spcPct val="100000"/>
              </a:lnSpc>
              <a:spcBef>
                <a:spcPts val="1000"/>
              </a:spcBef>
              <a:spcAft>
                <a:spcPts val="0"/>
              </a:spcAft>
              <a:buClr>
                <a:srgbClr val="4B2E83"/>
              </a:buClr>
              <a:buSzPts val="5000"/>
              <a:buFont typeface="Arial"/>
              <a:buChar char="●"/>
              <a:defRPr sz="5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1" name="Shape 221" descr="W Logo_Purple_2685_HEX.png"/>
          <p:cNvPicPr preferRelativeResize="0"/>
          <p:nvPr/>
        </p:nvPicPr>
        <p:blipFill rotWithShape="1">
          <a:blip r:embed="rId2">
            <a:alphaModFix/>
          </a:blip>
          <a:srcRect/>
          <a:stretch/>
        </p:blipFill>
        <p:spPr>
          <a:xfrm>
            <a:off x="7448139" y="5949410"/>
            <a:ext cx="1364751" cy="923360"/>
          </a:xfrm>
          <a:prstGeom prst="rect">
            <a:avLst/>
          </a:prstGeom>
          <a:noFill/>
          <a:ln>
            <a:noFill/>
          </a:ln>
        </p:spPr>
      </p:pic>
      <p:pic>
        <p:nvPicPr>
          <p:cNvPr id="222" name="Shape 222" descr="Wordmark_center_Purple_HEX.png"/>
          <p:cNvPicPr preferRelativeResize="0"/>
          <p:nvPr/>
        </p:nvPicPr>
        <p:blipFill rotWithShape="1">
          <a:blip r:embed="rId3">
            <a:alphaModFix/>
          </a:blip>
          <a:srcRect/>
          <a:stretch/>
        </p:blipFill>
        <p:spPr>
          <a:xfrm>
            <a:off x="792039" y="6487457"/>
            <a:ext cx="2389133" cy="163346"/>
          </a:xfrm>
          <a:prstGeom prst="rect">
            <a:avLst/>
          </a:prstGeom>
          <a:noFill/>
          <a:ln>
            <a:noFill/>
          </a:ln>
        </p:spPr>
      </p:pic>
      <p:pic>
        <p:nvPicPr>
          <p:cNvPr id="223" name="Shape 223" descr="Bar_RtAngle_7502_RGB.png"/>
          <p:cNvPicPr preferRelativeResize="0"/>
          <p:nvPr/>
        </p:nvPicPr>
        <p:blipFill rotWithShape="1">
          <a:blip r:embed="rId4">
            <a:alphaModFix/>
          </a:blip>
          <a:srcRect/>
          <a:stretch/>
        </p:blipFill>
        <p:spPr>
          <a:xfrm>
            <a:off x="813587" y="4006085"/>
            <a:ext cx="2244845" cy="112755"/>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6" name="Shape 226"/>
          <p:cNvSpPr txBox="1">
            <a:spLocks noGrp="1"/>
          </p:cNvSpPr>
          <p:nvPr>
            <p:ph type="body" idx="2"/>
          </p:nvPr>
        </p:nvSpPr>
        <p:spPr>
          <a:xfrm>
            <a:off x="659305" y="1736725"/>
            <a:ext cx="8196300" cy="40155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rgbClr val="4B2E83"/>
              </a:buClr>
              <a:buSzPts val="2400"/>
              <a:buFont typeface="Merriweather Sans"/>
              <a:buChar char="&gt;"/>
              <a:defRPr sz="2400" b="0"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Open Sans"/>
              <a:buChar char="–"/>
              <a:defRPr sz="2000" b="0"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0"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Open Sans"/>
              <a:buChar char="–"/>
              <a:defRPr sz="1600" b="0"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0"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pic>
        <p:nvPicPr>
          <p:cNvPr id="227" name="Shape 227" descr="W Logo_Purple_2685_HEX.png"/>
          <p:cNvPicPr preferRelativeResize="0"/>
          <p:nvPr/>
        </p:nvPicPr>
        <p:blipFill rotWithShape="1">
          <a:blip r:embed="rId2">
            <a:alphaModFix/>
          </a:blip>
          <a:srcRect/>
          <a:stretch/>
        </p:blipFill>
        <p:spPr>
          <a:xfrm>
            <a:off x="7448139" y="5949410"/>
            <a:ext cx="1364751" cy="923360"/>
          </a:xfrm>
          <a:prstGeom prst="rect">
            <a:avLst/>
          </a:prstGeom>
          <a:noFill/>
          <a:ln>
            <a:noFill/>
          </a:ln>
        </p:spPr>
      </p:pic>
      <p:pic>
        <p:nvPicPr>
          <p:cNvPr id="228" name="Shape 228" descr="Bar_RtAngle_7502_RGB.png"/>
          <p:cNvPicPr preferRelativeResize="0"/>
          <p:nvPr/>
        </p:nvPicPr>
        <p:blipFill rotWithShape="1">
          <a:blip r:embed="rId3">
            <a:alphaModFix/>
          </a:blip>
          <a:srcRect/>
          <a:stretch/>
        </p:blipFill>
        <p:spPr>
          <a:xfrm>
            <a:off x="784225" y="1437805"/>
            <a:ext cx="1334720" cy="67042"/>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1" name="Shape 231"/>
          <p:cNvSpPr txBox="1">
            <a:spLocks noGrp="1"/>
          </p:cNvSpPr>
          <p:nvPr>
            <p:ph type="body" idx="2"/>
          </p:nvPr>
        </p:nvSpPr>
        <p:spPr>
          <a:xfrm>
            <a:off x="659305" y="2320239"/>
            <a:ext cx="8197200" cy="38100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2" name="Shape 232"/>
          <p:cNvSpPr txBox="1">
            <a:spLocks noGrp="1"/>
          </p:cNvSpPr>
          <p:nvPr>
            <p:ph type="body" idx="3"/>
          </p:nvPr>
        </p:nvSpPr>
        <p:spPr>
          <a:xfrm>
            <a:off x="671757" y="1730667"/>
            <a:ext cx="8184600" cy="411300"/>
          </a:xfrm>
          <a:prstGeom prst="rect">
            <a:avLst/>
          </a:prstGeom>
          <a:noFill/>
          <a:ln>
            <a:noFill/>
          </a:ln>
        </p:spPr>
        <p:txBody>
          <a:bodyPr spcFirstLastPara="1" wrap="square" lIns="91425" tIns="91425" rIns="91425" bIns="91425" anchor="t" anchorCtr="0"/>
          <a:lstStyle>
            <a:lvl1pPr marL="457200" marR="0" lvl="0" indent="-381000" algn="l" rtl="0">
              <a:lnSpc>
                <a:spcPct val="90000"/>
              </a:lnSpc>
              <a:spcBef>
                <a:spcPts val="480"/>
              </a:spcBef>
              <a:spcAft>
                <a:spcPts val="0"/>
              </a:spcAft>
              <a:buClr>
                <a:srgbClr val="4B2E83"/>
              </a:buClr>
              <a:buSzPts val="2400"/>
              <a:buFont typeface="Arial"/>
              <a:buChar char="●"/>
              <a:defRPr sz="24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33" name="Shape 233" descr="Wordmark_center_Purple_HEX.png"/>
          <p:cNvPicPr preferRelativeResize="0"/>
          <p:nvPr/>
        </p:nvPicPr>
        <p:blipFill rotWithShape="1">
          <a:blip r:embed="rId2">
            <a:alphaModFix/>
          </a:blip>
          <a:srcRect/>
          <a:stretch/>
        </p:blipFill>
        <p:spPr>
          <a:xfrm>
            <a:off x="6382155" y="6487457"/>
            <a:ext cx="2389133" cy="163346"/>
          </a:xfrm>
          <a:prstGeom prst="rect">
            <a:avLst/>
          </a:prstGeom>
          <a:noFill/>
          <a:ln>
            <a:noFill/>
          </a:ln>
        </p:spPr>
      </p:pic>
      <p:pic>
        <p:nvPicPr>
          <p:cNvPr id="234" name="Shape 234" descr="Bar_RtAngle_7502_RGB.png"/>
          <p:cNvPicPr preferRelativeResize="0"/>
          <p:nvPr/>
        </p:nvPicPr>
        <p:blipFill rotWithShape="1">
          <a:blip r:embed="rId3">
            <a:alphaModFix/>
          </a:blip>
          <a:srcRect/>
          <a:stretch/>
        </p:blipFill>
        <p:spPr>
          <a:xfrm>
            <a:off x="784225" y="1437805"/>
            <a:ext cx="1334720" cy="67042"/>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235"/>
        <p:cNvGrpSpPr/>
        <p:nvPr/>
      </p:nvGrpSpPr>
      <p:grpSpPr>
        <a:xfrm>
          <a:off x="0" y="0"/>
          <a:ext cx="0" cy="0"/>
          <a:chOff x="0" y="0"/>
          <a:chExt cx="0" cy="0"/>
        </a:xfrm>
      </p:grpSpPr>
      <p:sp>
        <p:nvSpPr>
          <p:cNvPr id="236" name="Shape 236"/>
          <p:cNvSpPr>
            <a:spLocks noGrp="1"/>
          </p:cNvSpPr>
          <p:nvPr>
            <p:ph type="chart" idx="2"/>
          </p:nvPr>
        </p:nvSpPr>
        <p:spPr>
          <a:xfrm>
            <a:off x="766763" y="1736725"/>
            <a:ext cx="8021700" cy="4432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80"/>
              </a:spcBef>
              <a:spcAft>
                <a:spcPts val="0"/>
              </a:spcAft>
              <a:buClr>
                <a:srgbClr val="999999"/>
              </a:buClr>
              <a:buSzPts val="1400"/>
              <a:buFont typeface="Arial"/>
              <a:buNone/>
              <a:defRPr sz="2400" b="0" i="1" u="none" strike="noStrike" cap="none">
                <a:solidFill>
                  <a:srgbClr val="999999"/>
                </a:solidFill>
                <a:latin typeface="Open Sans Light"/>
                <a:ea typeface="Open Sans Light"/>
                <a:cs typeface="Open Sans Light"/>
                <a:sym typeface="Open Sans Light"/>
              </a:defRPr>
            </a:lvl1pPr>
            <a:lvl2pPr marL="742950" marR="0" lvl="1" indent="-10795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7" name="Shape 237"/>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38" name="Shape 238" descr="Wordmark_center_Purple_HEX.png"/>
          <p:cNvPicPr preferRelativeResize="0"/>
          <p:nvPr/>
        </p:nvPicPr>
        <p:blipFill rotWithShape="1">
          <a:blip r:embed="rId2">
            <a:alphaModFix/>
          </a:blip>
          <a:srcRect/>
          <a:stretch/>
        </p:blipFill>
        <p:spPr>
          <a:xfrm>
            <a:off x="6363105" y="6487457"/>
            <a:ext cx="2389133" cy="163346"/>
          </a:xfrm>
          <a:prstGeom prst="rect">
            <a:avLst/>
          </a:prstGeom>
          <a:noFill/>
          <a:ln>
            <a:noFill/>
          </a:ln>
        </p:spPr>
      </p:pic>
      <p:pic>
        <p:nvPicPr>
          <p:cNvPr id="239" name="Shape 239" descr="Bar_RtAngle_7502_RGB.png"/>
          <p:cNvPicPr preferRelativeResize="0"/>
          <p:nvPr/>
        </p:nvPicPr>
        <p:blipFill rotWithShape="1">
          <a:blip r:embed="rId3">
            <a:alphaModFix/>
          </a:blip>
          <a:srcRect/>
          <a:stretch/>
        </p:blipFill>
        <p:spPr>
          <a:xfrm>
            <a:off x="784225" y="1437805"/>
            <a:ext cx="1334720" cy="67042"/>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241"/>
        <p:cNvGrpSpPr/>
        <p:nvPr/>
      </p:nvGrpSpPr>
      <p:grpSpPr>
        <a:xfrm>
          <a:off x="0" y="0"/>
          <a:ext cx="0" cy="0"/>
          <a:chOff x="0" y="0"/>
          <a:chExt cx="0" cy="0"/>
        </a:xfrm>
      </p:grpSpPr>
      <p:pic>
        <p:nvPicPr>
          <p:cNvPr id="242" name="Shape 242"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pic>
        <p:nvPicPr>
          <p:cNvPr id="243" name="Shape 243"/>
          <p:cNvPicPr preferRelativeResize="0"/>
          <p:nvPr/>
        </p:nvPicPr>
        <p:blipFill rotWithShape="1">
          <a:blip r:embed="rId3">
            <a:alphaModFix/>
          </a:blip>
          <a:srcRect/>
          <a:stretch/>
        </p:blipFill>
        <p:spPr>
          <a:xfrm>
            <a:off x="677334" y="6354234"/>
            <a:ext cx="2540002" cy="266700"/>
          </a:xfrm>
          <a:prstGeom prst="rect">
            <a:avLst/>
          </a:prstGeom>
          <a:noFill/>
          <a:ln>
            <a:noFill/>
          </a:ln>
        </p:spPr>
      </p:pic>
      <p:sp>
        <p:nvSpPr>
          <p:cNvPr id="244" name="Shape 244"/>
          <p:cNvSpPr txBox="1">
            <a:spLocks noGrp="1"/>
          </p:cNvSpPr>
          <p:nvPr>
            <p:ph type="body" idx="1"/>
          </p:nvPr>
        </p:nvSpPr>
        <p:spPr>
          <a:xfrm>
            <a:off x="671757" y="1179824"/>
            <a:ext cx="6972300" cy="26418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000"/>
              </a:spcBef>
              <a:spcAft>
                <a:spcPts val="0"/>
              </a:spcAft>
              <a:buClr>
                <a:schemeClr val="accent3"/>
              </a:buClr>
              <a:buSzPts val="5000"/>
              <a:buFont typeface="Arial"/>
              <a:buNone/>
              <a:defRPr sz="5000" b="0" i="0" u="none" strike="noStrike" cap="none">
                <a:solidFill>
                  <a:schemeClr val="accent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45" name="Shape 245" descr="Bar_RtAngle_7502_RGB.png"/>
          <p:cNvPicPr preferRelativeResize="0"/>
          <p:nvPr/>
        </p:nvPicPr>
        <p:blipFill rotWithShape="1">
          <a:blip r:embed="rId4">
            <a:alphaModFix/>
          </a:blip>
          <a:srcRect/>
          <a:stretch/>
        </p:blipFill>
        <p:spPr>
          <a:xfrm>
            <a:off x="813587" y="4006085"/>
            <a:ext cx="2284305" cy="11277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48" name="Shape 248"/>
          <p:cNvSpPr txBox="1">
            <a:spLocks noGrp="1"/>
          </p:cNvSpPr>
          <p:nvPr>
            <p:ph type="body" idx="2"/>
          </p:nvPr>
        </p:nvSpPr>
        <p:spPr>
          <a:xfrm>
            <a:off x="659305" y="2320239"/>
            <a:ext cx="8197200" cy="38100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49" name="Shape 249"/>
          <p:cNvSpPr txBox="1">
            <a:spLocks noGrp="1"/>
          </p:cNvSpPr>
          <p:nvPr>
            <p:ph type="body" idx="3"/>
          </p:nvPr>
        </p:nvSpPr>
        <p:spPr>
          <a:xfrm>
            <a:off x="671757" y="1730667"/>
            <a:ext cx="8184600" cy="4113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50" name="Shape 250"/>
          <p:cNvPicPr preferRelativeResize="0"/>
          <p:nvPr/>
        </p:nvPicPr>
        <p:blipFill rotWithShape="1">
          <a:blip r:embed="rId2">
            <a:alphaModFix/>
          </a:blip>
          <a:srcRect/>
          <a:stretch/>
        </p:blipFill>
        <p:spPr>
          <a:xfrm>
            <a:off x="6248401" y="6354234"/>
            <a:ext cx="2540002" cy="266700"/>
          </a:xfrm>
          <a:prstGeom prst="rect">
            <a:avLst/>
          </a:prstGeom>
          <a:noFill/>
          <a:ln>
            <a:noFill/>
          </a:ln>
        </p:spPr>
      </p:pic>
      <p:pic>
        <p:nvPicPr>
          <p:cNvPr id="251" name="Shape 251"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rgbClr val="4B2E83"/>
        </a:solidFill>
        <a:effectLst/>
      </p:bgPr>
    </p:bg>
    <p:spTree>
      <p:nvGrpSpPr>
        <p:cNvPr id="1" name="Shape 252"/>
        <p:cNvGrpSpPr/>
        <p:nvPr/>
      </p:nvGrpSpPr>
      <p:grpSpPr>
        <a:xfrm>
          <a:off x="0" y="0"/>
          <a:ext cx="0" cy="0"/>
          <a:chOff x="0" y="0"/>
          <a:chExt cx="0" cy="0"/>
        </a:xfrm>
      </p:grpSpPr>
      <p:pic>
        <p:nvPicPr>
          <p:cNvPr id="253" name="Shape 253"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sp>
        <p:nvSpPr>
          <p:cNvPr id="254" name="Shape 254"/>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55" name="Shape 255"/>
          <p:cNvSpPr txBox="1">
            <a:spLocks noGrp="1"/>
          </p:cNvSpPr>
          <p:nvPr>
            <p:ph type="body" idx="2"/>
          </p:nvPr>
        </p:nvSpPr>
        <p:spPr>
          <a:xfrm>
            <a:off x="659305" y="1736725"/>
            <a:ext cx="8076900" cy="40155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56" name="Shape 256"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4B2E83"/>
        </a:solidFill>
        <a:effectLst/>
      </p:bgPr>
    </p:bg>
    <p:spTree>
      <p:nvGrpSpPr>
        <p:cNvPr id="1" name="Shape 257"/>
        <p:cNvGrpSpPr/>
        <p:nvPr/>
      </p:nvGrpSpPr>
      <p:grpSpPr>
        <a:xfrm>
          <a:off x="0" y="0"/>
          <a:ext cx="0" cy="0"/>
          <a:chOff x="0" y="0"/>
          <a:chExt cx="0" cy="0"/>
        </a:xfrm>
      </p:grpSpPr>
      <p:pic>
        <p:nvPicPr>
          <p:cNvPr id="258" name="Shape 258"/>
          <p:cNvPicPr preferRelativeResize="0"/>
          <p:nvPr/>
        </p:nvPicPr>
        <p:blipFill rotWithShape="1">
          <a:blip r:embed="rId2">
            <a:alphaModFix/>
          </a:blip>
          <a:srcRect/>
          <a:stretch/>
        </p:blipFill>
        <p:spPr>
          <a:xfrm>
            <a:off x="6248401" y="6354234"/>
            <a:ext cx="2540002" cy="266700"/>
          </a:xfrm>
          <a:prstGeom prst="rect">
            <a:avLst/>
          </a:prstGeom>
          <a:noFill/>
          <a:ln>
            <a:noFill/>
          </a:ln>
        </p:spPr>
      </p:pic>
      <p:sp>
        <p:nvSpPr>
          <p:cNvPr id="259" name="Shape 259"/>
          <p:cNvSpPr>
            <a:spLocks noGrp="1"/>
          </p:cNvSpPr>
          <p:nvPr>
            <p:ph type="chart" idx="2"/>
          </p:nvPr>
        </p:nvSpPr>
        <p:spPr>
          <a:xfrm>
            <a:off x="766763" y="1736725"/>
            <a:ext cx="8021700" cy="4432200"/>
          </a:xfrm>
          <a:prstGeom prst="rect">
            <a:avLst/>
          </a:prstGeom>
          <a:noFill/>
          <a:ln>
            <a:noFill/>
          </a:ln>
        </p:spPr>
        <p:txBody>
          <a:bodyPr spcFirstLastPara="1" wrap="square" lIns="91425" tIns="91425" rIns="91425" bIns="91425" anchor="t" anchorCtr="0"/>
          <a:lstStyle>
            <a:lvl1pPr marR="0" lvl="0" algn="l" rtl="0">
              <a:spcBef>
                <a:spcPts val="480"/>
              </a:spcBef>
              <a:spcAft>
                <a:spcPts val="0"/>
              </a:spcAft>
              <a:buClr>
                <a:srgbClr val="FFFFFF"/>
              </a:buClr>
              <a:buSzPts val="2400"/>
              <a:buFont typeface="Arial"/>
              <a:buNone/>
              <a:defRPr sz="2400" b="0" i="1" u="none" strike="noStrike" cap="none">
                <a:solidFill>
                  <a:srgbClr val="FFFFFF"/>
                </a:solidFill>
                <a:latin typeface="Open Sans Light"/>
                <a:ea typeface="Open Sans Light"/>
                <a:cs typeface="Open Sans Light"/>
                <a:sym typeface="Open Sans Light"/>
              </a:defRPr>
            </a:lvl1pPr>
            <a:lvl2pPr marR="0" lvl="1"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60" name="Shape 260"/>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61" name="Shape 261"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5" name="Shape 265"/>
          <p:cNvSpPr txBox="1">
            <a:spLocks noGrp="1"/>
          </p:cNvSpPr>
          <p:nvPr>
            <p:ph type="body" idx="2"/>
          </p:nvPr>
        </p:nvSpPr>
        <p:spPr>
          <a:xfrm>
            <a:off x="659305" y="1736725"/>
            <a:ext cx="8196300" cy="40155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66" name="Shape 266"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267" name="Shape 267"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671757" y="1167124"/>
            <a:ext cx="6972300" cy="26418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000"/>
              </a:spcBef>
              <a:spcAft>
                <a:spcPts val="0"/>
              </a:spcAft>
              <a:buClr>
                <a:srgbClr val="4B2E83"/>
              </a:buClr>
              <a:buSzPts val="5000"/>
              <a:buFont typeface="Arial"/>
              <a:buNone/>
              <a:defRPr sz="5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70" name="Shape 270"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271" name="Shape 271" descr="Wordmark_center_Purple_HEX.png"/>
          <p:cNvPicPr preferRelativeResize="0"/>
          <p:nvPr/>
        </p:nvPicPr>
        <p:blipFill rotWithShape="1">
          <a:blip r:embed="rId3">
            <a:alphaModFix/>
          </a:blip>
          <a:srcRect/>
          <a:stretch/>
        </p:blipFill>
        <p:spPr>
          <a:xfrm>
            <a:off x="792039" y="6487457"/>
            <a:ext cx="2425296" cy="163374"/>
          </a:xfrm>
          <a:prstGeom prst="rect">
            <a:avLst/>
          </a:prstGeom>
          <a:noFill/>
          <a:ln>
            <a:noFill/>
          </a:ln>
        </p:spPr>
      </p:pic>
      <p:pic>
        <p:nvPicPr>
          <p:cNvPr id="272" name="Shape 272" descr="Bar_RtAngle_7502_RGB.png"/>
          <p:cNvPicPr preferRelativeResize="0"/>
          <p:nvPr/>
        </p:nvPicPr>
        <p:blipFill rotWithShape="1">
          <a:blip r:embed="rId4">
            <a:alphaModFix/>
          </a:blip>
          <a:srcRect/>
          <a:stretch/>
        </p:blipFill>
        <p:spPr>
          <a:xfrm>
            <a:off x="813587" y="4006085"/>
            <a:ext cx="2284305" cy="11277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5" name="Shape 275"/>
          <p:cNvSpPr txBox="1">
            <a:spLocks noGrp="1"/>
          </p:cNvSpPr>
          <p:nvPr>
            <p:ph type="body" idx="2"/>
          </p:nvPr>
        </p:nvSpPr>
        <p:spPr>
          <a:xfrm>
            <a:off x="659305" y="2320239"/>
            <a:ext cx="8197200" cy="38100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6" name="Shape 276"/>
          <p:cNvSpPr txBox="1">
            <a:spLocks noGrp="1"/>
          </p:cNvSpPr>
          <p:nvPr>
            <p:ph type="body" idx="3"/>
          </p:nvPr>
        </p:nvSpPr>
        <p:spPr>
          <a:xfrm>
            <a:off x="671757" y="1730667"/>
            <a:ext cx="8184600" cy="4113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77" name="Shape 277" descr="Wordmark_center_Purple_HEX.png"/>
          <p:cNvPicPr preferRelativeResize="0"/>
          <p:nvPr/>
        </p:nvPicPr>
        <p:blipFill rotWithShape="1">
          <a:blip r:embed="rId2">
            <a:alphaModFix/>
          </a:blip>
          <a:srcRect/>
          <a:stretch/>
        </p:blipFill>
        <p:spPr>
          <a:xfrm>
            <a:off x="6382155" y="6487457"/>
            <a:ext cx="2425296" cy="163374"/>
          </a:xfrm>
          <a:prstGeom prst="rect">
            <a:avLst/>
          </a:prstGeom>
          <a:noFill/>
          <a:ln>
            <a:noFill/>
          </a:ln>
        </p:spPr>
      </p:pic>
      <p:pic>
        <p:nvPicPr>
          <p:cNvPr id="278" name="Shape 278"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279"/>
        <p:cNvGrpSpPr/>
        <p:nvPr/>
      </p:nvGrpSpPr>
      <p:grpSpPr>
        <a:xfrm>
          <a:off x="0" y="0"/>
          <a:ext cx="0" cy="0"/>
          <a:chOff x="0" y="0"/>
          <a:chExt cx="0" cy="0"/>
        </a:xfrm>
      </p:grpSpPr>
      <p:sp>
        <p:nvSpPr>
          <p:cNvPr id="280" name="Shape 280"/>
          <p:cNvSpPr>
            <a:spLocks noGrp="1"/>
          </p:cNvSpPr>
          <p:nvPr>
            <p:ph type="chart" idx="2"/>
          </p:nvPr>
        </p:nvSpPr>
        <p:spPr>
          <a:xfrm>
            <a:off x="766763" y="1736725"/>
            <a:ext cx="8021700" cy="4432200"/>
          </a:xfrm>
          <a:prstGeom prst="rect">
            <a:avLst/>
          </a:prstGeom>
          <a:noFill/>
          <a:ln>
            <a:noFill/>
          </a:ln>
        </p:spPr>
        <p:txBody>
          <a:bodyPr spcFirstLastPara="1" wrap="square" lIns="91425" tIns="91425" rIns="91425" bIns="91425" anchor="t" anchorCtr="0"/>
          <a:lstStyle>
            <a:lvl1pPr marR="0" lvl="0" algn="l" rtl="0">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1" name="Shape 281"/>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82" name="Shape 282" descr="Wordmark_center_Purple_HEX.png"/>
          <p:cNvPicPr preferRelativeResize="0"/>
          <p:nvPr/>
        </p:nvPicPr>
        <p:blipFill rotWithShape="1">
          <a:blip r:embed="rId2">
            <a:alphaModFix/>
          </a:blip>
          <a:srcRect/>
          <a:stretch/>
        </p:blipFill>
        <p:spPr>
          <a:xfrm>
            <a:off x="6363105" y="6487457"/>
            <a:ext cx="2425296" cy="163374"/>
          </a:xfrm>
          <a:prstGeom prst="rect">
            <a:avLst/>
          </a:prstGeom>
          <a:noFill/>
          <a:ln>
            <a:noFill/>
          </a:ln>
        </p:spPr>
      </p:pic>
      <p:pic>
        <p:nvPicPr>
          <p:cNvPr id="283" name="Shape 283"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0"/>
        <p:cNvGrpSpPr/>
        <p:nvPr/>
      </p:nvGrpSpPr>
      <p:grpSpPr>
        <a:xfrm>
          <a:off x="0" y="0"/>
          <a:ext cx="0" cy="0"/>
          <a:chOff x="0" y="0"/>
          <a:chExt cx="0" cy="0"/>
        </a:xfrm>
      </p:grpSpPr>
      <p:sp>
        <p:nvSpPr>
          <p:cNvPr id="291" name="Shape 291"/>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92" name="Shape 292"/>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93" name="Shape 29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4" name="Shape 29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5" name="Shape 29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98" name="Shape 298"/>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9" name="Shape 29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0" name="Shape 30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1" name="Shape 30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722313" y="4406900"/>
            <a:ext cx="7772400" cy="1362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04" name="Shape 304"/>
          <p:cNvSpPr txBox="1">
            <a:spLocks noGrp="1"/>
          </p:cNvSpPr>
          <p:nvPr>
            <p:ph type="body" idx="1"/>
          </p:nvPr>
        </p:nvSpPr>
        <p:spPr>
          <a:xfrm>
            <a:off x="722313" y="2906713"/>
            <a:ext cx="7772400" cy="1500300"/>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5" name="Shape 305"/>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6" name="Shape 306"/>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7" name="Shape 30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10" name="Shape 310"/>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1" name="Shape 311"/>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2" name="Shape 31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3" name="Shape 31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4" name="Shape 31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17" name="Shape 317"/>
          <p:cNvSpPr txBox="1">
            <a:spLocks noGrp="1"/>
          </p:cNvSpPr>
          <p:nvPr>
            <p:ph type="body" idx="1"/>
          </p:nvPr>
        </p:nvSpPr>
        <p:spPr>
          <a:xfrm>
            <a:off x="457200" y="1535113"/>
            <a:ext cx="4040100" cy="6399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18" name="Shape 318"/>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19" name="Shape 319"/>
          <p:cNvSpPr txBox="1">
            <a:spLocks noGrp="1"/>
          </p:cNvSpPr>
          <p:nvPr>
            <p:ph type="body" idx="3"/>
          </p:nvPr>
        </p:nvSpPr>
        <p:spPr>
          <a:xfrm>
            <a:off x="4645025" y="1535113"/>
            <a:ext cx="4041900" cy="6399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20" name="Shape 320"/>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21" name="Shape 32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2" name="Shape 32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3" name="Shape 3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26" name="Shape 326"/>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7" name="Shape 32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8" name="Shape 32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9"/>
        <p:cNvGrpSpPr/>
        <p:nvPr/>
      </p:nvGrpSpPr>
      <p:grpSpPr>
        <a:xfrm>
          <a:off x="0" y="0"/>
          <a:ext cx="0" cy="0"/>
          <a:chOff x="0" y="0"/>
          <a:chExt cx="0" cy="0"/>
        </a:xfrm>
      </p:grpSpPr>
      <p:sp>
        <p:nvSpPr>
          <p:cNvPr id="330" name="Shape 330"/>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1" name="Shape 33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2" name="Shape 33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457200" y="273050"/>
            <a:ext cx="3008400" cy="11619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35" name="Shape 335"/>
          <p:cNvSpPr txBox="1">
            <a:spLocks noGrp="1"/>
          </p:cNvSpPr>
          <p:nvPr>
            <p:ph type="body" idx="1"/>
          </p:nvPr>
        </p:nvSpPr>
        <p:spPr>
          <a:xfrm>
            <a:off x="3575050" y="273050"/>
            <a:ext cx="5111700" cy="58530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6" name="Shape 336"/>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337" name="Shape 33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8" name="Shape 33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9" name="Shape 33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42" name="Shape 342"/>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43" name="Shape 343"/>
          <p:cNvSpPr txBox="1">
            <a:spLocks noGrp="1"/>
          </p:cNvSpPr>
          <p:nvPr>
            <p:ph type="body" idx="1"/>
          </p:nvPr>
        </p:nvSpPr>
        <p:spPr>
          <a:xfrm>
            <a:off x="1792288" y="5367338"/>
            <a:ext cx="5486400" cy="804900"/>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344" name="Shape 34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5" name="Shape 34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6" name="Shape 34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49" name="Shape 349"/>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0" name="Shape 350"/>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1" name="Shape 35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2" name="Shape 35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rot="5400000">
            <a:off x="4732350" y="2171688"/>
            <a:ext cx="5851500" cy="20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55" name="Shape 355"/>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6" name="Shape 356"/>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7" name="Shape 35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8" name="Shape 35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10.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theme" Target="../theme/theme4.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5.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theme" Target="../theme/theme6.xml"/><Relationship Id="rId4" Type="http://schemas.openxmlformats.org/officeDocument/2006/relationships/slideLayout" Target="../slideLayouts/slideLayout39.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theme" Target="../theme/theme7.xml"/><Relationship Id="rId4" Type="http://schemas.openxmlformats.org/officeDocument/2006/relationships/slideLayout" Target="../slideLayouts/slideLayout43.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5" Type="http://schemas.openxmlformats.org/officeDocument/2006/relationships/theme" Target="../theme/theme8.xml"/><Relationship Id="rId4" Type="http://schemas.openxmlformats.org/officeDocument/2006/relationships/slideLayout" Target="../slideLayouts/slideLayout47.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5" Type="http://schemas.openxmlformats.org/officeDocument/2006/relationships/theme" Target="../theme/theme9.xml"/><Relationship Id="rId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86" name="Shape 286"/>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7" name="Shape 28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8" name="Shape 28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9" name="Shape 28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2" name="Shape 52"/>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2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168"/>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96"/>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18"/>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24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6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lgebren@uw.edu" TargetMode="External"/><Relationship Id="rId3" Type="http://schemas.openxmlformats.org/officeDocument/2006/relationships/hyperlink" Target="mailto:kirsten5@uw.edu" TargetMode="External"/><Relationship Id="rId7" Type="http://schemas.openxmlformats.org/officeDocument/2006/relationships/hyperlink" Target="mailto:carhodes@uw.edu"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hyperlink" Target="mailto:acs229@uw.edu" TargetMode="External"/><Relationship Id="rId11" Type="http://schemas.openxmlformats.org/officeDocument/2006/relationships/hyperlink" Target="about:blank" TargetMode="External"/><Relationship Id="rId5" Type="http://schemas.openxmlformats.org/officeDocument/2006/relationships/hyperlink" Target="mailto:carlsc@uw.edu" TargetMode="External"/><Relationship Id="rId10" Type="http://schemas.openxmlformats.org/officeDocument/2006/relationships/hyperlink" Target="mailto:mgard4@uw.edu" TargetMode="External"/><Relationship Id="rId4" Type="http://schemas.openxmlformats.org/officeDocument/2006/relationships/hyperlink" Target="mailto:jgiffels@uw.edu" TargetMode="External"/><Relationship Id="rId9" Type="http://schemas.openxmlformats.org/officeDocument/2006/relationships/hyperlink" Target="mailto:gcvalenci@uw.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hyperlink" Target="https://www.nsf.gov/bfa/dias/policy/rppr/" TargetMode="External"/><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3" Type="http://schemas.openxmlformats.org/officeDocument/2006/relationships/hyperlink" Target="mailto:osp@uw.edu" TargetMode="External"/><Relationship Id="rId2" Type="http://schemas.openxmlformats.org/officeDocument/2006/relationships/notesSlide" Target="../notesSlides/notesSlide22.xm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3" Type="http://schemas.openxmlformats.org/officeDocument/2006/relationships/hyperlink" Target="https://www.washington.edu/research/?post_type=policy&amp;p=22784&amp;preview=true" TargetMode="External"/><Relationship Id="rId2" Type="http://schemas.openxmlformats.org/officeDocument/2006/relationships/notesSlide" Target="../notesSlides/notesSlide28.xml"/><Relationship Id="rId1" Type="http://schemas.openxmlformats.org/officeDocument/2006/relationships/slideLayout" Target="../slideLayouts/slideLayout41.xml"/><Relationship Id="rId5" Type="http://schemas.openxmlformats.org/officeDocument/2006/relationships/hyperlink" Target="http://www.washington.edu/admin/rules/policies/APS/59.04.html" TargetMode="External"/><Relationship Id="rId4" Type="http://schemas.openxmlformats.org/officeDocument/2006/relationships/hyperlink" Target="http://www.washington.edu/admin/rules/policies/PO/EO36.html"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3" Type="http://schemas.openxmlformats.org/officeDocument/2006/relationships/hyperlink" Target="https://networks.uw.edu/networks/" TargetMode="External"/><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3" Type="http://schemas.openxmlformats.org/officeDocument/2006/relationships/hyperlink" Target="mailto:help@uw.edu" TargetMode="External"/><Relationship Id="rId2" Type="http://schemas.openxmlformats.org/officeDocument/2006/relationships/notesSlide" Target="../notesSlides/notesSlide33.xml"/><Relationship Id="rId1" Type="http://schemas.openxmlformats.org/officeDocument/2006/relationships/slideLayout" Target="../slideLayouts/slideLayout41.xml"/><Relationship Id="rId4" Type="http://schemas.openxmlformats.org/officeDocument/2006/relationships/hyperlink" Target="https://itconnect.uw.edu/connect/uw-networks/about-husky-onnet/"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8.xml"/></Relationships>
</file>

<file path=ppt/slides/_rels/slide44.xml.rels><?xml version="1.0" encoding="UTF-8" standalone="yes"?>
<Relationships xmlns="http://schemas.openxmlformats.org/package/2006/relationships"><Relationship Id="rId3" Type="http://schemas.openxmlformats.org/officeDocument/2006/relationships/hyperlink" Target="https://uwresearch.gosignmeup.com/Public/Course/Browse" TargetMode="External"/><Relationship Id="rId2" Type="http://schemas.openxmlformats.org/officeDocument/2006/relationships/notesSlide" Target="../notesSlides/notesSlide44.xml"/><Relationship Id="rId1" Type="http://schemas.openxmlformats.org/officeDocument/2006/relationships/slideLayout" Target="../slideLayouts/slideLayout4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52.xml"/><Relationship Id="rId6" Type="http://schemas.openxmlformats.org/officeDocument/2006/relationships/hyperlink" Target="https://www.washington.edu/research/training/about-core/" TargetMode="External"/><Relationship Id="rId5" Type="http://schemas.openxmlformats.org/officeDocument/2006/relationships/hyperlink" Target="https://uwresearch.gosignmeup.com/public/course/browse"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graphicFrame>
        <p:nvGraphicFramePr>
          <p:cNvPr id="364" name="Shape 364"/>
          <p:cNvGraphicFramePr/>
          <p:nvPr/>
        </p:nvGraphicFramePr>
        <p:xfrm>
          <a:off x="194125" y="98297"/>
          <a:ext cx="8755750" cy="7029720"/>
        </p:xfrm>
        <a:graphic>
          <a:graphicData uri="http://schemas.openxmlformats.org/drawingml/2006/table">
            <a:tbl>
              <a:tblPr firstRow="1" firstCol="1" bandRow="1">
                <a:noFill/>
                <a:tableStyleId>{45C36C5C-0650-4E42-A00C-09C65712FFDD}</a:tableStyleId>
              </a:tblPr>
              <a:tblGrid>
                <a:gridCol w="3616200">
                  <a:extLst>
                    <a:ext uri="{9D8B030D-6E8A-4147-A177-3AD203B41FA5}">
                      <a16:colId xmlns:a16="http://schemas.microsoft.com/office/drawing/2014/main" val="20000"/>
                    </a:ext>
                  </a:extLst>
                </a:gridCol>
                <a:gridCol w="2501250">
                  <a:extLst>
                    <a:ext uri="{9D8B030D-6E8A-4147-A177-3AD203B41FA5}">
                      <a16:colId xmlns:a16="http://schemas.microsoft.com/office/drawing/2014/main" val="20001"/>
                    </a:ext>
                  </a:extLst>
                </a:gridCol>
                <a:gridCol w="1398375">
                  <a:extLst>
                    <a:ext uri="{9D8B030D-6E8A-4147-A177-3AD203B41FA5}">
                      <a16:colId xmlns:a16="http://schemas.microsoft.com/office/drawing/2014/main" val="20002"/>
                    </a:ext>
                  </a:extLst>
                </a:gridCol>
                <a:gridCol w="1239925">
                  <a:extLst>
                    <a:ext uri="{9D8B030D-6E8A-4147-A177-3AD203B41FA5}">
                      <a16:colId xmlns:a16="http://schemas.microsoft.com/office/drawing/2014/main" val="20003"/>
                    </a:ext>
                  </a:extLst>
                </a:gridCol>
              </a:tblGrid>
              <a:tr h="526775">
                <a:tc gridSpan="4">
                  <a:txBody>
                    <a:bodyPr/>
                    <a:lstStyle/>
                    <a:p>
                      <a:pPr marL="0" marR="0" lvl="0" indent="0" algn="ctr" rtl="0">
                        <a:lnSpc>
                          <a:spcPct val="100000"/>
                        </a:lnSpc>
                        <a:spcBef>
                          <a:spcPts val="0"/>
                        </a:spcBef>
                        <a:spcAft>
                          <a:spcPts val="0"/>
                        </a:spcAft>
                        <a:buClr>
                          <a:srgbClr val="5F497A"/>
                        </a:buClr>
                        <a:buSzPts val="3000"/>
                        <a:buFont typeface="Calibri"/>
                        <a:buNone/>
                      </a:pPr>
                      <a:r>
                        <a:rPr lang="en" sz="3000" b="0" u="none" strike="noStrike" cap="none">
                          <a:solidFill>
                            <a:srgbClr val="5F497A"/>
                          </a:solidFill>
                          <a:latin typeface="Calibri"/>
                          <a:ea typeface="Calibri"/>
                          <a:cs typeface="Calibri"/>
                          <a:sym typeface="Calibri"/>
                        </a:rPr>
                        <a:t>MRAM </a:t>
                      </a:r>
                      <a:r>
                        <a:rPr lang="en" sz="3000" b="0" u="none" strike="noStrike" cap="none">
                          <a:solidFill>
                            <a:srgbClr val="BFBFBF"/>
                          </a:solidFill>
                          <a:latin typeface="Calibri"/>
                          <a:ea typeface="Calibri"/>
                          <a:cs typeface="Calibri"/>
                          <a:sym typeface="Calibri"/>
                        </a:rPr>
                        <a:t>|</a:t>
                      </a:r>
                      <a:r>
                        <a:rPr lang="en" sz="3000" b="0" u="none" strike="noStrike" cap="none">
                          <a:solidFill>
                            <a:srgbClr val="5F497A"/>
                          </a:solidFill>
                          <a:latin typeface="Calibri"/>
                          <a:ea typeface="Calibri"/>
                          <a:cs typeface="Calibri"/>
                          <a:sym typeface="Calibri"/>
                        </a:rPr>
                        <a:t> Monthly Research Administration Meeting </a:t>
                      </a:r>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65750">
                <a:tc gridSpan="4">
                  <a:txBody>
                    <a:bodyPr/>
                    <a:lstStyle/>
                    <a:p>
                      <a:pPr marL="0" marR="0" lvl="0" indent="0" algn="l" rtl="0">
                        <a:lnSpc>
                          <a:spcPct val="100000"/>
                        </a:lnSpc>
                        <a:spcBef>
                          <a:spcPts val="0"/>
                        </a:spcBef>
                        <a:spcAft>
                          <a:spcPts val="0"/>
                        </a:spcAft>
                        <a:buClr>
                          <a:schemeClr val="dk1"/>
                        </a:buClr>
                        <a:buSzPts val="1600"/>
                        <a:buFont typeface="Calibri"/>
                        <a:buNone/>
                      </a:pPr>
                      <a:endParaRPr sz="1600" b="0" u="none" strike="noStrike" cap="none">
                        <a:solidFill>
                          <a:srgbClr val="5F497A"/>
                        </a:solidFill>
                        <a:latin typeface="Calibri"/>
                        <a:ea typeface="Calibri"/>
                        <a:cs typeface="Calibri"/>
                        <a:sym typeface="Calibri"/>
                      </a:endParaRPr>
                    </a:p>
                    <a:p>
                      <a:pPr marL="0" marR="0" lvl="0" indent="0" algn="ctr" rtl="0">
                        <a:lnSpc>
                          <a:spcPct val="100000"/>
                        </a:lnSpc>
                        <a:spcBef>
                          <a:spcPts val="0"/>
                        </a:spcBef>
                        <a:spcAft>
                          <a:spcPts val="0"/>
                        </a:spcAft>
                        <a:buClr>
                          <a:srgbClr val="5F497A"/>
                        </a:buClr>
                        <a:buSzPts val="1400"/>
                        <a:buFont typeface="Calibri"/>
                        <a:buNone/>
                      </a:pPr>
                      <a:r>
                        <a:rPr lang="en" sz="1400" b="0" u="none" strike="noStrike" cap="none">
                          <a:solidFill>
                            <a:srgbClr val="5F497A"/>
                          </a:solidFill>
                          <a:latin typeface="Calibri"/>
                          <a:ea typeface="Calibri"/>
                          <a:cs typeface="Calibri"/>
                          <a:sym typeface="Calibri"/>
                        </a:rPr>
                        <a:t>APRIL 12, 2018 </a:t>
                      </a:r>
                      <a:endParaRPr/>
                    </a:p>
                    <a:p>
                      <a:pPr marL="0" marR="0" lvl="0" indent="0" algn="ctr" rtl="0">
                        <a:lnSpc>
                          <a:spcPct val="100000"/>
                        </a:lnSpc>
                        <a:spcBef>
                          <a:spcPts val="0"/>
                        </a:spcBef>
                        <a:spcAft>
                          <a:spcPts val="0"/>
                        </a:spcAft>
                        <a:buClr>
                          <a:srgbClr val="5F497A"/>
                        </a:buClr>
                        <a:buSzPts val="1400"/>
                        <a:buFont typeface="Calibri"/>
                        <a:buNone/>
                      </a:pPr>
                      <a:r>
                        <a:rPr lang="en" sz="1400" b="0" u="none" strike="noStrike" cap="none">
                          <a:solidFill>
                            <a:srgbClr val="5F497A"/>
                          </a:solidFill>
                          <a:latin typeface="Calibri"/>
                          <a:ea typeface="Calibri"/>
                          <a:cs typeface="Calibri"/>
                          <a:sym typeface="Calibri"/>
                        </a:rPr>
                        <a:t>9:00 – 10:00 AM</a:t>
                      </a:r>
                      <a:endParaRPr sz="1400" b="0" u="none" strike="noStrike" cap="none">
                        <a:solidFill>
                          <a:srgbClr val="5F497A"/>
                        </a:solidFill>
                        <a:latin typeface="Calibri"/>
                        <a:ea typeface="Calibri"/>
                        <a:cs typeface="Calibri"/>
                        <a:sym typeface="Calibri"/>
                      </a:endParaRPr>
                    </a:p>
                    <a:p>
                      <a:pPr marL="0" marR="0" lvl="0" indent="0" algn="ctr" rtl="0">
                        <a:lnSpc>
                          <a:spcPct val="100000"/>
                        </a:lnSpc>
                        <a:spcBef>
                          <a:spcPts val="0"/>
                        </a:spcBef>
                        <a:spcAft>
                          <a:spcPts val="0"/>
                        </a:spcAft>
                        <a:buClr>
                          <a:srgbClr val="5F497A"/>
                        </a:buClr>
                        <a:buSzPts val="1200"/>
                        <a:buFont typeface="Calibri"/>
                        <a:buNone/>
                      </a:pPr>
                      <a:r>
                        <a:rPr lang="en" sz="1200" b="0" u="none" strike="noStrike" cap="none">
                          <a:solidFill>
                            <a:srgbClr val="5F497A"/>
                          </a:solidFill>
                          <a:latin typeface="Calibri"/>
                          <a:ea typeface="Calibri"/>
                          <a:cs typeface="Calibri"/>
                          <a:sym typeface="Calibri"/>
                        </a:rPr>
                        <a:t>UW TOWER AUDITORIUM</a:t>
                      </a:r>
                      <a:endParaRPr sz="1600" b="0" u="none" strike="noStrike" cap="none">
                        <a:solidFill>
                          <a:srgbClr val="5F497A"/>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400" b="1" u="none" strike="noStrike" cap="none">
                        <a:solidFill>
                          <a:schemeClr val="lt1"/>
                        </a:solidFill>
                        <a:latin typeface="Arial"/>
                        <a:ea typeface="Arial"/>
                        <a:cs typeface="Arial"/>
                        <a:sym typeface="Arial"/>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80950">
                <a:tc>
                  <a:txBody>
                    <a:bodyPr/>
                    <a:lstStyle/>
                    <a:p>
                      <a:pPr marL="0" marR="0" lvl="0" indent="0" algn="l" rtl="0">
                        <a:lnSpc>
                          <a:spcPct val="100000"/>
                        </a:lnSpc>
                        <a:spcBef>
                          <a:spcPts val="0"/>
                        </a:spcBef>
                        <a:spcAft>
                          <a:spcPts val="0"/>
                        </a:spcAft>
                        <a:buClr>
                          <a:schemeClr val="lt1"/>
                        </a:buClr>
                        <a:buSzPts val="1600"/>
                        <a:buFont typeface="Calibri"/>
                        <a:buNone/>
                      </a:pPr>
                      <a:r>
                        <a:rPr lang="en" sz="1600" b="0" u="none" strike="noStrike" cap="none">
                          <a:solidFill>
                            <a:schemeClr val="lt1"/>
                          </a:solidFill>
                        </a:rPr>
                        <a:t>TOPIC </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l" rtl="0">
                        <a:lnSpc>
                          <a:spcPct val="100000"/>
                        </a:lnSpc>
                        <a:spcBef>
                          <a:spcPts val="0"/>
                        </a:spcBef>
                        <a:spcAft>
                          <a:spcPts val="0"/>
                        </a:spcAft>
                        <a:buClr>
                          <a:schemeClr val="lt1"/>
                        </a:buClr>
                        <a:buSzPts val="1600"/>
                        <a:buFont typeface="Calibri"/>
                        <a:buNone/>
                      </a:pPr>
                      <a:r>
                        <a:rPr lang="en" sz="1600" b="0" u="none" strike="noStrike" cap="none">
                          <a:solidFill>
                            <a:schemeClr val="lt1"/>
                          </a:solidFill>
                        </a:rPr>
                        <a:t>PRESENTER</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l" rtl="0">
                        <a:lnSpc>
                          <a:spcPct val="100000"/>
                        </a:lnSpc>
                        <a:spcBef>
                          <a:spcPts val="0"/>
                        </a:spcBef>
                        <a:spcAft>
                          <a:spcPts val="0"/>
                        </a:spcAft>
                        <a:buClr>
                          <a:schemeClr val="lt1"/>
                        </a:buClr>
                        <a:buSzPts val="1600"/>
                        <a:buFont typeface="Calibri"/>
                        <a:buNone/>
                      </a:pPr>
                      <a:r>
                        <a:rPr lang="en" sz="1600">
                          <a:solidFill>
                            <a:schemeClr val="lt1"/>
                          </a:solidFill>
                        </a:rPr>
                        <a:t> </a:t>
                      </a:r>
                      <a:r>
                        <a:rPr lang="en" sz="1600" b="0" u="none" strike="noStrike" cap="none">
                          <a:solidFill>
                            <a:schemeClr val="lt1"/>
                          </a:solidFill>
                        </a:rPr>
                        <a:t>EMAIL </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ctr" rtl="0">
                        <a:lnSpc>
                          <a:spcPct val="100000"/>
                        </a:lnSpc>
                        <a:spcBef>
                          <a:spcPts val="0"/>
                        </a:spcBef>
                        <a:spcAft>
                          <a:spcPts val="0"/>
                        </a:spcAft>
                        <a:buClr>
                          <a:schemeClr val="lt1"/>
                        </a:buClr>
                        <a:buSzPts val="1600"/>
                        <a:buFont typeface="Calibri"/>
                        <a:buNone/>
                      </a:pPr>
                      <a:r>
                        <a:rPr lang="en" sz="1600" b="0" u="none" strike="noStrike" cap="none">
                          <a:solidFill>
                            <a:schemeClr val="lt1"/>
                          </a:solidFill>
                        </a:rPr>
                        <a:t>MIN</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extLst>
                  <a:ext uri="{0D108BD9-81ED-4DB2-BD59-A6C34878D82A}">
                    <a16:rowId xmlns:a16="http://schemas.microsoft.com/office/drawing/2014/main" val="10002"/>
                  </a:ext>
                </a:extLst>
              </a:tr>
              <a:tr h="351175">
                <a:tc>
                  <a:txBody>
                    <a:bodyPr/>
                    <a:lstStyle/>
                    <a:p>
                      <a:pPr marL="0" marR="0" lvl="0" indent="0" algn="l" rtl="0">
                        <a:lnSpc>
                          <a:spcPct val="100000"/>
                        </a:lnSpc>
                        <a:spcBef>
                          <a:spcPts val="0"/>
                        </a:spcBef>
                        <a:spcAft>
                          <a:spcPts val="0"/>
                        </a:spcAft>
                        <a:buClr>
                          <a:srgbClr val="3F3F3F"/>
                        </a:buClr>
                        <a:buSzPts val="1400"/>
                        <a:buFont typeface="Calibri"/>
                        <a:buNone/>
                      </a:pPr>
                      <a:r>
                        <a:rPr lang="en" sz="1400" b="0" u="none" strike="noStrike" cap="none">
                          <a:solidFill>
                            <a:srgbClr val="3F3F3F"/>
                          </a:solidFill>
                          <a:latin typeface="Calibri"/>
                          <a:ea typeface="Calibri"/>
                          <a:cs typeface="Calibri"/>
                          <a:sym typeface="Calibri"/>
                        </a:rPr>
                        <a:t>Welcome</a:t>
                      </a:r>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u="none" strike="noStrike" cap="none">
                          <a:solidFill>
                            <a:srgbClr val="3F3F3F"/>
                          </a:solidFill>
                          <a:latin typeface="Calibri"/>
                          <a:ea typeface="Calibri"/>
                          <a:cs typeface="Calibri"/>
                          <a:sym typeface="Calibri"/>
                        </a:rPr>
                        <a:t>Kirsten DeFries</a:t>
                      </a:r>
                      <a:endParaRPr sz="1000" b="1"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None/>
                      </a:pPr>
                      <a:r>
                        <a:rPr lang="en" sz="1000" u="none" strike="noStrike" cap="none">
                          <a:solidFill>
                            <a:srgbClr val="3F3F3F"/>
                          </a:solidFill>
                          <a:latin typeface="Calibri"/>
                          <a:ea typeface="Calibri"/>
                          <a:cs typeface="Calibri"/>
                          <a:sym typeface="Calibri"/>
                        </a:rPr>
                        <a:t>Research Compliance &amp; Operations </a:t>
                      </a:r>
                      <a:endParaRPr sz="1000" b="1" u="none" strike="noStrike" cap="none">
                        <a:solidFill>
                          <a:srgbClr val="3F3F3F"/>
                        </a:solidFill>
                        <a:latin typeface="Calibri"/>
                        <a:ea typeface="Calibri"/>
                        <a:cs typeface="Calibri"/>
                        <a:sym typeface="Calibri"/>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114300" marR="0" lvl="0" indent="0" algn="l" rtl="0">
                        <a:lnSpc>
                          <a:spcPct val="100000"/>
                        </a:lnSpc>
                        <a:spcBef>
                          <a:spcPts val="0"/>
                        </a:spcBef>
                        <a:spcAft>
                          <a:spcPts val="0"/>
                        </a:spcAft>
                        <a:buClr>
                          <a:schemeClr val="dk1"/>
                        </a:buClr>
                        <a:buFont typeface="Arial"/>
                        <a:buNone/>
                      </a:pPr>
                      <a:r>
                        <a:rPr lang="en" sz="1000" u="sng">
                          <a:solidFill>
                            <a:schemeClr val="hlink"/>
                          </a:solidFill>
                          <a:hlinkClick r:id="rId3"/>
                        </a:rPr>
                        <a:t>kirsten5</a:t>
                      </a:r>
                      <a:r>
                        <a:rPr lang="en" sz="1000" u="sng" strike="noStrike" cap="none">
                          <a:solidFill>
                            <a:schemeClr val="hlink"/>
                          </a:solidFill>
                          <a:latin typeface="Calibri"/>
                          <a:ea typeface="Calibri"/>
                          <a:cs typeface="Calibri"/>
                          <a:sym typeface="Calibri"/>
                          <a:hlinkClick r:id="rId3"/>
                        </a:rPr>
                        <a:t>@uw.edu</a:t>
                      </a:r>
                      <a:r>
                        <a:rPr lang="en" sz="1000" u="sng">
                          <a:solidFill>
                            <a:schemeClr val="hlink"/>
                          </a:solidFill>
                          <a:hlinkClick r:id="rId3"/>
                        </a:rPr>
                        <a:t> </a:t>
                      </a:r>
                      <a:endParaRPr sz="1000" u="sng" strike="noStrike" cap="none">
                        <a:solidFill>
                          <a:schemeClr val="dk1"/>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100" u="none" strike="noStrike" cap="none">
                          <a:solidFill>
                            <a:srgbClr val="3F3F3F"/>
                          </a:solidFill>
                          <a:latin typeface="Calibri"/>
                          <a:ea typeface="Calibri"/>
                          <a:cs typeface="Calibri"/>
                          <a:sym typeface="Calibri"/>
                        </a:rPr>
                        <a:t>2</a:t>
                      </a:r>
                      <a:endParaRPr sz="11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51175">
                <a:tc>
                  <a:txBody>
                    <a:bodyPr/>
                    <a:lstStyle/>
                    <a:p>
                      <a:pPr marL="0" marR="0" lvl="0" indent="0" algn="l" rtl="0">
                        <a:lnSpc>
                          <a:spcPct val="100000"/>
                        </a:lnSpc>
                        <a:spcBef>
                          <a:spcPts val="0"/>
                        </a:spcBef>
                        <a:spcAft>
                          <a:spcPts val="0"/>
                        </a:spcAft>
                        <a:buNone/>
                      </a:pPr>
                      <a:r>
                        <a:rPr lang="en" b="0">
                          <a:solidFill>
                            <a:srgbClr val="3F3F3F"/>
                          </a:solidFill>
                        </a:rPr>
                        <a:t>GCA Staffing Update</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Kirsten DeFries</a:t>
                      </a:r>
                      <a:endParaRPr sz="1000" b="1">
                        <a:solidFill>
                          <a:srgbClr val="3F3F3F"/>
                        </a:solidFill>
                      </a:endParaRPr>
                    </a:p>
                    <a:p>
                      <a:pPr marL="0" marR="0" lvl="0" indent="0" algn="l" rtl="0">
                        <a:lnSpc>
                          <a:spcPct val="100000"/>
                        </a:lnSpc>
                        <a:spcBef>
                          <a:spcPts val="0"/>
                        </a:spcBef>
                        <a:spcAft>
                          <a:spcPts val="0"/>
                        </a:spcAft>
                        <a:buNone/>
                      </a:pPr>
                      <a:r>
                        <a:rPr lang="en" sz="1000">
                          <a:solidFill>
                            <a:srgbClr val="3F3F3F"/>
                          </a:solidFill>
                        </a:rPr>
                        <a:t>Grant &amp; Contract Accounting</a:t>
                      </a:r>
                      <a:endParaRPr sz="1000">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114300" lvl="0" indent="0" rtl="0">
                        <a:spcBef>
                          <a:spcPts val="0"/>
                        </a:spcBef>
                        <a:spcAft>
                          <a:spcPts val="0"/>
                        </a:spcAft>
                        <a:buClr>
                          <a:schemeClr val="dk1"/>
                        </a:buClr>
                        <a:buFont typeface="Arial"/>
                        <a:buNone/>
                      </a:pPr>
                      <a:r>
                        <a:rPr lang="en" sz="1000" u="sng">
                          <a:solidFill>
                            <a:schemeClr val="hlink"/>
                          </a:solidFill>
                          <a:hlinkClick r:id="rId3"/>
                        </a:rPr>
                        <a:t>kirsten5@uw.edu</a:t>
                      </a:r>
                      <a:r>
                        <a:rPr lang="en" sz="1000" u="sng"/>
                        <a:t> </a:t>
                      </a:r>
                      <a:endParaRPr sz="1000"/>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000">
                          <a:solidFill>
                            <a:srgbClr val="3F3F3F"/>
                          </a:solidFill>
                        </a:rPr>
                        <a:t>2</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09725">
                <a:tc>
                  <a:txBody>
                    <a:bodyPr/>
                    <a:lstStyle/>
                    <a:p>
                      <a:pPr marL="0" marR="0" lvl="0" indent="0" algn="l" rtl="0">
                        <a:lnSpc>
                          <a:spcPct val="100000"/>
                        </a:lnSpc>
                        <a:spcBef>
                          <a:spcPts val="0"/>
                        </a:spcBef>
                        <a:spcAft>
                          <a:spcPts val="0"/>
                        </a:spcAft>
                        <a:buClr>
                          <a:srgbClr val="3F3F3F"/>
                        </a:buClr>
                        <a:buSzPts val="1400"/>
                        <a:buFont typeface="Calibri"/>
                        <a:buNone/>
                      </a:pPr>
                      <a:r>
                        <a:rPr lang="en" b="0">
                          <a:solidFill>
                            <a:srgbClr val="3F3F3F"/>
                          </a:solidFill>
                        </a:rPr>
                        <a:t>NSF Proposed Regulation on Sexual Harassment</a:t>
                      </a:r>
                      <a:endParaRPr sz="1400" b="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Joe Giffels</a:t>
                      </a:r>
                      <a:endParaRPr/>
                    </a:p>
                    <a:p>
                      <a:pPr marL="0" marR="0" lvl="0" indent="0" algn="l" rtl="0">
                        <a:lnSpc>
                          <a:spcPct val="100000"/>
                        </a:lnSpc>
                        <a:spcBef>
                          <a:spcPts val="0"/>
                        </a:spcBef>
                        <a:spcAft>
                          <a:spcPts val="0"/>
                        </a:spcAft>
                        <a:buNone/>
                      </a:pPr>
                      <a:r>
                        <a:rPr lang="en" sz="1000">
                          <a:solidFill>
                            <a:srgbClr val="3F3F3F"/>
                          </a:solidFill>
                        </a:rPr>
                        <a:t>Office of Research</a:t>
                      </a:r>
                      <a:endParaRPr sz="1000" b="1" u="none" strike="noStrike" cap="none">
                        <a:solidFill>
                          <a:srgbClr val="3F3F3F"/>
                        </a:solidFill>
                        <a:latin typeface="Calibri"/>
                        <a:ea typeface="Calibri"/>
                        <a:cs typeface="Calibri"/>
                        <a:sym typeface="Calibri"/>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114300" marR="0" lvl="0" indent="0" algn="l" rtl="0">
                        <a:lnSpc>
                          <a:spcPct val="100000"/>
                        </a:lnSpc>
                        <a:spcBef>
                          <a:spcPts val="0"/>
                        </a:spcBef>
                        <a:spcAft>
                          <a:spcPts val="0"/>
                        </a:spcAft>
                        <a:buClr>
                          <a:schemeClr val="dk1"/>
                        </a:buClr>
                        <a:buSzPts val="1000"/>
                        <a:buFont typeface="Calibri"/>
                        <a:buNone/>
                      </a:pPr>
                      <a:r>
                        <a:rPr lang="en" sz="1000" u="sng">
                          <a:solidFill>
                            <a:schemeClr val="hlink"/>
                          </a:solidFill>
                          <a:hlinkClick r:id="rId4"/>
                        </a:rPr>
                        <a:t>jgiffels@uw.edu</a:t>
                      </a:r>
                      <a:r>
                        <a:rPr lang="en" sz="1000"/>
                        <a:t> </a:t>
                      </a:r>
                      <a:endParaRPr sz="1000" u="sng" strike="noStrike" cap="none">
                        <a:solidFill>
                          <a:schemeClr val="dk1"/>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000">
                          <a:solidFill>
                            <a:srgbClr val="3F3F3F"/>
                          </a:solidFill>
                        </a:rPr>
                        <a:t>10</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51175">
                <a:tc>
                  <a:txBody>
                    <a:bodyPr/>
                    <a:lstStyle/>
                    <a:p>
                      <a:pPr marL="0" marR="0" lvl="0" indent="0" algn="l" rtl="0">
                        <a:lnSpc>
                          <a:spcPct val="100000"/>
                        </a:lnSpc>
                        <a:spcBef>
                          <a:spcPts val="0"/>
                        </a:spcBef>
                        <a:spcAft>
                          <a:spcPts val="0"/>
                        </a:spcAft>
                        <a:buNone/>
                      </a:pPr>
                      <a:r>
                        <a:rPr lang="en" b="0">
                          <a:solidFill>
                            <a:srgbClr val="3F3F3F"/>
                          </a:solidFill>
                        </a:rPr>
                        <a:t>EU GDPR</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Joe Giffels</a:t>
                      </a:r>
                      <a:endParaRPr sz="1000" b="1">
                        <a:solidFill>
                          <a:srgbClr val="3F3F3F"/>
                        </a:solidFill>
                      </a:endParaRPr>
                    </a:p>
                    <a:p>
                      <a:pPr marL="0" marR="0" lvl="0" indent="0" algn="l" rtl="0">
                        <a:lnSpc>
                          <a:spcPct val="100000"/>
                        </a:lnSpc>
                        <a:spcBef>
                          <a:spcPts val="0"/>
                        </a:spcBef>
                        <a:spcAft>
                          <a:spcPts val="0"/>
                        </a:spcAft>
                        <a:buNone/>
                      </a:pPr>
                      <a:r>
                        <a:rPr lang="en" sz="1000">
                          <a:solidFill>
                            <a:srgbClr val="3F3F3F"/>
                          </a:solidFill>
                        </a:rPr>
                        <a:t>Office of Research</a:t>
                      </a:r>
                      <a:endParaRPr sz="1000">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114300" marR="0" lvl="0" indent="0" algn="l" rtl="0">
                        <a:lnSpc>
                          <a:spcPct val="100000"/>
                        </a:lnSpc>
                        <a:spcBef>
                          <a:spcPts val="0"/>
                        </a:spcBef>
                        <a:spcAft>
                          <a:spcPts val="0"/>
                        </a:spcAft>
                        <a:buNone/>
                      </a:pPr>
                      <a:r>
                        <a:rPr lang="en" sz="1000" u="sng">
                          <a:solidFill>
                            <a:schemeClr val="hlink"/>
                          </a:solidFill>
                          <a:hlinkClick r:id="rId4"/>
                        </a:rPr>
                        <a:t>jgiffels@uw.edu</a:t>
                      </a:r>
                      <a:r>
                        <a:rPr lang="en" sz="1000"/>
                        <a:t> </a:t>
                      </a:r>
                      <a:endParaRPr sz="1000"/>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000">
                          <a:solidFill>
                            <a:srgbClr val="3F3F3F"/>
                          </a:solidFill>
                        </a:rPr>
                        <a:t>5</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51175">
                <a:tc>
                  <a:txBody>
                    <a:bodyPr/>
                    <a:lstStyle/>
                    <a:p>
                      <a:pPr marL="0" marR="0" lvl="0" indent="0" algn="l" rtl="0">
                        <a:lnSpc>
                          <a:spcPct val="100000"/>
                        </a:lnSpc>
                        <a:spcBef>
                          <a:spcPts val="0"/>
                        </a:spcBef>
                        <a:spcAft>
                          <a:spcPts val="0"/>
                        </a:spcAft>
                        <a:buClr>
                          <a:srgbClr val="3F3F3F"/>
                        </a:buClr>
                        <a:buSzPts val="1400"/>
                        <a:buFont typeface="Calibri"/>
                        <a:buNone/>
                      </a:pPr>
                      <a:r>
                        <a:rPr lang="en" b="0">
                          <a:solidFill>
                            <a:srgbClr val="3F3F3F"/>
                          </a:solidFill>
                        </a:rPr>
                        <a:t>SAGE: Compliance Updates</a:t>
                      </a:r>
                      <a:endParaRPr sz="1400" b="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Chris Carlson &amp; Amanda Snyder</a:t>
                      </a:r>
                      <a:endParaRPr/>
                    </a:p>
                    <a:p>
                      <a:pPr marL="0" marR="0" lvl="0" indent="0" algn="l" rtl="0">
                        <a:lnSpc>
                          <a:spcPct val="100000"/>
                        </a:lnSpc>
                        <a:spcBef>
                          <a:spcPts val="0"/>
                        </a:spcBef>
                        <a:spcAft>
                          <a:spcPts val="0"/>
                        </a:spcAft>
                        <a:buNone/>
                      </a:pPr>
                      <a:r>
                        <a:rPr lang="en" sz="1000">
                          <a:solidFill>
                            <a:srgbClr val="3F3F3F"/>
                          </a:solidFill>
                        </a:rPr>
                        <a:t>ORIS &amp; OSP</a:t>
                      </a:r>
                      <a:endParaRPr sz="1000" b="1" u="none" strike="noStrike" cap="none">
                        <a:solidFill>
                          <a:srgbClr val="3F3F3F"/>
                        </a:solidFill>
                        <a:latin typeface="Calibri"/>
                        <a:ea typeface="Calibri"/>
                        <a:cs typeface="Calibri"/>
                        <a:sym typeface="Calibri"/>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114300" marR="0" lvl="0" indent="0" algn="l" rtl="0">
                        <a:lnSpc>
                          <a:spcPct val="100000"/>
                        </a:lnSpc>
                        <a:spcBef>
                          <a:spcPts val="0"/>
                        </a:spcBef>
                        <a:spcAft>
                          <a:spcPts val="0"/>
                        </a:spcAft>
                        <a:buClr>
                          <a:schemeClr val="dk1"/>
                        </a:buClr>
                        <a:buSzPts val="1000"/>
                        <a:buFont typeface="Calibri"/>
                        <a:buNone/>
                      </a:pPr>
                      <a:r>
                        <a:rPr lang="en" sz="1000" u="sng">
                          <a:solidFill>
                            <a:schemeClr val="hlink"/>
                          </a:solidFill>
                          <a:hlinkClick r:id="rId5"/>
                        </a:rPr>
                        <a:t>carlsc@uw.edu</a:t>
                      </a:r>
                      <a:r>
                        <a:rPr lang="en" sz="1000" u="sng">
                          <a:solidFill>
                            <a:schemeClr val="hlink"/>
                          </a:solidFill>
                          <a:hlinkClick r:id="rId5"/>
                        </a:rPr>
                        <a:t> </a:t>
                      </a:r>
                      <a:endParaRPr sz="1000" u="sng"/>
                    </a:p>
                    <a:p>
                      <a:pPr marL="114300" marR="0" lvl="0" indent="0" algn="l" rtl="0">
                        <a:lnSpc>
                          <a:spcPct val="100000"/>
                        </a:lnSpc>
                        <a:spcBef>
                          <a:spcPts val="0"/>
                        </a:spcBef>
                        <a:spcAft>
                          <a:spcPts val="0"/>
                        </a:spcAft>
                        <a:buClr>
                          <a:schemeClr val="dk1"/>
                        </a:buClr>
                        <a:buSzPts val="1000"/>
                        <a:buFont typeface="Calibri"/>
                        <a:buNone/>
                      </a:pPr>
                      <a:r>
                        <a:rPr lang="en" sz="1000" u="sng">
                          <a:solidFill>
                            <a:schemeClr val="hlink"/>
                          </a:solidFill>
                          <a:hlinkClick r:id="rId6"/>
                        </a:rPr>
                        <a:t>acs229@uw.edu</a:t>
                      </a:r>
                      <a:r>
                        <a:rPr lang="en" sz="1000" u="sng"/>
                        <a:t> </a:t>
                      </a:r>
                      <a:endParaRPr sz="1000" u="sng"/>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000">
                          <a:solidFill>
                            <a:srgbClr val="3F3F3F"/>
                          </a:solidFill>
                        </a:rPr>
                        <a:t>5</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88950">
                <a:tc>
                  <a:txBody>
                    <a:bodyPr/>
                    <a:lstStyle/>
                    <a:p>
                      <a:pPr marL="0" marR="0" lvl="0" indent="0" algn="l" rtl="0">
                        <a:lnSpc>
                          <a:spcPct val="100000"/>
                        </a:lnSpc>
                        <a:spcBef>
                          <a:spcPts val="0"/>
                        </a:spcBef>
                        <a:spcAft>
                          <a:spcPts val="0"/>
                        </a:spcAft>
                        <a:buClr>
                          <a:srgbClr val="3F3F3F"/>
                        </a:buClr>
                        <a:buSzPts val="1400"/>
                        <a:buFont typeface="Calibri"/>
                        <a:buNone/>
                      </a:pPr>
                      <a:r>
                        <a:rPr lang="en" b="0">
                          <a:solidFill>
                            <a:srgbClr val="3F3F3F"/>
                          </a:solidFill>
                        </a:rPr>
                        <a:t>NIH: SNAP eligible RPPR Delegation Pilot</a:t>
                      </a:r>
                      <a:endParaRPr sz="1400" b="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Carol Rhodes</a:t>
                      </a:r>
                      <a:endParaRPr/>
                    </a:p>
                    <a:p>
                      <a:pPr marL="0" marR="0" lvl="0" indent="0" algn="l" rtl="0">
                        <a:lnSpc>
                          <a:spcPct val="100000"/>
                        </a:lnSpc>
                        <a:spcBef>
                          <a:spcPts val="0"/>
                        </a:spcBef>
                        <a:spcAft>
                          <a:spcPts val="0"/>
                        </a:spcAft>
                        <a:buNone/>
                      </a:pPr>
                      <a:r>
                        <a:rPr lang="en" sz="1000">
                          <a:solidFill>
                            <a:srgbClr val="3F3F3F"/>
                          </a:solidFill>
                        </a:rPr>
                        <a:t>Office of Sponsored Programs</a:t>
                      </a:r>
                      <a:endParaRPr sz="1000" b="1" u="none" strike="noStrike" cap="none">
                        <a:solidFill>
                          <a:srgbClr val="3F3F3F"/>
                        </a:solidFill>
                        <a:latin typeface="Calibri"/>
                        <a:ea typeface="Calibri"/>
                        <a:cs typeface="Calibri"/>
                        <a:sym typeface="Calibri"/>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114300" marR="0" lvl="0" indent="0" algn="l" rtl="0">
                        <a:lnSpc>
                          <a:spcPct val="100000"/>
                        </a:lnSpc>
                        <a:spcBef>
                          <a:spcPts val="0"/>
                        </a:spcBef>
                        <a:spcAft>
                          <a:spcPts val="0"/>
                        </a:spcAft>
                        <a:buClr>
                          <a:schemeClr val="dk1"/>
                        </a:buClr>
                        <a:buSzPts val="1000"/>
                        <a:buFont typeface="Calibri"/>
                        <a:buNone/>
                      </a:pPr>
                      <a:r>
                        <a:rPr lang="en" sz="1000" u="sng">
                          <a:solidFill>
                            <a:schemeClr val="hlink"/>
                          </a:solidFill>
                          <a:hlinkClick r:id="rId7"/>
                        </a:rPr>
                        <a:t>carhodes@uw.edu</a:t>
                      </a:r>
                      <a:r>
                        <a:rPr lang="en" sz="1000"/>
                        <a:t> </a:t>
                      </a:r>
                      <a:endParaRPr sz="1000" u="sng" strike="noStrike" cap="none">
                        <a:solidFill>
                          <a:schemeClr val="dk1"/>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000">
                          <a:solidFill>
                            <a:srgbClr val="3F3F3F"/>
                          </a:solidFill>
                        </a:rPr>
                        <a:t>5</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409725">
                <a:tc>
                  <a:txBody>
                    <a:bodyPr/>
                    <a:lstStyle/>
                    <a:p>
                      <a:pPr marL="0" marR="0" lvl="0" indent="0" algn="l" rtl="0">
                        <a:lnSpc>
                          <a:spcPct val="100000"/>
                        </a:lnSpc>
                        <a:spcBef>
                          <a:spcPts val="0"/>
                        </a:spcBef>
                        <a:spcAft>
                          <a:spcPts val="0"/>
                        </a:spcAft>
                        <a:buClr>
                          <a:srgbClr val="3F3F3F"/>
                        </a:buClr>
                        <a:buSzPts val="1400"/>
                        <a:buFont typeface="Calibri"/>
                        <a:buNone/>
                      </a:pPr>
                      <a:r>
                        <a:rPr lang="en" b="0">
                          <a:solidFill>
                            <a:srgbClr val="3F3F3F"/>
                          </a:solidFill>
                        </a:rPr>
                        <a:t>New GIM 40: Disposition of UW Intellectual Property in Sponsored Program Agreements</a:t>
                      </a:r>
                      <a:endParaRPr sz="1400" b="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lvl="0" indent="0" rtl="0">
                        <a:spcBef>
                          <a:spcPts val="0"/>
                        </a:spcBef>
                        <a:spcAft>
                          <a:spcPts val="0"/>
                        </a:spcAft>
                        <a:buClr>
                          <a:schemeClr val="dk1"/>
                        </a:buClr>
                        <a:buFont typeface="Arial"/>
                        <a:buNone/>
                      </a:pPr>
                      <a:r>
                        <a:rPr lang="en" sz="1000" b="1">
                          <a:solidFill>
                            <a:srgbClr val="3F3F3F"/>
                          </a:solidFill>
                        </a:rPr>
                        <a:t>Carol Rhodes</a:t>
                      </a:r>
                      <a:endParaRPr/>
                    </a:p>
                    <a:p>
                      <a:pPr marL="0" lvl="0" indent="0" rtl="0">
                        <a:spcBef>
                          <a:spcPts val="0"/>
                        </a:spcBef>
                        <a:spcAft>
                          <a:spcPts val="0"/>
                        </a:spcAft>
                        <a:buClr>
                          <a:schemeClr val="dk1"/>
                        </a:buClr>
                        <a:buFont typeface="Arial"/>
                        <a:buNone/>
                      </a:pPr>
                      <a:r>
                        <a:rPr lang="en" sz="1000">
                          <a:solidFill>
                            <a:srgbClr val="3F3F3F"/>
                          </a:solidFill>
                        </a:rPr>
                        <a:t>Office of Sponsored Programs</a:t>
                      </a:r>
                      <a:endParaRPr sz="1000" b="1">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114300" lvl="0" indent="0" rtl="0">
                        <a:spcBef>
                          <a:spcPts val="0"/>
                        </a:spcBef>
                        <a:spcAft>
                          <a:spcPts val="0"/>
                        </a:spcAft>
                        <a:buClr>
                          <a:schemeClr val="dk1"/>
                        </a:buClr>
                        <a:buSzPts val="1000"/>
                        <a:buFont typeface="Calibri"/>
                        <a:buNone/>
                      </a:pPr>
                      <a:r>
                        <a:rPr lang="en" sz="1000" u="sng"/>
                        <a:t> </a:t>
                      </a:r>
                      <a:r>
                        <a:rPr lang="en" sz="1000" u="sng">
                          <a:solidFill>
                            <a:schemeClr val="hlink"/>
                          </a:solidFill>
                          <a:hlinkClick r:id="rId7"/>
                        </a:rPr>
                        <a:t>carhodes@uw.edu</a:t>
                      </a:r>
                      <a:endParaRPr sz="1000" u="sng" strike="noStrike" cap="none">
                        <a:solidFill>
                          <a:schemeClr val="dk1"/>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000">
                          <a:solidFill>
                            <a:srgbClr val="3F3F3F"/>
                          </a:solidFill>
                        </a:rPr>
                        <a:t>10</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351175">
                <a:tc>
                  <a:txBody>
                    <a:bodyPr/>
                    <a:lstStyle/>
                    <a:p>
                      <a:pPr marL="0" marR="0" lvl="0" indent="0" algn="l" rtl="0">
                        <a:lnSpc>
                          <a:spcPct val="100000"/>
                        </a:lnSpc>
                        <a:spcBef>
                          <a:spcPts val="0"/>
                        </a:spcBef>
                        <a:spcAft>
                          <a:spcPts val="0"/>
                        </a:spcAft>
                        <a:buNone/>
                      </a:pPr>
                      <a:r>
                        <a:rPr lang="en" b="0">
                          <a:solidFill>
                            <a:srgbClr val="3F3F3F"/>
                          </a:solidFill>
                        </a:rPr>
                        <a:t>UWIT Network Updates Reminder</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lvl="0" indent="0" rtl="0">
                        <a:spcBef>
                          <a:spcPts val="0"/>
                        </a:spcBef>
                        <a:spcAft>
                          <a:spcPts val="0"/>
                        </a:spcAft>
                        <a:buNone/>
                      </a:pPr>
                      <a:r>
                        <a:rPr lang="en" sz="1000" b="1">
                          <a:solidFill>
                            <a:srgbClr val="3F3F3F"/>
                          </a:solidFill>
                        </a:rPr>
                        <a:t>Carol Rhodes</a:t>
                      </a:r>
                      <a:endParaRPr sz="1000" b="1">
                        <a:solidFill>
                          <a:srgbClr val="3F3F3F"/>
                        </a:solidFill>
                      </a:endParaRPr>
                    </a:p>
                    <a:p>
                      <a:pPr marL="0" lvl="0" indent="0" rtl="0">
                        <a:spcBef>
                          <a:spcPts val="0"/>
                        </a:spcBef>
                        <a:spcAft>
                          <a:spcPts val="0"/>
                        </a:spcAft>
                        <a:buNone/>
                      </a:pPr>
                      <a:r>
                        <a:rPr lang="en" sz="1000">
                          <a:solidFill>
                            <a:srgbClr val="3F3F3F"/>
                          </a:solidFill>
                        </a:rPr>
                        <a:t>Office of Sponsored Programs</a:t>
                      </a:r>
                      <a:endParaRPr sz="1000">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114300" lvl="0" indent="0" rtl="0">
                        <a:spcBef>
                          <a:spcPts val="0"/>
                        </a:spcBef>
                        <a:spcAft>
                          <a:spcPts val="0"/>
                        </a:spcAft>
                        <a:buNone/>
                      </a:pPr>
                      <a:r>
                        <a:rPr lang="en" sz="1000" u="sng">
                          <a:solidFill>
                            <a:schemeClr val="hlink"/>
                          </a:solidFill>
                          <a:hlinkClick r:id="rId7"/>
                        </a:rPr>
                        <a:t>carhodes@uw.edu</a:t>
                      </a:r>
                      <a:r>
                        <a:rPr lang="en" sz="1000"/>
                        <a:t> </a:t>
                      </a:r>
                      <a:endParaRPr sz="1000"/>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000">
                          <a:solidFill>
                            <a:srgbClr val="3F3F3F"/>
                          </a:solidFill>
                        </a:rPr>
                        <a:t>2</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351175">
                <a:tc>
                  <a:txBody>
                    <a:bodyPr/>
                    <a:lstStyle/>
                    <a:p>
                      <a:pPr marL="0" marR="0" lvl="0" indent="0" algn="l" rtl="0">
                        <a:lnSpc>
                          <a:spcPct val="100000"/>
                        </a:lnSpc>
                        <a:spcBef>
                          <a:spcPts val="0"/>
                        </a:spcBef>
                        <a:spcAft>
                          <a:spcPts val="0"/>
                        </a:spcAft>
                        <a:buNone/>
                      </a:pPr>
                      <a:r>
                        <a:rPr lang="en" b="0">
                          <a:solidFill>
                            <a:srgbClr val="3F3F3F"/>
                          </a:solidFill>
                        </a:rPr>
                        <a:t>Extending 2019 Budget End Dates</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lvl="0" indent="0" rtl="0">
                        <a:spcBef>
                          <a:spcPts val="0"/>
                        </a:spcBef>
                        <a:spcAft>
                          <a:spcPts val="0"/>
                        </a:spcAft>
                        <a:buNone/>
                      </a:pPr>
                      <a:r>
                        <a:rPr lang="en" sz="1000" b="1">
                          <a:solidFill>
                            <a:srgbClr val="3F3F3F"/>
                          </a:solidFill>
                        </a:rPr>
                        <a:t>Lily Gebrenegus</a:t>
                      </a:r>
                      <a:endParaRPr sz="1000" b="1">
                        <a:solidFill>
                          <a:srgbClr val="3F3F3F"/>
                        </a:solidFill>
                      </a:endParaRPr>
                    </a:p>
                    <a:p>
                      <a:pPr marL="0" lvl="0" indent="0" rtl="0">
                        <a:spcBef>
                          <a:spcPts val="0"/>
                        </a:spcBef>
                        <a:spcAft>
                          <a:spcPts val="0"/>
                        </a:spcAft>
                        <a:buNone/>
                      </a:pPr>
                      <a:r>
                        <a:rPr lang="en" sz="1000">
                          <a:solidFill>
                            <a:srgbClr val="3F3F3F"/>
                          </a:solidFill>
                        </a:rPr>
                        <a:t>Grant &amp; Contract Accounting</a:t>
                      </a:r>
                      <a:endParaRPr sz="1000">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114300" lvl="0" indent="0" rtl="0">
                        <a:spcBef>
                          <a:spcPts val="0"/>
                        </a:spcBef>
                        <a:spcAft>
                          <a:spcPts val="0"/>
                        </a:spcAft>
                        <a:buNone/>
                      </a:pPr>
                      <a:r>
                        <a:rPr lang="en" sz="1000" u="sng">
                          <a:solidFill>
                            <a:schemeClr val="hlink"/>
                          </a:solidFill>
                          <a:hlinkClick r:id="rId8"/>
                        </a:rPr>
                        <a:t>lgebren@uw.edu</a:t>
                      </a:r>
                      <a:r>
                        <a:rPr lang="en" sz="1000"/>
                        <a:t> </a:t>
                      </a:r>
                      <a:endParaRPr sz="1000"/>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000">
                          <a:solidFill>
                            <a:srgbClr val="3F3F3F"/>
                          </a:solidFill>
                        </a:rPr>
                        <a:t>5</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351175">
                <a:tc>
                  <a:txBody>
                    <a:bodyPr/>
                    <a:lstStyle/>
                    <a:p>
                      <a:pPr marL="0" marR="0" lvl="0" indent="0" algn="l" rtl="0">
                        <a:lnSpc>
                          <a:spcPct val="100000"/>
                        </a:lnSpc>
                        <a:spcBef>
                          <a:spcPts val="0"/>
                        </a:spcBef>
                        <a:spcAft>
                          <a:spcPts val="0"/>
                        </a:spcAft>
                        <a:buNone/>
                      </a:pPr>
                      <a:r>
                        <a:rPr lang="en" b="0">
                          <a:solidFill>
                            <a:srgbClr val="3F3F3F"/>
                          </a:solidFill>
                        </a:rPr>
                        <a:t>Equipment Inventory Office Updates</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lvl="0" indent="0" rtl="0">
                        <a:spcBef>
                          <a:spcPts val="0"/>
                        </a:spcBef>
                        <a:spcAft>
                          <a:spcPts val="0"/>
                        </a:spcAft>
                        <a:buNone/>
                      </a:pPr>
                      <a:r>
                        <a:rPr lang="en" sz="1000" b="1">
                          <a:solidFill>
                            <a:srgbClr val="3F3F3F"/>
                          </a:solidFill>
                        </a:rPr>
                        <a:t>Lupe Valencia</a:t>
                      </a:r>
                      <a:endParaRPr sz="1000" b="1">
                        <a:solidFill>
                          <a:srgbClr val="3F3F3F"/>
                        </a:solidFill>
                      </a:endParaRPr>
                    </a:p>
                    <a:p>
                      <a:pPr marL="0" lvl="0" indent="0" rtl="0">
                        <a:spcBef>
                          <a:spcPts val="0"/>
                        </a:spcBef>
                        <a:spcAft>
                          <a:spcPts val="0"/>
                        </a:spcAft>
                        <a:buNone/>
                      </a:pPr>
                      <a:r>
                        <a:rPr lang="en" sz="1000">
                          <a:solidFill>
                            <a:srgbClr val="3F3F3F"/>
                          </a:solidFill>
                        </a:rPr>
                        <a:t>Management Accounting &amp; Analysis</a:t>
                      </a:r>
                      <a:endParaRPr sz="1000">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114300" lvl="0" indent="0" rtl="0">
                        <a:spcBef>
                          <a:spcPts val="0"/>
                        </a:spcBef>
                        <a:spcAft>
                          <a:spcPts val="0"/>
                        </a:spcAft>
                        <a:buNone/>
                      </a:pPr>
                      <a:r>
                        <a:rPr lang="en" sz="1000" u="sng">
                          <a:solidFill>
                            <a:schemeClr val="hlink"/>
                          </a:solidFill>
                          <a:hlinkClick r:id="rId9"/>
                        </a:rPr>
                        <a:t>gvalenci@uw.edu</a:t>
                      </a:r>
                      <a:r>
                        <a:rPr lang="en" sz="1000"/>
                        <a:t> </a:t>
                      </a:r>
                      <a:endParaRPr sz="1000"/>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000">
                          <a:solidFill>
                            <a:srgbClr val="3F3F3F"/>
                          </a:solidFill>
                        </a:rPr>
                        <a:t>3</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r h="351175">
                <a:tc>
                  <a:txBody>
                    <a:bodyPr/>
                    <a:lstStyle/>
                    <a:p>
                      <a:pPr marL="0" marR="0" lvl="0" indent="0" algn="l" rtl="0">
                        <a:lnSpc>
                          <a:spcPct val="100000"/>
                        </a:lnSpc>
                        <a:spcBef>
                          <a:spcPts val="0"/>
                        </a:spcBef>
                        <a:spcAft>
                          <a:spcPts val="0"/>
                        </a:spcAft>
                        <a:buClr>
                          <a:srgbClr val="3F3F3F"/>
                        </a:buClr>
                        <a:buSzPts val="1100"/>
                        <a:buFont typeface="Calibri"/>
                        <a:buNone/>
                      </a:pPr>
                      <a:r>
                        <a:rPr lang="en" b="0">
                          <a:solidFill>
                            <a:srgbClr val="3F3F3F"/>
                          </a:solidFill>
                        </a:rPr>
                        <a:t>Compliance Corner</a:t>
                      </a:r>
                      <a:endParaRPr sz="1100" b="1"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Matt Gardner</a:t>
                      </a:r>
                      <a:endParaRPr sz="1000" b="1"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None/>
                      </a:pPr>
                      <a:r>
                        <a:rPr lang="en" sz="1000">
                          <a:solidFill>
                            <a:srgbClr val="3F3F3F"/>
                          </a:solidFill>
                        </a:rPr>
                        <a:t>Post Award Financial Compliance</a:t>
                      </a:r>
                      <a:endParaRPr sz="1000" b="1" u="none" strike="noStrike" cap="none">
                        <a:solidFill>
                          <a:srgbClr val="3F3F3F"/>
                        </a:solidFill>
                        <a:latin typeface="Calibri"/>
                        <a:ea typeface="Calibri"/>
                        <a:cs typeface="Calibri"/>
                        <a:sym typeface="Calibri"/>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None/>
                      </a:pPr>
                      <a:r>
                        <a:rPr lang="en" sz="1000" u="sng">
                          <a:solidFill>
                            <a:schemeClr val="hlink"/>
                          </a:solidFill>
                          <a:hlinkClick r:id="rId10"/>
                        </a:rPr>
                        <a:t>mgard4@uw.edu</a:t>
                      </a:r>
                      <a:r>
                        <a:rPr lang="en" sz="1000"/>
                        <a:t> </a:t>
                      </a:r>
                      <a:endParaRPr sz="1000" u="sng" strike="noStrike" cap="none">
                        <a:solidFill>
                          <a:srgbClr val="000000"/>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5</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13"/>
                  </a:ext>
                </a:extLst>
              </a:tr>
              <a:tr h="351175">
                <a:tc>
                  <a:txBody>
                    <a:bodyPr/>
                    <a:lstStyle/>
                    <a:p>
                      <a:pPr marL="0" marR="0" lvl="0" indent="0" algn="l" rtl="0">
                        <a:lnSpc>
                          <a:spcPct val="100000"/>
                        </a:lnSpc>
                        <a:spcBef>
                          <a:spcPts val="0"/>
                        </a:spcBef>
                        <a:spcAft>
                          <a:spcPts val="0"/>
                        </a:spcAft>
                        <a:buClr>
                          <a:srgbClr val="3F3F3F"/>
                        </a:buClr>
                        <a:buSzPts val="1100"/>
                        <a:buFont typeface="Calibri"/>
                        <a:buNone/>
                      </a:pPr>
                      <a:r>
                        <a:rPr lang="en" b="0">
                          <a:solidFill>
                            <a:srgbClr val="3F3F3F"/>
                          </a:solidFill>
                        </a:rPr>
                        <a:t>CORE Update</a:t>
                      </a:r>
                      <a:endParaRPr sz="1100" b="1"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Amanda Snyder</a:t>
                      </a:r>
                      <a:endParaRPr sz="1000" b="1">
                        <a:solidFill>
                          <a:srgbClr val="3F3F3F"/>
                        </a:solidFill>
                      </a:endParaRPr>
                    </a:p>
                    <a:p>
                      <a:pPr marL="0" marR="0" lvl="0" indent="0" algn="l" rtl="0">
                        <a:lnSpc>
                          <a:spcPct val="100000"/>
                        </a:lnSpc>
                        <a:spcBef>
                          <a:spcPts val="0"/>
                        </a:spcBef>
                        <a:spcAft>
                          <a:spcPts val="0"/>
                        </a:spcAft>
                        <a:buNone/>
                      </a:pPr>
                      <a:r>
                        <a:rPr lang="en" sz="1000">
                          <a:solidFill>
                            <a:srgbClr val="3F3F3F"/>
                          </a:solidFill>
                        </a:rPr>
                        <a:t>Collaborative On Research Education (CORE)</a:t>
                      </a:r>
                      <a:endParaRPr sz="1000" u="none" strike="noStrike" cap="none">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None/>
                      </a:pPr>
                      <a:r>
                        <a:rPr lang="en" sz="1000" u="sng">
                          <a:solidFill>
                            <a:schemeClr val="hlink"/>
                          </a:solidFill>
                          <a:hlinkClick r:id="rId11"/>
                        </a:rPr>
                        <a:t>corehelp@uw.ed</a:t>
                      </a:r>
                      <a:r>
                        <a:rPr lang="en" sz="1000" u="sng">
                          <a:solidFill>
                            <a:srgbClr val="000000"/>
                          </a:solidFill>
                        </a:rPr>
                        <a:t> </a:t>
                      </a:r>
                      <a:endParaRPr sz="1000" u="sng" strike="noStrike" cap="none">
                        <a:solidFill>
                          <a:srgbClr val="000000"/>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2</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14"/>
                  </a:ext>
                </a:extLst>
              </a:tr>
              <a:tr h="663200">
                <a:tc gridSpan="4">
                  <a:txBody>
                    <a:bodyPr/>
                    <a:lstStyle/>
                    <a:p>
                      <a:pPr marL="0" marR="0" lvl="8" indent="0" algn="ctr" rtl="0">
                        <a:lnSpc>
                          <a:spcPct val="100000"/>
                        </a:lnSpc>
                        <a:spcBef>
                          <a:spcPts val="0"/>
                        </a:spcBef>
                        <a:spcAft>
                          <a:spcPts val="0"/>
                        </a:spcAft>
                        <a:buClr>
                          <a:srgbClr val="A5A5A5"/>
                        </a:buClr>
                        <a:buSzPts val="1800"/>
                        <a:buFont typeface="Calibri"/>
                        <a:buNone/>
                      </a:pPr>
                      <a:r>
                        <a:rPr lang="en" sz="1200" b="1" u="none" strike="noStrike" cap="none">
                          <a:solidFill>
                            <a:srgbClr val="A5A5A5"/>
                          </a:solidFill>
                          <a:latin typeface="Calibri"/>
                          <a:ea typeface="Calibri"/>
                          <a:cs typeface="Calibri"/>
                          <a:sym typeface="Calibri"/>
                        </a:rPr>
                        <a:t>NEXT MEETING</a:t>
                      </a:r>
                      <a:r>
                        <a:rPr lang="en" sz="1200">
                          <a:solidFill>
                            <a:srgbClr val="A5A5A5"/>
                          </a:solidFill>
                        </a:rPr>
                        <a:t> - </a:t>
                      </a:r>
                      <a:r>
                        <a:rPr lang="en" sz="1200" b="0" u="none" strike="noStrike" cap="none">
                          <a:solidFill>
                            <a:srgbClr val="5F497A"/>
                          </a:solidFill>
                          <a:latin typeface="Calibri"/>
                          <a:ea typeface="Calibri"/>
                          <a:cs typeface="Calibri"/>
                          <a:sym typeface="Calibri"/>
                        </a:rPr>
                        <a:t>MAY 10, 2018</a:t>
                      </a:r>
                      <a:r>
                        <a:rPr lang="en" sz="1200" b="0">
                          <a:solidFill>
                            <a:srgbClr val="5F497A"/>
                          </a:solidFill>
                        </a:rPr>
                        <a:t> in the </a:t>
                      </a:r>
                      <a:r>
                        <a:rPr lang="en" sz="1200" b="0" u="none" strike="noStrike" cap="none">
                          <a:solidFill>
                            <a:srgbClr val="5F497A"/>
                          </a:solidFill>
                          <a:latin typeface="Calibri"/>
                          <a:ea typeface="Calibri"/>
                          <a:cs typeface="Calibri"/>
                          <a:sym typeface="Calibri"/>
                        </a:rPr>
                        <a:t>UW TOWER AUDITORIUM</a:t>
                      </a:r>
                      <a:endParaRPr sz="1200"/>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Shape 532"/>
          <p:cNvSpPr txBox="1">
            <a:spLocks noGrp="1"/>
          </p:cNvSpPr>
          <p:nvPr>
            <p:ph type="body" idx="1"/>
          </p:nvPr>
        </p:nvSpPr>
        <p:spPr>
          <a:xfrm>
            <a:off x="671757" y="1332224"/>
            <a:ext cx="6972300" cy="2641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E8D3A2"/>
              </a:buClr>
              <a:buSzPts val="4000"/>
              <a:buFont typeface="Arial"/>
              <a:buNone/>
            </a:pPr>
            <a:r>
              <a:rPr lang="en" sz="4000" b="0" i="0" u="none" strike="noStrike" cap="none">
                <a:solidFill>
                  <a:srgbClr val="E8D3A2"/>
                </a:solidFill>
                <a:latin typeface="Encode Sans Black"/>
                <a:ea typeface="Encode Sans Black"/>
                <a:cs typeface="Encode Sans Black"/>
                <a:sym typeface="Encode Sans Black"/>
              </a:rPr>
              <a:t>EU General Data Protection Regulation</a:t>
            </a:r>
            <a:endParaRPr/>
          </a:p>
          <a:p>
            <a:pPr marL="0" marR="0" lvl="0" indent="0" algn="l" rtl="0">
              <a:lnSpc>
                <a:spcPct val="100000"/>
              </a:lnSpc>
              <a:spcBef>
                <a:spcPts val="640"/>
              </a:spcBef>
              <a:spcAft>
                <a:spcPts val="0"/>
              </a:spcAft>
              <a:buClr>
                <a:srgbClr val="E8D3A2"/>
              </a:buClr>
              <a:buSzPts val="3200"/>
              <a:buFont typeface="Arial"/>
              <a:buNone/>
            </a:pPr>
            <a:r>
              <a:rPr lang="en" sz="3200" b="0" i="0" u="none" strike="noStrike" cap="none">
                <a:solidFill>
                  <a:srgbClr val="E8D3A2"/>
                </a:solidFill>
                <a:latin typeface="Encode Sans Black"/>
                <a:ea typeface="Encode Sans Black"/>
                <a:cs typeface="Encode Sans Black"/>
                <a:sym typeface="Encode Sans Black"/>
              </a:rPr>
              <a:t>(EU GDPR)</a:t>
            </a:r>
            <a:endParaRPr sz="3200" b="0" i="0" u="none" strike="noStrike" cap="none">
              <a:solidFill>
                <a:srgbClr val="E8D3A2"/>
              </a:solidFill>
              <a:latin typeface="Encode Sans Black"/>
              <a:ea typeface="Encode Sans Black"/>
              <a:cs typeface="Encode Sans Black"/>
              <a:sym typeface="Encode Sans Black"/>
            </a:endParaRPr>
          </a:p>
        </p:txBody>
      </p:sp>
      <p:sp>
        <p:nvSpPr>
          <p:cNvPr id="533" name="Shape 533"/>
          <p:cNvSpPr txBox="1"/>
          <p:nvPr/>
        </p:nvSpPr>
        <p:spPr>
          <a:xfrm>
            <a:off x="671757" y="6063185"/>
            <a:ext cx="18885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b="0" i="0" u="none" strike="noStrike" cap="none">
                <a:solidFill>
                  <a:schemeClr val="lt1"/>
                </a:solidFill>
                <a:latin typeface="Calibri"/>
                <a:ea typeface="Calibri"/>
                <a:cs typeface="Calibri"/>
                <a:sym typeface="Calibri"/>
              </a:rPr>
              <a:t>Office of Research</a:t>
            </a:r>
            <a:endParaRPr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Shape 539"/>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3006F"/>
              </a:buClr>
              <a:buSzPts val="3000"/>
              <a:buFont typeface="Arial"/>
              <a:buNone/>
            </a:pPr>
            <a:r>
              <a:rPr lang="en" sz="3000" b="0" i="0" u="none" strike="noStrike" cap="none">
                <a:solidFill>
                  <a:srgbClr val="33006F"/>
                </a:solidFill>
                <a:latin typeface="Encode Sans Black"/>
                <a:ea typeface="Encode Sans Black"/>
                <a:cs typeface="Encode Sans Black"/>
                <a:sym typeface="Encode Sans Black"/>
              </a:rPr>
              <a:t>MRAM Message</a:t>
            </a:r>
            <a:endParaRPr/>
          </a:p>
          <a:p>
            <a:pPr marL="0" marR="0" lvl="0" indent="0" algn="l" rtl="0">
              <a:lnSpc>
                <a:spcPct val="90000"/>
              </a:lnSpc>
              <a:spcBef>
                <a:spcPts val="480"/>
              </a:spcBef>
              <a:spcAft>
                <a:spcPts val="0"/>
              </a:spcAft>
              <a:buClr>
                <a:srgbClr val="33006F"/>
              </a:buClr>
              <a:buSzPts val="2400"/>
              <a:buFont typeface="Arial"/>
              <a:buNone/>
            </a:pPr>
            <a:r>
              <a:rPr lang="en" sz="2400" b="0" i="0" u="none" strike="noStrike" cap="none">
                <a:solidFill>
                  <a:srgbClr val="33006F"/>
                </a:solidFill>
                <a:latin typeface="Encode Sans Black"/>
                <a:ea typeface="Encode Sans Black"/>
                <a:cs typeface="Encode Sans Black"/>
                <a:sym typeface="Encode Sans Black"/>
              </a:rPr>
              <a:t>March 23</a:t>
            </a:r>
            <a:endParaRPr sz="2400" b="0" i="0" u="none" strike="noStrike" cap="none">
              <a:solidFill>
                <a:srgbClr val="33006F"/>
              </a:solidFill>
              <a:latin typeface="Encode Sans Black"/>
              <a:ea typeface="Encode Sans Black"/>
              <a:cs typeface="Encode Sans Black"/>
              <a:sym typeface="Encode Sans Black"/>
            </a:endParaRPr>
          </a:p>
        </p:txBody>
      </p:sp>
      <p:sp>
        <p:nvSpPr>
          <p:cNvPr id="540" name="Shape 540"/>
          <p:cNvSpPr txBox="1"/>
          <p:nvPr/>
        </p:nvSpPr>
        <p:spPr>
          <a:xfrm>
            <a:off x="172993" y="6257677"/>
            <a:ext cx="18885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a:solidFill>
                  <a:schemeClr val="dk1"/>
                </a:solidFill>
                <a:latin typeface="Calibri"/>
                <a:ea typeface="Calibri"/>
                <a:cs typeface="Calibri"/>
                <a:sym typeface="Calibri"/>
              </a:rPr>
              <a:t>Office of Research</a:t>
            </a:r>
            <a:endParaRPr sz="1800">
              <a:solidFill>
                <a:schemeClr val="dk1"/>
              </a:solidFill>
              <a:latin typeface="Calibri"/>
              <a:ea typeface="Calibri"/>
              <a:cs typeface="Calibri"/>
              <a:sym typeface="Calibri"/>
            </a:endParaRPr>
          </a:p>
        </p:txBody>
      </p:sp>
      <p:pic>
        <p:nvPicPr>
          <p:cNvPr id="541" name="Shape 541"/>
          <p:cNvPicPr preferRelativeResize="0"/>
          <p:nvPr/>
        </p:nvPicPr>
        <p:blipFill rotWithShape="1">
          <a:blip r:embed="rId3">
            <a:alphaModFix/>
          </a:blip>
          <a:srcRect/>
          <a:stretch/>
        </p:blipFill>
        <p:spPr>
          <a:xfrm>
            <a:off x="3190875" y="1111946"/>
            <a:ext cx="4124325" cy="5330398"/>
          </a:xfrm>
          <a:prstGeom prst="rect">
            <a:avLst/>
          </a:prstGeom>
          <a:noFill/>
          <a:ln>
            <a:noFill/>
          </a:ln>
        </p:spPr>
      </p:pic>
      <p:sp>
        <p:nvSpPr>
          <p:cNvPr id="542" name="Shape 542"/>
          <p:cNvSpPr/>
          <p:nvPr/>
        </p:nvSpPr>
        <p:spPr>
          <a:xfrm>
            <a:off x="3377682" y="3918856"/>
            <a:ext cx="1446300" cy="111900"/>
          </a:xfrm>
          <a:prstGeom prst="round2DiagRect">
            <a:avLst>
              <a:gd name="adj1" fmla="val 16667"/>
              <a:gd name="adj2" fmla="val 0"/>
            </a:avLst>
          </a:prstGeom>
          <a:gradFill>
            <a:gsLst>
              <a:gs pos="0">
                <a:srgbClr val="796196"/>
              </a:gs>
              <a:gs pos="50000">
                <a:srgbClr val="AF8CDA"/>
              </a:gs>
              <a:gs pos="100000">
                <a:srgbClr val="D2A9FF"/>
              </a:gs>
            </a:gsLst>
            <a:path path="circle">
              <a:fillToRect l="50000" t="50000" r="50000" b="50000"/>
            </a:path>
            <a:tileRect/>
          </a:gradFill>
          <a:ln w="9525" cap="flat" cmpd="sng">
            <a:solidFill>
              <a:srgbClr val="30006E"/>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1"/>
                                        </p:tgtEl>
                                        <p:attrNameLst>
                                          <p:attrName>style.visibility</p:attrName>
                                        </p:attrNameLst>
                                      </p:cBhvr>
                                      <p:to>
                                        <p:strVal val="visible"/>
                                      </p:to>
                                    </p:set>
                                    <p:animEffect transition="in" filter="fade">
                                      <p:cBhvr>
                                        <p:cTn id="7" dur="500"/>
                                        <p:tgtEl>
                                          <p:spTgt spid="541"/>
                                        </p:tgtEl>
                                      </p:cBhvr>
                                    </p:animEffect>
                                  </p:childTnLst>
                                </p:cTn>
                              </p:par>
                              <p:par>
                                <p:cTn id="8" presetID="2" presetClass="entr" presetSubtype="4" fill="hold" nodeType="withEffect">
                                  <p:stCondLst>
                                    <p:cond delay="0"/>
                                  </p:stCondLst>
                                  <p:childTnLst>
                                    <p:set>
                                      <p:cBhvr>
                                        <p:cTn id="9" dur="1" fill="hold">
                                          <p:stCondLst>
                                            <p:cond delay="0"/>
                                          </p:stCondLst>
                                        </p:cTn>
                                        <p:tgtEl>
                                          <p:spTgt spid="542"/>
                                        </p:tgtEl>
                                        <p:attrNameLst>
                                          <p:attrName>style.visibility</p:attrName>
                                        </p:attrNameLst>
                                      </p:cBhvr>
                                      <p:to>
                                        <p:strVal val="visible"/>
                                      </p:to>
                                    </p:set>
                                    <p:anim calcmode="lin" valueType="num">
                                      <p:cBhvr additive="base">
                                        <p:cTn id="10" dur="500"/>
                                        <p:tgtEl>
                                          <p:spTgt spid="5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Shape 548"/>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3006F"/>
              </a:buClr>
              <a:buSzPts val="3000"/>
              <a:buFont typeface="Arial"/>
              <a:buNone/>
            </a:pPr>
            <a:r>
              <a:rPr lang="en" sz="3000" b="0" i="0" u="none" strike="noStrike" cap="none">
                <a:solidFill>
                  <a:srgbClr val="33006F"/>
                </a:solidFill>
                <a:latin typeface="Encode Sans Black"/>
                <a:ea typeface="Encode Sans Black"/>
                <a:cs typeface="Encode Sans Black"/>
                <a:sym typeface="Encode Sans Black"/>
              </a:rPr>
              <a:t>EU GDPR Basics</a:t>
            </a:r>
            <a:endParaRPr sz="2400" b="0" i="0" u="none" strike="noStrike" cap="none">
              <a:solidFill>
                <a:srgbClr val="33006F"/>
              </a:solidFill>
              <a:latin typeface="Encode Sans Black"/>
              <a:ea typeface="Encode Sans Black"/>
              <a:cs typeface="Encode Sans Black"/>
              <a:sym typeface="Encode Sans Black"/>
            </a:endParaRPr>
          </a:p>
        </p:txBody>
      </p:sp>
      <p:sp>
        <p:nvSpPr>
          <p:cNvPr id="549" name="Shape 549"/>
          <p:cNvSpPr txBox="1">
            <a:spLocks noGrp="1"/>
          </p:cNvSpPr>
          <p:nvPr>
            <p:ph type="body" idx="2"/>
          </p:nvPr>
        </p:nvSpPr>
        <p:spPr>
          <a:xfrm>
            <a:off x="659305" y="1736725"/>
            <a:ext cx="8076900" cy="4015500"/>
          </a:xfrm>
          <a:prstGeom prst="rect">
            <a:avLst/>
          </a:prstGeom>
          <a:solidFill>
            <a:schemeClr val="lt1"/>
          </a:solid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33006F"/>
              </a:buClr>
              <a:buSzPts val="2400"/>
              <a:buFont typeface="Noto Sans Symbols"/>
              <a:buChar char="➢"/>
            </a:pPr>
            <a:r>
              <a:rPr lang="en" sz="2400" b="0" i="0" u="none" strike="noStrike" cap="none">
                <a:solidFill>
                  <a:srgbClr val="33006F"/>
                </a:solidFill>
                <a:latin typeface="Open Sans Light"/>
                <a:ea typeface="Open Sans Light"/>
                <a:cs typeface="Open Sans Light"/>
                <a:sym typeface="Open Sans Light"/>
              </a:rPr>
              <a:t>Applies to personal info about EU residents</a:t>
            </a:r>
            <a:endParaRPr/>
          </a:p>
          <a:p>
            <a:pPr marL="342900" marR="0" lvl="0" indent="-342900" algn="l" rtl="0">
              <a:spcBef>
                <a:spcPts val="480"/>
              </a:spcBef>
              <a:spcAft>
                <a:spcPts val="0"/>
              </a:spcAft>
              <a:buClr>
                <a:srgbClr val="33006F"/>
              </a:buClr>
              <a:buSzPts val="2400"/>
              <a:buFont typeface="Noto Sans Symbols"/>
              <a:buChar char="➢"/>
            </a:pPr>
            <a:r>
              <a:rPr lang="en" sz="2400" b="0" i="0" u="none" strike="noStrike" cap="none">
                <a:solidFill>
                  <a:srgbClr val="33006F"/>
                </a:solidFill>
                <a:latin typeface="Open Sans Light"/>
                <a:ea typeface="Open Sans Light"/>
                <a:cs typeface="Open Sans Light"/>
                <a:sym typeface="Open Sans Light"/>
              </a:rPr>
              <a:t>Notification and sometimes consent required</a:t>
            </a:r>
            <a:endParaRPr/>
          </a:p>
          <a:p>
            <a:pPr marL="342900" marR="0" lvl="0" indent="-342900" algn="l" rtl="0">
              <a:spcBef>
                <a:spcPts val="480"/>
              </a:spcBef>
              <a:spcAft>
                <a:spcPts val="0"/>
              </a:spcAft>
              <a:buClr>
                <a:srgbClr val="33006F"/>
              </a:buClr>
              <a:buSzPts val="2400"/>
              <a:buFont typeface="Noto Sans Symbols"/>
              <a:buChar char="➢"/>
            </a:pPr>
            <a:r>
              <a:rPr lang="en" sz="2400" b="0" i="0" u="none" strike="noStrike" cap="none">
                <a:solidFill>
                  <a:srgbClr val="33006F"/>
                </a:solidFill>
                <a:latin typeface="Open Sans Light"/>
                <a:ea typeface="Open Sans Light"/>
                <a:cs typeface="Open Sans Light"/>
                <a:sym typeface="Open Sans Light"/>
              </a:rPr>
              <a:t>Breaches must be reported</a:t>
            </a:r>
            <a:endParaRPr/>
          </a:p>
          <a:p>
            <a:pPr marL="342900" marR="0" lvl="0" indent="-342900" algn="l" rtl="0">
              <a:spcBef>
                <a:spcPts val="480"/>
              </a:spcBef>
              <a:spcAft>
                <a:spcPts val="0"/>
              </a:spcAft>
              <a:buClr>
                <a:srgbClr val="33006F"/>
              </a:buClr>
              <a:buSzPts val="2400"/>
              <a:buFont typeface="Noto Sans Symbols"/>
              <a:buChar char="➢"/>
            </a:pPr>
            <a:r>
              <a:rPr lang="en" sz="2400" b="0" i="0" u="none" strike="noStrike" cap="none">
                <a:solidFill>
                  <a:srgbClr val="33006F"/>
                </a:solidFill>
                <a:latin typeface="Open Sans Light"/>
                <a:ea typeface="Open Sans Light"/>
                <a:cs typeface="Open Sans Light"/>
                <a:sym typeface="Open Sans Light"/>
              </a:rPr>
              <a:t>UW registry</a:t>
            </a:r>
            <a:endParaRPr/>
          </a:p>
          <a:p>
            <a:pPr marL="342900" marR="0" lvl="0" indent="-342900" algn="l" rtl="0">
              <a:spcBef>
                <a:spcPts val="480"/>
              </a:spcBef>
              <a:spcAft>
                <a:spcPts val="0"/>
              </a:spcAft>
              <a:buClr>
                <a:srgbClr val="33006F"/>
              </a:buClr>
              <a:buSzPts val="2400"/>
              <a:buFont typeface="Noto Sans Symbols"/>
              <a:buChar char="➢"/>
            </a:pPr>
            <a:r>
              <a:rPr lang="en" sz="2400" b="0" i="0" u="none" strike="noStrike" cap="none">
                <a:solidFill>
                  <a:srgbClr val="33006F"/>
                </a:solidFill>
                <a:latin typeface="Open Sans Light"/>
                <a:ea typeface="Open Sans Light"/>
                <a:cs typeface="Open Sans Light"/>
                <a:sym typeface="Open Sans Light"/>
              </a:rPr>
              <a:t>Penalties</a:t>
            </a:r>
            <a:endParaRPr/>
          </a:p>
        </p:txBody>
      </p:sp>
      <p:sp>
        <p:nvSpPr>
          <p:cNvPr id="550" name="Shape 550"/>
          <p:cNvSpPr txBox="1"/>
          <p:nvPr/>
        </p:nvSpPr>
        <p:spPr>
          <a:xfrm>
            <a:off x="172993" y="6257677"/>
            <a:ext cx="18885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a:solidFill>
                  <a:schemeClr val="dk1"/>
                </a:solidFill>
                <a:latin typeface="Calibri"/>
                <a:ea typeface="Calibri"/>
                <a:cs typeface="Calibri"/>
                <a:sym typeface="Calibri"/>
              </a:rPr>
              <a:t>Office of Research</a:t>
            </a: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9">
                                            <p:txEl>
                                              <p:pRg st="0" end="0"/>
                                            </p:txEl>
                                          </p:spTgt>
                                        </p:tgtEl>
                                        <p:attrNameLst>
                                          <p:attrName>style.visibility</p:attrName>
                                        </p:attrNameLst>
                                      </p:cBhvr>
                                      <p:to>
                                        <p:strVal val="visible"/>
                                      </p:to>
                                    </p:set>
                                    <p:animEffect transition="in" filter="fade">
                                      <p:cBhvr>
                                        <p:cTn id="7" dur="500"/>
                                        <p:tgtEl>
                                          <p:spTgt spid="5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9">
                                            <p:txEl>
                                              <p:pRg st="1" end="1"/>
                                            </p:txEl>
                                          </p:spTgt>
                                        </p:tgtEl>
                                        <p:attrNameLst>
                                          <p:attrName>style.visibility</p:attrName>
                                        </p:attrNameLst>
                                      </p:cBhvr>
                                      <p:to>
                                        <p:strVal val="visible"/>
                                      </p:to>
                                    </p:set>
                                    <p:animEffect transition="in" filter="fade">
                                      <p:cBhvr>
                                        <p:cTn id="12" dur="500"/>
                                        <p:tgtEl>
                                          <p:spTgt spid="5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49">
                                            <p:txEl>
                                              <p:pRg st="2" end="2"/>
                                            </p:txEl>
                                          </p:spTgt>
                                        </p:tgtEl>
                                        <p:attrNameLst>
                                          <p:attrName>style.visibility</p:attrName>
                                        </p:attrNameLst>
                                      </p:cBhvr>
                                      <p:to>
                                        <p:strVal val="visible"/>
                                      </p:to>
                                    </p:set>
                                    <p:animEffect transition="in" filter="fade">
                                      <p:cBhvr>
                                        <p:cTn id="17" dur="500"/>
                                        <p:tgtEl>
                                          <p:spTgt spid="54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49">
                                            <p:txEl>
                                              <p:pRg st="3" end="3"/>
                                            </p:txEl>
                                          </p:spTgt>
                                        </p:tgtEl>
                                        <p:attrNameLst>
                                          <p:attrName>style.visibility</p:attrName>
                                        </p:attrNameLst>
                                      </p:cBhvr>
                                      <p:to>
                                        <p:strVal val="visible"/>
                                      </p:to>
                                    </p:set>
                                    <p:animEffect transition="in" filter="fade">
                                      <p:cBhvr>
                                        <p:cTn id="22" dur="500"/>
                                        <p:tgtEl>
                                          <p:spTgt spid="54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49">
                                            <p:txEl>
                                              <p:pRg st="4" end="4"/>
                                            </p:txEl>
                                          </p:spTgt>
                                        </p:tgtEl>
                                        <p:attrNameLst>
                                          <p:attrName>style.visibility</p:attrName>
                                        </p:attrNameLst>
                                      </p:cBhvr>
                                      <p:to>
                                        <p:strVal val="visible"/>
                                      </p:to>
                                    </p:set>
                                    <p:animEffect transition="in" filter="fade">
                                      <p:cBhvr>
                                        <p:cTn id="27" dur="500"/>
                                        <p:tgtEl>
                                          <p:spTgt spid="54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Shape 556"/>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3006F"/>
              </a:buClr>
              <a:buSzPts val="3000"/>
              <a:buFont typeface="Arial"/>
              <a:buNone/>
            </a:pPr>
            <a:r>
              <a:rPr lang="en" sz="3000" b="0" i="0" u="none" strike="noStrike" cap="none">
                <a:solidFill>
                  <a:srgbClr val="33006F"/>
                </a:solidFill>
                <a:latin typeface="Encode Sans Black"/>
                <a:ea typeface="Encode Sans Black"/>
                <a:cs typeface="Encode Sans Black"/>
                <a:sym typeface="Encode Sans Black"/>
              </a:rPr>
              <a:t>UW’s Approach to Compliance</a:t>
            </a:r>
            <a:endParaRPr sz="3000" b="0" i="0" u="none" strike="noStrike" cap="none">
              <a:solidFill>
                <a:srgbClr val="33006F"/>
              </a:solidFill>
              <a:latin typeface="Encode Sans Black"/>
              <a:ea typeface="Encode Sans Black"/>
              <a:cs typeface="Encode Sans Black"/>
              <a:sym typeface="Encode Sans Black"/>
            </a:endParaRPr>
          </a:p>
        </p:txBody>
      </p:sp>
      <p:sp>
        <p:nvSpPr>
          <p:cNvPr id="557" name="Shape 557"/>
          <p:cNvSpPr txBox="1">
            <a:spLocks noGrp="1"/>
          </p:cNvSpPr>
          <p:nvPr>
            <p:ph type="body" idx="2"/>
          </p:nvPr>
        </p:nvSpPr>
        <p:spPr>
          <a:xfrm>
            <a:off x="659305" y="1736725"/>
            <a:ext cx="8076900" cy="40155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33006F"/>
              </a:buClr>
              <a:buSzPts val="2400"/>
              <a:buFont typeface="Noto Sans Symbols"/>
              <a:buChar char="➢"/>
            </a:pPr>
            <a:r>
              <a:rPr lang="en" sz="2400" b="0" i="0" u="none" strike="noStrike" cap="none">
                <a:solidFill>
                  <a:srgbClr val="33006F"/>
                </a:solidFill>
                <a:latin typeface="Open Sans Light"/>
                <a:ea typeface="Open Sans Light"/>
                <a:cs typeface="Open Sans Light"/>
                <a:sym typeface="Open Sans Light"/>
              </a:rPr>
              <a:t>Risk management</a:t>
            </a:r>
            <a:endParaRPr/>
          </a:p>
          <a:p>
            <a:pPr marL="342900" marR="0" lvl="0" indent="-342900" algn="l" rtl="0">
              <a:spcBef>
                <a:spcPts val="480"/>
              </a:spcBef>
              <a:spcAft>
                <a:spcPts val="0"/>
              </a:spcAft>
              <a:buClr>
                <a:srgbClr val="33006F"/>
              </a:buClr>
              <a:buSzPts val="2400"/>
              <a:buFont typeface="Noto Sans Symbols"/>
              <a:buChar char="➢"/>
            </a:pPr>
            <a:r>
              <a:rPr lang="en" sz="2400" b="0" i="0" u="none" strike="noStrike" cap="none">
                <a:solidFill>
                  <a:srgbClr val="33006F"/>
                </a:solidFill>
                <a:latin typeface="Open Sans Light"/>
                <a:ea typeface="Open Sans Light"/>
                <a:cs typeface="Open Sans Light"/>
                <a:sym typeface="Open Sans Light"/>
              </a:rPr>
              <a:t>Centralized support and coordination</a:t>
            </a:r>
            <a:endParaRPr/>
          </a:p>
          <a:p>
            <a:pPr marL="342900" marR="0" lvl="0" indent="-342900" algn="l" rtl="0">
              <a:spcBef>
                <a:spcPts val="480"/>
              </a:spcBef>
              <a:spcAft>
                <a:spcPts val="0"/>
              </a:spcAft>
              <a:buClr>
                <a:srgbClr val="33006F"/>
              </a:buClr>
              <a:buSzPts val="2400"/>
              <a:buFont typeface="Noto Sans Symbols"/>
              <a:buChar char="➢"/>
            </a:pPr>
            <a:r>
              <a:rPr lang="en" sz="2400" b="0" i="0" u="none" strike="noStrike" cap="none">
                <a:solidFill>
                  <a:srgbClr val="33006F"/>
                </a:solidFill>
                <a:latin typeface="Open Sans Light"/>
                <a:ea typeface="Open Sans Light"/>
                <a:cs typeface="Open Sans Light"/>
                <a:sym typeface="Open Sans Light"/>
              </a:rPr>
              <a:t>Units are responsible</a:t>
            </a:r>
            <a:endParaRPr/>
          </a:p>
          <a:p>
            <a:pPr marL="342900" marR="0" lvl="0" indent="-342900" algn="l" rtl="0">
              <a:spcBef>
                <a:spcPts val="480"/>
              </a:spcBef>
              <a:spcAft>
                <a:spcPts val="0"/>
              </a:spcAft>
              <a:buClr>
                <a:srgbClr val="33006F"/>
              </a:buClr>
              <a:buSzPts val="2400"/>
              <a:buFont typeface="Noto Sans Symbols"/>
              <a:buChar char="➢"/>
            </a:pPr>
            <a:r>
              <a:rPr lang="en" sz="2400" b="0" i="0" u="none" strike="noStrike" cap="none">
                <a:solidFill>
                  <a:srgbClr val="33006F"/>
                </a:solidFill>
                <a:latin typeface="Open Sans Light"/>
                <a:ea typeface="Open Sans Light"/>
                <a:cs typeface="Open Sans Light"/>
                <a:sym typeface="Open Sans Light"/>
              </a:rPr>
              <a:t>Integration of Research requirements</a:t>
            </a:r>
            <a:endParaRPr/>
          </a:p>
          <a:p>
            <a:pPr marL="342900" marR="0" lvl="0" indent="-342900" algn="l" rtl="0">
              <a:spcBef>
                <a:spcPts val="480"/>
              </a:spcBef>
              <a:spcAft>
                <a:spcPts val="0"/>
              </a:spcAft>
              <a:buClr>
                <a:srgbClr val="33006F"/>
              </a:buClr>
              <a:buSzPts val="2400"/>
              <a:buFont typeface="Noto Sans Symbols"/>
              <a:buChar char="➢"/>
            </a:pPr>
            <a:r>
              <a:rPr lang="en" sz="2400" b="0" i="0" u="none" strike="noStrike" cap="none">
                <a:solidFill>
                  <a:srgbClr val="33006F"/>
                </a:solidFill>
                <a:latin typeface="Open Sans Light"/>
                <a:ea typeface="Open Sans Light"/>
                <a:cs typeface="Open Sans Light"/>
                <a:sym typeface="Open Sans Light"/>
              </a:rPr>
              <a:t>Information Resources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7">
                                            <p:txEl>
                                              <p:pRg st="0" end="0"/>
                                            </p:txEl>
                                          </p:spTgt>
                                        </p:tgtEl>
                                        <p:attrNameLst>
                                          <p:attrName>style.visibility</p:attrName>
                                        </p:attrNameLst>
                                      </p:cBhvr>
                                      <p:to>
                                        <p:strVal val="visible"/>
                                      </p:to>
                                    </p:set>
                                    <p:anim calcmode="lin" valueType="num">
                                      <p:cBhvr additive="base">
                                        <p:cTn id="7" dur="500"/>
                                        <p:tgtEl>
                                          <p:spTgt spid="55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57">
                                            <p:txEl>
                                              <p:pRg st="1" end="1"/>
                                            </p:txEl>
                                          </p:spTgt>
                                        </p:tgtEl>
                                        <p:attrNameLst>
                                          <p:attrName>style.visibility</p:attrName>
                                        </p:attrNameLst>
                                      </p:cBhvr>
                                      <p:to>
                                        <p:strVal val="visible"/>
                                      </p:to>
                                    </p:set>
                                    <p:anim calcmode="lin" valueType="num">
                                      <p:cBhvr additive="base">
                                        <p:cTn id="12" dur="500"/>
                                        <p:tgtEl>
                                          <p:spTgt spid="55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57">
                                            <p:txEl>
                                              <p:pRg st="2" end="2"/>
                                            </p:txEl>
                                          </p:spTgt>
                                        </p:tgtEl>
                                        <p:attrNameLst>
                                          <p:attrName>style.visibility</p:attrName>
                                        </p:attrNameLst>
                                      </p:cBhvr>
                                      <p:to>
                                        <p:strVal val="visible"/>
                                      </p:to>
                                    </p:set>
                                    <p:anim calcmode="lin" valueType="num">
                                      <p:cBhvr additive="base">
                                        <p:cTn id="17" dur="500"/>
                                        <p:tgtEl>
                                          <p:spTgt spid="55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57">
                                            <p:txEl>
                                              <p:pRg st="3" end="3"/>
                                            </p:txEl>
                                          </p:spTgt>
                                        </p:tgtEl>
                                        <p:attrNameLst>
                                          <p:attrName>style.visibility</p:attrName>
                                        </p:attrNameLst>
                                      </p:cBhvr>
                                      <p:to>
                                        <p:strVal val="visible"/>
                                      </p:to>
                                    </p:set>
                                    <p:anim calcmode="lin" valueType="num">
                                      <p:cBhvr additive="base">
                                        <p:cTn id="22" dur="500"/>
                                        <p:tgtEl>
                                          <p:spTgt spid="55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57">
                                            <p:txEl>
                                              <p:pRg st="4" end="4"/>
                                            </p:txEl>
                                          </p:spTgt>
                                        </p:tgtEl>
                                        <p:attrNameLst>
                                          <p:attrName>style.visibility</p:attrName>
                                        </p:attrNameLst>
                                      </p:cBhvr>
                                      <p:to>
                                        <p:strVal val="visible"/>
                                      </p:to>
                                    </p:set>
                                    <p:anim calcmode="lin" valueType="num">
                                      <p:cBhvr additive="base">
                                        <p:cTn id="27" dur="500"/>
                                        <p:tgtEl>
                                          <p:spTgt spid="55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Shape 563"/>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3006F"/>
              </a:buClr>
              <a:buSzPts val="3000"/>
              <a:buFont typeface="Arial"/>
              <a:buNone/>
            </a:pPr>
            <a:r>
              <a:rPr lang="en" sz="3000" b="0" i="0" u="none" strike="noStrike" cap="none">
                <a:solidFill>
                  <a:srgbClr val="33006F"/>
                </a:solidFill>
                <a:latin typeface="Encode Sans Black"/>
                <a:ea typeface="Encode Sans Black"/>
                <a:cs typeface="Encode Sans Black"/>
                <a:sym typeface="Encode Sans Black"/>
              </a:rPr>
              <a:t>Information Sessions</a:t>
            </a:r>
            <a:endParaRPr sz="3000" b="0" i="0" u="none" strike="noStrike" cap="none">
              <a:solidFill>
                <a:srgbClr val="33006F"/>
              </a:solidFill>
              <a:latin typeface="Encode Sans Black"/>
              <a:ea typeface="Encode Sans Black"/>
              <a:cs typeface="Encode Sans Black"/>
              <a:sym typeface="Encode Sans Black"/>
            </a:endParaRPr>
          </a:p>
        </p:txBody>
      </p:sp>
      <p:sp>
        <p:nvSpPr>
          <p:cNvPr id="564" name="Shape 564"/>
          <p:cNvSpPr txBox="1">
            <a:spLocks noGrp="1"/>
          </p:cNvSpPr>
          <p:nvPr>
            <p:ph type="body" idx="2"/>
          </p:nvPr>
        </p:nvSpPr>
        <p:spPr>
          <a:xfrm>
            <a:off x="659305" y="1988653"/>
            <a:ext cx="8076900" cy="2910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33006F"/>
              </a:buClr>
              <a:buSzPts val="2400"/>
              <a:buFont typeface="Noto Sans Symbols"/>
              <a:buChar char="➢"/>
            </a:pPr>
            <a:r>
              <a:rPr lang="en" sz="2400" b="0" i="0" u="none" strike="noStrike" cap="none">
                <a:solidFill>
                  <a:srgbClr val="33006F"/>
                </a:solidFill>
                <a:latin typeface="Open Sans Light"/>
                <a:ea typeface="Open Sans Light"/>
                <a:cs typeface="Open Sans Light"/>
                <a:sym typeface="Open Sans Light"/>
              </a:rPr>
              <a:t>Wednesday, December 13, 2017</a:t>
            </a:r>
            <a:endParaRPr/>
          </a:p>
          <a:p>
            <a:pPr marL="342900" marR="0" lvl="0" indent="-342900" algn="l" rtl="0">
              <a:spcBef>
                <a:spcPts val="480"/>
              </a:spcBef>
              <a:spcAft>
                <a:spcPts val="0"/>
              </a:spcAft>
              <a:buClr>
                <a:srgbClr val="33006F"/>
              </a:buClr>
              <a:buSzPts val="2400"/>
              <a:buFont typeface="Noto Sans Symbols"/>
              <a:buChar char="➢"/>
            </a:pPr>
            <a:r>
              <a:rPr lang="en" sz="2400" b="0" i="0" u="none" strike="sngStrike" cap="none">
                <a:solidFill>
                  <a:srgbClr val="33006F"/>
                </a:solidFill>
                <a:latin typeface="Open Sans Light"/>
                <a:ea typeface="Open Sans Light"/>
                <a:cs typeface="Open Sans Light"/>
                <a:sym typeface="Open Sans Light"/>
              </a:rPr>
              <a:t>Friday, March 30, 2018</a:t>
            </a:r>
            <a:endParaRPr/>
          </a:p>
          <a:p>
            <a:pPr marL="342900" marR="0" lvl="0" indent="-342900" algn="l" rtl="0">
              <a:spcBef>
                <a:spcPts val="480"/>
              </a:spcBef>
              <a:spcAft>
                <a:spcPts val="0"/>
              </a:spcAft>
              <a:buClr>
                <a:srgbClr val="33006F"/>
              </a:buClr>
              <a:buSzPts val="2400"/>
              <a:buFont typeface="Noto Sans Symbols"/>
              <a:buChar char="➢"/>
            </a:pPr>
            <a:r>
              <a:rPr lang="en" sz="2400" b="0" i="0" u="none" strike="noStrike" cap="none">
                <a:solidFill>
                  <a:srgbClr val="33006F"/>
                </a:solidFill>
                <a:latin typeface="Open Sans Light"/>
                <a:ea typeface="Open Sans Light"/>
                <a:cs typeface="Open Sans Light"/>
                <a:sym typeface="Open Sans Light"/>
              </a:rPr>
              <a:t>Wednesday, April 18 – 2:00-3:00 HUB 304</a:t>
            </a:r>
            <a:endParaRPr/>
          </a:p>
          <a:p>
            <a:pPr marL="342900" marR="0" lvl="0" indent="-342900" algn="l" rtl="0">
              <a:spcBef>
                <a:spcPts val="480"/>
              </a:spcBef>
              <a:spcAft>
                <a:spcPts val="0"/>
              </a:spcAft>
              <a:buClr>
                <a:srgbClr val="33006F"/>
              </a:buClr>
              <a:buSzPts val="2400"/>
              <a:buFont typeface="Noto Sans Symbols"/>
              <a:buChar char="➢"/>
            </a:pPr>
            <a:r>
              <a:rPr lang="en" sz="2400" b="0" i="0" u="none" strike="noStrike" cap="none">
                <a:solidFill>
                  <a:srgbClr val="33006F"/>
                </a:solidFill>
                <a:latin typeface="Open Sans Light"/>
                <a:ea typeface="Open Sans Light"/>
                <a:cs typeface="Open Sans Light"/>
                <a:sym typeface="Open Sans Light"/>
              </a:rPr>
              <a:t>Monday, May 21 – 10:00 – 11:00 HUB 214</a:t>
            </a:r>
            <a:endParaRPr/>
          </a:p>
          <a:p>
            <a:pPr marL="342900" marR="0" lvl="0" indent="-190500" algn="l" rtl="0">
              <a:spcBef>
                <a:spcPts val="480"/>
              </a:spcBef>
              <a:spcAft>
                <a:spcPts val="0"/>
              </a:spcAft>
              <a:buClr>
                <a:srgbClr val="33006F"/>
              </a:buClr>
              <a:buSzPts val="2400"/>
              <a:buFont typeface="Merriweather Sans"/>
              <a:buNone/>
            </a:pPr>
            <a:endParaRPr sz="2400" b="0" i="0" u="none" strike="noStrike" cap="none">
              <a:solidFill>
                <a:srgbClr val="33006F"/>
              </a:solidFill>
              <a:latin typeface="Open Sans Light"/>
              <a:ea typeface="Open Sans Light"/>
              <a:cs typeface="Open Sans Light"/>
              <a:sym typeface="Open Sans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Shape 569"/>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3006F"/>
              </a:buClr>
              <a:buSzPts val="3000"/>
              <a:buFont typeface="Arial"/>
              <a:buNone/>
            </a:pPr>
            <a:r>
              <a:rPr lang="en" sz="3000" b="0" i="0" u="none" strike="noStrike" cap="none">
                <a:solidFill>
                  <a:srgbClr val="33006F"/>
                </a:solidFill>
                <a:latin typeface="Encode Sans Black"/>
                <a:ea typeface="Encode Sans Black"/>
                <a:cs typeface="Encode Sans Black"/>
                <a:sym typeface="Encode Sans Black"/>
              </a:rPr>
              <a:t>Possible Relief</a:t>
            </a:r>
            <a:endParaRPr sz="3000" b="0" i="0" u="none" strike="noStrike" cap="none">
              <a:solidFill>
                <a:srgbClr val="33006F"/>
              </a:solidFill>
              <a:latin typeface="Encode Sans Black"/>
              <a:ea typeface="Encode Sans Black"/>
              <a:cs typeface="Encode Sans Black"/>
              <a:sym typeface="Encode Sans Black"/>
            </a:endParaRPr>
          </a:p>
        </p:txBody>
      </p:sp>
      <p:sp>
        <p:nvSpPr>
          <p:cNvPr id="570" name="Shape 570"/>
          <p:cNvSpPr/>
          <p:nvPr/>
        </p:nvSpPr>
        <p:spPr>
          <a:xfrm>
            <a:off x="423465" y="2967335"/>
            <a:ext cx="82971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5400" b="1" cap="none">
                <a:solidFill>
                  <a:srgbClr val="C7C2DB"/>
                </a:solidFill>
                <a:latin typeface="Calibri"/>
                <a:ea typeface="Calibri"/>
                <a:cs typeface="Calibri"/>
                <a:sym typeface="Calibri"/>
              </a:rPr>
              <a:t>An exemption, for research?</a:t>
            </a:r>
            <a:endParaRPr sz="5400" b="1" cap="none">
              <a:solidFill>
                <a:srgbClr val="C7C2DB"/>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0"/>
                                        </p:tgtEl>
                                        <p:attrNameLst>
                                          <p:attrName>style.visibility</p:attrName>
                                        </p:attrNameLst>
                                      </p:cBhvr>
                                      <p:to>
                                        <p:strVal val="visible"/>
                                      </p:to>
                                    </p:set>
                                    <p:animEffect transition="in" filter="fade">
                                      <p:cBhvr>
                                        <p:cTn id="7" dur="1000"/>
                                        <p:tgtEl>
                                          <p:spTgt spid="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Shape 576"/>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3006F"/>
              </a:buClr>
              <a:buSzPts val="3000"/>
              <a:buFont typeface="Arial"/>
              <a:buNone/>
            </a:pPr>
            <a:r>
              <a:rPr lang="en" sz="3000" b="0" i="0" u="none" strike="noStrike" cap="none">
                <a:solidFill>
                  <a:srgbClr val="33006F"/>
                </a:solidFill>
                <a:latin typeface="Encode Sans Black"/>
                <a:ea typeface="Encode Sans Black"/>
                <a:cs typeface="Encode Sans Black"/>
                <a:sym typeface="Encode Sans Black"/>
              </a:rPr>
              <a:t>Questions?</a:t>
            </a:r>
            <a:endParaRPr/>
          </a:p>
        </p:txBody>
      </p:sp>
      <p:sp>
        <p:nvSpPr>
          <p:cNvPr id="577" name="Shape 577"/>
          <p:cNvSpPr txBox="1">
            <a:spLocks noGrp="1"/>
          </p:cNvSpPr>
          <p:nvPr>
            <p:ph type="body" idx="2"/>
          </p:nvPr>
        </p:nvSpPr>
        <p:spPr>
          <a:xfrm>
            <a:off x="671757" y="1951039"/>
            <a:ext cx="6757800" cy="24924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3006F"/>
              </a:buClr>
              <a:buSzPts val="2400"/>
              <a:buFont typeface="Merriweather Sans"/>
              <a:buNone/>
            </a:pPr>
            <a:r>
              <a:rPr lang="en" sz="2400" b="0" i="0" u="none" strike="noStrike" cap="none">
                <a:solidFill>
                  <a:srgbClr val="33006F"/>
                </a:solidFill>
                <a:latin typeface="Open Sans Light"/>
                <a:ea typeface="Open Sans Light"/>
                <a:cs typeface="Open Sans Light"/>
                <a:sym typeface="Open Sans Light"/>
              </a:rPr>
              <a:t>Start with the information sessions</a:t>
            </a:r>
            <a:endParaRPr/>
          </a:p>
          <a:p>
            <a:pPr marL="0" marR="0" lvl="0" indent="0" algn="l" rtl="0">
              <a:spcBef>
                <a:spcPts val="480"/>
              </a:spcBef>
              <a:spcAft>
                <a:spcPts val="0"/>
              </a:spcAft>
              <a:buClr>
                <a:srgbClr val="33006F"/>
              </a:buClr>
              <a:buSzPts val="2400"/>
              <a:buFont typeface="Merriweather Sans"/>
              <a:buNone/>
            </a:pPr>
            <a:r>
              <a:rPr lang="en" sz="2400" b="0" i="0" u="none" strike="noStrike" cap="none">
                <a:solidFill>
                  <a:srgbClr val="33006F"/>
                </a:solidFill>
                <a:latin typeface="Open Sans Light"/>
                <a:ea typeface="Open Sans Light"/>
                <a:cs typeface="Open Sans Light"/>
                <a:sym typeface="Open Sans Light"/>
              </a:rPr>
              <a:t>Privacy Office (Privacy Officer Ann Nagel)</a:t>
            </a:r>
            <a:endParaRPr/>
          </a:p>
          <a:p>
            <a:pPr marL="400050" marR="0" lvl="1" indent="0" algn="l" rtl="0">
              <a:spcBef>
                <a:spcPts val="400"/>
              </a:spcBef>
              <a:spcAft>
                <a:spcPts val="0"/>
              </a:spcAft>
              <a:buClr>
                <a:srgbClr val="33006F"/>
              </a:buClr>
              <a:buSzPts val="2000"/>
              <a:buFont typeface="Arial"/>
              <a:buNone/>
            </a:pPr>
            <a:r>
              <a:rPr lang="en" sz="2000" b="0" i="0" u="none" strike="noStrike" cap="none">
                <a:solidFill>
                  <a:srgbClr val="33006F"/>
                </a:solidFill>
                <a:latin typeface="Open Sans Light"/>
                <a:ea typeface="Open Sans Light"/>
                <a:cs typeface="Open Sans Light"/>
                <a:sym typeface="Open Sans Light"/>
              </a:rPr>
              <a:t>https://privacy.uw.edu/</a:t>
            </a:r>
            <a:endParaRPr/>
          </a:p>
          <a:p>
            <a:pPr marL="400050" marR="0" lvl="1" indent="0" algn="l" rtl="0">
              <a:spcBef>
                <a:spcPts val="400"/>
              </a:spcBef>
              <a:spcAft>
                <a:spcPts val="0"/>
              </a:spcAft>
              <a:buClr>
                <a:srgbClr val="33006F"/>
              </a:buClr>
              <a:buSzPts val="2000"/>
              <a:buFont typeface="Arial"/>
              <a:buNone/>
            </a:pPr>
            <a:r>
              <a:rPr lang="en" sz="2000" b="0" i="0" u="none" strike="noStrike" cap="none">
                <a:solidFill>
                  <a:srgbClr val="33006F"/>
                </a:solidFill>
                <a:latin typeface="Open Sans Light"/>
                <a:ea typeface="Open Sans Light"/>
                <a:cs typeface="Open Sans Light"/>
                <a:sym typeface="Open Sans Light"/>
              </a:rPr>
              <a:t>uwprivacy@uw.edu</a:t>
            </a:r>
            <a:endParaRPr/>
          </a:p>
          <a:p>
            <a:pPr marL="400050" marR="0" lvl="1" indent="0" algn="l" rtl="0">
              <a:spcBef>
                <a:spcPts val="400"/>
              </a:spcBef>
              <a:spcAft>
                <a:spcPts val="0"/>
              </a:spcAft>
              <a:buClr>
                <a:srgbClr val="33006F"/>
              </a:buClr>
              <a:buSzPts val="2000"/>
              <a:buFont typeface="Arial"/>
              <a:buNone/>
            </a:pPr>
            <a:r>
              <a:rPr lang="en" sz="2000" b="0" i="0" u="none" strike="noStrike" cap="none">
                <a:solidFill>
                  <a:srgbClr val="33006F"/>
                </a:solidFill>
                <a:latin typeface="Open Sans Light"/>
                <a:ea typeface="Open Sans Light"/>
                <a:cs typeface="Open Sans Light"/>
                <a:sym typeface="Open Sans Light"/>
              </a:rPr>
              <a:t>(206) 616-1238</a:t>
            </a:r>
            <a:endParaRPr/>
          </a:p>
        </p:txBody>
      </p:sp>
      <p:sp>
        <p:nvSpPr>
          <p:cNvPr id="578" name="Shape 578"/>
          <p:cNvSpPr txBox="1"/>
          <p:nvPr/>
        </p:nvSpPr>
        <p:spPr>
          <a:xfrm>
            <a:off x="172993" y="6257677"/>
            <a:ext cx="18885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a:solidFill>
                  <a:schemeClr val="dk1"/>
                </a:solidFill>
                <a:latin typeface="Calibri"/>
                <a:ea typeface="Calibri"/>
                <a:cs typeface="Calibri"/>
                <a:sym typeface="Calibri"/>
              </a:rPr>
              <a:t>Office of Research</a:t>
            </a: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7">
                                            <p:txEl>
                                              <p:pRg st="0" end="0"/>
                                            </p:txEl>
                                          </p:spTgt>
                                        </p:tgtEl>
                                        <p:attrNameLst>
                                          <p:attrName>style.visibility</p:attrName>
                                        </p:attrNameLst>
                                      </p:cBhvr>
                                      <p:to>
                                        <p:strVal val="visible"/>
                                      </p:to>
                                    </p:set>
                                    <p:animEffect transition="in" filter="fade">
                                      <p:cBhvr>
                                        <p:cTn id="7" dur="500"/>
                                        <p:tgtEl>
                                          <p:spTgt spid="5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7">
                                            <p:txEl>
                                              <p:pRg st="1" end="1"/>
                                            </p:txEl>
                                          </p:spTgt>
                                        </p:tgtEl>
                                        <p:attrNameLst>
                                          <p:attrName>style.visibility</p:attrName>
                                        </p:attrNameLst>
                                      </p:cBhvr>
                                      <p:to>
                                        <p:strVal val="visible"/>
                                      </p:to>
                                    </p:set>
                                    <p:animEffect transition="in" filter="fade">
                                      <p:cBhvr>
                                        <p:cTn id="12" dur="500"/>
                                        <p:tgtEl>
                                          <p:spTgt spid="5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7">
                                            <p:txEl>
                                              <p:pRg st="2" end="2"/>
                                            </p:txEl>
                                          </p:spTgt>
                                        </p:tgtEl>
                                        <p:attrNameLst>
                                          <p:attrName>style.visibility</p:attrName>
                                        </p:attrNameLst>
                                      </p:cBhvr>
                                      <p:to>
                                        <p:strVal val="visible"/>
                                      </p:to>
                                    </p:set>
                                    <p:animEffect transition="in" filter="fade">
                                      <p:cBhvr>
                                        <p:cTn id="17" dur="500"/>
                                        <p:tgtEl>
                                          <p:spTgt spid="57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77">
                                            <p:txEl>
                                              <p:pRg st="3" end="3"/>
                                            </p:txEl>
                                          </p:spTgt>
                                        </p:tgtEl>
                                        <p:attrNameLst>
                                          <p:attrName>style.visibility</p:attrName>
                                        </p:attrNameLst>
                                      </p:cBhvr>
                                      <p:to>
                                        <p:strVal val="visible"/>
                                      </p:to>
                                    </p:set>
                                    <p:animEffect transition="in" filter="fade">
                                      <p:cBhvr>
                                        <p:cTn id="22" dur="500"/>
                                        <p:tgtEl>
                                          <p:spTgt spid="57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77">
                                            <p:txEl>
                                              <p:pRg st="4" end="4"/>
                                            </p:txEl>
                                          </p:spTgt>
                                        </p:tgtEl>
                                        <p:attrNameLst>
                                          <p:attrName>style.visibility</p:attrName>
                                        </p:attrNameLst>
                                      </p:cBhvr>
                                      <p:to>
                                        <p:strVal val="visible"/>
                                      </p:to>
                                    </p:set>
                                    <p:animEffect transition="in" filter="fade">
                                      <p:cBhvr>
                                        <p:cTn id="27" dur="500"/>
                                        <p:tgtEl>
                                          <p:spTgt spid="57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Shape 583"/>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 sz="3000" b="0" i="0" u="none" strike="noStrike" cap="none">
                <a:solidFill>
                  <a:srgbClr val="4B2E83"/>
                </a:solidFill>
                <a:latin typeface="Arial"/>
                <a:ea typeface="Arial"/>
                <a:cs typeface="Arial"/>
                <a:sym typeface="Arial"/>
              </a:rPr>
              <a:t>Update -- SAGE Compliance Improvements </a:t>
            </a:r>
            <a:endParaRPr sz="3000" b="0" i="0" u="none" strike="noStrike" cap="none">
              <a:solidFill>
                <a:srgbClr val="4B2E83"/>
              </a:solidFill>
              <a:latin typeface="Arial"/>
              <a:ea typeface="Arial"/>
              <a:cs typeface="Arial"/>
              <a:sym typeface="Arial"/>
            </a:endParaRPr>
          </a:p>
        </p:txBody>
      </p:sp>
      <p:sp>
        <p:nvSpPr>
          <p:cNvPr id="584" name="Shape 584"/>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400"/>
              <a:buFont typeface="Merriweather Sans"/>
              <a:buChar char="&gt;"/>
            </a:pPr>
            <a:r>
              <a:rPr lang="en" sz="2400" b="1" i="0" u="none" strike="noStrike" cap="none">
                <a:solidFill>
                  <a:srgbClr val="4B2E83"/>
                </a:solidFill>
                <a:latin typeface="Arial"/>
                <a:ea typeface="Arial"/>
                <a:cs typeface="Arial"/>
                <a:sym typeface="Arial"/>
              </a:rPr>
              <a:t>Improvements to the eGC1 compliance questions are now targeted for </a:t>
            </a:r>
            <a:r>
              <a:rPr lang="en" sz="2400" b="1" i="0" u="none" strike="noStrike" cap="none">
                <a:solidFill>
                  <a:srgbClr val="9D7A27"/>
                </a:solidFill>
                <a:latin typeface="Arial"/>
                <a:ea typeface="Arial"/>
                <a:cs typeface="Arial"/>
                <a:sym typeface="Arial"/>
              </a:rPr>
              <a:t>May 10</a:t>
            </a:r>
            <a:r>
              <a:rPr lang="en" sz="2400" b="1" i="0" u="none" strike="noStrike" cap="none" baseline="30000">
                <a:solidFill>
                  <a:srgbClr val="9D7A27"/>
                </a:solidFill>
                <a:latin typeface="Arial"/>
                <a:ea typeface="Arial"/>
                <a:cs typeface="Arial"/>
                <a:sym typeface="Arial"/>
              </a:rPr>
              <a:t>th</a:t>
            </a:r>
            <a:endParaRPr sz="2400" b="1" i="0" u="none" strike="noStrike" cap="none">
              <a:solidFill>
                <a:srgbClr val="9D7A27"/>
              </a:solidFill>
              <a:latin typeface="Arial"/>
              <a:ea typeface="Arial"/>
              <a:cs typeface="Arial"/>
              <a:sym typeface="Arial"/>
            </a:endParaRPr>
          </a:p>
          <a:p>
            <a:pPr marL="342900" marR="0" lvl="0" indent="-190500" algn="l" rtl="0">
              <a:spcBef>
                <a:spcPts val="480"/>
              </a:spcBef>
              <a:spcAft>
                <a:spcPts val="0"/>
              </a:spcAft>
              <a:buClr>
                <a:srgbClr val="4B2E83"/>
              </a:buClr>
              <a:buSzPts val="2400"/>
              <a:buFont typeface="Merriweather Sans"/>
              <a:buNone/>
            </a:pPr>
            <a:endParaRPr sz="2400" b="1" i="0" u="none" strike="noStrike" cap="none">
              <a:solidFill>
                <a:srgbClr val="4B2E83"/>
              </a:solidFill>
              <a:latin typeface="Arial"/>
              <a:ea typeface="Arial"/>
              <a:cs typeface="Arial"/>
              <a:sym typeface="Arial"/>
            </a:endParaRPr>
          </a:p>
          <a:p>
            <a:pPr marL="342900" marR="0" lvl="0" indent="-342900" algn="l" rtl="0">
              <a:spcBef>
                <a:spcPts val="480"/>
              </a:spcBef>
              <a:spcAft>
                <a:spcPts val="0"/>
              </a:spcAft>
              <a:buClr>
                <a:srgbClr val="4B2E83"/>
              </a:buClr>
              <a:buSzPts val="2400"/>
              <a:buFont typeface="Merriweather Sans"/>
              <a:buChar char="&gt;"/>
            </a:pPr>
            <a:r>
              <a:rPr lang="en" sz="2400" b="1" i="0" u="none" strike="noStrike" cap="none">
                <a:solidFill>
                  <a:srgbClr val="4B2E83"/>
                </a:solidFill>
                <a:latin typeface="Arial"/>
                <a:ea typeface="Arial"/>
                <a:cs typeface="Arial"/>
                <a:sym typeface="Arial"/>
              </a:rPr>
              <a:t>You can preview the new questions online </a:t>
            </a:r>
            <a:endParaRPr/>
          </a:p>
          <a:p>
            <a:pPr marL="742950" marR="0" lvl="1" indent="-285750" algn="l" rtl="0">
              <a:spcBef>
                <a:spcPts val="400"/>
              </a:spcBef>
              <a:spcAft>
                <a:spcPts val="0"/>
              </a:spcAft>
              <a:buClr>
                <a:srgbClr val="4B2E83"/>
              </a:buClr>
              <a:buSzPts val="2000"/>
              <a:buFont typeface="Arial"/>
              <a:buChar char="–"/>
            </a:pPr>
            <a:r>
              <a:rPr lang="en" sz="2000" b="1" i="0" u="none" strike="noStrike" cap="none">
                <a:solidFill>
                  <a:srgbClr val="4B2E83"/>
                </a:solidFill>
                <a:latin typeface="Arial"/>
                <a:ea typeface="Arial"/>
                <a:cs typeface="Arial"/>
                <a:sym typeface="Arial"/>
              </a:rPr>
              <a:t>(see “Featured News” at uw.edu/research/tools/sage/)</a:t>
            </a:r>
            <a:endParaRPr sz="2000" b="1" i="0" u="none" strike="noStrike" cap="none">
              <a:solidFill>
                <a:srgbClr val="4B2E83"/>
              </a:solidFill>
              <a:latin typeface="Arial"/>
              <a:ea typeface="Arial"/>
              <a:cs typeface="Arial"/>
              <a:sym typeface="Arial"/>
            </a:endParaRPr>
          </a:p>
          <a:p>
            <a:pPr marL="342900" marR="0" lvl="0" indent="-190500" algn="l" rtl="0">
              <a:spcBef>
                <a:spcPts val="480"/>
              </a:spcBef>
              <a:spcAft>
                <a:spcPts val="0"/>
              </a:spcAft>
              <a:buClr>
                <a:srgbClr val="4B2E83"/>
              </a:buClr>
              <a:buSzPts val="2400"/>
              <a:buFont typeface="Merriweather Sans"/>
              <a:buNone/>
            </a:pPr>
            <a:endParaRPr sz="2400" b="1" i="0" u="none" strike="noStrike" cap="none">
              <a:solidFill>
                <a:srgbClr val="4B2E83"/>
              </a:solidFill>
              <a:latin typeface="Arial"/>
              <a:ea typeface="Arial"/>
              <a:cs typeface="Arial"/>
              <a:sym typeface="Arial"/>
            </a:endParaRPr>
          </a:p>
          <a:p>
            <a:pPr marL="342900" marR="0" lvl="0" indent="-342900" algn="l" rtl="0">
              <a:spcBef>
                <a:spcPts val="480"/>
              </a:spcBef>
              <a:spcAft>
                <a:spcPts val="0"/>
              </a:spcAft>
              <a:buClr>
                <a:srgbClr val="4B2E83"/>
              </a:buClr>
              <a:buSzPts val="2400"/>
              <a:buFont typeface="Merriweather Sans"/>
              <a:buChar char="&gt;"/>
            </a:pPr>
            <a:r>
              <a:rPr lang="en" sz="2400" b="1" i="0" u="none" strike="noStrike" cap="none">
                <a:solidFill>
                  <a:srgbClr val="4B2E83"/>
                </a:solidFill>
                <a:latin typeface="Arial"/>
                <a:ea typeface="Arial"/>
                <a:cs typeface="Arial"/>
                <a:sym typeface="Arial"/>
              </a:rPr>
              <a:t>From the preview, you can submit questions, and suggestions for support materials</a:t>
            </a:r>
            <a:endParaRPr sz="2400" b="1" i="0" u="none" strike="noStrike" cap="none">
              <a:solidFill>
                <a:srgbClr val="4B2E83"/>
              </a:solidFill>
              <a:latin typeface="Arial"/>
              <a:ea typeface="Arial"/>
              <a:cs typeface="Arial"/>
              <a:sym typeface="Arial"/>
            </a:endParaRPr>
          </a:p>
          <a:p>
            <a:pPr marL="342900" marR="0" lvl="0" indent="-190500" algn="l" rtl="0">
              <a:spcBef>
                <a:spcPts val="480"/>
              </a:spcBef>
              <a:spcAft>
                <a:spcPts val="0"/>
              </a:spcAft>
              <a:buClr>
                <a:srgbClr val="4B2E83"/>
              </a:buClr>
              <a:buSzPts val="2400"/>
              <a:buFont typeface="Merriweather Sans"/>
              <a:buNone/>
            </a:pPr>
            <a:endParaRPr sz="2400" b="1" i="0" u="none" strike="noStrike" cap="none">
              <a:solidFill>
                <a:srgbClr val="4B2E83"/>
              </a:solidFill>
              <a:latin typeface="Arial"/>
              <a:ea typeface="Arial"/>
              <a:cs typeface="Arial"/>
              <a:sym typeface="Arial"/>
            </a:endParaRPr>
          </a:p>
        </p:txBody>
      </p:sp>
      <p:sp>
        <p:nvSpPr>
          <p:cNvPr id="585" name="Shape 585"/>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Chris Carlson - ORIS</a:t>
            </a:r>
            <a:endParaRPr sz="1200" b="1" i="0" u="none" strike="noStrike" cap="none">
              <a:solidFill>
                <a:srgbClr val="4B2E83"/>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Shape 590"/>
          <p:cNvSpPr txBox="1">
            <a:spLocks noGrp="1"/>
          </p:cNvSpPr>
          <p:nvPr>
            <p:ph type="body" idx="1"/>
          </p:nvPr>
        </p:nvSpPr>
        <p:spPr>
          <a:xfrm>
            <a:off x="692029" y="1945063"/>
            <a:ext cx="6972300" cy="1593000"/>
          </a:xfrm>
          <a:prstGeom prst="rect">
            <a:avLst/>
          </a:prstGeom>
          <a:noFill/>
          <a:ln>
            <a:noFill/>
          </a:ln>
        </p:spPr>
        <p:txBody>
          <a:bodyPr spcFirstLastPara="1" wrap="square" lIns="91425" tIns="45700" rIns="91425" bIns="45700" anchor="b" anchorCtr="0">
            <a:noAutofit/>
          </a:bodyPr>
          <a:lstStyle/>
          <a:p>
            <a:pPr marL="0" lvl="0" indent="0" rtl="0">
              <a:spcBef>
                <a:spcPts val="0"/>
              </a:spcBef>
              <a:spcAft>
                <a:spcPts val="0"/>
              </a:spcAft>
              <a:buClr>
                <a:srgbClr val="4B2E83"/>
              </a:buClr>
              <a:buFont typeface="Arial"/>
              <a:buNone/>
            </a:pPr>
            <a:r>
              <a:rPr lang="en" sz="4000">
                <a:solidFill>
                  <a:srgbClr val="FFFFFF"/>
                </a:solidFill>
                <a:latin typeface="Open Sans"/>
                <a:ea typeface="Open Sans"/>
                <a:cs typeface="Open Sans"/>
                <a:sym typeface="Open Sans"/>
              </a:rPr>
              <a:t>NIH: </a:t>
            </a:r>
            <a:endParaRPr sz="4000">
              <a:solidFill>
                <a:srgbClr val="FFFFFF"/>
              </a:solidFill>
              <a:latin typeface="Open Sans"/>
              <a:ea typeface="Open Sans"/>
              <a:cs typeface="Open Sans"/>
              <a:sym typeface="Open Sans"/>
            </a:endParaRPr>
          </a:p>
          <a:p>
            <a:pPr marL="0" lvl="0" indent="0" rtl="0">
              <a:spcBef>
                <a:spcPts val="0"/>
              </a:spcBef>
              <a:spcAft>
                <a:spcPts val="0"/>
              </a:spcAft>
              <a:buClr>
                <a:srgbClr val="4B2E83"/>
              </a:buClr>
              <a:buFont typeface="Arial"/>
              <a:buNone/>
            </a:pPr>
            <a:r>
              <a:rPr lang="en" sz="4000">
                <a:solidFill>
                  <a:srgbClr val="FFFFFF"/>
                </a:solidFill>
                <a:latin typeface="Open Sans"/>
                <a:ea typeface="Open Sans"/>
                <a:cs typeface="Open Sans"/>
                <a:sym typeface="Open Sans"/>
              </a:rPr>
              <a:t>SNAP Eligible RPPR </a:t>
            </a:r>
            <a:endParaRPr sz="4000">
              <a:solidFill>
                <a:srgbClr val="FFFFFF"/>
              </a:solidFill>
              <a:latin typeface="Open Sans"/>
              <a:ea typeface="Open Sans"/>
              <a:cs typeface="Open Sans"/>
              <a:sym typeface="Open Sans"/>
            </a:endParaRPr>
          </a:p>
          <a:p>
            <a:pPr marL="0" lvl="0" indent="0" rtl="0">
              <a:spcBef>
                <a:spcPts val="0"/>
              </a:spcBef>
              <a:spcAft>
                <a:spcPts val="0"/>
              </a:spcAft>
              <a:buClr>
                <a:srgbClr val="4B2E83"/>
              </a:buClr>
              <a:buFont typeface="Arial"/>
              <a:buNone/>
            </a:pPr>
            <a:r>
              <a:rPr lang="en" sz="4000">
                <a:solidFill>
                  <a:srgbClr val="FFFFFF"/>
                </a:solidFill>
                <a:latin typeface="Open Sans"/>
                <a:ea typeface="Open Sans"/>
                <a:cs typeface="Open Sans"/>
                <a:sym typeface="Open Sans"/>
              </a:rPr>
              <a:t>Delegation Pilot</a:t>
            </a:r>
            <a:endParaRPr sz="4250">
              <a:solidFill>
                <a:srgbClr val="FFFFFF"/>
              </a:solidFill>
              <a:latin typeface="Open Sans"/>
              <a:ea typeface="Open Sans"/>
              <a:cs typeface="Open Sans"/>
              <a:sym typeface="Open Sans"/>
            </a:endParaRPr>
          </a:p>
        </p:txBody>
      </p:sp>
      <p:sp>
        <p:nvSpPr>
          <p:cNvPr id="591" name="Shape 591"/>
          <p:cNvSpPr txBox="1"/>
          <p:nvPr/>
        </p:nvSpPr>
        <p:spPr>
          <a:xfrm>
            <a:off x="692029" y="4308048"/>
            <a:ext cx="6656700" cy="18126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320"/>
              </a:spcBef>
              <a:spcAft>
                <a:spcPts val="0"/>
              </a:spcAft>
              <a:buClr>
                <a:schemeClr val="lt2"/>
              </a:buClr>
              <a:buFont typeface="Arial"/>
              <a:buNone/>
            </a:pPr>
            <a:r>
              <a:rPr lang="en" sz="2000">
                <a:solidFill>
                  <a:schemeClr val="lt2"/>
                </a:solidFill>
                <a:latin typeface="Open Sans"/>
                <a:ea typeface="Open Sans"/>
                <a:cs typeface="Open Sans"/>
                <a:sym typeface="Open Sans"/>
              </a:rPr>
              <a:t>April 2018 MRAM</a:t>
            </a:r>
            <a:endParaRPr sz="2000">
              <a:solidFill>
                <a:schemeClr val="lt2"/>
              </a:solidFill>
              <a:latin typeface="Open Sans"/>
              <a:ea typeface="Open Sans"/>
              <a:cs typeface="Open Sans"/>
              <a:sym typeface="Open Sans"/>
            </a:endParaRPr>
          </a:p>
          <a:p>
            <a:pPr marL="0" marR="0" lvl="0" indent="0" algn="l" rtl="0">
              <a:lnSpc>
                <a:spcPct val="100000"/>
              </a:lnSpc>
              <a:spcBef>
                <a:spcPts val="320"/>
              </a:spcBef>
              <a:spcAft>
                <a:spcPts val="0"/>
              </a:spcAft>
              <a:buClr>
                <a:schemeClr val="lt2"/>
              </a:buClr>
              <a:buFont typeface="Arial"/>
              <a:buNone/>
            </a:pPr>
            <a:r>
              <a:rPr lang="en" sz="2000">
                <a:solidFill>
                  <a:schemeClr val="lt2"/>
                </a:solidFill>
                <a:latin typeface="Open Sans"/>
                <a:ea typeface="Open Sans"/>
                <a:cs typeface="Open Sans"/>
                <a:sym typeface="Open Sans"/>
              </a:rPr>
              <a:t>Carol Rhodes, Director</a:t>
            </a:r>
            <a:endParaRPr sz="2000">
              <a:solidFill>
                <a:schemeClr val="lt2"/>
              </a:solidFill>
              <a:latin typeface="Open Sans"/>
              <a:ea typeface="Open Sans"/>
              <a:cs typeface="Open Sans"/>
              <a:sym typeface="Open Sans"/>
            </a:endParaRPr>
          </a:p>
          <a:p>
            <a:pPr marL="0" marR="0" lvl="0" indent="0" algn="l" rtl="0">
              <a:lnSpc>
                <a:spcPct val="100000"/>
              </a:lnSpc>
              <a:spcBef>
                <a:spcPts val="320"/>
              </a:spcBef>
              <a:spcAft>
                <a:spcPts val="0"/>
              </a:spcAft>
              <a:buClr>
                <a:schemeClr val="lt2"/>
              </a:buClr>
              <a:buFont typeface="Arial"/>
              <a:buNone/>
            </a:pPr>
            <a:r>
              <a:rPr lang="en" sz="2000">
                <a:solidFill>
                  <a:schemeClr val="lt2"/>
                </a:solidFill>
                <a:latin typeface="Open Sans"/>
                <a:ea typeface="Open Sans"/>
                <a:cs typeface="Open Sans"/>
                <a:sym typeface="Open Sans"/>
              </a:rPr>
              <a:t>Office of Sponsored Programs</a:t>
            </a:r>
            <a:endParaRPr sz="2000">
              <a:solidFill>
                <a:schemeClr val="lt2"/>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95"/>
        <p:cNvGrpSpPr/>
        <p:nvPr/>
      </p:nvGrpSpPr>
      <p:grpSpPr>
        <a:xfrm>
          <a:off x="0" y="0"/>
          <a:ext cx="0" cy="0"/>
          <a:chOff x="0" y="0"/>
          <a:chExt cx="0" cy="0"/>
        </a:xfrm>
      </p:grpSpPr>
      <p:sp>
        <p:nvSpPr>
          <p:cNvPr id="596" name="Shape 596"/>
          <p:cNvSpPr txBox="1">
            <a:spLocks noGrp="1"/>
          </p:cNvSpPr>
          <p:nvPr>
            <p:ph type="body" idx="1"/>
          </p:nvPr>
        </p:nvSpPr>
        <p:spPr>
          <a:xfrm>
            <a:off x="338100" y="1676400"/>
            <a:ext cx="8384700" cy="40155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endParaRPr sz="2000">
              <a:solidFill>
                <a:srgbClr val="33006F"/>
              </a:solidFill>
            </a:endParaRPr>
          </a:p>
          <a:p>
            <a:pPr marL="457200" lvl="0" indent="-355600" rtl="0">
              <a:lnSpc>
                <a:spcPct val="115000"/>
              </a:lnSpc>
              <a:spcBef>
                <a:spcPts val="0"/>
              </a:spcBef>
              <a:spcAft>
                <a:spcPts val="0"/>
              </a:spcAft>
              <a:buClr>
                <a:schemeClr val="dk1"/>
              </a:buClr>
              <a:buSzPts val="2000"/>
              <a:buFont typeface="Open Sans"/>
              <a:buChar char="&gt;"/>
            </a:pPr>
            <a:r>
              <a:rPr lang="en" sz="2000">
                <a:solidFill>
                  <a:srgbClr val="33006F"/>
                </a:solidFill>
              </a:rPr>
              <a:t>An RPPR is a </a:t>
            </a:r>
            <a:r>
              <a:rPr lang="en" sz="2000" u="sng">
                <a:solidFill>
                  <a:schemeClr val="hlink"/>
                </a:solidFill>
                <a:hlinkClick r:id="rId3"/>
              </a:rPr>
              <a:t>uniform progress report</a:t>
            </a:r>
            <a:r>
              <a:rPr lang="en" sz="2000">
                <a:solidFill>
                  <a:srgbClr val="33006F"/>
                </a:solidFill>
              </a:rPr>
              <a:t> format used by federal agencies, that PIs fill out</a:t>
            </a:r>
            <a:endParaRPr sz="2000">
              <a:solidFill>
                <a:srgbClr val="33006F"/>
              </a:solidFill>
            </a:endParaRPr>
          </a:p>
          <a:p>
            <a:pPr marL="0" lvl="0" indent="0" rtl="0">
              <a:lnSpc>
                <a:spcPct val="115000"/>
              </a:lnSpc>
              <a:spcBef>
                <a:spcPts val="0"/>
              </a:spcBef>
              <a:spcAft>
                <a:spcPts val="0"/>
              </a:spcAft>
              <a:buNone/>
            </a:pPr>
            <a:endParaRPr sz="2000">
              <a:solidFill>
                <a:srgbClr val="33006F"/>
              </a:solidFill>
            </a:endParaRPr>
          </a:p>
          <a:p>
            <a:pPr marL="457200" lvl="0" indent="-355600" rtl="0">
              <a:lnSpc>
                <a:spcPct val="115000"/>
              </a:lnSpc>
              <a:spcBef>
                <a:spcPts val="0"/>
              </a:spcBef>
              <a:spcAft>
                <a:spcPts val="0"/>
              </a:spcAft>
              <a:buClr>
                <a:srgbClr val="33006F"/>
              </a:buClr>
              <a:buSzPts val="2000"/>
              <a:buChar char="&gt;"/>
            </a:pPr>
            <a:r>
              <a:rPr lang="en" sz="2000">
                <a:solidFill>
                  <a:srgbClr val="33006F"/>
                </a:solidFill>
              </a:rPr>
              <a:t>NIH Streamlined Noncompeting Award Process (SNAP) eligible awards allow automatic carryover of balances into next budget year, typically “R” and “K” series. </a:t>
            </a:r>
            <a:endParaRPr sz="2000">
              <a:solidFill>
                <a:srgbClr val="33006F"/>
              </a:solidFill>
            </a:endParaRPr>
          </a:p>
          <a:p>
            <a:pPr marL="0" lvl="0" indent="0" rtl="0">
              <a:lnSpc>
                <a:spcPct val="115000"/>
              </a:lnSpc>
              <a:spcBef>
                <a:spcPts val="0"/>
              </a:spcBef>
              <a:spcAft>
                <a:spcPts val="0"/>
              </a:spcAft>
              <a:buNone/>
            </a:pPr>
            <a:endParaRPr sz="2000">
              <a:solidFill>
                <a:srgbClr val="33006F"/>
              </a:solidFill>
            </a:endParaRPr>
          </a:p>
          <a:p>
            <a:pPr marL="457200" lvl="0" indent="-355600" rtl="0">
              <a:lnSpc>
                <a:spcPct val="115000"/>
              </a:lnSpc>
              <a:spcBef>
                <a:spcPts val="0"/>
              </a:spcBef>
              <a:spcAft>
                <a:spcPts val="0"/>
              </a:spcAft>
              <a:buClr>
                <a:srgbClr val="33006F"/>
              </a:buClr>
              <a:buSzPts val="2000"/>
              <a:buChar char="&gt;"/>
            </a:pPr>
            <a:r>
              <a:rPr lang="en" sz="2000">
                <a:solidFill>
                  <a:srgbClr val="33006F"/>
                </a:solidFill>
              </a:rPr>
              <a:t>GrantTracker indicates “SNAP” eligible awards</a:t>
            </a:r>
            <a:endParaRPr sz="2000">
              <a:solidFill>
                <a:srgbClr val="33006F"/>
              </a:solidFill>
            </a:endParaRPr>
          </a:p>
          <a:p>
            <a:pPr marL="0" lvl="0" indent="0" rtl="0">
              <a:lnSpc>
                <a:spcPct val="115000"/>
              </a:lnSpc>
              <a:spcBef>
                <a:spcPts val="0"/>
              </a:spcBef>
              <a:spcAft>
                <a:spcPts val="0"/>
              </a:spcAft>
              <a:buNone/>
            </a:pPr>
            <a:endParaRPr sz="1800">
              <a:solidFill>
                <a:srgbClr val="33006F"/>
              </a:solidFill>
            </a:endParaRPr>
          </a:p>
          <a:p>
            <a:pPr marL="0" lvl="0" indent="0" rtl="0">
              <a:lnSpc>
                <a:spcPct val="115000"/>
              </a:lnSpc>
              <a:spcBef>
                <a:spcPts val="0"/>
              </a:spcBef>
              <a:spcAft>
                <a:spcPts val="0"/>
              </a:spcAft>
              <a:buNone/>
            </a:pPr>
            <a:endParaRPr sz="1800">
              <a:solidFill>
                <a:srgbClr val="33006F"/>
              </a:solidFill>
            </a:endParaRPr>
          </a:p>
        </p:txBody>
      </p:sp>
      <p:sp>
        <p:nvSpPr>
          <p:cNvPr id="597" name="Shape 597"/>
          <p:cNvSpPr txBox="1">
            <a:spLocks noGrp="1"/>
          </p:cNvSpPr>
          <p:nvPr>
            <p:ph type="body" idx="2"/>
          </p:nvPr>
        </p:nvSpPr>
        <p:spPr>
          <a:xfrm>
            <a:off x="550050" y="213400"/>
            <a:ext cx="7274400" cy="6189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00"/>
              </a:spcBef>
              <a:spcAft>
                <a:spcPts val="0"/>
              </a:spcAft>
              <a:buClr>
                <a:srgbClr val="33006F"/>
              </a:buClr>
              <a:buSzPts val="3000"/>
              <a:buFont typeface="Arial"/>
              <a:buNone/>
            </a:pPr>
            <a:r>
              <a:rPr lang="en" sz="3000">
                <a:solidFill>
                  <a:srgbClr val="33006F"/>
                </a:solidFill>
              </a:rPr>
              <a:t>What is an RPPR? </a:t>
            </a:r>
            <a:endParaRPr sz="3000">
              <a:solidFill>
                <a:srgbClr val="33006F"/>
              </a:solidFill>
            </a:endParaRPr>
          </a:p>
          <a:p>
            <a:pPr marL="0" marR="0" lvl="0" indent="0" algn="l" rtl="0">
              <a:lnSpc>
                <a:spcPct val="90000"/>
              </a:lnSpc>
              <a:spcBef>
                <a:spcPts val="600"/>
              </a:spcBef>
              <a:spcAft>
                <a:spcPts val="0"/>
              </a:spcAft>
              <a:buClr>
                <a:srgbClr val="33006F"/>
              </a:buClr>
              <a:buSzPts val="3000"/>
              <a:buFont typeface="Arial"/>
              <a:buNone/>
            </a:pPr>
            <a:r>
              <a:rPr lang="en" sz="3000">
                <a:solidFill>
                  <a:srgbClr val="33006F"/>
                </a:solidFill>
              </a:rPr>
              <a:t>How to Identify SNAP eligible RPPR</a:t>
            </a:r>
            <a:endParaRPr sz="3000" b="0" i="0" u="none" strike="noStrike" cap="none">
              <a:solidFill>
                <a:srgbClr val="33006F"/>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txBox="1">
            <a:spLocks noGrp="1"/>
          </p:cNvSpPr>
          <p:nvPr>
            <p:ph type="body" idx="1"/>
          </p:nvPr>
        </p:nvSpPr>
        <p:spPr>
          <a:xfrm>
            <a:off x="568147" y="94734"/>
            <a:ext cx="6092700" cy="450900"/>
          </a:xfrm>
          <a:prstGeom prst="rect">
            <a:avLst/>
          </a:prstGeom>
          <a:noFill/>
          <a:ln>
            <a:noFill/>
          </a:ln>
        </p:spPr>
        <p:txBody>
          <a:bodyPr spcFirstLastPara="1" wrap="square" lIns="91425" tIns="45700" rIns="91425" bIns="45700" anchor="b" anchorCtr="0">
            <a:noAutofit/>
          </a:bodyPr>
          <a:lstStyle/>
          <a:p>
            <a:pPr marL="0" marR="0" lvl="0" indent="0" algn="ctr" rtl="0">
              <a:lnSpc>
                <a:spcPct val="150000"/>
              </a:lnSpc>
              <a:spcBef>
                <a:spcPts val="0"/>
              </a:spcBef>
              <a:spcAft>
                <a:spcPts val="0"/>
              </a:spcAft>
              <a:buClr>
                <a:srgbClr val="4B2E83"/>
              </a:buClr>
              <a:buSzPts val="1800"/>
              <a:buFont typeface="Arial"/>
              <a:buNone/>
            </a:pPr>
            <a:r>
              <a:rPr lang="en" sz="1800" b="0" i="0" u="none" strike="noStrike" cap="none">
                <a:solidFill>
                  <a:srgbClr val="4B2E83"/>
                </a:solidFill>
                <a:latin typeface="Arial"/>
                <a:ea typeface="Arial"/>
                <a:cs typeface="Arial"/>
                <a:sym typeface="Arial"/>
              </a:rPr>
              <a:t>Organization Changes in Research Accounting &amp; Analysis</a:t>
            </a:r>
            <a:endParaRPr sz="1800" b="0" i="0" u="none" strike="noStrike" cap="none">
              <a:solidFill>
                <a:srgbClr val="4B2E83"/>
              </a:solidFill>
              <a:latin typeface="Arial"/>
              <a:ea typeface="Arial"/>
              <a:cs typeface="Arial"/>
              <a:sym typeface="Arial"/>
            </a:endParaRPr>
          </a:p>
        </p:txBody>
      </p:sp>
      <p:sp>
        <p:nvSpPr>
          <p:cNvPr id="370" name="Shape 370"/>
          <p:cNvSpPr/>
          <p:nvPr/>
        </p:nvSpPr>
        <p:spPr>
          <a:xfrm>
            <a:off x="568146" y="588153"/>
            <a:ext cx="6234900" cy="492300"/>
          </a:xfrm>
          <a:prstGeom prst="rect">
            <a:avLst/>
          </a:prstGeom>
          <a:solidFill>
            <a:srgbClr val="472292"/>
          </a:solidFill>
          <a:ln w="25400" cap="flat" cmpd="sng">
            <a:solidFill>
              <a:srgbClr val="E8E3D3"/>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spcBef>
                <a:spcPts val="0"/>
              </a:spcBef>
              <a:spcAft>
                <a:spcPts val="0"/>
              </a:spcAft>
              <a:buNone/>
            </a:pPr>
            <a:r>
              <a:rPr lang="en" sz="1000" b="0" i="0" u="none" strike="noStrike" cap="none">
                <a:solidFill>
                  <a:schemeClr val="lt2"/>
                </a:solidFill>
                <a:latin typeface="Open Sans"/>
                <a:ea typeface="Open Sans"/>
                <a:cs typeface="Open Sans"/>
                <a:sym typeface="Open Sans"/>
              </a:rPr>
              <a:t>EXECUTIVE DIRECTOR</a:t>
            </a:r>
            <a:endParaRPr sz="1000" b="1" i="0" u="none" strike="noStrike" cap="none">
              <a:solidFill>
                <a:schemeClr val="lt2"/>
              </a:solidFill>
              <a:latin typeface="Open Sans"/>
              <a:ea typeface="Open Sans"/>
              <a:cs typeface="Open Sans"/>
              <a:sym typeface="Open Sans"/>
            </a:endParaRPr>
          </a:p>
          <a:p>
            <a:pPr marL="0" marR="0" lvl="0" indent="0" algn="ctr" rtl="0">
              <a:spcBef>
                <a:spcPts val="0"/>
              </a:spcBef>
              <a:spcAft>
                <a:spcPts val="0"/>
              </a:spcAft>
              <a:buNone/>
            </a:pPr>
            <a:r>
              <a:rPr lang="en" sz="1000" b="1" i="0" u="none" strike="noStrike" cap="none">
                <a:solidFill>
                  <a:srgbClr val="E8E3D3"/>
                </a:solidFill>
                <a:latin typeface="Open Sans"/>
                <a:ea typeface="Open Sans"/>
                <a:cs typeface="Open Sans"/>
                <a:sym typeface="Open Sans"/>
              </a:rPr>
              <a:t>KIRSTEN DEFRIES</a:t>
            </a:r>
            <a:endParaRPr/>
          </a:p>
        </p:txBody>
      </p:sp>
      <p:sp>
        <p:nvSpPr>
          <p:cNvPr id="371" name="Shape 371"/>
          <p:cNvSpPr/>
          <p:nvPr/>
        </p:nvSpPr>
        <p:spPr>
          <a:xfrm>
            <a:off x="2432177" y="1171130"/>
            <a:ext cx="4371000" cy="5678700"/>
          </a:xfrm>
          <a:prstGeom prst="rect">
            <a:avLst/>
          </a:prstGeom>
          <a:solidFill>
            <a:srgbClr val="926DD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78" b="0" i="0" u="none" strike="noStrike" cap="none">
              <a:solidFill>
                <a:schemeClr val="lt1"/>
              </a:solidFill>
              <a:latin typeface="Calibri"/>
              <a:ea typeface="Calibri"/>
              <a:cs typeface="Calibri"/>
              <a:sym typeface="Calibri"/>
            </a:endParaRPr>
          </a:p>
        </p:txBody>
      </p:sp>
      <p:cxnSp>
        <p:nvCxnSpPr>
          <p:cNvPr id="372" name="Shape 372"/>
          <p:cNvCxnSpPr/>
          <p:nvPr/>
        </p:nvCxnSpPr>
        <p:spPr>
          <a:xfrm rot="10800000">
            <a:off x="6011609" y="2877674"/>
            <a:ext cx="0" cy="274800"/>
          </a:xfrm>
          <a:prstGeom prst="straightConnector1">
            <a:avLst/>
          </a:prstGeom>
          <a:noFill/>
          <a:ln w="15875" cap="flat" cmpd="sng">
            <a:solidFill>
              <a:srgbClr val="472292"/>
            </a:solidFill>
            <a:prstDash val="solid"/>
            <a:round/>
            <a:headEnd type="none" w="sm" len="sm"/>
            <a:tailEnd type="none" w="sm" len="sm"/>
          </a:ln>
        </p:spPr>
      </p:cxnSp>
      <p:cxnSp>
        <p:nvCxnSpPr>
          <p:cNvPr id="373" name="Shape 373"/>
          <p:cNvCxnSpPr/>
          <p:nvPr/>
        </p:nvCxnSpPr>
        <p:spPr>
          <a:xfrm rot="10800000">
            <a:off x="6011609" y="2345715"/>
            <a:ext cx="0" cy="274800"/>
          </a:xfrm>
          <a:prstGeom prst="straightConnector1">
            <a:avLst/>
          </a:prstGeom>
          <a:noFill/>
          <a:ln w="15875" cap="flat" cmpd="sng">
            <a:solidFill>
              <a:srgbClr val="472292"/>
            </a:solidFill>
            <a:prstDash val="solid"/>
            <a:round/>
            <a:headEnd type="none" w="sm" len="sm"/>
            <a:tailEnd type="none" w="sm" len="sm"/>
          </a:ln>
        </p:spPr>
      </p:cxnSp>
      <p:cxnSp>
        <p:nvCxnSpPr>
          <p:cNvPr id="374" name="Shape 374"/>
          <p:cNvCxnSpPr/>
          <p:nvPr/>
        </p:nvCxnSpPr>
        <p:spPr>
          <a:xfrm rot="10800000">
            <a:off x="4712428" y="3385601"/>
            <a:ext cx="0" cy="274800"/>
          </a:xfrm>
          <a:prstGeom prst="straightConnector1">
            <a:avLst/>
          </a:prstGeom>
          <a:noFill/>
          <a:ln w="15875" cap="flat" cmpd="sng">
            <a:solidFill>
              <a:srgbClr val="472292"/>
            </a:solidFill>
            <a:prstDash val="solid"/>
            <a:round/>
            <a:headEnd type="none" w="sm" len="sm"/>
            <a:tailEnd type="none" w="sm" len="sm"/>
          </a:ln>
        </p:spPr>
      </p:cxnSp>
      <p:cxnSp>
        <p:nvCxnSpPr>
          <p:cNvPr id="375" name="Shape 375"/>
          <p:cNvCxnSpPr/>
          <p:nvPr/>
        </p:nvCxnSpPr>
        <p:spPr>
          <a:xfrm rot="10800000">
            <a:off x="3136037" y="4212960"/>
            <a:ext cx="2100" cy="527100"/>
          </a:xfrm>
          <a:prstGeom prst="straightConnector1">
            <a:avLst/>
          </a:prstGeom>
          <a:noFill/>
          <a:ln w="15875" cap="flat" cmpd="sng">
            <a:solidFill>
              <a:srgbClr val="472292"/>
            </a:solidFill>
            <a:prstDash val="solid"/>
            <a:round/>
            <a:headEnd type="none" w="sm" len="sm"/>
            <a:tailEnd type="none" w="sm" len="sm"/>
          </a:ln>
        </p:spPr>
      </p:cxnSp>
      <p:sp>
        <p:nvSpPr>
          <p:cNvPr id="376" name="Shape 376"/>
          <p:cNvSpPr/>
          <p:nvPr/>
        </p:nvSpPr>
        <p:spPr>
          <a:xfrm>
            <a:off x="3788022" y="3545671"/>
            <a:ext cx="1779300" cy="97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377" name="Shape 377"/>
          <p:cNvCxnSpPr/>
          <p:nvPr/>
        </p:nvCxnSpPr>
        <p:spPr>
          <a:xfrm rot="10800000" flipH="1">
            <a:off x="3265762" y="3385730"/>
            <a:ext cx="572400" cy="2700"/>
          </a:xfrm>
          <a:prstGeom prst="straightConnector1">
            <a:avLst/>
          </a:prstGeom>
          <a:noFill/>
          <a:ln w="15875" cap="flat" cmpd="sng">
            <a:solidFill>
              <a:srgbClr val="472292"/>
            </a:solidFill>
            <a:prstDash val="solid"/>
            <a:round/>
            <a:headEnd type="none" w="sm" len="sm"/>
            <a:tailEnd type="none" w="sm" len="sm"/>
          </a:ln>
        </p:spPr>
      </p:cxnSp>
      <p:sp>
        <p:nvSpPr>
          <p:cNvPr id="378" name="Shape 378"/>
          <p:cNvSpPr/>
          <p:nvPr/>
        </p:nvSpPr>
        <p:spPr>
          <a:xfrm>
            <a:off x="570754" y="1138861"/>
            <a:ext cx="1794300" cy="5711100"/>
          </a:xfrm>
          <a:prstGeom prst="rect">
            <a:avLst/>
          </a:prstGeom>
          <a:solidFill>
            <a:srgbClr val="926DD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78" b="0" i="0" u="none" strike="noStrike" cap="none">
              <a:solidFill>
                <a:schemeClr val="lt1"/>
              </a:solidFill>
              <a:latin typeface="Calibri"/>
              <a:ea typeface="Calibri"/>
              <a:cs typeface="Calibri"/>
              <a:sym typeface="Calibri"/>
            </a:endParaRPr>
          </a:p>
        </p:txBody>
      </p:sp>
      <p:sp>
        <p:nvSpPr>
          <p:cNvPr id="379" name="Shape 379"/>
          <p:cNvSpPr/>
          <p:nvPr/>
        </p:nvSpPr>
        <p:spPr>
          <a:xfrm>
            <a:off x="1520830" y="2369743"/>
            <a:ext cx="747000" cy="9348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0" name="Shape 380"/>
          <p:cNvSpPr/>
          <p:nvPr/>
        </p:nvSpPr>
        <p:spPr>
          <a:xfrm>
            <a:off x="665681" y="2373467"/>
            <a:ext cx="724500" cy="24945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1" name="Shape 381"/>
          <p:cNvSpPr/>
          <p:nvPr/>
        </p:nvSpPr>
        <p:spPr>
          <a:xfrm>
            <a:off x="1526584" y="3343176"/>
            <a:ext cx="745200" cy="15249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 b="0" i="0" u="none" strike="noStrike" cap="none">
              <a:solidFill>
                <a:schemeClr val="lt1"/>
              </a:solidFill>
              <a:latin typeface="Calibri"/>
              <a:ea typeface="Calibri"/>
              <a:cs typeface="Calibri"/>
              <a:sym typeface="Calibri"/>
            </a:endParaRPr>
          </a:p>
        </p:txBody>
      </p:sp>
      <p:sp>
        <p:nvSpPr>
          <p:cNvPr id="382" name="Shape 382"/>
          <p:cNvSpPr/>
          <p:nvPr/>
        </p:nvSpPr>
        <p:spPr>
          <a:xfrm>
            <a:off x="2603468" y="4609864"/>
            <a:ext cx="2960400" cy="2172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 b="0" i="0" u="none" strike="noStrike" cap="none">
              <a:solidFill>
                <a:schemeClr val="lt1"/>
              </a:solidFill>
              <a:latin typeface="Calibri"/>
              <a:ea typeface="Calibri"/>
              <a:cs typeface="Calibri"/>
              <a:sym typeface="Calibri"/>
            </a:endParaRPr>
          </a:p>
        </p:txBody>
      </p:sp>
      <p:sp>
        <p:nvSpPr>
          <p:cNvPr id="383" name="Shape 383"/>
          <p:cNvSpPr/>
          <p:nvPr/>
        </p:nvSpPr>
        <p:spPr>
          <a:xfrm>
            <a:off x="5643126" y="3041355"/>
            <a:ext cx="776400" cy="24006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4" name="Shape 384"/>
          <p:cNvSpPr/>
          <p:nvPr/>
        </p:nvSpPr>
        <p:spPr>
          <a:xfrm>
            <a:off x="2432177" y="1142402"/>
            <a:ext cx="4371000" cy="449100"/>
          </a:xfrm>
          <a:prstGeom prst="rect">
            <a:avLst/>
          </a:prstGeom>
          <a:solidFill>
            <a:srgbClr val="472292"/>
          </a:solidFill>
          <a:ln>
            <a:noFill/>
          </a:ln>
        </p:spPr>
        <p:txBody>
          <a:bodyPr spcFirstLastPara="1" wrap="square" lIns="31425" tIns="7850" rIns="31425" bIns="7850" anchor="ctr" anchorCtr="0">
            <a:noAutofit/>
          </a:bodyPr>
          <a:lstStyle/>
          <a:p>
            <a:pPr marL="0" marR="0" lvl="0" indent="0" algn="ctr" rtl="0">
              <a:lnSpc>
                <a:spcPct val="90000"/>
              </a:lnSpc>
              <a:spcBef>
                <a:spcPts val="0"/>
              </a:spcBef>
              <a:spcAft>
                <a:spcPts val="0"/>
              </a:spcAft>
              <a:buNone/>
            </a:pPr>
            <a:r>
              <a:rPr lang="en" sz="1020" b="1" i="0" u="none" strike="noStrike" cap="none">
                <a:solidFill>
                  <a:srgbClr val="E8E3D3"/>
                </a:solidFill>
                <a:latin typeface="Open Sans"/>
                <a:ea typeface="Open Sans"/>
                <a:cs typeface="Open Sans"/>
                <a:sym typeface="Open Sans"/>
              </a:rPr>
              <a:t>GRANT &amp; CONTRACT ACCOUNTING </a:t>
            </a:r>
            <a:endParaRPr/>
          </a:p>
        </p:txBody>
      </p:sp>
      <p:sp>
        <p:nvSpPr>
          <p:cNvPr id="385" name="Shape 385"/>
          <p:cNvSpPr txBox="1"/>
          <p:nvPr/>
        </p:nvSpPr>
        <p:spPr>
          <a:xfrm>
            <a:off x="670855" y="2437541"/>
            <a:ext cx="726000" cy="210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765" b="1" i="0" u="none" strike="noStrike" cap="none">
                <a:solidFill>
                  <a:srgbClr val="472292"/>
                </a:solidFill>
                <a:latin typeface="Open Sans"/>
                <a:ea typeface="Open Sans"/>
                <a:cs typeface="Open Sans"/>
                <a:sym typeface="Open Sans"/>
              </a:rPr>
              <a:t>SYSTEMS</a:t>
            </a:r>
            <a:endParaRPr/>
          </a:p>
        </p:txBody>
      </p:sp>
      <p:sp>
        <p:nvSpPr>
          <p:cNvPr id="386" name="Shape 386"/>
          <p:cNvSpPr txBox="1"/>
          <p:nvPr/>
        </p:nvSpPr>
        <p:spPr>
          <a:xfrm>
            <a:off x="1538331" y="3397629"/>
            <a:ext cx="729900" cy="329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770" b="1" i="0" u="none" strike="noStrike" cap="none">
                <a:solidFill>
                  <a:srgbClr val="472292"/>
                </a:solidFill>
                <a:latin typeface="Open Sans"/>
                <a:ea typeface="Open Sans"/>
                <a:cs typeface="Open Sans"/>
                <a:sym typeface="Open Sans"/>
              </a:rPr>
              <a:t>DATA </a:t>
            </a:r>
            <a:endParaRPr sz="770" b="1" i="0" u="none" strike="noStrike" cap="none">
              <a:solidFill>
                <a:srgbClr val="472292"/>
              </a:solidFill>
              <a:latin typeface="Open Sans"/>
              <a:ea typeface="Open Sans"/>
              <a:cs typeface="Open Sans"/>
              <a:sym typeface="Open Sans"/>
            </a:endParaRPr>
          </a:p>
          <a:p>
            <a:pPr marL="0" marR="0" lvl="0" indent="0" algn="ctr" rtl="0">
              <a:spcBef>
                <a:spcPts val="0"/>
              </a:spcBef>
              <a:spcAft>
                <a:spcPts val="0"/>
              </a:spcAft>
              <a:buNone/>
            </a:pPr>
            <a:r>
              <a:rPr lang="en" sz="770" b="1">
                <a:solidFill>
                  <a:srgbClr val="472292"/>
                </a:solidFill>
                <a:latin typeface="Open Sans"/>
                <a:ea typeface="Open Sans"/>
                <a:cs typeface="Open Sans"/>
                <a:sym typeface="Open Sans"/>
              </a:rPr>
              <a:t>ANALYSIS</a:t>
            </a:r>
            <a:endParaRPr sz="770" b="0" i="0" u="none" strike="noStrike" cap="none">
              <a:solidFill>
                <a:schemeClr val="dk1"/>
              </a:solidFill>
              <a:latin typeface="Calibri"/>
              <a:ea typeface="Calibri"/>
              <a:cs typeface="Calibri"/>
              <a:sym typeface="Calibri"/>
            </a:endParaRPr>
          </a:p>
        </p:txBody>
      </p:sp>
      <p:sp>
        <p:nvSpPr>
          <p:cNvPr id="387" name="Shape 387"/>
          <p:cNvSpPr txBox="1"/>
          <p:nvPr/>
        </p:nvSpPr>
        <p:spPr>
          <a:xfrm>
            <a:off x="1488153" y="2424262"/>
            <a:ext cx="838200" cy="327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765" b="1" i="0" u="none" strike="noStrike" cap="none">
                <a:solidFill>
                  <a:srgbClr val="472292"/>
                </a:solidFill>
                <a:latin typeface="Open Sans"/>
                <a:ea typeface="Open Sans"/>
                <a:cs typeface="Open Sans"/>
                <a:sym typeface="Open Sans"/>
              </a:rPr>
              <a:t>POST AWARD COMPLIANCE</a:t>
            </a:r>
            <a:endParaRPr sz="765" b="0" i="0" u="none" strike="noStrike" cap="none">
              <a:solidFill>
                <a:schemeClr val="dk1"/>
              </a:solidFill>
              <a:latin typeface="Calibri"/>
              <a:ea typeface="Calibri"/>
              <a:cs typeface="Calibri"/>
              <a:sym typeface="Calibri"/>
            </a:endParaRPr>
          </a:p>
        </p:txBody>
      </p:sp>
      <p:sp>
        <p:nvSpPr>
          <p:cNvPr id="388" name="Shape 388"/>
          <p:cNvSpPr/>
          <p:nvPr/>
        </p:nvSpPr>
        <p:spPr>
          <a:xfrm>
            <a:off x="2734244" y="4815541"/>
            <a:ext cx="457200" cy="323100"/>
          </a:xfrm>
          <a:prstGeom prst="rect">
            <a:avLst/>
          </a:prstGeom>
          <a:solidFill>
            <a:schemeClr val="lt1"/>
          </a:solidFill>
          <a:ln w="25400" cap="flat" cmpd="sng">
            <a:solidFill>
              <a:schemeClr val="lt1"/>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BFA</a:t>
            </a:r>
            <a:endParaRPr sz="500" b="0" i="0" u="none" strike="noStrike" cap="none">
              <a:solidFill>
                <a:srgbClr val="472292"/>
              </a:solidFill>
              <a:latin typeface="Open Sans"/>
              <a:ea typeface="Open Sans"/>
              <a:cs typeface="Open Sans"/>
              <a:sym typeface="Open Sans"/>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ANDREA ARRINGTON</a:t>
            </a:r>
            <a:endParaRPr sz="500" b="1" i="0" u="none" strike="noStrike" cap="none">
              <a:solidFill>
                <a:srgbClr val="472292"/>
              </a:solidFill>
              <a:latin typeface="Open Sans"/>
              <a:ea typeface="Open Sans"/>
              <a:cs typeface="Open Sans"/>
              <a:sym typeface="Open Sans"/>
            </a:endParaRPr>
          </a:p>
        </p:txBody>
      </p:sp>
      <p:sp>
        <p:nvSpPr>
          <p:cNvPr id="389" name="Shape 389"/>
          <p:cNvSpPr/>
          <p:nvPr/>
        </p:nvSpPr>
        <p:spPr>
          <a:xfrm>
            <a:off x="2734244" y="5194372"/>
            <a:ext cx="457200" cy="323100"/>
          </a:xfrm>
          <a:prstGeom prst="rect">
            <a:avLst/>
          </a:prstGeom>
          <a:solidFill>
            <a:schemeClr val="lt1"/>
          </a:solidFill>
          <a:ln w="25400" cap="flat" cmpd="sng">
            <a:solidFill>
              <a:schemeClr val="lt1"/>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BFA</a:t>
            </a:r>
            <a:endParaRPr sz="500" b="0" i="0" u="none" strike="noStrike" cap="none">
              <a:solidFill>
                <a:srgbClr val="472292"/>
              </a:solidFill>
              <a:latin typeface="Open Sans"/>
              <a:ea typeface="Open Sans"/>
              <a:cs typeface="Open Sans"/>
              <a:sym typeface="Open Sans"/>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TIFFANY GRANT</a:t>
            </a:r>
            <a:endParaRPr sz="500" b="1" i="0" u="none" strike="noStrike" cap="none">
              <a:solidFill>
                <a:srgbClr val="472292"/>
              </a:solidFill>
              <a:latin typeface="Open Sans"/>
              <a:ea typeface="Open Sans"/>
              <a:cs typeface="Open Sans"/>
              <a:sym typeface="Open Sans"/>
            </a:endParaRPr>
          </a:p>
        </p:txBody>
      </p:sp>
      <p:sp>
        <p:nvSpPr>
          <p:cNvPr id="390" name="Shape 390"/>
          <p:cNvSpPr/>
          <p:nvPr/>
        </p:nvSpPr>
        <p:spPr>
          <a:xfrm>
            <a:off x="2735049" y="5573203"/>
            <a:ext cx="457200" cy="323100"/>
          </a:xfrm>
          <a:prstGeom prst="rect">
            <a:avLst/>
          </a:prstGeom>
          <a:solidFill>
            <a:schemeClr val="lt1"/>
          </a:solidFill>
          <a:ln w="25400" cap="flat" cmpd="sng">
            <a:solidFill>
              <a:schemeClr val="lt1"/>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BFA</a:t>
            </a:r>
            <a:endParaRPr sz="500" b="0" i="0" u="none" strike="noStrike" cap="none">
              <a:solidFill>
                <a:srgbClr val="472292"/>
              </a:solidFill>
              <a:latin typeface="Open Sans"/>
              <a:ea typeface="Open Sans"/>
              <a:cs typeface="Open Sans"/>
              <a:sym typeface="Open Sans"/>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BEV </a:t>
            </a:r>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KERLIN</a:t>
            </a:r>
            <a:endParaRPr/>
          </a:p>
        </p:txBody>
      </p:sp>
      <p:sp>
        <p:nvSpPr>
          <p:cNvPr id="391" name="Shape 391"/>
          <p:cNvSpPr/>
          <p:nvPr/>
        </p:nvSpPr>
        <p:spPr>
          <a:xfrm>
            <a:off x="2733171" y="5951760"/>
            <a:ext cx="457200" cy="323100"/>
          </a:xfrm>
          <a:prstGeom prst="rect">
            <a:avLst/>
          </a:prstGeom>
          <a:solidFill>
            <a:schemeClr val="lt1"/>
          </a:solidFill>
          <a:ln w="25400" cap="flat" cmpd="sng">
            <a:solidFill>
              <a:schemeClr val="lt1"/>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BFA</a:t>
            </a:r>
            <a:endParaRPr sz="500" b="0" i="0" u="none" strike="noStrike" cap="none">
              <a:solidFill>
                <a:srgbClr val="472292"/>
              </a:solidFill>
              <a:latin typeface="Open Sans"/>
              <a:ea typeface="Open Sans"/>
              <a:cs typeface="Open Sans"/>
              <a:sym typeface="Open Sans"/>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BRETT NOGGLES</a:t>
            </a:r>
            <a:endParaRPr sz="500" b="1" i="0" u="none" strike="noStrike" cap="none">
              <a:solidFill>
                <a:srgbClr val="472292"/>
              </a:solidFill>
              <a:latin typeface="Open Sans"/>
              <a:ea typeface="Open Sans"/>
              <a:cs typeface="Open Sans"/>
              <a:sym typeface="Open Sans"/>
            </a:endParaRPr>
          </a:p>
        </p:txBody>
      </p:sp>
      <p:sp>
        <p:nvSpPr>
          <p:cNvPr id="392" name="Shape 392"/>
          <p:cNvSpPr/>
          <p:nvPr/>
        </p:nvSpPr>
        <p:spPr>
          <a:xfrm>
            <a:off x="2735725" y="6330317"/>
            <a:ext cx="457200" cy="323100"/>
          </a:xfrm>
          <a:prstGeom prst="rect">
            <a:avLst/>
          </a:prstGeom>
          <a:solidFill>
            <a:schemeClr val="lt1"/>
          </a:solidFill>
          <a:ln w="25400" cap="flat" cmpd="sng">
            <a:solidFill>
              <a:schemeClr val="lt1"/>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BFA</a:t>
            </a:r>
            <a:endParaRPr sz="500" b="0" i="0" u="none" strike="noStrike" cap="none">
              <a:solidFill>
                <a:srgbClr val="472292"/>
              </a:solidFill>
              <a:latin typeface="Open Sans"/>
              <a:ea typeface="Open Sans"/>
              <a:cs typeface="Open Sans"/>
              <a:sym typeface="Open Sans"/>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KENJI</a:t>
            </a:r>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INUI</a:t>
            </a:r>
            <a:endParaRPr/>
          </a:p>
        </p:txBody>
      </p:sp>
      <p:sp>
        <p:nvSpPr>
          <p:cNvPr id="393" name="Shape 393"/>
          <p:cNvSpPr/>
          <p:nvPr/>
        </p:nvSpPr>
        <p:spPr>
          <a:xfrm>
            <a:off x="3303777" y="4819812"/>
            <a:ext cx="457200" cy="323100"/>
          </a:xfrm>
          <a:prstGeom prst="rect">
            <a:avLst/>
          </a:prstGeom>
          <a:solidFill>
            <a:schemeClr val="lt1"/>
          </a:solidFill>
          <a:ln w="25400" cap="flat" cmpd="sng">
            <a:solidFill>
              <a:schemeClr val="lt1"/>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BFA</a:t>
            </a:r>
            <a:endParaRPr sz="500" b="0" i="0" u="none" strike="noStrike" cap="none">
              <a:solidFill>
                <a:srgbClr val="472292"/>
              </a:solidFill>
              <a:latin typeface="Open Sans"/>
              <a:ea typeface="Open Sans"/>
              <a:cs typeface="Open Sans"/>
              <a:sym typeface="Open Sans"/>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LISA </a:t>
            </a:r>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CHEN</a:t>
            </a:r>
            <a:endParaRPr sz="500" b="1" i="0" u="none" strike="noStrike" cap="none">
              <a:solidFill>
                <a:srgbClr val="472292"/>
              </a:solidFill>
              <a:latin typeface="Open Sans"/>
              <a:ea typeface="Open Sans"/>
              <a:cs typeface="Open Sans"/>
              <a:sym typeface="Open Sans"/>
            </a:endParaRPr>
          </a:p>
        </p:txBody>
      </p:sp>
      <p:sp>
        <p:nvSpPr>
          <p:cNvPr id="394" name="Shape 394"/>
          <p:cNvSpPr/>
          <p:nvPr/>
        </p:nvSpPr>
        <p:spPr>
          <a:xfrm>
            <a:off x="3300855" y="5195093"/>
            <a:ext cx="457200" cy="323100"/>
          </a:xfrm>
          <a:prstGeom prst="rect">
            <a:avLst/>
          </a:prstGeom>
          <a:solidFill>
            <a:schemeClr val="lt1"/>
          </a:solidFill>
          <a:ln w="25400" cap="flat" cmpd="sng">
            <a:solidFill>
              <a:schemeClr val="lt1"/>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BFA</a:t>
            </a:r>
            <a:endParaRPr sz="500" b="0" i="0" u="none" strike="noStrike" cap="none">
              <a:solidFill>
                <a:srgbClr val="472292"/>
              </a:solidFill>
              <a:latin typeface="Open Sans"/>
              <a:ea typeface="Open Sans"/>
              <a:cs typeface="Open Sans"/>
              <a:sym typeface="Open Sans"/>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AUSTIN</a:t>
            </a:r>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KINNEY</a:t>
            </a:r>
            <a:endParaRPr sz="500" b="1" i="0" u="none" strike="noStrike" cap="none">
              <a:solidFill>
                <a:srgbClr val="472292"/>
              </a:solidFill>
              <a:latin typeface="Open Sans"/>
              <a:ea typeface="Open Sans"/>
              <a:cs typeface="Open Sans"/>
              <a:sym typeface="Open Sans"/>
            </a:endParaRPr>
          </a:p>
        </p:txBody>
      </p:sp>
      <p:sp>
        <p:nvSpPr>
          <p:cNvPr id="395" name="Shape 395"/>
          <p:cNvSpPr/>
          <p:nvPr/>
        </p:nvSpPr>
        <p:spPr>
          <a:xfrm>
            <a:off x="3300855" y="5578187"/>
            <a:ext cx="457200" cy="323100"/>
          </a:xfrm>
          <a:prstGeom prst="rect">
            <a:avLst/>
          </a:prstGeom>
          <a:solidFill>
            <a:schemeClr val="lt1"/>
          </a:solidFill>
          <a:ln w="25400" cap="flat" cmpd="sng">
            <a:solidFill>
              <a:schemeClr val="lt1"/>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BFA LEAD</a:t>
            </a:r>
            <a:endParaRPr sz="500" b="0" i="0" u="none" strike="noStrike" cap="none">
              <a:solidFill>
                <a:srgbClr val="472292"/>
              </a:solidFill>
              <a:latin typeface="Open Sans"/>
              <a:ea typeface="Open Sans"/>
              <a:cs typeface="Open Sans"/>
              <a:sym typeface="Open Sans"/>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ELISA MANABAT</a:t>
            </a:r>
            <a:endParaRPr sz="500" b="1" i="0" u="none" strike="noStrike" cap="none">
              <a:solidFill>
                <a:srgbClr val="472292"/>
              </a:solidFill>
              <a:latin typeface="Open Sans"/>
              <a:ea typeface="Open Sans"/>
              <a:cs typeface="Open Sans"/>
              <a:sym typeface="Open Sans"/>
            </a:endParaRPr>
          </a:p>
        </p:txBody>
      </p:sp>
      <p:sp>
        <p:nvSpPr>
          <p:cNvPr id="396" name="Shape 396"/>
          <p:cNvSpPr/>
          <p:nvPr/>
        </p:nvSpPr>
        <p:spPr>
          <a:xfrm>
            <a:off x="3298353" y="5951760"/>
            <a:ext cx="457200" cy="323100"/>
          </a:xfrm>
          <a:prstGeom prst="rect">
            <a:avLst/>
          </a:prstGeom>
          <a:solidFill>
            <a:schemeClr val="lt1"/>
          </a:solidFill>
          <a:ln w="25400" cap="flat" cmpd="sng">
            <a:solidFill>
              <a:schemeClr val="lt1"/>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BFA</a:t>
            </a:r>
            <a:endParaRPr sz="500" b="0" i="0" u="none" strike="noStrike" cap="none">
              <a:solidFill>
                <a:srgbClr val="472292"/>
              </a:solidFill>
              <a:latin typeface="Open Sans"/>
              <a:ea typeface="Open Sans"/>
              <a:cs typeface="Open Sans"/>
              <a:sym typeface="Open Sans"/>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MADISON PACHECO</a:t>
            </a:r>
            <a:endParaRPr sz="500" b="1" i="0" u="none" strike="noStrike" cap="none">
              <a:solidFill>
                <a:srgbClr val="472292"/>
              </a:solidFill>
              <a:latin typeface="Open Sans"/>
              <a:ea typeface="Open Sans"/>
              <a:cs typeface="Open Sans"/>
              <a:sym typeface="Open Sans"/>
            </a:endParaRPr>
          </a:p>
        </p:txBody>
      </p:sp>
      <p:sp>
        <p:nvSpPr>
          <p:cNvPr id="397" name="Shape 397"/>
          <p:cNvSpPr/>
          <p:nvPr/>
        </p:nvSpPr>
        <p:spPr>
          <a:xfrm>
            <a:off x="3300855" y="6330316"/>
            <a:ext cx="457200" cy="323100"/>
          </a:xfrm>
          <a:prstGeom prst="rect">
            <a:avLst/>
          </a:prstGeom>
          <a:solidFill>
            <a:schemeClr val="lt1"/>
          </a:solidFill>
          <a:ln w="25400" cap="flat" cmpd="sng">
            <a:solidFill>
              <a:schemeClr val="lt1"/>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BFA</a:t>
            </a:r>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ALBERT </a:t>
            </a:r>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LO</a:t>
            </a:r>
            <a:endParaRPr/>
          </a:p>
        </p:txBody>
      </p:sp>
      <p:sp>
        <p:nvSpPr>
          <p:cNvPr id="398" name="Shape 398"/>
          <p:cNvSpPr/>
          <p:nvPr/>
        </p:nvSpPr>
        <p:spPr>
          <a:xfrm>
            <a:off x="3862984" y="4817137"/>
            <a:ext cx="457200" cy="323100"/>
          </a:xfrm>
          <a:prstGeom prst="rect">
            <a:avLst/>
          </a:prstGeom>
          <a:solidFill>
            <a:schemeClr val="lt1"/>
          </a:solidFill>
          <a:ln w="25400" cap="flat" cmpd="sng">
            <a:solidFill>
              <a:schemeClr val="lt1"/>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BFA LEAD</a:t>
            </a:r>
            <a:endParaRPr sz="500" b="0" i="0" u="none" strike="noStrike" cap="none">
              <a:solidFill>
                <a:srgbClr val="472292"/>
              </a:solidFill>
              <a:latin typeface="Open Sans"/>
              <a:ea typeface="Open Sans"/>
              <a:cs typeface="Open Sans"/>
              <a:sym typeface="Open Sans"/>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MINH-TAM NGUYEN</a:t>
            </a:r>
            <a:endParaRPr/>
          </a:p>
        </p:txBody>
      </p:sp>
      <p:sp>
        <p:nvSpPr>
          <p:cNvPr id="399" name="Shape 399"/>
          <p:cNvSpPr/>
          <p:nvPr/>
        </p:nvSpPr>
        <p:spPr>
          <a:xfrm>
            <a:off x="3859179" y="5194046"/>
            <a:ext cx="457200" cy="323100"/>
          </a:xfrm>
          <a:prstGeom prst="rect">
            <a:avLst/>
          </a:prstGeom>
          <a:solidFill>
            <a:schemeClr val="lt1"/>
          </a:solidFill>
          <a:ln w="25400" cap="flat" cmpd="sng">
            <a:solidFill>
              <a:schemeClr val="lt1"/>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BFA LEAD</a:t>
            </a:r>
            <a:endParaRPr sz="500" b="0" i="0" u="none" strike="noStrike" cap="none">
              <a:solidFill>
                <a:srgbClr val="472292"/>
              </a:solidFill>
              <a:latin typeface="Open Sans"/>
              <a:ea typeface="Open Sans"/>
              <a:cs typeface="Open Sans"/>
              <a:sym typeface="Open Sans"/>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DONALD KUMPULA</a:t>
            </a:r>
            <a:endParaRPr sz="500" b="1" i="0" u="none" strike="noStrike" cap="none">
              <a:solidFill>
                <a:srgbClr val="472292"/>
              </a:solidFill>
              <a:latin typeface="Open Sans"/>
              <a:ea typeface="Open Sans"/>
              <a:cs typeface="Open Sans"/>
              <a:sym typeface="Open Sans"/>
            </a:endParaRPr>
          </a:p>
        </p:txBody>
      </p:sp>
      <p:sp>
        <p:nvSpPr>
          <p:cNvPr id="400" name="Shape 400"/>
          <p:cNvSpPr/>
          <p:nvPr/>
        </p:nvSpPr>
        <p:spPr>
          <a:xfrm>
            <a:off x="3856671" y="5574154"/>
            <a:ext cx="457200" cy="323100"/>
          </a:xfrm>
          <a:prstGeom prst="rect">
            <a:avLst/>
          </a:prstGeom>
          <a:solidFill>
            <a:schemeClr val="lt1"/>
          </a:solidFill>
          <a:ln w="25400" cap="flat" cmpd="sng">
            <a:solidFill>
              <a:schemeClr val="lt1"/>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BFA</a:t>
            </a:r>
            <a:endParaRPr sz="500" b="0" i="0" u="none" strike="noStrike" cap="none">
              <a:solidFill>
                <a:srgbClr val="472292"/>
              </a:solidFill>
              <a:latin typeface="Open Sans"/>
              <a:ea typeface="Open Sans"/>
              <a:cs typeface="Open Sans"/>
              <a:sym typeface="Open Sans"/>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LARISA </a:t>
            </a:r>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PETRIK</a:t>
            </a:r>
            <a:endParaRPr sz="500" b="1" i="0" u="none" strike="noStrike" cap="none">
              <a:solidFill>
                <a:srgbClr val="472292"/>
              </a:solidFill>
              <a:latin typeface="Open Sans"/>
              <a:ea typeface="Open Sans"/>
              <a:cs typeface="Open Sans"/>
              <a:sym typeface="Open Sans"/>
            </a:endParaRPr>
          </a:p>
        </p:txBody>
      </p:sp>
      <p:sp>
        <p:nvSpPr>
          <p:cNvPr id="401" name="Shape 401"/>
          <p:cNvSpPr/>
          <p:nvPr/>
        </p:nvSpPr>
        <p:spPr>
          <a:xfrm>
            <a:off x="3856671" y="5951759"/>
            <a:ext cx="457200" cy="323100"/>
          </a:xfrm>
          <a:prstGeom prst="rect">
            <a:avLst/>
          </a:prstGeom>
          <a:solidFill>
            <a:schemeClr val="lt1"/>
          </a:solidFill>
          <a:ln w="25400" cap="flat" cmpd="sng">
            <a:solidFill>
              <a:schemeClr val="lt1"/>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BFA LEAD</a:t>
            </a:r>
            <a:endParaRPr sz="500" b="0" i="0" u="none" strike="noStrike" cap="none">
              <a:solidFill>
                <a:srgbClr val="472292"/>
              </a:solidFill>
              <a:latin typeface="Open Sans"/>
              <a:ea typeface="Open Sans"/>
              <a:cs typeface="Open Sans"/>
              <a:sym typeface="Open Sans"/>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JACKIE </a:t>
            </a:r>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PAULE</a:t>
            </a:r>
            <a:endParaRPr sz="500" b="1" i="0" u="none" strike="noStrike" cap="none">
              <a:solidFill>
                <a:srgbClr val="472292"/>
              </a:solidFill>
              <a:latin typeface="Open Sans"/>
              <a:ea typeface="Open Sans"/>
              <a:cs typeface="Open Sans"/>
              <a:sym typeface="Open Sans"/>
            </a:endParaRPr>
          </a:p>
        </p:txBody>
      </p:sp>
      <p:sp>
        <p:nvSpPr>
          <p:cNvPr id="402" name="Shape 402"/>
          <p:cNvSpPr/>
          <p:nvPr/>
        </p:nvSpPr>
        <p:spPr>
          <a:xfrm>
            <a:off x="3856671" y="6325909"/>
            <a:ext cx="457200" cy="323100"/>
          </a:xfrm>
          <a:prstGeom prst="rect">
            <a:avLst/>
          </a:prstGeom>
          <a:solidFill>
            <a:schemeClr val="lt1"/>
          </a:solidFill>
          <a:ln w="25400" cap="flat" cmpd="sng">
            <a:solidFill>
              <a:schemeClr val="lt1"/>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BFA</a:t>
            </a:r>
            <a:endParaRPr sz="500" b="0" i="0" u="none" strike="noStrike" cap="none">
              <a:solidFill>
                <a:srgbClr val="472292"/>
              </a:solidFill>
              <a:latin typeface="Open Sans"/>
              <a:ea typeface="Open Sans"/>
              <a:cs typeface="Open Sans"/>
              <a:sym typeface="Open Sans"/>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DOUG PISTORESI</a:t>
            </a:r>
            <a:endParaRPr/>
          </a:p>
        </p:txBody>
      </p:sp>
      <p:sp>
        <p:nvSpPr>
          <p:cNvPr id="403" name="Shape 403"/>
          <p:cNvSpPr/>
          <p:nvPr/>
        </p:nvSpPr>
        <p:spPr>
          <a:xfrm>
            <a:off x="4402743" y="4819780"/>
            <a:ext cx="457200" cy="323100"/>
          </a:xfrm>
          <a:prstGeom prst="rect">
            <a:avLst/>
          </a:prstGeom>
          <a:solidFill>
            <a:schemeClr val="lt1"/>
          </a:solidFill>
          <a:ln w="25400" cap="flat" cmpd="sng">
            <a:solidFill>
              <a:schemeClr val="lt1"/>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BFA</a:t>
            </a:r>
            <a:endParaRPr sz="500" b="0" i="0" u="none" strike="noStrike" cap="none">
              <a:solidFill>
                <a:srgbClr val="472292"/>
              </a:solidFill>
              <a:latin typeface="Open Sans"/>
              <a:ea typeface="Open Sans"/>
              <a:cs typeface="Open Sans"/>
              <a:sym typeface="Open Sans"/>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MICHELLE DAVIS</a:t>
            </a:r>
            <a:endParaRPr sz="500" b="1" i="0" u="none" strike="noStrike" cap="none">
              <a:solidFill>
                <a:srgbClr val="472292"/>
              </a:solidFill>
              <a:latin typeface="Open Sans"/>
              <a:ea typeface="Open Sans"/>
              <a:cs typeface="Open Sans"/>
              <a:sym typeface="Open Sans"/>
            </a:endParaRPr>
          </a:p>
        </p:txBody>
      </p:sp>
      <p:sp>
        <p:nvSpPr>
          <p:cNvPr id="404" name="Shape 404"/>
          <p:cNvSpPr/>
          <p:nvPr/>
        </p:nvSpPr>
        <p:spPr>
          <a:xfrm>
            <a:off x="4407679" y="5189192"/>
            <a:ext cx="457200" cy="323100"/>
          </a:xfrm>
          <a:prstGeom prst="rect">
            <a:avLst/>
          </a:prstGeom>
          <a:solidFill>
            <a:schemeClr val="lt1"/>
          </a:solidFill>
          <a:ln w="25400" cap="flat" cmpd="sng">
            <a:solidFill>
              <a:schemeClr val="lt1"/>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BFA</a:t>
            </a:r>
            <a:endParaRPr sz="500" b="0" i="0" u="none" strike="noStrike" cap="none">
              <a:solidFill>
                <a:srgbClr val="472292"/>
              </a:solidFill>
              <a:latin typeface="Open Sans"/>
              <a:ea typeface="Open Sans"/>
              <a:cs typeface="Open Sans"/>
              <a:sym typeface="Open Sans"/>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NANCY </a:t>
            </a:r>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LINDE</a:t>
            </a:r>
            <a:endParaRPr sz="500" b="1" i="0" u="none" strike="noStrike" cap="none">
              <a:solidFill>
                <a:srgbClr val="472292"/>
              </a:solidFill>
              <a:latin typeface="Open Sans"/>
              <a:ea typeface="Open Sans"/>
              <a:cs typeface="Open Sans"/>
              <a:sym typeface="Open Sans"/>
            </a:endParaRPr>
          </a:p>
        </p:txBody>
      </p:sp>
      <p:sp>
        <p:nvSpPr>
          <p:cNvPr id="405" name="Shape 405"/>
          <p:cNvSpPr/>
          <p:nvPr/>
        </p:nvSpPr>
        <p:spPr>
          <a:xfrm>
            <a:off x="4407357" y="5567170"/>
            <a:ext cx="457200" cy="323100"/>
          </a:xfrm>
          <a:prstGeom prst="rect">
            <a:avLst/>
          </a:prstGeom>
          <a:solidFill>
            <a:schemeClr val="lt1"/>
          </a:solidFill>
          <a:ln w="25400" cap="flat" cmpd="sng">
            <a:solidFill>
              <a:schemeClr val="lt1"/>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BFA</a:t>
            </a:r>
            <a:endParaRPr sz="500" b="0" i="0" u="none" strike="noStrike" cap="none">
              <a:solidFill>
                <a:srgbClr val="472292"/>
              </a:solidFill>
              <a:latin typeface="Open Sans"/>
              <a:ea typeface="Open Sans"/>
              <a:cs typeface="Open Sans"/>
              <a:sym typeface="Open Sans"/>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HILARY WALKER</a:t>
            </a:r>
            <a:endParaRPr/>
          </a:p>
        </p:txBody>
      </p:sp>
      <p:sp>
        <p:nvSpPr>
          <p:cNvPr id="406" name="Shape 406"/>
          <p:cNvSpPr/>
          <p:nvPr/>
        </p:nvSpPr>
        <p:spPr>
          <a:xfrm>
            <a:off x="4406212" y="5957125"/>
            <a:ext cx="457200" cy="323100"/>
          </a:xfrm>
          <a:prstGeom prst="rect">
            <a:avLst/>
          </a:prstGeom>
          <a:solidFill>
            <a:schemeClr val="lt1"/>
          </a:solidFill>
          <a:ln w="25400" cap="flat" cmpd="sng">
            <a:solidFill>
              <a:schemeClr val="lt1"/>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BFA</a:t>
            </a:r>
            <a:endParaRPr sz="500" b="0" i="0" u="none" strike="noStrike" cap="none">
              <a:solidFill>
                <a:srgbClr val="472292"/>
              </a:solidFill>
              <a:latin typeface="Open Sans"/>
              <a:ea typeface="Open Sans"/>
              <a:cs typeface="Open Sans"/>
              <a:sym typeface="Open Sans"/>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ZACHARY PETERSON</a:t>
            </a:r>
            <a:endParaRPr sz="500" b="1" i="0" u="none" strike="noStrike" cap="none">
              <a:solidFill>
                <a:srgbClr val="472292"/>
              </a:solidFill>
              <a:latin typeface="Open Sans"/>
              <a:ea typeface="Open Sans"/>
              <a:cs typeface="Open Sans"/>
              <a:sym typeface="Open Sans"/>
            </a:endParaRPr>
          </a:p>
        </p:txBody>
      </p:sp>
      <p:sp>
        <p:nvSpPr>
          <p:cNvPr id="407" name="Shape 407"/>
          <p:cNvSpPr/>
          <p:nvPr/>
        </p:nvSpPr>
        <p:spPr>
          <a:xfrm>
            <a:off x="4405062" y="6325908"/>
            <a:ext cx="457200" cy="323100"/>
          </a:xfrm>
          <a:prstGeom prst="rect">
            <a:avLst/>
          </a:prstGeom>
          <a:solidFill>
            <a:schemeClr val="lt1"/>
          </a:solidFill>
          <a:ln w="25400" cap="flat" cmpd="sng">
            <a:solidFill>
              <a:schemeClr val="lt1"/>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BFA</a:t>
            </a:r>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JOYCE ALEXANDER</a:t>
            </a:r>
            <a:endParaRPr sz="500" b="1" i="0" u="none" strike="noStrike" cap="none">
              <a:solidFill>
                <a:srgbClr val="472292"/>
              </a:solidFill>
              <a:latin typeface="Open Sans"/>
              <a:ea typeface="Open Sans"/>
              <a:cs typeface="Open Sans"/>
              <a:sym typeface="Open Sans"/>
            </a:endParaRPr>
          </a:p>
        </p:txBody>
      </p:sp>
      <p:sp>
        <p:nvSpPr>
          <p:cNvPr id="408" name="Shape 408"/>
          <p:cNvSpPr/>
          <p:nvPr/>
        </p:nvSpPr>
        <p:spPr>
          <a:xfrm>
            <a:off x="4969983" y="4821951"/>
            <a:ext cx="457200" cy="323100"/>
          </a:xfrm>
          <a:prstGeom prst="rect">
            <a:avLst/>
          </a:prstGeom>
          <a:solidFill>
            <a:schemeClr val="lt1"/>
          </a:solidFill>
          <a:ln w="25400" cap="flat" cmpd="sng">
            <a:solidFill>
              <a:schemeClr val="lt1"/>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BFA</a:t>
            </a:r>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JIN </a:t>
            </a:r>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XU</a:t>
            </a:r>
            <a:endParaRPr sz="500" b="0" i="0" u="none" strike="noStrike" cap="none">
              <a:solidFill>
                <a:srgbClr val="472292"/>
              </a:solidFill>
              <a:latin typeface="Open Sans"/>
              <a:ea typeface="Open Sans"/>
              <a:cs typeface="Open Sans"/>
              <a:sym typeface="Open Sans"/>
            </a:endParaRPr>
          </a:p>
        </p:txBody>
      </p:sp>
      <p:sp>
        <p:nvSpPr>
          <p:cNvPr id="409" name="Shape 409"/>
          <p:cNvSpPr/>
          <p:nvPr/>
        </p:nvSpPr>
        <p:spPr>
          <a:xfrm>
            <a:off x="4970321" y="5190248"/>
            <a:ext cx="457200" cy="323100"/>
          </a:xfrm>
          <a:prstGeom prst="rect">
            <a:avLst/>
          </a:prstGeom>
          <a:solidFill>
            <a:schemeClr val="lt1"/>
          </a:solidFill>
          <a:ln w="25400" cap="flat" cmpd="sng">
            <a:solidFill>
              <a:schemeClr val="lt1"/>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BFA</a:t>
            </a:r>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AUSTIN CAMPBELL</a:t>
            </a:r>
            <a:endParaRPr sz="500" b="1" i="0" u="none" strike="noStrike" cap="none">
              <a:solidFill>
                <a:srgbClr val="472292"/>
              </a:solidFill>
              <a:latin typeface="Open Sans"/>
              <a:ea typeface="Open Sans"/>
              <a:cs typeface="Open Sans"/>
              <a:sym typeface="Open Sans"/>
            </a:endParaRPr>
          </a:p>
        </p:txBody>
      </p:sp>
      <p:sp>
        <p:nvSpPr>
          <p:cNvPr id="410" name="Shape 410"/>
          <p:cNvSpPr/>
          <p:nvPr/>
        </p:nvSpPr>
        <p:spPr>
          <a:xfrm>
            <a:off x="4969983" y="5563946"/>
            <a:ext cx="457200" cy="323100"/>
          </a:xfrm>
          <a:prstGeom prst="rect">
            <a:avLst/>
          </a:prstGeom>
          <a:solidFill>
            <a:schemeClr val="lt1"/>
          </a:solidFill>
          <a:ln w="25400" cap="flat" cmpd="sng">
            <a:solidFill>
              <a:schemeClr val="lt1"/>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BFA</a:t>
            </a:r>
            <a:endParaRPr/>
          </a:p>
          <a:p>
            <a:pPr marL="0" marR="0" lvl="0" indent="0" algn="ctr" rtl="0">
              <a:spcBef>
                <a:spcPts val="0"/>
              </a:spcBef>
              <a:spcAft>
                <a:spcPts val="0"/>
              </a:spcAft>
              <a:buNone/>
            </a:pPr>
            <a:r>
              <a:rPr lang="en" sz="500" b="1" i="0" u="none" strike="noStrike" cap="none">
                <a:solidFill>
                  <a:srgbClr val="4B2E83"/>
                </a:solidFill>
                <a:latin typeface="Open Sans"/>
                <a:ea typeface="Open Sans"/>
                <a:cs typeface="Open Sans"/>
                <a:sym typeface="Open Sans"/>
              </a:rPr>
              <a:t>VACANT</a:t>
            </a:r>
            <a:endParaRPr/>
          </a:p>
          <a:p>
            <a:pPr marL="0" marR="0" lvl="0" indent="0" algn="ctr" rtl="0">
              <a:spcBef>
                <a:spcPts val="0"/>
              </a:spcBef>
              <a:spcAft>
                <a:spcPts val="0"/>
              </a:spcAft>
              <a:buNone/>
            </a:pPr>
            <a:endParaRPr sz="500" b="0" i="0" u="none" strike="noStrike" cap="none">
              <a:solidFill>
                <a:srgbClr val="472292"/>
              </a:solidFill>
              <a:latin typeface="Open Sans"/>
              <a:ea typeface="Open Sans"/>
              <a:cs typeface="Open Sans"/>
              <a:sym typeface="Open Sans"/>
            </a:endParaRPr>
          </a:p>
        </p:txBody>
      </p:sp>
      <p:sp>
        <p:nvSpPr>
          <p:cNvPr id="411" name="Shape 411"/>
          <p:cNvSpPr/>
          <p:nvPr/>
        </p:nvSpPr>
        <p:spPr>
          <a:xfrm>
            <a:off x="4978156" y="5951758"/>
            <a:ext cx="457200" cy="323100"/>
          </a:xfrm>
          <a:prstGeom prst="rect">
            <a:avLst/>
          </a:prstGeom>
          <a:solidFill>
            <a:schemeClr val="lt1"/>
          </a:solidFill>
          <a:ln w="25400" cap="flat" cmpd="sng">
            <a:solidFill>
              <a:schemeClr val="lt1"/>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BFA</a:t>
            </a:r>
            <a:endParaRPr/>
          </a:p>
          <a:p>
            <a:pPr marL="0" marR="0" lvl="0" indent="0" algn="ctr" rtl="0">
              <a:spcBef>
                <a:spcPts val="0"/>
              </a:spcBef>
              <a:spcAft>
                <a:spcPts val="0"/>
              </a:spcAft>
              <a:buNone/>
            </a:pPr>
            <a:r>
              <a:rPr lang="en" sz="500" b="1" i="0" u="none" strike="noStrike" cap="none">
                <a:solidFill>
                  <a:srgbClr val="4B2E83"/>
                </a:solidFill>
                <a:latin typeface="Open Sans"/>
                <a:ea typeface="Open Sans"/>
                <a:cs typeface="Open Sans"/>
                <a:sym typeface="Open Sans"/>
              </a:rPr>
              <a:t>VACANT</a:t>
            </a:r>
            <a:endParaRPr/>
          </a:p>
          <a:p>
            <a:pPr marL="0" marR="0" lvl="0" indent="0" algn="ctr" rtl="0">
              <a:spcBef>
                <a:spcPts val="0"/>
              </a:spcBef>
              <a:spcAft>
                <a:spcPts val="0"/>
              </a:spcAft>
              <a:buNone/>
            </a:pPr>
            <a:endParaRPr sz="500" b="0" i="0" u="none" strike="noStrike" cap="none">
              <a:solidFill>
                <a:srgbClr val="472292"/>
              </a:solidFill>
              <a:latin typeface="Open Sans"/>
              <a:ea typeface="Open Sans"/>
              <a:cs typeface="Open Sans"/>
              <a:sym typeface="Open Sans"/>
            </a:endParaRPr>
          </a:p>
        </p:txBody>
      </p:sp>
      <p:sp>
        <p:nvSpPr>
          <p:cNvPr id="412" name="Shape 412"/>
          <p:cNvSpPr/>
          <p:nvPr/>
        </p:nvSpPr>
        <p:spPr>
          <a:xfrm>
            <a:off x="4973041" y="6313316"/>
            <a:ext cx="457200" cy="323100"/>
          </a:xfrm>
          <a:prstGeom prst="rect">
            <a:avLst/>
          </a:prstGeom>
          <a:solidFill>
            <a:schemeClr val="lt1"/>
          </a:solidFill>
          <a:ln w="25400" cap="flat" cmpd="sng">
            <a:solidFill>
              <a:schemeClr val="lt1"/>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BFA</a:t>
            </a:r>
            <a:endParaRPr sz="500" b="0" i="0" u="none" strike="noStrike" cap="none">
              <a:solidFill>
                <a:srgbClr val="472292"/>
              </a:solidFill>
              <a:latin typeface="Open Sans"/>
              <a:ea typeface="Open Sans"/>
              <a:cs typeface="Open Sans"/>
              <a:sym typeface="Open Sans"/>
            </a:endParaRPr>
          </a:p>
          <a:p>
            <a:pPr marL="0" marR="0" lvl="0" indent="0" algn="ctr" rtl="0">
              <a:spcBef>
                <a:spcPts val="0"/>
              </a:spcBef>
              <a:spcAft>
                <a:spcPts val="0"/>
              </a:spcAft>
              <a:buNone/>
            </a:pPr>
            <a:r>
              <a:rPr lang="en" sz="500" b="1" i="0" u="none" strike="noStrike" cap="none">
                <a:solidFill>
                  <a:srgbClr val="4B2E83"/>
                </a:solidFill>
                <a:latin typeface="Open Sans"/>
                <a:ea typeface="Open Sans"/>
                <a:cs typeface="Open Sans"/>
                <a:sym typeface="Open Sans"/>
              </a:rPr>
              <a:t>VACANT</a:t>
            </a:r>
            <a:endParaRPr/>
          </a:p>
          <a:p>
            <a:pPr marL="0" marR="0" lvl="0" indent="0" algn="ctr" rtl="0">
              <a:spcBef>
                <a:spcPts val="0"/>
              </a:spcBef>
              <a:spcAft>
                <a:spcPts val="0"/>
              </a:spcAft>
              <a:buNone/>
            </a:pPr>
            <a:endParaRPr sz="500" b="1" i="0" u="none" strike="noStrike" cap="none">
              <a:solidFill>
                <a:srgbClr val="00B0F0"/>
              </a:solidFill>
              <a:latin typeface="Open Sans"/>
              <a:ea typeface="Open Sans"/>
              <a:cs typeface="Open Sans"/>
              <a:sym typeface="Open Sans"/>
            </a:endParaRPr>
          </a:p>
        </p:txBody>
      </p:sp>
      <p:sp>
        <p:nvSpPr>
          <p:cNvPr id="413" name="Shape 413"/>
          <p:cNvSpPr/>
          <p:nvPr/>
        </p:nvSpPr>
        <p:spPr>
          <a:xfrm>
            <a:off x="786444" y="2788071"/>
            <a:ext cx="504000" cy="400200"/>
          </a:xfrm>
          <a:prstGeom prst="rect">
            <a:avLst/>
          </a:prstGeom>
          <a:solidFill>
            <a:schemeClr val="lt1"/>
          </a:solidFill>
          <a:ln w="25400" cap="flat" cmpd="sng">
            <a:solidFill>
              <a:schemeClr val="lt1"/>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BUSINESS ANALYST</a:t>
            </a:r>
            <a:endParaRPr sz="500" b="0" i="0" u="none" strike="noStrike" cap="none">
              <a:solidFill>
                <a:srgbClr val="472292"/>
              </a:solidFill>
              <a:latin typeface="Open Sans"/>
              <a:ea typeface="Open Sans"/>
              <a:cs typeface="Open Sans"/>
              <a:sym typeface="Open Sans"/>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KRISTEN BENDIXSEN</a:t>
            </a:r>
            <a:endParaRPr sz="500" b="1" i="0" u="none" strike="noStrike" cap="none">
              <a:solidFill>
                <a:srgbClr val="472292"/>
              </a:solidFill>
              <a:latin typeface="Open Sans"/>
              <a:ea typeface="Open Sans"/>
              <a:cs typeface="Open Sans"/>
              <a:sym typeface="Open Sans"/>
            </a:endParaRPr>
          </a:p>
        </p:txBody>
      </p:sp>
      <p:sp>
        <p:nvSpPr>
          <p:cNvPr id="414" name="Shape 414"/>
          <p:cNvSpPr/>
          <p:nvPr/>
        </p:nvSpPr>
        <p:spPr>
          <a:xfrm>
            <a:off x="782632" y="3283441"/>
            <a:ext cx="504000" cy="400200"/>
          </a:xfrm>
          <a:prstGeom prst="rect">
            <a:avLst/>
          </a:prstGeom>
          <a:solidFill>
            <a:schemeClr val="lt1"/>
          </a:solidFill>
          <a:ln w="25400" cap="flat" cmpd="sng">
            <a:solidFill>
              <a:schemeClr val="lt1"/>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DATABASE DEVELOPER</a:t>
            </a:r>
            <a:endParaRPr sz="500" b="0" i="0" u="none" strike="noStrike" cap="none">
              <a:solidFill>
                <a:srgbClr val="472292"/>
              </a:solidFill>
              <a:latin typeface="Open Sans"/>
              <a:ea typeface="Open Sans"/>
              <a:cs typeface="Open Sans"/>
              <a:sym typeface="Open Sans"/>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NATHANIEL AYRES</a:t>
            </a:r>
            <a:endParaRPr sz="500" b="1" i="0" u="none" strike="noStrike" cap="none">
              <a:solidFill>
                <a:srgbClr val="472292"/>
              </a:solidFill>
              <a:latin typeface="Open Sans"/>
              <a:ea typeface="Open Sans"/>
              <a:cs typeface="Open Sans"/>
              <a:sym typeface="Open Sans"/>
            </a:endParaRPr>
          </a:p>
        </p:txBody>
      </p:sp>
      <p:sp>
        <p:nvSpPr>
          <p:cNvPr id="415" name="Shape 415"/>
          <p:cNvSpPr/>
          <p:nvPr/>
        </p:nvSpPr>
        <p:spPr>
          <a:xfrm>
            <a:off x="779990" y="3794361"/>
            <a:ext cx="504000" cy="400200"/>
          </a:xfrm>
          <a:prstGeom prst="rect">
            <a:avLst/>
          </a:prstGeom>
          <a:solidFill>
            <a:schemeClr val="lt1"/>
          </a:solidFill>
          <a:ln w="25400" cap="flat" cmpd="sng">
            <a:solidFill>
              <a:schemeClr val="lt1"/>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WEB </a:t>
            </a:r>
            <a:endParaRPr/>
          </a:p>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DEVELOPER</a:t>
            </a:r>
            <a:endParaRPr sz="500" b="0" i="0" u="none" strike="noStrike" cap="none">
              <a:solidFill>
                <a:srgbClr val="472292"/>
              </a:solidFill>
              <a:latin typeface="Open Sans"/>
              <a:ea typeface="Open Sans"/>
              <a:cs typeface="Open Sans"/>
              <a:sym typeface="Open Sans"/>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GREGG REYNOLDS</a:t>
            </a:r>
            <a:endParaRPr sz="500" b="1" i="0" u="none" strike="noStrike" cap="none">
              <a:solidFill>
                <a:srgbClr val="472292"/>
              </a:solidFill>
              <a:latin typeface="Open Sans"/>
              <a:ea typeface="Open Sans"/>
              <a:cs typeface="Open Sans"/>
              <a:sym typeface="Open Sans"/>
            </a:endParaRPr>
          </a:p>
        </p:txBody>
      </p:sp>
      <p:sp>
        <p:nvSpPr>
          <p:cNvPr id="416" name="Shape 416"/>
          <p:cNvSpPr/>
          <p:nvPr/>
        </p:nvSpPr>
        <p:spPr>
          <a:xfrm>
            <a:off x="790025" y="4318021"/>
            <a:ext cx="504000" cy="400200"/>
          </a:xfrm>
          <a:prstGeom prst="rect">
            <a:avLst/>
          </a:prstGeom>
          <a:solidFill>
            <a:schemeClr val="lt1"/>
          </a:solidFill>
          <a:ln w="25400" cap="flat" cmpd="sng">
            <a:solidFill>
              <a:schemeClr val="lt1"/>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WEB/UI DEVELOPER</a:t>
            </a:r>
            <a:endParaRPr sz="500" b="0" i="0" u="none" strike="noStrike" cap="none">
              <a:solidFill>
                <a:srgbClr val="472292"/>
              </a:solidFill>
              <a:latin typeface="Open Sans"/>
              <a:ea typeface="Open Sans"/>
              <a:cs typeface="Open Sans"/>
              <a:sym typeface="Open Sans"/>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TRAVIS JUNTARA</a:t>
            </a:r>
            <a:endParaRPr sz="500" b="1" i="0" u="none" strike="noStrike" cap="none">
              <a:solidFill>
                <a:srgbClr val="472292"/>
              </a:solidFill>
              <a:latin typeface="Open Sans"/>
              <a:ea typeface="Open Sans"/>
              <a:cs typeface="Open Sans"/>
              <a:sym typeface="Open Sans"/>
            </a:endParaRPr>
          </a:p>
        </p:txBody>
      </p:sp>
      <p:sp>
        <p:nvSpPr>
          <p:cNvPr id="417" name="Shape 417"/>
          <p:cNvSpPr/>
          <p:nvPr/>
        </p:nvSpPr>
        <p:spPr>
          <a:xfrm>
            <a:off x="1653045" y="2804776"/>
            <a:ext cx="504000" cy="400200"/>
          </a:xfrm>
          <a:prstGeom prst="rect">
            <a:avLst/>
          </a:prstGeom>
          <a:solidFill>
            <a:schemeClr val="lt1"/>
          </a:solidFill>
          <a:ln w="25400" cap="flat" cmpd="sng">
            <a:solidFill>
              <a:schemeClr val="lt1"/>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COMPLIANCE ANALYST</a:t>
            </a:r>
            <a:endParaRPr sz="500" b="0" i="0" u="none" strike="noStrike" cap="none">
              <a:solidFill>
                <a:srgbClr val="472292"/>
              </a:solidFill>
              <a:latin typeface="Open Sans"/>
              <a:ea typeface="Open Sans"/>
              <a:cs typeface="Open Sans"/>
              <a:sym typeface="Open Sans"/>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MATTHEW GARDNER</a:t>
            </a:r>
            <a:endParaRPr sz="500" b="1" i="0" u="none" strike="noStrike" cap="none">
              <a:solidFill>
                <a:srgbClr val="472292"/>
              </a:solidFill>
              <a:latin typeface="Open Sans"/>
              <a:ea typeface="Open Sans"/>
              <a:cs typeface="Open Sans"/>
              <a:sym typeface="Open Sans"/>
            </a:endParaRPr>
          </a:p>
        </p:txBody>
      </p:sp>
      <p:sp>
        <p:nvSpPr>
          <p:cNvPr id="418" name="Shape 418"/>
          <p:cNvSpPr/>
          <p:nvPr/>
        </p:nvSpPr>
        <p:spPr>
          <a:xfrm>
            <a:off x="1663789" y="4222024"/>
            <a:ext cx="504000" cy="400200"/>
          </a:xfrm>
          <a:prstGeom prst="rect">
            <a:avLst/>
          </a:prstGeom>
          <a:solidFill>
            <a:schemeClr val="lt1"/>
          </a:solidFill>
          <a:ln w="25400" cap="flat" cmpd="sng">
            <a:solidFill>
              <a:schemeClr val="lt1"/>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BUDGET ANALYST</a:t>
            </a:r>
            <a:endParaRPr sz="500" b="0" i="0" u="none" strike="noStrike" cap="none">
              <a:solidFill>
                <a:srgbClr val="472292"/>
              </a:solidFill>
              <a:latin typeface="Open Sans"/>
              <a:ea typeface="Open Sans"/>
              <a:cs typeface="Open Sans"/>
              <a:sym typeface="Open Sans"/>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MICHAEL DESHAZO</a:t>
            </a:r>
            <a:endParaRPr sz="500" b="1" i="0" u="none" strike="noStrike" cap="none">
              <a:solidFill>
                <a:srgbClr val="472292"/>
              </a:solidFill>
              <a:latin typeface="Open Sans"/>
              <a:ea typeface="Open Sans"/>
              <a:cs typeface="Open Sans"/>
              <a:sym typeface="Open Sans"/>
            </a:endParaRPr>
          </a:p>
        </p:txBody>
      </p:sp>
      <p:sp>
        <p:nvSpPr>
          <p:cNvPr id="419" name="Shape 419"/>
          <p:cNvSpPr txBox="1"/>
          <p:nvPr/>
        </p:nvSpPr>
        <p:spPr>
          <a:xfrm>
            <a:off x="5648852" y="3066915"/>
            <a:ext cx="777000" cy="210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765" b="1" i="0" u="none" strike="noStrike" cap="none">
                <a:solidFill>
                  <a:srgbClr val="472292"/>
                </a:solidFill>
                <a:latin typeface="Open Sans"/>
                <a:ea typeface="Open Sans"/>
                <a:cs typeface="Open Sans"/>
                <a:sym typeface="Open Sans"/>
              </a:rPr>
              <a:t>CASH TEAM</a:t>
            </a:r>
            <a:endParaRPr sz="765" b="0" i="0" u="none" strike="noStrike" cap="none">
              <a:solidFill>
                <a:schemeClr val="dk1"/>
              </a:solidFill>
              <a:latin typeface="Calibri"/>
              <a:ea typeface="Calibri"/>
              <a:cs typeface="Calibri"/>
              <a:sym typeface="Calibri"/>
            </a:endParaRPr>
          </a:p>
        </p:txBody>
      </p:sp>
      <p:sp>
        <p:nvSpPr>
          <p:cNvPr id="420" name="Shape 420"/>
          <p:cNvSpPr/>
          <p:nvPr/>
        </p:nvSpPr>
        <p:spPr>
          <a:xfrm>
            <a:off x="5826731" y="3292923"/>
            <a:ext cx="454800" cy="323100"/>
          </a:xfrm>
          <a:prstGeom prst="rect">
            <a:avLst/>
          </a:prstGeom>
          <a:solidFill>
            <a:schemeClr val="lt1"/>
          </a:solidFill>
          <a:ln w="25400" cap="flat" cmpd="sng">
            <a:solidFill>
              <a:schemeClr val="lt1"/>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BFA LEAD</a:t>
            </a:r>
            <a:endParaRPr sz="500" b="0" i="0" u="none" strike="noStrike" cap="none">
              <a:solidFill>
                <a:srgbClr val="472292"/>
              </a:solidFill>
              <a:latin typeface="Open Sans"/>
              <a:ea typeface="Open Sans"/>
              <a:cs typeface="Open Sans"/>
              <a:sym typeface="Open Sans"/>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ARLIE </a:t>
            </a:r>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POTEET</a:t>
            </a:r>
            <a:endParaRPr sz="500" b="1" i="0" u="none" strike="noStrike" cap="none">
              <a:solidFill>
                <a:srgbClr val="472292"/>
              </a:solidFill>
              <a:latin typeface="Open Sans"/>
              <a:ea typeface="Open Sans"/>
              <a:cs typeface="Open Sans"/>
              <a:sym typeface="Open Sans"/>
            </a:endParaRPr>
          </a:p>
        </p:txBody>
      </p:sp>
      <p:sp>
        <p:nvSpPr>
          <p:cNvPr id="421" name="Shape 421"/>
          <p:cNvSpPr/>
          <p:nvPr/>
        </p:nvSpPr>
        <p:spPr>
          <a:xfrm>
            <a:off x="5832170" y="4960193"/>
            <a:ext cx="457200" cy="323100"/>
          </a:xfrm>
          <a:prstGeom prst="rect">
            <a:avLst/>
          </a:prstGeom>
          <a:solidFill>
            <a:schemeClr val="lt1"/>
          </a:solidFill>
          <a:ln w="25400" cap="flat" cmpd="sng">
            <a:solidFill>
              <a:schemeClr val="lt1"/>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BFA LEAD</a:t>
            </a:r>
            <a:endParaRPr sz="500" b="0" i="0" u="none" strike="noStrike" cap="none">
              <a:solidFill>
                <a:srgbClr val="472292"/>
              </a:solidFill>
              <a:latin typeface="Open Sans"/>
              <a:ea typeface="Open Sans"/>
              <a:cs typeface="Open Sans"/>
              <a:sym typeface="Open Sans"/>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JEFFREY VETTER</a:t>
            </a:r>
            <a:endParaRPr sz="500" b="1" i="0" u="none" strike="noStrike" cap="none">
              <a:solidFill>
                <a:srgbClr val="472292"/>
              </a:solidFill>
              <a:latin typeface="Open Sans"/>
              <a:ea typeface="Open Sans"/>
              <a:cs typeface="Open Sans"/>
              <a:sym typeface="Open Sans"/>
            </a:endParaRPr>
          </a:p>
        </p:txBody>
      </p:sp>
      <p:sp>
        <p:nvSpPr>
          <p:cNvPr id="422" name="Shape 422"/>
          <p:cNvSpPr/>
          <p:nvPr/>
        </p:nvSpPr>
        <p:spPr>
          <a:xfrm>
            <a:off x="5824309" y="4129415"/>
            <a:ext cx="457200" cy="323100"/>
          </a:xfrm>
          <a:prstGeom prst="rect">
            <a:avLst/>
          </a:prstGeom>
          <a:solidFill>
            <a:schemeClr val="lt1"/>
          </a:solidFill>
          <a:ln w="25400" cap="flat" cmpd="sng">
            <a:solidFill>
              <a:schemeClr val="lt1"/>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BFA</a:t>
            </a:r>
            <a:endParaRPr sz="500" b="0" i="0" u="none" strike="noStrike" cap="none">
              <a:solidFill>
                <a:srgbClr val="472292"/>
              </a:solidFill>
              <a:latin typeface="Open Sans"/>
              <a:ea typeface="Open Sans"/>
              <a:cs typeface="Open Sans"/>
              <a:sym typeface="Open Sans"/>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MILDRED DAVIS</a:t>
            </a:r>
            <a:endParaRPr sz="500" b="1" i="0" u="none" strike="noStrike" cap="none">
              <a:solidFill>
                <a:srgbClr val="472292"/>
              </a:solidFill>
              <a:latin typeface="Open Sans"/>
              <a:ea typeface="Open Sans"/>
              <a:cs typeface="Open Sans"/>
              <a:sym typeface="Open Sans"/>
            </a:endParaRPr>
          </a:p>
        </p:txBody>
      </p:sp>
      <p:sp>
        <p:nvSpPr>
          <p:cNvPr id="423" name="Shape 423"/>
          <p:cNvSpPr/>
          <p:nvPr/>
        </p:nvSpPr>
        <p:spPr>
          <a:xfrm>
            <a:off x="5826042" y="3713677"/>
            <a:ext cx="457200" cy="323100"/>
          </a:xfrm>
          <a:prstGeom prst="rect">
            <a:avLst/>
          </a:prstGeom>
          <a:solidFill>
            <a:schemeClr val="lt1"/>
          </a:solidFill>
          <a:ln w="25400" cap="flat" cmpd="sng">
            <a:solidFill>
              <a:schemeClr val="lt1"/>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BFA</a:t>
            </a:r>
            <a:endParaRPr sz="500" b="0" i="0" u="none" strike="noStrike" cap="none">
              <a:solidFill>
                <a:srgbClr val="472292"/>
              </a:solidFill>
              <a:latin typeface="Open Sans"/>
              <a:ea typeface="Open Sans"/>
              <a:cs typeface="Open Sans"/>
              <a:sym typeface="Open Sans"/>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GWEN DARDEN</a:t>
            </a:r>
            <a:endParaRPr sz="500" b="1" i="0" u="none" strike="noStrike" cap="none">
              <a:solidFill>
                <a:srgbClr val="472292"/>
              </a:solidFill>
              <a:latin typeface="Open Sans"/>
              <a:ea typeface="Open Sans"/>
              <a:cs typeface="Open Sans"/>
              <a:sym typeface="Open Sans"/>
            </a:endParaRPr>
          </a:p>
        </p:txBody>
      </p:sp>
      <p:sp>
        <p:nvSpPr>
          <p:cNvPr id="424" name="Shape 424"/>
          <p:cNvSpPr/>
          <p:nvPr/>
        </p:nvSpPr>
        <p:spPr>
          <a:xfrm>
            <a:off x="5820555" y="4544804"/>
            <a:ext cx="457200" cy="323100"/>
          </a:xfrm>
          <a:prstGeom prst="rect">
            <a:avLst/>
          </a:prstGeom>
          <a:solidFill>
            <a:schemeClr val="lt1"/>
          </a:solidFill>
          <a:ln w="25400" cap="flat" cmpd="sng">
            <a:solidFill>
              <a:schemeClr val="lt1"/>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BFA</a:t>
            </a:r>
            <a:endParaRPr sz="500" b="0" i="0" u="none" strike="noStrike" cap="none">
              <a:solidFill>
                <a:srgbClr val="472292"/>
              </a:solidFill>
              <a:latin typeface="Open Sans"/>
              <a:ea typeface="Open Sans"/>
              <a:cs typeface="Open Sans"/>
              <a:sym typeface="Open Sans"/>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HAIZEL GARDON</a:t>
            </a:r>
            <a:endParaRPr sz="500" b="1" i="0" u="none" strike="noStrike" cap="none">
              <a:solidFill>
                <a:srgbClr val="472292"/>
              </a:solidFill>
              <a:latin typeface="Open Sans"/>
              <a:ea typeface="Open Sans"/>
              <a:cs typeface="Open Sans"/>
              <a:sym typeface="Open Sans"/>
            </a:endParaRPr>
          </a:p>
        </p:txBody>
      </p:sp>
      <p:cxnSp>
        <p:nvCxnSpPr>
          <p:cNvPr id="425" name="Shape 425"/>
          <p:cNvCxnSpPr/>
          <p:nvPr/>
        </p:nvCxnSpPr>
        <p:spPr>
          <a:xfrm rot="10800000">
            <a:off x="1903216" y="1726243"/>
            <a:ext cx="1800" cy="643500"/>
          </a:xfrm>
          <a:prstGeom prst="straightConnector1">
            <a:avLst/>
          </a:prstGeom>
          <a:noFill/>
          <a:ln w="15875" cap="flat" cmpd="sng">
            <a:solidFill>
              <a:srgbClr val="472292"/>
            </a:solidFill>
            <a:prstDash val="solid"/>
            <a:round/>
            <a:headEnd type="none" w="sm" len="sm"/>
            <a:tailEnd type="none" w="sm" len="sm"/>
          </a:ln>
        </p:spPr>
      </p:cxnSp>
      <p:cxnSp>
        <p:nvCxnSpPr>
          <p:cNvPr id="426" name="Shape 426"/>
          <p:cNvCxnSpPr/>
          <p:nvPr/>
        </p:nvCxnSpPr>
        <p:spPr>
          <a:xfrm rot="10800000">
            <a:off x="3516866" y="1703482"/>
            <a:ext cx="0" cy="612600"/>
          </a:xfrm>
          <a:prstGeom prst="straightConnector1">
            <a:avLst/>
          </a:prstGeom>
          <a:noFill/>
          <a:ln w="15875" cap="flat" cmpd="sng">
            <a:solidFill>
              <a:srgbClr val="472292"/>
            </a:solidFill>
            <a:prstDash val="solid"/>
            <a:round/>
            <a:headEnd type="none" w="sm" len="sm"/>
            <a:tailEnd type="none" w="sm" len="sm"/>
          </a:ln>
        </p:spPr>
      </p:cxnSp>
      <p:cxnSp>
        <p:nvCxnSpPr>
          <p:cNvPr id="427" name="Shape 427"/>
          <p:cNvCxnSpPr/>
          <p:nvPr/>
        </p:nvCxnSpPr>
        <p:spPr>
          <a:xfrm rot="10800000">
            <a:off x="1038396" y="1710943"/>
            <a:ext cx="3600" cy="658800"/>
          </a:xfrm>
          <a:prstGeom prst="straightConnector1">
            <a:avLst/>
          </a:prstGeom>
          <a:noFill/>
          <a:ln w="15875" cap="flat" cmpd="sng">
            <a:solidFill>
              <a:srgbClr val="472292"/>
            </a:solidFill>
            <a:prstDash val="solid"/>
            <a:round/>
            <a:headEnd type="none" w="sm" len="sm"/>
            <a:tailEnd type="none" w="sm" len="sm"/>
          </a:ln>
        </p:spPr>
      </p:cxnSp>
      <p:sp>
        <p:nvSpPr>
          <p:cNvPr id="428" name="Shape 428"/>
          <p:cNvSpPr/>
          <p:nvPr/>
        </p:nvSpPr>
        <p:spPr>
          <a:xfrm>
            <a:off x="656155" y="1931137"/>
            <a:ext cx="756900" cy="338700"/>
          </a:xfrm>
          <a:prstGeom prst="rect">
            <a:avLst/>
          </a:prstGeom>
          <a:solidFill>
            <a:srgbClr val="472292"/>
          </a:solidFill>
          <a:ln w="25400" cap="flat" cmpd="sng">
            <a:solidFill>
              <a:srgbClr val="E8E3D3"/>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spcBef>
                <a:spcPts val="0"/>
              </a:spcBef>
              <a:spcAft>
                <a:spcPts val="0"/>
              </a:spcAft>
              <a:buNone/>
            </a:pPr>
            <a:r>
              <a:rPr lang="en" sz="500" b="0" i="0" u="none" strike="noStrike" cap="none">
                <a:solidFill>
                  <a:schemeClr val="lt2"/>
                </a:solidFill>
                <a:latin typeface="Open Sans"/>
                <a:ea typeface="Open Sans"/>
                <a:cs typeface="Open Sans"/>
                <a:sym typeface="Open Sans"/>
              </a:rPr>
              <a:t>ASSOC DIRECTOR</a:t>
            </a:r>
            <a:endParaRPr/>
          </a:p>
          <a:p>
            <a:pPr marL="0" marR="0" lvl="0" indent="0" algn="ctr" rtl="0">
              <a:spcBef>
                <a:spcPts val="0"/>
              </a:spcBef>
              <a:spcAft>
                <a:spcPts val="0"/>
              </a:spcAft>
              <a:buNone/>
            </a:pPr>
            <a:r>
              <a:rPr lang="en" sz="500" b="1" i="0" u="none" strike="noStrike" cap="none">
                <a:solidFill>
                  <a:srgbClr val="E8E3D3"/>
                </a:solidFill>
                <a:latin typeface="Open Sans"/>
                <a:ea typeface="Open Sans"/>
                <a:cs typeface="Open Sans"/>
                <a:sym typeface="Open Sans"/>
              </a:rPr>
              <a:t>BRIAN BALDWIN</a:t>
            </a:r>
            <a:endParaRPr/>
          </a:p>
        </p:txBody>
      </p:sp>
      <p:sp>
        <p:nvSpPr>
          <p:cNvPr id="429" name="Shape 429"/>
          <p:cNvSpPr/>
          <p:nvPr/>
        </p:nvSpPr>
        <p:spPr>
          <a:xfrm>
            <a:off x="1532491" y="1934614"/>
            <a:ext cx="756900" cy="338700"/>
          </a:xfrm>
          <a:prstGeom prst="rect">
            <a:avLst/>
          </a:prstGeom>
          <a:solidFill>
            <a:srgbClr val="472292"/>
          </a:solidFill>
          <a:ln w="25400" cap="flat" cmpd="sng">
            <a:solidFill>
              <a:srgbClr val="E8E3D3"/>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spcBef>
                <a:spcPts val="0"/>
              </a:spcBef>
              <a:spcAft>
                <a:spcPts val="0"/>
              </a:spcAft>
              <a:buNone/>
            </a:pPr>
            <a:r>
              <a:rPr lang="en" sz="500" b="0" i="0" u="none" strike="noStrike" cap="none">
                <a:solidFill>
                  <a:schemeClr val="lt2"/>
                </a:solidFill>
                <a:latin typeface="Open Sans"/>
                <a:ea typeface="Open Sans"/>
                <a:cs typeface="Open Sans"/>
                <a:sym typeface="Open Sans"/>
              </a:rPr>
              <a:t>ASST DIRECTOR</a:t>
            </a:r>
            <a:endParaRPr/>
          </a:p>
          <a:p>
            <a:pPr marL="0" marR="0" lvl="0" indent="0" algn="ctr" rtl="0">
              <a:spcBef>
                <a:spcPts val="0"/>
              </a:spcBef>
              <a:spcAft>
                <a:spcPts val="0"/>
              </a:spcAft>
              <a:buNone/>
            </a:pPr>
            <a:r>
              <a:rPr lang="en" sz="500" b="1" i="0" u="none" strike="noStrike" cap="none">
                <a:solidFill>
                  <a:srgbClr val="E8E3D3"/>
                </a:solidFill>
                <a:latin typeface="Open Sans"/>
                <a:ea typeface="Open Sans"/>
                <a:cs typeface="Open Sans"/>
                <a:sym typeface="Open Sans"/>
              </a:rPr>
              <a:t>ANDRA SAWYER</a:t>
            </a:r>
            <a:endParaRPr/>
          </a:p>
        </p:txBody>
      </p:sp>
      <p:cxnSp>
        <p:nvCxnSpPr>
          <p:cNvPr id="430" name="Shape 430"/>
          <p:cNvCxnSpPr/>
          <p:nvPr/>
        </p:nvCxnSpPr>
        <p:spPr>
          <a:xfrm rot="10800000">
            <a:off x="1910939" y="3936512"/>
            <a:ext cx="0" cy="274800"/>
          </a:xfrm>
          <a:prstGeom prst="straightConnector1">
            <a:avLst/>
          </a:prstGeom>
          <a:noFill/>
          <a:ln w="15875" cap="flat" cmpd="sng">
            <a:solidFill>
              <a:srgbClr val="472292"/>
            </a:solidFill>
            <a:prstDash val="solid"/>
            <a:round/>
            <a:headEnd type="none" w="sm" len="sm"/>
            <a:tailEnd type="none" w="sm" len="sm"/>
          </a:ln>
        </p:spPr>
      </p:cxnSp>
      <p:cxnSp>
        <p:nvCxnSpPr>
          <p:cNvPr id="431" name="Shape 431"/>
          <p:cNvCxnSpPr/>
          <p:nvPr/>
        </p:nvCxnSpPr>
        <p:spPr>
          <a:xfrm rot="10800000">
            <a:off x="2691725" y="2334241"/>
            <a:ext cx="0" cy="274800"/>
          </a:xfrm>
          <a:prstGeom prst="straightConnector1">
            <a:avLst/>
          </a:prstGeom>
          <a:noFill/>
          <a:ln w="15875" cap="flat" cmpd="sng">
            <a:solidFill>
              <a:srgbClr val="472292"/>
            </a:solidFill>
            <a:prstDash val="solid"/>
            <a:round/>
            <a:headEnd type="none" w="sm" len="sm"/>
            <a:tailEnd type="none" w="sm" len="sm"/>
          </a:ln>
        </p:spPr>
      </p:cxnSp>
      <p:cxnSp>
        <p:nvCxnSpPr>
          <p:cNvPr id="432" name="Shape 432"/>
          <p:cNvCxnSpPr/>
          <p:nvPr/>
        </p:nvCxnSpPr>
        <p:spPr>
          <a:xfrm rot="10800000" flipH="1">
            <a:off x="4288807" y="2512557"/>
            <a:ext cx="1500" cy="393600"/>
          </a:xfrm>
          <a:prstGeom prst="straightConnector1">
            <a:avLst/>
          </a:prstGeom>
          <a:noFill/>
          <a:ln w="15875" cap="flat" cmpd="sng">
            <a:solidFill>
              <a:srgbClr val="472292"/>
            </a:solidFill>
            <a:prstDash val="solid"/>
            <a:round/>
            <a:headEnd type="none" w="sm" len="sm"/>
            <a:tailEnd type="none" w="sm" len="sm"/>
          </a:ln>
        </p:spPr>
      </p:cxnSp>
      <p:cxnSp>
        <p:nvCxnSpPr>
          <p:cNvPr id="433" name="Shape 433"/>
          <p:cNvCxnSpPr/>
          <p:nvPr/>
        </p:nvCxnSpPr>
        <p:spPr>
          <a:xfrm rot="10800000" flipH="1">
            <a:off x="6012115" y="1705805"/>
            <a:ext cx="3000" cy="620400"/>
          </a:xfrm>
          <a:prstGeom prst="straightConnector1">
            <a:avLst/>
          </a:prstGeom>
          <a:noFill/>
          <a:ln w="15875" cap="flat" cmpd="sng">
            <a:solidFill>
              <a:srgbClr val="472292"/>
            </a:solidFill>
            <a:prstDash val="solid"/>
            <a:round/>
            <a:headEnd type="none" w="sm" len="sm"/>
            <a:tailEnd type="none" w="sm" len="sm"/>
          </a:ln>
        </p:spPr>
      </p:cxnSp>
      <p:cxnSp>
        <p:nvCxnSpPr>
          <p:cNvPr id="434" name="Shape 434"/>
          <p:cNvCxnSpPr/>
          <p:nvPr/>
        </p:nvCxnSpPr>
        <p:spPr>
          <a:xfrm rot="10800000">
            <a:off x="4707318" y="2894473"/>
            <a:ext cx="0" cy="417300"/>
          </a:xfrm>
          <a:prstGeom prst="straightConnector1">
            <a:avLst/>
          </a:prstGeom>
          <a:noFill/>
          <a:ln w="15875" cap="flat" cmpd="sng">
            <a:solidFill>
              <a:srgbClr val="472292"/>
            </a:solidFill>
            <a:prstDash val="solid"/>
            <a:round/>
            <a:headEnd type="none" w="sm" len="sm"/>
            <a:tailEnd type="none" w="sm" len="sm"/>
          </a:ln>
        </p:spPr>
      </p:cxnSp>
      <p:cxnSp>
        <p:nvCxnSpPr>
          <p:cNvPr id="435" name="Shape 435"/>
          <p:cNvCxnSpPr/>
          <p:nvPr/>
        </p:nvCxnSpPr>
        <p:spPr>
          <a:xfrm rot="10800000" flipH="1">
            <a:off x="1459064" y="1726310"/>
            <a:ext cx="6900" cy="2220300"/>
          </a:xfrm>
          <a:prstGeom prst="straightConnector1">
            <a:avLst/>
          </a:prstGeom>
          <a:noFill/>
          <a:ln w="15875" cap="flat" cmpd="sng">
            <a:solidFill>
              <a:srgbClr val="472292"/>
            </a:solidFill>
            <a:prstDash val="solid"/>
            <a:round/>
            <a:headEnd type="none" w="sm" len="sm"/>
            <a:tailEnd type="none" w="sm" len="sm"/>
          </a:ln>
        </p:spPr>
      </p:cxnSp>
      <p:cxnSp>
        <p:nvCxnSpPr>
          <p:cNvPr id="436" name="Shape 436"/>
          <p:cNvCxnSpPr/>
          <p:nvPr/>
        </p:nvCxnSpPr>
        <p:spPr>
          <a:xfrm rot="10800000" flipH="1">
            <a:off x="1448573" y="3942743"/>
            <a:ext cx="572400" cy="2700"/>
          </a:xfrm>
          <a:prstGeom prst="straightConnector1">
            <a:avLst/>
          </a:prstGeom>
          <a:noFill/>
          <a:ln w="15875" cap="flat" cmpd="sng">
            <a:solidFill>
              <a:srgbClr val="472292"/>
            </a:solidFill>
            <a:prstDash val="solid"/>
            <a:round/>
            <a:headEnd type="none" w="sm" len="sm"/>
            <a:tailEnd type="none" w="sm" len="sm"/>
          </a:ln>
        </p:spPr>
      </p:cxnSp>
      <p:sp>
        <p:nvSpPr>
          <p:cNvPr id="437" name="Shape 437"/>
          <p:cNvSpPr/>
          <p:nvPr/>
        </p:nvSpPr>
        <p:spPr>
          <a:xfrm>
            <a:off x="1665310" y="3729305"/>
            <a:ext cx="504000" cy="400200"/>
          </a:xfrm>
          <a:prstGeom prst="rect">
            <a:avLst/>
          </a:prstGeom>
          <a:solidFill>
            <a:schemeClr val="lt1"/>
          </a:solidFill>
          <a:ln w="25400" cap="flat" cmpd="sng">
            <a:solidFill>
              <a:schemeClr val="lt1"/>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FIN. DATA </a:t>
            </a:r>
            <a:r>
              <a:rPr lang="en" sz="500">
                <a:solidFill>
                  <a:srgbClr val="472292"/>
                </a:solidFill>
                <a:latin typeface="Open Sans"/>
                <a:ea typeface="Open Sans"/>
                <a:cs typeface="Open Sans"/>
                <a:sym typeface="Open Sans"/>
              </a:rPr>
              <a:t>ANALYST</a:t>
            </a:r>
            <a:endParaRPr sz="500" b="0" i="0" u="none" strike="noStrike" cap="none">
              <a:solidFill>
                <a:srgbClr val="472292"/>
              </a:solidFill>
              <a:latin typeface="Open Sans"/>
              <a:ea typeface="Open Sans"/>
              <a:cs typeface="Open Sans"/>
              <a:sym typeface="Open Sans"/>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KARI </a:t>
            </a:r>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LE</a:t>
            </a:r>
            <a:endParaRPr sz="500" b="1" i="0" u="none" strike="noStrike" cap="none">
              <a:solidFill>
                <a:srgbClr val="472292"/>
              </a:solidFill>
              <a:latin typeface="Open Sans"/>
              <a:ea typeface="Open Sans"/>
              <a:cs typeface="Open Sans"/>
              <a:sym typeface="Open Sans"/>
            </a:endParaRPr>
          </a:p>
        </p:txBody>
      </p:sp>
      <p:sp>
        <p:nvSpPr>
          <p:cNvPr id="438" name="Shape 438"/>
          <p:cNvSpPr txBox="1"/>
          <p:nvPr/>
        </p:nvSpPr>
        <p:spPr>
          <a:xfrm>
            <a:off x="2624890" y="4615977"/>
            <a:ext cx="2917500" cy="210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770" b="1" i="0" u="none" strike="noStrike" cap="none">
                <a:solidFill>
                  <a:srgbClr val="472292"/>
                </a:solidFill>
                <a:latin typeface="Open Sans"/>
                <a:ea typeface="Open Sans"/>
                <a:cs typeface="Open Sans"/>
                <a:sym typeface="Open Sans"/>
              </a:rPr>
              <a:t>BUDGET FISCAL ANALYSTS &amp; LEADS (L)</a:t>
            </a:r>
            <a:endParaRPr sz="770" b="0" i="0" u="none" strike="noStrike" cap="none">
              <a:solidFill>
                <a:schemeClr val="dk1"/>
              </a:solidFill>
              <a:latin typeface="Calibri"/>
              <a:ea typeface="Calibri"/>
              <a:cs typeface="Calibri"/>
              <a:sym typeface="Calibri"/>
            </a:endParaRPr>
          </a:p>
        </p:txBody>
      </p:sp>
      <p:cxnSp>
        <p:nvCxnSpPr>
          <p:cNvPr id="439" name="Shape 439"/>
          <p:cNvCxnSpPr/>
          <p:nvPr/>
        </p:nvCxnSpPr>
        <p:spPr>
          <a:xfrm>
            <a:off x="5594122" y="2331257"/>
            <a:ext cx="855600" cy="5700"/>
          </a:xfrm>
          <a:prstGeom prst="straightConnector1">
            <a:avLst/>
          </a:prstGeom>
          <a:noFill/>
          <a:ln w="15875" cap="flat" cmpd="sng">
            <a:solidFill>
              <a:srgbClr val="472292"/>
            </a:solidFill>
            <a:prstDash val="solid"/>
            <a:round/>
            <a:headEnd type="none" w="sm" len="sm"/>
            <a:tailEnd type="none" w="sm" len="sm"/>
          </a:ln>
        </p:spPr>
      </p:cxnSp>
      <p:cxnSp>
        <p:nvCxnSpPr>
          <p:cNvPr id="440" name="Shape 440"/>
          <p:cNvCxnSpPr/>
          <p:nvPr/>
        </p:nvCxnSpPr>
        <p:spPr>
          <a:xfrm rot="10800000" flipH="1">
            <a:off x="1038357" y="1710711"/>
            <a:ext cx="4983300" cy="6600"/>
          </a:xfrm>
          <a:prstGeom prst="straightConnector1">
            <a:avLst/>
          </a:prstGeom>
          <a:noFill/>
          <a:ln w="15875" cap="flat" cmpd="sng">
            <a:solidFill>
              <a:srgbClr val="472292"/>
            </a:solidFill>
            <a:prstDash val="solid"/>
            <a:round/>
            <a:headEnd type="none" w="sm" len="sm"/>
            <a:tailEnd type="none" w="sm" len="sm"/>
          </a:ln>
        </p:spPr>
      </p:cxnSp>
      <p:sp>
        <p:nvSpPr>
          <p:cNvPr id="441" name="Shape 441"/>
          <p:cNvSpPr/>
          <p:nvPr/>
        </p:nvSpPr>
        <p:spPr>
          <a:xfrm>
            <a:off x="5627511" y="1838341"/>
            <a:ext cx="756900" cy="338700"/>
          </a:xfrm>
          <a:prstGeom prst="rect">
            <a:avLst/>
          </a:prstGeom>
          <a:solidFill>
            <a:srgbClr val="472292"/>
          </a:solidFill>
          <a:ln w="25400" cap="flat" cmpd="sng">
            <a:solidFill>
              <a:srgbClr val="E8E3D3"/>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spcBef>
                <a:spcPts val="0"/>
              </a:spcBef>
              <a:spcAft>
                <a:spcPts val="0"/>
              </a:spcAft>
              <a:buNone/>
            </a:pPr>
            <a:r>
              <a:rPr lang="en" sz="500" b="0" i="0" u="none" strike="noStrike" cap="none">
                <a:solidFill>
                  <a:schemeClr val="lt2"/>
                </a:solidFill>
                <a:latin typeface="Open Sans"/>
                <a:ea typeface="Open Sans"/>
                <a:cs typeface="Open Sans"/>
                <a:sym typeface="Open Sans"/>
              </a:rPr>
              <a:t>ASSOC DIRECTOR</a:t>
            </a:r>
            <a:endParaRPr/>
          </a:p>
          <a:p>
            <a:pPr marL="0" marR="0" lvl="0" indent="0" algn="ctr" rtl="0">
              <a:spcBef>
                <a:spcPts val="0"/>
              </a:spcBef>
              <a:spcAft>
                <a:spcPts val="0"/>
              </a:spcAft>
              <a:buNone/>
            </a:pPr>
            <a:r>
              <a:rPr lang="en" sz="500" b="1" i="0" u="none" strike="noStrike" cap="none">
                <a:solidFill>
                  <a:srgbClr val="E8E3D3"/>
                </a:solidFill>
                <a:latin typeface="Open Sans"/>
                <a:ea typeface="Open Sans"/>
                <a:cs typeface="Open Sans"/>
                <a:sym typeface="Open Sans"/>
              </a:rPr>
              <a:t>JULIE FRICKS</a:t>
            </a:r>
            <a:endParaRPr sz="500" b="1" i="0" u="none" strike="noStrike" cap="none">
              <a:solidFill>
                <a:srgbClr val="E8E3D3"/>
              </a:solidFill>
              <a:latin typeface="Open Sans"/>
              <a:ea typeface="Open Sans"/>
              <a:cs typeface="Open Sans"/>
              <a:sym typeface="Open Sans"/>
            </a:endParaRPr>
          </a:p>
        </p:txBody>
      </p:sp>
      <p:cxnSp>
        <p:nvCxnSpPr>
          <p:cNvPr id="442" name="Shape 442"/>
          <p:cNvCxnSpPr/>
          <p:nvPr/>
        </p:nvCxnSpPr>
        <p:spPr>
          <a:xfrm rot="10800000">
            <a:off x="6440539" y="2345714"/>
            <a:ext cx="0" cy="274800"/>
          </a:xfrm>
          <a:prstGeom prst="straightConnector1">
            <a:avLst/>
          </a:prstGeom>
          <a:noFill/>
          <a:ln w="15875" cap="flat" cmpd="sng">
            <a:solidFill>
              <a:srgbClr val="472292"/>
            </a:solidFill>
            <a:prstDash val="solid"/>
            <a:round/>
            <a:headEnd type="none" w="sm" len="sm"/>
            <a:tailEnd type="none" w="sm" len="sm"/>
          </a:ln>
        </p:spPr>
      </p:cxnSp>
      <p:sp>
        <p:nvSpPr>
          <p:cNvPr id="443" name="Shape 443"/>
          <p:cNvSpPr/>
          <p:nvPr/>
        </p:nvSpPr>
        <p:spPr>
          <a:xfrm>
            <a:off x="3148084" y="1844370"/>
            <a:ext cx="759600" cy="338700"/>
          </a:xfrm>
          <a:prstGeom prst="rect">
            <a:avLst/>
          </a:prstGeom>
          <a:solidFill>
            <a:srgbClr val="472292"/>
          </a:solidFill>
          <a:ln w="25400" cap="flat" cmpd="sng">
            <a:solidFill>
              <a:srgbClr val="E8E3D3"/>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spcBef>
                <a:spcPts val="0"/>
              </a:spcBef>
              <a:spcAft>
                <a:spcPts val="0"/>
              </a:spcAft>
              <a:buNone/>
            </a:pPr>
            <a:r>
              <a:rPr lang="en" sz="500" b="0" i="0" u="none" strike="noStrike" cap="none">
                <a:solidFill>
                  <a:schemeClr val="lt2"/>
                </a:solidFill>
                <a:latin typeface="Open Sans"/>
                <a:ea typeface="Open Sans"/>
                <a:cs typeface="Open Sans"/>
                <a:sym typeface="Open Sans"/>
              </a:rPr>
              <a:t>DIRECTOR</a:t>
            </a:r>
            <a:endParaRPr sz="500" b="1" i="0" u="none" strike="noStrike" cap="none">
              <a:solidFill>
                <a:schemeClr val="lt2"/>
              </a:solidFill>
              <a:latin typeface="Open Sans"/>
              <a:ea typeface="Open Sans"/>
              <a:cs typeface="Open Sans"/>
              <a:sym typeface="Open Sans"/>
            </a:endParaRPr>
          </a:p>
          <a:p>
            <a:pPr marL="0" marR="0" lvl="0" indent="0" algn="ctr" rtl="0">
              <a:spcBef>
                <a:spcPts val="0"/>
              </a:spcBef>
              <a:spcAft>
                <a:spcPts val="0"/>
              </a:spcAft>
              <a:buNone/>
            </a:pPr>
            <a:r>
              <a:rPr lang="en" sz="500" b="1" i="0" u="none" strike="noStrike" cap="none">
                <a:solidFill>
                  <a:srgbClr val="E8E3D3"/>
                </a:solidFill>
                <a:latin typeface="Open Sans"/>
                <a:ea typeface="Open Sans"/>
                <a:cs typeface="Open Sans"/>
                <a:sym typeface="Open Sans"/>
              </a:rPr>
              <a:t>LILY GEBRENEGUS</a:t>
            </a:r>
            <a:endParaRPr sz="500" b="1" i="0" u="none" strike="noStrike" cap="none">
              <a:solidFill>
                <a:srgbClr val="E8E3D3"/>
              </a:solidFill>
              <a:latin typeface="Open Sans"/>
              <a:ea typeface="Open Sans"/>
              <a:cs typeface="Open Sans"/>
              <a:sym typeface="Open Sans"/>
            </a:endParaRPr>
          </a:p>
        </p:txBody>
      </p:sp>
      <p:cxnSp>
        <p:nvCxnSpPr>
          <p:cNvPr id="444" name="Shape 444"/>
          <p:cNvCxnSpPr>
            <a:stCxn id="445" idx="0"/>
          </p:cNvCxnSpPr>
          <p:nvPr/>
        </p:nvCxnSpPr>
        <p:spPr>
          <a:xfrm rot="10800000">
            <a:off x="4601615" y="1698536"/>
            <a:ext cx="4500" cy="141600"/>
          </a:xfrm>
          <a:prstGeom prst="straightConnector1">
            <a:avLst/>
          </a:prstGeom>
          <a:noFill/>
          <a:ln w="15875" cap="flat" cmpd="sng">
            <a:solidFill>
              <a:srgbClr val="472292"/>
            </a:solidFill>
            <a:prstDash val="solid"/>
            <a:round/>
            <a:headEnd type="none" w="sm" len="sm"/>
            <a:tailEnd type="none" w="sm" len="sm"/>
          </a:ln>
        </p:spPr>
      </p:cxnSp>
      <p:cxnSp>
        <p:nvCxnSpPr>
          <p:cNvPr id="446" name="Shape 446"/>
          <p:cNvCxnSpPr/>
          <p:nvPr/>
        </p:nvCxnSpPr>
        <p:spPr>
          <a:xfrm rot="10800000">
            <a:off x="5599574" y="2336324"/>
            <a:ext cx="2100" cy="527100"/>
          </a:xfrm>
          <a:prstGeom prst="straightConnector1">
            <a:avLst/>
          </a:prstGeom>
          <a:noFill/>
          <a:ln w="15875" cap="flat" cmpd="sng">
            <a:solidFill>
              <a:srgbClr val="472292"/>
            </a:solidFill>
            <a:prstDash val="solid"/>
            <a:round/>
            <a:headEnd type="none" w="sm" len="sm"/>
            <a:tailEnd type="none" w="sm" len="sm"/>
          </a:ln>
        </p:spPr>
      </p:cxnSp>
      <p:sp>
        <p:nvSpPr>
          <p:cNvPr id="447" name="Shape 447"/>
          <p:cNvSpPr/>
          <p:nvPr/>
        </p:nvSpPr>
        <p:spPr>
          <a:xfrm>
            <a:off x="5354011" y="2483106"/>
            <a:ext cx="384300" cy="4002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FINANCIAL ANALYST</a:t>
            </a:r>
            <a:endParaRPr sz="500" b="0" i="0" u="none" strike="noStrike" cap="none">
              <a:solidFill>
                <a:srgbClr val="472292"/>
              </a:solidFill>
              <a:latin typeface="Open Sans"/>
              <a:ea typeface="Open Sans"/>
              <a:cs typeface="Open Sans"/>
              <a:sym typeface="Open Sans"/>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ADAM </a:t>
            </a:r>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PIERCE</a:t>
            </a:r>
            <a:endParaRPr/>
          </a:p>
        </p:txBody>
      </p:sp>
      <p:sp>
        <p:nvSpPr>
          <p:cNvPr id="448" name="Shape 448"/>
          <p:cNvSpPr/>
          <p:nvPr/>
        </p:nvSpPr>
        <p:spPr>
          <a:xfrm>
            <a:off x="6281615" y="2489699"/>
            <a:ext cx="381900" cy="4002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CASH</a:t>
            </a:r>
            <a:endParaRPr/>
          </a:p>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ANALYST</a:t>
            </a:r>
            <a:endParaRPr sz="500" b="0" i="0" u="none" strike="noStrike" cap="none">
              <a:solidFill>
                <a:srgbClr val="472292"/>
              </a:solidFill>
              <a:latin typeface="Open Sans"/>
              <a:ea typeface="Open Sans"/>
              <a:cs typeface="Open Sans"/>
              <a:sym typeface="Open Sans"/>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AMY</a:t>
            </a:r>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 LIU</a:t>
            </a:r>
            <a:endParaRPr/>
          </a:p>
        </p:txBody>
      </p:sp>
      <p:sp>
        <p:nvSpPr>
          <p:cNvPr id="449" name="Shape 449"/>
          <p:cNvSpPr/>
          <p:nvPr/>
        </p:nvSpPr>
        <p:spPr>
          <a:xfrm>
            <a:off x="5826042" y="2487795"/>
            <a:ext cx="382500" cy="4002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MANAGER </a:t>
            </a:r>
            <a:endParaRPr/>
          </a:p>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PROG. OPS.</a:t>
            </a:r>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LORI </a:t>
            </a:r>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HOBSON</a:t>
            </a:r>
            <a:endParaRPr sz="500" b="1" i="0" u="none" strike="noStrike" cap="none">
              <a:solidFill>
                <a:srgbClr val="472292"/>
              </a:solidFill>
              <a:latin typeface="Open Sans"/>
              <a:ea typeface="Open Sans"/>
              <a:cs typeface="Open Sans"/>
              <a:sym typeface="Open Sans"/>
            </a:endParaRPr>
          </a:p>
        </p:txBody>
      </p:sp>
      <p:cxnSp>
        <p:nvCxnSpPr>
          <p:cNvPr id="450" name="Shape 450"/>
          <p:cNvCxnSpPr/>
          <p:nvPr/>
        </p:nvCxnSpPr>
        <p:spPr>
          <a:xfrm rot="10800000" flipH="1">
            <a:off x="3819858" y="2902817"/>
            <a:ext cx="897300" cy="2400"/>
          </a:xfrm>
          <a:prstGeom prst="straightConnector1">
            <a:avLst/>
          </a:prstGeom>
          <a:noFill/>
          <a:ln w="15875" cap="flat" cmpd="sng">
            <a:solidFill>
              <a:srgbClr val="472292"/>
            </a:solidFill>
            <a:prstDash val="solid"/>
            <a:round/>
            <a:headEnd type="none" w="sm" len="sm"/>
            <a:tailEnd type="none" w="sm" len="sm"/>
          </a:ln>
        </p:spPr>
      </p:cxnSp>
      <p:sp>
        <p:nvSpPr>
          <p:cNvPr id="451" name="Shape 451"/>
          <p:cNvSpPr/>
          <p:nvPr/>
        </p:nvSpPr>
        <p:spPr>
          <a:xfrm>
            <a:off x="2513397" y="3088954"/>
            <a:ext cx="1249500" cy="14325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52" name="Shape 452"/>
          <p:cNvSpPr txBox="1"/>
          <p:nvPr/>
        </p:nvSpPr>
        <p:spPr>
          <a:xfrm>
            <a:off x="3799378" y="3639587"/>
            <a:ext cx="667500" cy="327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750" b="1" i="0" u="none" strike="noStrike" cap="none">
                <a:solidFill>
                  <a:srgbClr val="472292"/>
                </a:solidFill>
                <a:latin typeface="Open Sans"/>
                <a:ea typeface="Open Sans"/>
                <a:cs typeface="Open Sans"/>
                <a:sym typeface="Open Sans"/>
              </a:rPr>
              <a:t>GRANT </a:t>
            </a:r>
            <a:endParaRPr/>
          </a:p>
          <a:p>
            <a:pPr marL="0" marR="0" lvl="0" indent="0" algn="ctr" rtl="0">
              <a:spcBef>
                <a:spcPts val="0"/>
              </a:spcBef>
              <a:spcAft>
                <a:spcPts val="0"/>
              </a:spcAft>
              <a:buNone/>
            </a:pPr>
            <a:r>
              <a:rPr lang="en" sz="750" b="1" i="0" u="none" strike="noStrike" cap="none">
                <a:solidFill>
                  <a:srgbClr val="472292"/>
                </a:solidFill>
                <a:latin typeface="Open Sans"/>
                <a:ea typeface="Open Sans"/>
                <a:cs typeface="Open Sans"/>
                <a:sym typeface="Open Sans"/>
              </a:rPr>
              <a:t>ANALYSTS</a:t>
            </a:r>
            <a:endParaRPr sz="750" b="0" i="0" u="none" strike="noStrike" cap="none">
              <a:solidFill>
                <a:schemeClr val="dk1"/>
              </a:solidFill>
              <a:latin typeface="Calibri"/>
              <a:ea typeface="Calibri"/>
              <a:cs typeface="Calibri"/>
              <a:sym typeface="Calibri"/>
            </a:endParaRPr>
          </a:p>
        </p:txBody>
      </p:sp>
      <p:sp>
        <p:nvSpPr>
          <p:cNvPr id="453" name="Shape 453"/>
          <p:cNvSpPr/>
          <p:nvPr/>
        </p:nvSpPr>
        <p:spPr>
          <a:xfrm>
            <a:off x="4449671" y="3023460"/>
            <a:ext cx="507000" cy="4002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GRANT ANALYST MANAGER</a:t>
            </a:r>
            <a:endParaRPr sz="500" b="0" i="0" u="none" strike="noStrike" cap="none">
              <a:solidFill>
                <a:srgbClr val="472292"/>
              </a:solidFill>
              <a:latin typeface="Open Sans"/>
              <a:ea typeface="Open Sans"/>
              <a:cs typeface="Open Sans"/>
              <a:sym typeface="Open Sans"/>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CHERYL </a:t>
            </a:r>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HAYCOX</a:t>
            </a:r>
            <a:endParaRPr sz="500" b="1" i="0" u="none" strike="noStrike" cap="none">
              <a:solidFill>
                <a:srgbClr val="472292"/>
              </a:solidFill>
              <a:latin typeface="Open Sans"/>
              <a:ea typeface="Open Sans"/>
              <a:cs typeface="Open Sans"/>
              <a:sym typeface="Open Sans"/>
            </a:endParaRPr>
          </a:p>
        </p:txBody>
      </p:sp>
      <p:sp>
        <p:nvSpPr>
          <p:cNvPr id="454" name="Shape 454"/>
          <p:cNvSpPr/>
          <p:nvPr/>
        </p:nvSpPr>
        <p:spPr>
          <a:xfrm>
            <a:off x="5004338" y="4046956"/>
            <a:ext cx="508500" cy="400200"/>
          </a:xfrm>
          <a:prstGeom prst="rect">
            <a:avLst/>
          </a:prstGeom>
          <a:solidFill>
            <a:schemeClr val="lt1"/>
          </a:solidFill>
          <a:ln w="25400" cap="flat" cmpd="sng">
            <a:solidFill>
              <a:schemeClr val="lt1"/>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GRANT </a:t>
            </a:r>
            <a:endParaRPr sz="500" b="0" i="0" u="none" strike="noStrike" cap="none">
              <a:solidFill>
                <a:srgbClr val="472292"/>
              </a:solidFill>
              <a:latin typeface="Open Sans"/>
              <a:ea typeface="Open Sans"/>
              <a:cs typeface="Open Sans"/>
              <a:sym typeface="Open Sans"/>
            </a:endParaRPr>
          </a:p>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ANALYST</a:t>
            </a:r>
            <a:endParaRPr sz="500" b="0" i="0" u="none" strike="noStrike" cap="none">
              <a:solidFill>
                <a:srgbClr val="472292"/>
              </a:solidFill>
              <a:latin typeface="Open Sans"/>
              <a:ea typeface="Open Sans"/>
              <a:cs typeface="Open Sans"/>
              <a:sym typeface="Open Sans"/>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KATHY </a:t>
            </a:r>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GUDGEL</a:t>
            </a:r>
            <a:endParaRPr sz="500" b="1" i="0" u="none" strike="noStrike" cap="none">
              <a:solidFill>
                <a:srgbClr val="FF0000"/>
              </a:solidFill>
              <a:latin typeface="Open Sans"/>
              <a:ea typeface="Open Sans"/>
              <a:cs typeface="Open Sans"/>
              <a:sym typeface="Open Sans"/>
            </a:endParaRPr>
          </a:p>
        </p:txBody>
      </p:sp>
      <p:sp>
        <p:nvSpPr>
          <p:cNvPr id="455" name="Shape 455"/>
          <p:cNvSpPr/>
          <p:nvPr/>
        </p:nvSpPr>
        <p:spPr>
          <a:xfrm>
            <a:off x="3856650" y="4044729"/>
            <a:ext cx="504000" cy="400200"/>
          </a:xfrm>
          <a:prstGeom prst="rect">
            <a:avLst/>
          </a:prstGeom>
          <a:solidFill>
            <a:schemeClr val="lt1"/>
          </a:solidFill>
          <a:ln w="25400" cap="flat" cmpd="sng">
            <a:solidFill>
              <a:schemeClr val="lt1"/>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GRANT </a:t>
            </a:r>
            <a:endParaRPr/>
          </a:p>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ANALYST</a:t>
            </a:r>
            <a:endParaRPr sz="500" b="0" i="0" u="none" strike="noStrike" cap="none">
              <a:solidFill>
                <a:srgbClr val="472292"/>
              </a:solidFill>
              <a:latin typeface="Open Sans"/>
              <a:ea typeface="Open Sans"/>
              <a:cs typeface="Open Sans"/>
              <a:sym typeface="Open Sans"/>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AZALEA VASQUEZ</a:t>
            </a:r>
            <a:endParaRPr sz="500" b="1" i="0" u="none" strike="noStrike" cap="none">
              <a:solidFill>
                <a:srgbClr val="472292"/>
              </a:solidFill>
              <a:latin typeface="Open Sans"/>
              <a:ea typeface="Open Sans"/>
              <a:cs typeface="Open Sans"/>
              <a:sym typeface="Open Sans"/>
            </a:endParaRPr>
          </a:p>
        </p:txBody>
      </p:sp>
      <p:sp>
        <p:nvSpPr>
          <p:cNvPr id="456" name="Shape 456"/>
          <p:cNvSpPr/>
          <p:nvPr/>
        </p:nvSpPr>
        <p:spPr>
          <a:xfrm>
            <a:off x="5003071" y="3567259"/>
            <a:ext cx="504000" cy="400200"/>
          </a:xfrm>
          <a:prstGeom prst="rect">
            <a:avLst/>
          </a:prstGeom>
          <a:solidFill>
            <a:schemeClr val="lt1"/>
          </a:solidFill>
          <a:ln w="25400" cap="flat" cmpd="sng">
            <a:solidFill>
              <a:schemeClr val="lt1"/>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GRANT </a:t>
            </a:r>
            <a:endParaRPr sz="500" b="0" i="0" u="none" strike="noStrike" cap="none">
              <a:solidFill>
                <a:srgbClr val="472292"/>
              </a:solidFill>
              <a:latin typeface="Open Sans"/>
              <a:ea typeface="Open Sans"/>
              <a:cs typeface="Open Sans"/>
              <a:sym typeface="Open Sans"/>
            </a:endParaRPr>
          </a:p>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ANALYST</a:t>
            </a:r>
            <a:endParaRPr sz="500" b="0" i="0" u="none" strike="noStrike" cap="none">
              <a:solidFill>
                <a:srgbClr val="472292"/>
              </a:solidFill>
              <a:latin typeface="Open Sans"/>
              <a:ea typeface="Open Sans"/>
              <a:cs typeface="Open Sans"/>
              <a:sym typeface="Open Sans"/>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CYNTHIA HWANG</a:t>
            </a:r>
            <a:endParaRPr sz="500" b="1" i="0" u="none" strike="noStrike" cap="none">
              <a:solidFill>
                <a:srgbClr val="472292"/>
              </a:solidFill>
              <a:latin typeface="Open Sans"/>
              <a:ea typeface="Open Sans"/>
              <a:cs typeface="Open Sans"/>
              <a:sym typeface="Open Sans"/>
            </a:endParaRPr>
          </a:p>
        </p:txBody>
      </p:sp>
      <p:sp>
        <p:nvSpPr>
          <p:cNvPr id="457" name="Shape 457"/>
          <p:cNvSpPr/>
          <p:nvPr/>
        </p:nvSpPr>
        <p:spPr>
          <a:xfrm>
            <a:off x="4425831" y="4046660"/>
            <a:ext cx="504000" cy="400200"/>
          </a:xfrm>
          <a:prstGeom prst="rect">
            <a:avLst/>
          </a:prstGeom>
          <a:solidFill>
            <a:schemeClr val="lt1"/>
          </a:solidFill>
          <a:ln w="25400" cap="flat" cmpd="sng">
            <a:solidFill>
              <a:schemeClr val="lt1"/>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GRANT </a:t>
            </a:r>
            <a:endParaRPr sz="500" b="0" i="0" u="none" strike="noStrike" cap="none">
              <a:solidFill>
                <a:srgbClr val="472292"/>
              </a:solidFill>
              <a:latin typeface="Open Sans"/>
              <a:ea typeface="Open Sans"/>
              <a:cs typeface="Open Sans"/>
              <a:sym typeface="Open Sans"/>
            </a:endParaRPr>
          </a:p>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ANALYST</a:t>
            </a:r>
            <a:endParaRPr sz="500" b="0" i="0" u="none" strike="noStrike" cap="none">
              <a:solidFill>
                <a:srgbClr val="472292"/>
              </a:solidFill>
              <a:latin typeface="Open Sans"/>
              <a:ea typeface="Open Sans"/>
              <a:cs typeface="Open Sans"/>
              <a:sym typeface="Open Sans"/>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SUSAN WILBANKS</a:t>
            </a:r>
            <a:endParaRPr sz="500" b="1" i="0" u="none" strike="noStrike" cap="none">
              <a:solidFill>
                <a:srgbClr val="472292"/>
              </a:solidFill>
              <a:latin typeface="Open Sans"/>
              <a:ea typeface="Open Sans"/>
              <a:cs typeface="Open Sans"/>
              <a:sym typeface="Open Sans"/>
            </a:endParaRPr>
          </a:p>
        </p:txBody>
      </p:sp>
      <p:sp>
        <p:nvSpPr>
          <p:cNvPr id="458" name="Shape 458"/>
          <p:cNvSpPr/>
          <p:nvPr/>
        </p:nvSpPr>
        <p:spPr>
          <a:xfrm>
            <a:off x="4428907" y="3575512"/>
            <a:ext cx="504000" cy="400200"/>
          </a:xfrm>
          <a:prstGeom prst="rect">
            <a:avLst/>
          </a:prstGeom>
          <a:solidFill>
            <a:schemeClr val="lt1"/>
          </a:solidFill>
          <a:ln w="25400" cap="flat" cmpd="sng">
            <a:solidFill>
              <a:schemeClr val="lt1"/>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GRANT </a:t>
            </a:r>
            <a:endParaRPr sz="500" b="0" i="0" u="none" strike="noStrike" cap="none">
              <a:solidFill>
                <a:srgbClr val="472292"/>
              </a:solidFill>
              <a:latin typeface="Open Sans"/>
              <a:ea typeface="Open Sans"/>
              <a:cs typeface="Open Sans"/>
              <a:sym typeface="Open Sans"/>
            </a:endParaRPr>
          </a:p>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ANALYST</a:t>
            </a:r>
            <a:endParaRPr sz="500" b="0" i="0" u="none" strike="noStrike" cap="none">
              <a:solidFill>
                <a:srgbClr val="472292"/>
              </a:solidFill>
              <a:latin typeface="Open Sans"/>
              <a:ea typeface="Open Sans"/>
              <a:cs typeface="Open Sans"/>
              <a:sym typeface="Open Sans"/>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TARA </a:t>
            </a:r>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BERGIN</a:t>
            </a:r>
            <a:endParaRPr sz="500" b="1" i="0" u="none" strike="noStrike" cap="none">
              <a:solidFill>
                <a:srgbClr val="472292"/>
              </a:solidFill>
              <a:latin typeface="Open Sans"/>
              <a:ea typeface="Open Sans"/>
              <a:cs typeface="Open Sans"/>
              <a:sym typeface="Open Sans"/>
            </a:endParaRPr>
          </a:p>
        </p:txBody>
      </p:sp>
      <p:sp>
        <p:nvSpPr>
          <p:cNvPr id="445" name="Shape 445"/>
          <p:cNvSpPr/>
          <p:nvPr/>
        </p:nvSpPr>
        <p:spPr>
          <a:xfrm>
            <a:off x="4364315" y="1840136"/>
            <a:ext cx="483600" cy="3231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GRANT </a:t>
            </a:r>
            <a:endParaRPr/>
          </a:p>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ANALYST</a:t>
            </a:r>
            <a:endParaRPr sz="500" b="0" i="0" u="none" strike="noStrike" cap="none">
              <a:solidFill>
                <a:srgbClr val="472292"/>
              </a:solidFill>
              <a:latin typeface="Open Sans"/>
              <a:ea typeface="Open Sans"/>
              <a:cs typeface="Open Sans"/>
              <a:sym typeface="Open Sans"/>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MEG RUSSO</a:t>
            </a:r>
            <a:endParaRPr sz="500" b="1" i="0" u="none" strike="noStrike" cap="none">
              <a:solidFill>
                <a:srgbClr val="472292"/>
              </a:solidFill>
              <a:latin typeface="Open Sans"/>
              <a:ea typeface="Open Sans"/>
              <a:cs typeface="Open Sans"/>
              <a:sym typeface="Open Sans"/>
            </a:endParaRPr>
          </a:p>
        </p:txBody>
      </p:sp>
      <p:sp>
        <p:nvSpPr>
          <p:cNvPr id="459" name="Shape 459"/>
          <p:cNvSpPr/>
          <p:nvPr/>
        </p:nvSpPr>
        <p:spPr>
          <a:xfrm>
            <a:off x="2512041" y="2390998"/>
            <a:ext cx="1250700" cy="6348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60" name="Shape 460"/>
          <p:cNvSpPr txBox="1"/>
          <p:nvPr/>
        </p:nvSpPr>
        <p:spPr>
          <a:xfrm>
            <a:off x="2581378" y="2379587"/>
            <a:ext cx="1087500" cy="210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750" b="1" i="0" u="none" strike="noStrike" cap="none">
                <a:solidFill>
                  <a:srgbClr val="472292"/>
                </a:solidFill>
                <a:latin typeface="Open Sans"/>
                <a:ea typeface="Open Sans"/>
                <a:cs typeface="Open Sans"/>
                <a:sym typeface="Open Sans"/>
              </a:rPr>
              <a:t>COMPLEX GRANTS</a:t>
            </a:r>
            <a:endParaRPr sz="750" b="0" i="0" u="none" strike="noStrike" cap="none">
              <a:solidFill>
                <a:schemeClr val="dk1"/>
              </a:solidFill>
              <a:latin typeface="Calibri"/>
              <a:ea typeface="Calibri"/>
              <a:cs typeface="Calibri"/>
              <a:sym typeface="Calibri"/>
            </a:endParaRPr>
          </a:p>
        </p:txBody>
      </p:sp>
      <p:sp>
        <p:nvSpPr>
          <p:cNvPr id="461" name="Shape 461"/>
          <p:cNvSpPr/>
          <p:nvPr/>
        </p:nvSpPr>
        <p:spPr>
          <a:xfrm>
            <a:off x="2584945" y="2583292"/>
            <a:ext cx="473700" cy="400200"/>
          </a:xfrm>
          <a:prstGeom prst="rect">
            <a:avLst/>
          </a:prstGeom>
          <a:solidFill>
            <a:schemeClr val="lt1"/>
          </a:solidFill>
          <a:ln w="25400" cap="flat" cmpd="sng">
            <a:solidFill>
              <a:schemeClr val="lt1"/>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COMPLIANCE ANALYST</a:t>
            </a:r>
            <a:endParaRPr sz="500" b="0" i="0" u="none" strike="noStrike" cap="none">
              <a:solidFill>
                <a:srgbClr val="472292"/>
              </a:solidFill>
              <a:latin typeface="Open Sans"/>
              <a:ea typeface="Open Sans"/>
              <a:cs typeface="Open Sans"/>
              <a:sym typeface="Open Sans"/>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CECILIA PITTMAN</a:t>
            </a:r>
            <a:endParaRPr sz="500" b="1" i="0" u="none" strike="noStrike" cap="none">
              <a:solidFill>
                <a:srgbClr val="472292"/>
              </a:solidFill>
              <a:latin typeface="Open Sans"/>
              <a:ea typeface="Open Sans"/>
              <a:cs typeface="Open Sans"/>
              <a:sym typeface="Open Sans"/>
            </a:endParaRPr>
          </a:p>
        </p:txBody>
      </p:sp>
      <p:sp>
        <p:nvSpPr>
          <p:cNvPr id="462" name="Shape 462"/>
          <p:cNvSpPr/>
          <p:nvPr/>
        </p:nvSpPr>
        <p:spPr>
          <a:xfrm>
            <a:off x="3195054" y="2583292"/>
            <a:ext cx="473700" cy="400200"/>
          </a:xfrm>
          <a:prstGeom prst="rect">
            <a:avLst/>
          </a:prstGeom>
          <a:solidFill>
            <a:schemeClr val="lt1"/>
          </a:solidFill>
          <a:ln w="25400" cap="flat" cmpd="sng">
            <a:solidFill>
              <a:schemeClr val="lt1"/>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COMPLIANCE ANALYST</a:t>
            </a:r>
            <a:endParaRPr sz="500" b="0" i="0" u="none" strike="noStrike" cap="none">
              <a:solidFill>
                <a:srgbClr val="472292"/>
              </a:solidFill>
              <a:latin typeface="Open Sans"/>
              <a:ea typeface="Open Sans"/>
              <a:cs typeface="Open Sans"/>
              <a:sym typeface="Open Sans"/>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SAAMIR CHOUDHARY</a:t>
            </a:r>
            <a:endParaRPr sz="500" b="1" i="0" u="none" strike="noStrike" cap="none">
              <a:solidFill>
                <a:srgbClr val="472292"/>
              </a:solidFill>
              <a:latin typeface="Open Sans"/>
              <a:ea typeface="Open Sans"/>
              <a:cs typeface="Open Sans"/>
              <a:sym typeface="Open Sans"/>
            </a:endParaRPr>
          </a:p>
        </p:txBody>
      </p:sp>
      <p:cxnSp>
        <p:nvCxnSpPr>
          <p:cNvPr id="463" name="Shape 463"/>
          <p:cNvCxnSpPr/>
          <p:nvPr/>
        </p:nvCxnSpPr>
        <p:spPr>
          <a:xfrm rot="10800000">
            <a:off x="4292244" y="2324188"/>
            <a:ext cx="0" cy="274800"/>
          </a:xfrm>
          <a:prstGeom prst="straightConnector1">
            <a:avLst/>
          </a:prstGeom>
          <a:noFill/>
          <a:ln w="15875" cap="flat" cmpd="sng">
            <a:solidFill>
              <a:srgbClr val="472292"/>
            </a:solidFill>
            <a:prstDash val="solid"/>
            <a:round/>
            <a:headEnd type="none" w="sm" len="sm"/>
            <a:tailEnd type="none" w="sm" len="sm"/>
          </a:ln>
        </p:spPr>
      </p:cxnSp>
      <p:cxnSp>
        <p:nvCxnSpPr>
          <p:cNvPr id="464" name="Shape 464"/>
          <p:cNvCxnSpPr/>
          <p:nvPr/>
        </p:nvCxnSpPr>
        <p:spPr>
          <a:xfrm rot="10800000" flipH="1">
            <a:off x="2681947" y="2331709"/>
            <a:ext cx="1615500" cy="1800"/>
          </a:xfrm>
          <a:prstGeom prst="straightConnector1">
            <a:avLst/>
          </a:prstGeom>
          <a:noFill/>
          <a:ln w="15875" cap="flat" cmpd="sng">
            <a:solidFill>
              <a:srgbClr val="472292"/>
            </a:solidFill>
            <a:prstDash val="solid"/>
            <a:round/>
            <a:headEnd type="none" w="sm" len="sm"/>
            <a:tailEnd type="none" w="sm" len="sm"/>
          </a:ln>
        </p:spPr>
      </p:cxnSp>
      <p:sp>
        <p:nvSpPr>
          <p:cNvPr id="465" name="Shape 465"/>
          <p:cNvSpPr/>
          <p:nvPr/>
        </p:nvSpPr>
        <p:spPr>
          <a:xfrm>
            <a:off x="3905868" y="2449471"/>
            <a:ext cx="756900" cy="338700"/>
          </a:xfrm>
          <a:prstGeom prst="rect">
            <a:avLst/>
          </a:prstGeom>
          <a:solidFill>
            <a:srgbClr val="472292"/>
          </a:solidFill>
          <a:ln w="25400" cap="flat" cmpd="sng">
            <a:solidFill>
              <a:srgbClr val="E8E3D3"/>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spcBef>
                <a:spcPts val="0"/>
              </a:spcBef>
              <a:spcAft>
                <a:spcPts val="0"/>
              </a:spcAft>
              <a:buNone/>
            </a:pPr>
            <a:r>
              <a:rPr lang="en" sz="500" b="0" i="0" u="none" strike="noStrike" cap="none">
                <a:solidFill>
                  <a:schemeClr val="lt2"/>
                </a:solidFill>
                <a:latin typeface="Open Sans"/>
                <a:ea typeface="Open Sans"/>
                <a:cs typeface="Open Sans"/>
                <a:sym typeface="Open Sans"/>
              </a:rPr>
              <a:t>ASSOC DIRECTOR</a:t>
            </a:r>
            <a:endParaRPr/>
          </a:p>
          <a:p>
            <a:pPr marL="0" marR="0" lvl="0" indent="0" algn="ctr" rtl="0">
              <a:spcBef>
                <a:spcPts val="0"/>
              </a:spcBef>
              <a:spcAft>
                <a:spcPts val="0"/>
              </a:spcAft>
              <a:buNone/>
            </a:pPr>
            <a:r>
              <a:rPr lang="en" sz="500" b="1" i="0" u="none" strike="noStrike" cap="none">
                <a:solidFill>
                  <a:srgbClr val="E8E3D3"/>
                </a:solidFill>
                <a:latin typeface="Open Sans"/>
                <a:ea typeface="Open Sans"/>
                <a:cs typeface="Open Sans"/>
                <a:sym typeface="Open Sans"/>
              </a:rPr>
              <a:t>VACANT</a:t>
            </a:r>
            <a:endParaRPr sz="500" b="1" i="0" u="none" strike="noStrike" cap="none">
              <a:solidFill>
                <a:srgbClr val="E8E3D3"/>
              </a:solidFill>
              <a:latin typeface="Open Sans"/>
              <a:ea typeface="Open Sans"/>
              <a:cs typeface="Open Sans"/>
              <a:sym typeface="Open Sans"/>
            </a:endParaRPr>
          </a:p>
        </p:txBody>
      </p:sp>
      <p:sp>
        <p:nvSpPr>
          <p:cNvPr id="466" name="Shape 466"/>
          <p:cNvSpPr txBox="1"/>
          <p:nvPr/>
        </p:nvSpPr>
        <p:spPr>
          <a:xfrm>
            <a:off x="3050948" y="3191109"/>
            <a:ext cx="725400" cy="327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750" b="1" i="0" u="none" strike="noStrike" cap="none">
                <a:solidFill>
                  <a:srgbClr val="472292"/>
                </a:solidFill>
                <a:latin typeface="Open Sans"/>
                <a:ea typeface="Open Sans"/>
                <a:cs typeface="Open Sans"/>
                <a:sym typeface="Open Sans"/>
              </a:rPr>
              <a:t>GRANT </a:t>
            </a:r>
            <a:endParaRPr/>
          </a:p>
          <a:p>
            <a:pPr marL="0" marR="0" lvl="0" indent="0" algn="ctr" rtl="0">
              <a:spcBef>
                <a:spcPts val="0"/>
              </a:spcBef>
              <a:spcAft>
                <a:spcPts val="0"/>
              </a:spcAft>
              <a:buNone/>
            </a:pPr>
            <a:r>
              <a:rPr lang="en" sz="750" b="1" i="0" u="none" strike="noStrike" cap="none">
                <a:solidFill>
                  <a:srgbClr val="472292"/>
                </a:solidFill>
                <a:latin typeface="Open Sans"/>
                <a:ea typeface="Open Sans"/>
                <a:cs typeface="Open Sans"/>
                <a:sym typeface="Open Sans"/>
              </a:rPr>
              <a:t>MANAGERS</a:t>
            </a:r>
            <a:endParaRPr sz="750" b="0" i="0" u="none" strike="noStrike" cap="none">
              <a:solidFill>
                <a:schemeClr val="dk1"/>
              </a:solidFill>
              <a:latin typeface="Calibri"/>
              <a:ea typeface="Calibri"/>
              <a:cs typeface="Calibri"/>
              <a:sym typeface="Calibri"/>
            </a:endParaRPr>
          </a:p>
        </p:txBody>
      </p:sp>
      <p:cxnSp>
        <p:nvCxnSpPr>
          <p:cNvPr id="467" name="Shape 467"/>
          <p:cNvCxnSpPr/>
          <p:nvPr/>
        </p:nvCxnSpPr>
        <p:spPr>
          <a:xfrm rot="10800000">
            <a:off x="3828453" y="2901821"/>
            <a:ext cx="0" cy="479100"/>
          </a:xfrm>
          <a:prstGeom prst="straightConnector1">
            <a:avLst/>
          </a:prstGeom>
          <a:noFill/>
          <a:ln w="15875" cap="flat" cmpd="sng">
            <a:solidFill>
              <a:srgbClr val="472292"/>
            </a:solidFill>
            <a:prstDash val="solid"/>
            <a:round/>
            <a:headEnd type="none" w="sm" len="sm"/>
            <a:tailEnd type="none" w="sm" len="sm"/>
          </a:ln>
        </p:spPr>
      </p:cxnSp>
      <p:sp>
        <p:nvSpPr>
          <p:cNvPr id="468" name="Shape 468"/>
          <p:cNvSpPr/>
          <p:nvPr/>
        </p:nvSpPr>
        <p:spPr>
          <a:xfrm>
            <a:off x="2581378" y="3128140"/>
            <a:ext cx="504000" cy="400200"/>
          </a:xfrm>
          <a:prstGeom prst="rect">
            <a:avLst/>
          </a:prstGeom>
          <a:solidFill>
            <a:schemeClr val="lt1"/>
          </a:solidFill>
          <a:ln w="25400" cap="flat" cmpd="sng">
            <a:solidFill>
              <a:schemeClr val="lt1"/>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GRANT MANAGER</a:t>
            </a:r>
            <a:endParaRPr sz="500" b="0" i="0" u="none" strike="noStrike" cap="none">
              <a:solidFill>
                <a:srgbClr val="472292"/>
              </a:solidFill>
              <a:latin typeface="Open Sans"/>
              <a:ea typeface="Open Sans"/>
              <a:cs typeface="Open Sans"/>
              <a:sym typeface="Open Sans"/>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MONIQUE BRADLEY</a:t>
            </a:r>
            <a:endParaRPr sz="500" b="1" i="0" u="none" strike="noStrike" cap="none">
              <a:solidFill>
                <a:srgbClr val="472292"/>
              </a:solidFill>
              <a:latin typeface="Open Sans"/>
              <a:ea typeface="Open Sans"/>
              <a:cs typeface="Open Sans"/>
              <a:sym typeface="Open Sans"/>
            </a:endParaRPr>
          </a:p>
        </p:txBody>
      </p:sp>
      <p:sp>
        <p:nvSpPr>
          <p:cNvPr id="469" name="Shape 469"/>
          <p:cNvSpPr/>
          <p:nvPr/>
        </p:nvSpPr>
        <p:spPr>
          <a:xfrm>
            <a:off x="3179193" y="3589981"/>
            <a:ext cx="504000" cy="400200"/>
          </a:xfrm>
          <a:prstGeom prst="rect">
            <a:avLst/>
          </a:prstGeom>
          <a:solidFill>
            <a:schemeClr val="lt1"/>
          </a:solidFill>
          <a:ln w="25400" cap="flat" cmpd="sng">
            <a:solidFill>
              <a:schemeClr val="lt1"/>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GRANT MANAGER </a:t>
            </a:r>
            <a:endParaRPr sz="500" b="0" i="0" u="none" strike="noStrike" cap="none">
              <a:solidFill>
                <a:srgbClr val="472292"/>
              </a:solidFill>
              <a:latin typeface="Open Sans"/>
              <a:ea typeface="Open Sans"/>
              <a:cs typeface="Open Sans"/>
              <a:sym typeface="Open Sans"/>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NICOLE </a:t>
            </a:r>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FLAGG</a:t>
            </a:r>
            <a:endParaRPr sz="500" b="1" i="0" u="none" strike="noStrike" cap="none">
              <a:solidFill>
                <a:srgbClr val="472292"/>
              </a:solidFill>
              <a:latin typeface="Open Sans"/>
              <a:ea typeface="Open Sans"/>
              <a:cs typeface="Open Sans"/>
              <a:sym typeface="Open Sans"/>
            </a:endParaRPr>
          </a:p>
        </p:txBody>
      </p:sp>
      <p:sp>
        <p:nvSpPr>
          <p:cNvPr id="470" name="Shape 470"/>
          <p:cNvSpPr/>
          <p:nvPr/>
        </p:nvSpPr>
        <p:spPr>
          <a:xfrm>
            <a:off x="3176432" y="4038032"/>
            <a:ext cx="504000" cy="400200"/>
          </a:xfrm>
          <a:prstGeom prst="rect">
            <a:avLst/>
          </a:prstGeom>
          <a:solidFill>
            <a:schemeClr val="lt1"/>
          </a:solidFill>
          <a:ln w="25400" cap="flat" cmpd="sng">
            <a:solidFill>
              <a:schemeClr val="lt1"/>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GRANT MANAGER </a:t>
            </a:r>
            <a:endParaRPr sz="500" b="0" i="0" u="none" strike="noStrike" cap="none">
              <a:solidFill>
                <a:srgbClr val="472292"/>
              </a:solidFill>
              <a:latin typeface="Open Sans"/>
              <a:ea typeface="Open Sans"/>
              <a:cs typeface="Open Sans"/>
              <a:sym typeface="Open Sans"/>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VINCENT GONZALEZ</a:t>
            </a:r>
            <a:endParaRPr sz="500" b="1" i="0" u="none" strike="noStrike" cap="none">
              <a:solidFill>
                <a:srgbClr val="472292"/>
              </a:solidFill>
              <a:latin typeface="Open Sans"/>
              <a:ea typeface="Open Sans"/>
              <a:cs typeface="Open Sans"/>
              <a:sym typeface="Open Sans"/>
            </a:endParaRPr>
          </a:p>
        </p:txBody>
      </p:sp>
      <p:sp>
        <p:nvSpPr>
          <p:cNvPr id="471" name="Shape 471"/>
          <p:cNvSpPr/>
          <p:nvPr/>
        </p:nvSpPr>
        <p:spPr>
          <a:xfrm>
            <a:off x="2586082" y="4042039"/>
            <a:ext cx="509700" cy="400200"/>
          </a:xfrm>
          <a:prstGeom prst="rect">
            <a:avLst/>
          </a:prstGeom>
          <a:solidFill>
            <a:schemeClr val="lt1"/>
          </a:solidFill>
          <a:ln w="25400" cap="flat" cmpd="sng">
            <a:solidFill>
              <a:schemeClr val="lt1"/>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GRANT MANAGER </a:t>
            </a:r>
            <a:endParaRPr sz="500" b="0" i="0" u="none" strike="noStrike" cap="none">
              <a:solidFill>
                <a:srgbClr val="472292"/>
              </a:solidFill>
              <a:latin typeface="Open Sans"/>
              <a:ea typeface="Open Sans"/>
              <a:cs typeface="Open Sans"/>
              <a:sym typeface="Open Sans"/>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ORION </a:t>
            </a:r>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WHITE</a:t>
            </a:r>
            <a:endParaRPr sz="500" b="1" i="0" u="none" strike="noStrike" cap="none">
              <a:solidFill>
                <a:srgbClr val="472292"/>
              </a:solidFill>
              <a:latin typeface="Open Sans"/>
              <a:ea typeface="Open Sans"/>
              <a:cs typeface="Open Sans"/>
              <a:sym typeface="Open Sans"/>
            </a:endParaRPr>
          </a:p>
        </p:txBody>
      </p:sp>
      <p:sp>
        <p:nvSpPr>
          <p:cNvPr id="472" name="Shape 472"/>
          <p:cNvSpPr/>
          <p:nvPr/>
        </p:nvSpPr>
        <p:spPr>
          <a:xfrm>
            <a:off x="2586082" y="3587765"/>
            <a:ext cx="504000" cy="400200"/>
          </a:xfrm>
          <a:prstGeom prst="rect">
            <a:avLst/>
          </a:prstGeom>
          <a:solidFill>
            <a:schemeClr val="lt1"/>
          </a:solidFill>
          <a:ln w="25400" cap="flat" cmpd="sng">
            <a:solidFill>
              <a:schemeClr val="lt1"/>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 sz="500" b="0" i="0" u="none" strike="noStrike" cap="none">
                <a:solidFill>
                  <a:srgbClr val="472292"/>
                </a:solidFill>
                <a:latin typeface="Open Sans"/>
                <a:ea typeface="Open Sans"/>
                <a:cs typeface="Open Sans"/>
                <a:sym typeface="Open Sans"/>
              </a:rPr>
              <a:t>GRANT MANAGER </a:t>
            </a:r>
            <a:endParaRPr sz="500" b="0" i="0" u="none" strike="noStrike" cap="none">
              <a:solidFill>
                <a:srgbClr val="472292"/>
              </a:solidFill>
              <a:latin typeface="Open Sans"/>
              <a:ea typeface="Open Sans"/>
              <a:cs typeface="Open Sans"/>
              <a:sym typeface="Open Sans"/>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JUAN </a:t>
            </a:r>
            <a:endParaRPr/>
          </a:p>
          <a:p>
            <a:pPr marL="0" marR="0" lvl="0" indent="0" algn="ctr" rtl="0">
              <a:spcBef>
                <a:spcPts val="0"/>
              </a:spcBef>
              <a:spcAft>
                <a:spcPts val="0"/>
              </a:spcAft>
              <a:buNone/>
            </a:pPr>
            <a:r>
              <a:rPr lang="en" sz="500" b="1" i="0" u="none" strike="noStrike" cap="none">
                <a:solidFill>
                  <a:srgbClr val="472292"/>
                </a:solidFill>
                <a:latin typeface="Open Sans"/>
                <a:ea typeface="Open Sans"/>
                <a:cs typeface="Open Sans"/>
                <a:sym typeface="Open Sans"/>
              </a:rPr>
              <a:t>LEPEZ</a:t>
            </a:r>
            <a:endParaRPr sz="500" b="1" i="0" u="none" strike="noStrike" cap="none">
              <a:solidFill>
                <a:srgbClr val="472292"/>
              </a:solidFill>
              <a:latin typeface="Open Sans"/>
              <a:ea typeface="Open Sans"/>
              <a:cs typeface="Open Sans"/>
              <a:sym typeface="Open Sans"/>
            </a:endParaRPr>
          </a:p>
        </p:txBody>
      </p:sp>
      <p:sp>
        <p:nvSpPr>
          <p:cNvPr id="473" name="Shape 473"/>
          <p:cNvSpPr/>
          <p:nvPr/>
        </p:nvSpPr>
        <p:spPr>
          <a:xfrm>
            <a:off x="570754" y="1138860"/>
            <a:ext cx="1794300" cy="453600"/>
          </a:xfrm>
          <a:prstGeom prst="rect">
            <a:avLst/>
          </a:prstGeom>
          <a:solidFill>
            <a:srgbClr val="472292"/>
          </a:solidFill>
          <a:ln>
            <a:noFill/>
          </a:ln>
        </p:spPr>
        <p:txBody>
          <a:bodyPr spcFirstLastPara="1" wrap="square" lIns="31425" tIns="7850" rIns="31425" bIns="7850" anchor="ctr" anchorCtr="0">
            <a:noAutofit/>
          </a:bodyPr>
          <a:lstStyle/>
          <a:p>
            <a:pPr marL="0" marR="0" lvl="0" indent="0" algn="ctr" rtl="0">
              <a:lnSpc>
                <a:spcPct val="90000"/>
              </a:lnSpc>
              <a:spcBef>
                <a:spcPts val="0"/>
              </a:spcBef>
              <a:spcAft>
                <a:spcPts val="0"/>
              </a:spcAft>
              <a:buNone/>
            </a:pPr>
            <a:r>
              <a:rPr lang="en" sz="1020" b="1" i="0" u="none" strike="noStrike" cap="none">
                <a:solidFill>
                  <a:srgbClr val="E8E3D3"/>
                </a:solidFill>
                <a:latin typeface="Open Sans"/>
                <a:ea typeface="Open Sans"/>
                <a:cs typeface="Open Sans"/>
                <a:sym typeface="Open Sans"/>
              </a:rPr>
              <a:t>RESEARCH COMPLIANCE                           &amp; OPERATIONS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01"/>
        <p:cNvGrpSpPr/>
        <p:nvPr/>
      </p:nvGrpSpPr>
      <p:grpSpPr>
        <a:xfrm>
          <a:off x="0" y="0"/>
          <a:ext cx="0" cy="0"/>
          <a:chOff x="0" y="0"/>
          <a:chExt cx="0" cy="0"/>
        </a:xfrm>
      </p:grpSpPr>
      <p:sp>
        <p:nvSpPr>
          <p:cNvPr id="602" name="Shape 602"/>
          <p:cNvSpPr txBox="1">
            <a:spLocks noGrp="1"/>
          </p:cNvSpPr>
          <p:nvPr>
            <p:ph type="body" idx="1"/>
          </p:nvPr>
        </p:nvSpPr>
        <p:spPr>
          <a:xfrm>
            <a:off x="338100" y="1600200"/>
            <a:ext cx="8384700" cy="43482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2200">
                <a:solidFill>
                  <a:srgbClr val="33006F"/>
                </a:solidFill>
              </a:rPr>
              <a:t>Pilot Runs: April 1- July 31</a:t>
            </a:r>
            <a:endParaRPr sz="2200">
              <a:solidFill>
                <a:srgbClr val="33006F"/>
              </a:solidFill>
            </a:endParaRPr>
          </a:p>
          <a:p>
            <a:pPr marL="0" lvl="0" indent="0" rtl="0">
              <a:lnSpc>
                <a:spcPct val="115000"/>
              </a:lnSpc>
              <a:spcBef>
                <a:spcPts val="0"/>
              </a:spcBef>
              <a:spcAft>
                <a:spcPts val="0"/>
              </a:spcAft>
              <a:buNone/>
            </a:pPr>
            <a:endParaRPr sz="2200">
              <a:solidFill>
                <a:srgbClr val="33006F"/>
              </a:solidFill>
            </a:endParaRPr>
          </a:p>
          <a:p>
            <a:pPr marL="457200" lvl="0" indent="-368300" rtl="0">
              <a:lnSpc>
                <a:spcPct val="115000"/>
              </a:lnSpc>
              <a:spcBef>
                <a:spcPts val="0"/>
              </a:spcBef>
              <a:spcAft>
                <a:spcPts val="0"/>
              </a:spcAft>
              <a:buClr>
                <a:srgbClr val="33006F"/>
              </a:buClr>
              <a:buSzPts val="2200"/>
              <a:buChar char="&gt;"/>
            </a:pPr>
            <a:r>
              <a:rPr lang="en" sz="2200">
                <a:solidFill>
                  <a:srgbClr val="33006F"/>
                </a:solidFill>
              </a:rPr>
              <a:t>Direct RPPR submission delegated to 40 PIs across six different schools/colleges </a:t>
            </a:r>
            <a:endParaRPr sz="2200">
              <a:solidFill>
                <a:srgbClr val="33006F"/>
              </a:solidFill>
            </a:endParaRPr>
          </a:p>
          <a:p>
            <a:pPr marL="0" lvl="0" indent="0" rtl="0">
              <a:lnSpc>
                <a:spcPct val="115000"/>
              </a:lnSpc>
              <a:spcBef>
                <a:spcPts val="0"/>
              </a:spcBef>
              <a:spcAft>
                <a:spcPts val="0"/>
              </a:spcAft>
              <a:buNone/>
            </a:pPr>
            <a:endParaRPr sz="2200">
              <a:solidFill>
                <a:srgbClr val="33006F"/>
              </a:solidFill>
            </a:endParaRPr>
          </a:p>
          <a:p>
            <a:pPr marL="457200" lvl="0" indent="-368300" rtl="0">
              <a:lnSpc>
                <a:spcPct val="115000"/>
              </a:lnSpc>
              <a:spcBef>
                <a:spcPts val="0"/>
              </a:spcBef>
              <a:spcAft>
                <a:spcPts val="0"/>
              </a:spcAft>
              <a:buClr>
                <a:srgbClr val="33006F"/>
              </a:buClr>
              <a:buSzPts val="2200"/>
              <a:buChar char="&gt;"/>
            </a:pPr>
            <a:r>
              <a:rPr lang="en" sz="2200">
                <a:solidFill>
                  <a:srgbClr val="33006F"/>
                </a:solidFill>
              </a:rPr>
              <a:t>Participating PIs don’t need eGC1s for SNAP eligible RPPRs, awards that are not SNAP eligible, follow eGC1 noncompeting renewal process.</a:t>
            </a:r>
            <a:endParaRPr sz="2200">
              <a:solidFill>
                <a:srgbClr val="33006F"/>
              </a:solidFill>
            </a:endParaRPr>
          </a:p>
          <a:p>
            <a:pPr marL="0" lvl="0" indent="0" rtl="0">
              <a:lnSpc>
                <a:spcPct val="115000"/>
              </a:lnSpc>
              <a:spcBef>
                <a:spcPts val="0"/>
              </a:spcBef>
              <a:spcAft>
                <a:spcPts val="0"/>
              </a:spcAft>
              <a:buNone/>
            </a:pPr>
            <a:endParaRPr sz="2200">
              <a:solidFill>
                <a:srgbClr val="33006F"/>
              </a:solidFill>
            </a:endParaRPr>
          </a:p>
          <a:p>
            <a:pPr marL="0" lvl="0" indent="0" rtl="0">
              <a:lnSpc>
                <a:spcPct val="115000"/>
              </a:lnSpc>
              <a:spcBef>
                <a:spcPts val="0"/>
              </a:spcBef>
              <a:spcAft>
                <a:spcPts val="0"/>
              </a:spcAft>
              <a:buNone/>
            </a:pPr>
            <a:r>
              <a:rPr lang="en" sz="2200">
                <a:solidFill>
                  <a:srgbClr val="33006F"/>
                </a:solidFill>
              </a:rPr>
              <a:t>NOTE: PIs NOT Participating in the Pilot must continue to submit an eGC1 for SNAP eligible RPPR submission to NIH. </a:t>
            </a:r>
            <a:endParaRPr sz="2200">
              <a:solidFill>
                <a:srgbClr val="33006F"/>
              </a:solidFill>
            </a:endParaRPr>
          </a:p>
          <a:p>
            <a:pPr marL="0" lvl="0" indent="0" rtl="0">
              <a:lnSpc>
                <a:spcPct val="115000"/>
              </a:lnSpc>
              <a:spcBef>
                <a:spcPts val="0"/>
              </a:spcBef>
              <a:spcAft>
                <a:spcPts val="0"/>
              </a:spcAft>
              <a:buNone/>
            </a:pPr>
            <a:endParaRPr sz="2000">
              <a:solidFill>
                <a:srgbClr val="33006F"/>
              </a:solidFill>
            </a:endParaRPr>
          </a:p>
          <a:p>
            <a:pPr marL="0" lvl="0" indent="0" rtl="0">
              <a:lnSpc>
                <a:spcPct val="115000"/>
              </a:lnSpc>
              <a:spcBef>
                <a:spcPts val="0"/>
              </a:spcBef>
              <a:spcAft>
                <a:spcPts val="0"/>
              </a:spcAft>
              <a:buNone/>
            </a:pPr>
            <a:endParaRPr sz="2000">
              <a:solidFill>
                <a:srgbClr val="33006F"/>
              </a:solidFill>
            </a:endParaRPr>
          </a:p>
          <a:p>
            <a:pPr marL="0" lvl="0" indent="0" rtl="0">
              <a:lnSpc>
                <a:spcPct val="115000"/>
              </a:lnSpc>
              <a:spcBef>
                <a:spcPts val="0"/>
              </a:spcBef>
              <a:spcAft>
                <a:spcPts val="0"/>
              </a:spcAft>
              <a:buNone/>
            </a:pPr>
            <a:endParaRPr sz="1800">
              <a:solidFill>
                <a:srgbClr val="33006F"/>
              </a:solidFill>
            </a:endParaRPr>
          </a:p>
          <a:p>
            <a:pPr marL="0" lvl="0" indent="0" rtl="0">
              <a:lnSpc>
                <a:spcPct val="115000"/>
              </a:lnSpc>
              <a:spcBef>
                <a:spcPts val="0"/>
              </a:spcBef>
              <a:spcAft>
                <a:spcPts val="0"/>
              </a:spcAft>
              <a:buNone/>
            </a:pPr>
            <a:endParaRPr sz="1800">
              <a:solidFill>
                <a:srgbClr val="33006F"/>
              </a:solidFill>
            </a:endParaRPr>
          </a:p>
          <a:p>
            <a:pPr marL="0" lvl="0" indent="0" rtl="0">
              <a:lnSpc>
                <a:spcPct val="115000"/>
              </a:lnSpc>
              <a:spcBef>
                <a:spcPts val="0"/>
              </a:spcBef>
              <a:spcAft>
                <a:spcPts val="0"/>
              </a:spcAft>
              <a:buNone/>
            </a:pPr>
            <a:endParaRPr sz="1800">
              <a:solidFill>
                <a:srgbClr val="33006F"/>
              </a:solidFill>
            </a:endParaRPr>
          </a:p>
        </p:txBody>
      </p:sp>
      <p:sp>
        <p:nvSpPr>
          <p:cNvPr id="603" name="Shape 603"/>
          <p:cNvSpPr txBox="1">
            <a:spLocks noGrp="1"/>
          </p:cNvSpPr>
          <p:nvPr>
            <p:ph type="body" idx="2"/>
          </p:nvPr>
        </p:nvSpPr>
        <p:spPr>
          <a:xfrm>
            <a:off x="550050" y="594400"/>
            <a:ext cx="7274400" cy="6189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00"/>
              </a:spcBef>
              <a:spcAft>
                <a:spcPts val="0"/>
              </a:spcAft>
              <a:buClr>
                <a:srgbClr val="33006F"/>
              </a:buClr>
              <a:buSzPts val="3000"/>
              <a:buFont typeface="Arial"/>
              <a:buNone/>
            </a:pPr>
            <a:r>
              <a:rPr lang="en" sz="3000">
                <a:solidFill>
                  <a:srgbClr val="33006F"/>
                </a:solidFill>
              </a:rPr>
              <a:t>NIH: </a:t>
            </a:r>
            <a:r>
              <a:rPr lang="en" sz="3000">
                <a:solidFill>
                  <a:schemeClr val="dk1"/>
                </a:solidFill>
              </a:rPr>
              <a:t>RPPR Direct Submission </a:t>
            </a:r>
            <a:endParaRPr sz="3000">
              <a:solidFill>
                <a:schemeClr val="dk1"/>
              </a:solidFill>
            </a:endParaRPr>
          </a:p>
          <a:p>
            <a:pPr marL="0" marR="0" lvl="0" indent="0" algn="l" rtl="0">
              <a:lnSpc>
                <a:spcPct val="90000"/>
              </a:lnSpc>
              <a:spcBef>
                <a:spcPts val="600"/>
              </a:spcBef>
              <a:spcAft>
                <a:spcPts val="0"/>
              </a:spcAft>
              <a:buClr>
                <a:srgbClr val="33006F"/>
              </a:buClr>
              <a:buSzPts val="3000"/>
              <a:buFont typeface="Arial"/>
              <a:buNone/>
            </a:pPr>
            <a:endParaRPr sz="3000">
              <a:solidFill>
                <a:srgbClr val="33006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07"/>
        <p:cNvGrpSpPr/>
        <p:nvPr/>
      </p:nvGrpSpPr>
      <p:grpSpPr>
        <a:xfrm>
          <a:off x="0" y="0"/>
          <a:ext cx="0" cy="0"/>
          <a:chOff x="0" y="0"/>
          <a:chExt cx="0" cy="0"/>
        </a:xfrm>
      </p:grpSpPr>
      <p:sp>
        <p:nvSpPr>
          <p:cNvPr id="608" name="Shape 608"/>
          <p:cNvSpPr txBox="1">
            <a:spLocks noGrp="1"/>
          </p:cNvSpPr>
          <p:nvPr>
            <p:ph type="body" idx="1"/>
          </p:nvPr>
        </p:nvSpPr>
        <p:spPr>
          <a:xfrm>
            <a:off x="338100" y="1295400"/>
            <a:ext cx="8384700" cy="40155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endParaRPr sz="2200">
              <a:solidFill>
                <a:schemeClr val="dk1"/>
              </a:solidFill>
            </a:endParaRPr>
          </a:p>
          <a:p>
            <a:pPr marL="457200" lvl="0" indent="-368300" rtl="0">
              <a:lnSpc>
                <a:spcPct val="115000"/>
              </a:lnSpc>
              <a:spcBef>
                <a:spcPts val="0"/>
              </a:spcBef>
              <a:spcAft>
                <a:spcPts val="0"/>
              </a:spcAft>
              <a:buClr>
                <a:srgbClr val="33006F"/>
              </a:buClr>
              <a:buSzPts val="2200"/>
              <a:buChar char="&gt;"/>
            </a:pPr>
            <a:r>
              <a:rPr lang="en" sz="2200">
                <a:solidFill>
                  <a:schemeClr val="dk1"/>
                </a:solidFill>
              </a:rPr>
              <a:t>OSP does not submit RPPRs to other agencies, with a few exceptions.</a:t>
            </a:r>
            <a:endParaRPr sz="2200">
              <a:solidFill>
                <a:schemeClr val="dk1"/>
              </a:solidFill>
            </a:endParaRPr>
          </a:p>
          <a:p>
            <a:pPr marL="0" lvl="0" indent="0" rtl="0">
              <a:lnSpc>
                <a:spcPct val="115000"/>
              </a:lnSpc>
              <a:spcBef>
                <a:spcPts val="0"/>
              </a:spcBef>
              <a:spcAft>
                <a:spcPts val="0"/>
              </a:spcAft>
              <a:buNone/>
            </a:pPr>
            <a:endParaRPr sz="2200">
              <a:solidFill>
                <a:schemeClr val="dk1"/>
              </a:solidFill>
            </a:endParaRPr>
          </a:p>
          <a:p>
            <a:pPr marL="457200" lvl="0" indent="-368300" rtl="0">
              <a:lnSpc>
                <a:spcPct val="115000"/>
              </a:lnSpc>
              <a:spcBef>
                <a:spcPts val="0"/>
              </a:spcBef>
              <a:spcAft>
                <a:spcPts val="0"/>
              </a:spcAft>
              <a:buClr>
                <a:srgbClr val="33006F"/>
              </a:buClr>
              <a:buSzPts val="2200"/>
              <a:buChar char="&gt;"/>
            </a:pPr>
            <a:r>
              <a:rPr lang="en" sz="2200">
                <a:solidFill>
                  <a:srgbClr val="33006F"/>
                </a:solidFill>
              </a:rPr>
              <a:t>OSP receives ~600 noncompeting eGC1s for RPPRs a year from campus to submit to NIH</a:t>
            </a:r>
            <a:endParaRPr sz="2200">
              <a:solidFill>
                <a:srgbClr val="33006F"/>
              </a:solidFill>
            </a:endParaRPr>
          </a:p>
          <a:p>
            <a:pPr marL="0" lvl="0" indent="0" rtl="0">
              <a:lnSpc>
                <a:spcPct val="115000"/>
              </a:lnSpc>
              <a:spcBef>
                <a:spcPts val="0"/>
              </a:spcBef>
              <a:spcAft>
                <a:spcPts val="0"/>
              </a:spcAft>
              <a:buNone/>
            </a:pPr>
            <a:endParaRPr sz="2200">
              <a:solidFill>
                <a:srgbClr val="33006F"/>
              </a:solidFill>
            </a:endParaRPr>
          </a:p>
          <a:p>
            <a:pPr marL="457200" lvl="0" indent="-368300" rtl="0">
              <a:lnSpc>
                <a:spcPct val="115000"/>
              </a:lnSpc>
              <a:spcBef>
                <a:spcPts val="0"/>
              </a:spcBef>
              <a:spcAft>
                <a:spcPts val="0"/>
              </a:spcAft>
              <a:buClr>
                <a:srgbClr val="33006F"/>
              </a:buClr>
              <a:buSzPts val="2200"/>
              <a:buChar char="&gt;"/>
            </a:pPr>
            <a:r>
              <a:rPr lang="en" sz="2200">
                <a:solidFill>
                  <a:srgbClr val="33006F"/>
                </a:solidFill>
              </a:rPr>
              <a:t>Allows PIs to directly submit their RPPRs for SNAP eligible awards to NIH without an eGC1 </a:t>
            </a:r>
            <a:endParaRPr sz="2200">
              <a:solidFill>
                <a:srgbClr val="33006F"/>
              </a:solidFill>
            </a:endParaRPr>
          </a:p>
          <a:p>
            <a:pPr marL="0" lvl="0" indent="0" rtl="0">
              <a:lnSpc>
                <a:spcPct val="115000"/>
              </a:lnSpc>
              <a:spcBef>
                <a:spcPts val="0"/>
              </a:spcBef>
              <a:spcAft>
                <a:spcPts val="0"/>
              </a:spcAft>
              <a:buNone/>
            </a:pPr>
            <a:endParaRPr sz="2200">
              <a:solidFill>
                <a:srgbClr val="33006F"/>
              </a:solidFill>
            </a:endParaRPr>
          </a:p>
          <a:p>
            <a:pPr marL="457200" lvl="0" indent="-368300" rtl="0">
              <a:lnSpc>
                <a:spcPct val="115000"/>
              </a:lnSpc>
              <a:spcBef>
                <a:spcPts val="0"/>
              </a:spcBef>
              <a:spcAft>
                <a:spcPts val="0"/>
              </a:spcAft>
              <a:buClr>
                <a:srgbClr val="33006F"/>
              </a:buClr>
              <a:buSzPts val="2200"/>
              <a:buChar char="&gt;"/>
            </a:pPr>
            <a:r>
              <a:rPr lang="en" sz="2200">
                <a:solidFill>
                  <a:srgbClr val="33006F"/>
                </a:solidFill>
              </a:rPr>
              <a:t>Reduce administrative burden</a:t>
            </a:r>
            <a:endParaRPr sz="2200">
              <a:solidFill>
                <a:srgbClr val="33006F"/>
              </a:solidFill>
            </a:endParaRPr>
          </a:p>
          <a:p>
            <a:pPr marL="0" lvl="0" indent="0" rtl="0">
              <a:lnSpc>
                <a:spcPct val="115000"/>
              </a:lnSpc>
              <a:spcBef>
                <a:spcPts val="0"/>
              </a:spcBef>
              <a:spcAft>
                <a:spcPts val="0"/>
              </a:spcAft>
              <a:buNone/>
            </a:pPr>
            <a:endParaRPr sz="1800">
              <a:solidFill>
                <a:srgbClr val="33006F"/>
              </a:solidFill>
            </a:endParaRPr>
          </a:p>
          <a:p>
            <a:pPr marL="0" lvl="0" indent="0" rtl="0">
              <a:lnSpc>
                <a:spcPct val="115000"/>
              </a:lnSpc>
              <a:spcBef>
                <a:spcPts val="0"/>
              </a:spcBef>
              <a:spcAft>
                <a:spcPts val="0"/>
              </a:spcAft>
              <a:buNone/>
            </a:pPr>
            <a:endParaRPr sz="1800">
              <a:solidFill>
                <a:srgbClr val="33006F"/>
              </a:solidFill>
            </a:endParaRPr>
          </a:p>
          <a:p>
            <a:pPr marL="0" lvl="0" indent="0" rtl="0">
              <a:lnSpc>
                <a:spcPct val="115000"/>
              </a:lnSpc>
              <a:spcBef>
                <a:spcPts val="0"/>
              </a:spcBef>
              <a:spcAft>
                <a:spcPts val="0"/>
              </a:spcAft>
              <a:buNone/>
            </a:pPr>
            <a:endParaRPr sz="1800">
              <a:solidFill>
                <a:srgbClr val="33006F"/>
              </a:solidFill>
            </a:endParaRPr>
          </a:p>
          <a:p>
            <a:pPr marL="0" lvl="0" indent="0" rtl="0">
              <a:lnSpc>
                <a:spcPct val="115000"/>
              </a:lnSpc>
              <a:spcBef>
                <a:spcPts val="0"/>
              </a:spcBef>
              <a:spcAft>
                <a:spcPts val="0"/>
              </a:spcAft>
              <a:buNone/>
            </a:pPr>
            <a:endParaRPr sz="1800">
              <a:solidFill>
                <a:srgbClr val="33006F"/>
              </a:solidFill>
            </a:endParaRPr>
          </a:p>
        </p:txBody>
      </p:sp>
      <p:sp>
        <p:nvSpPr>
          <p:cNvPr id="609" name="Shape 609"/>
          <p:cNvSpPr txBox="1">
            <a:spLocks noGrp="1"/>
          </p:cNvSpPr>
          <p:nvPr>
            <p:ph type="body" idx="2"/>
          </p:nvPr>
        </p:nvSpPr>
        <p:spPr>
          <a:xfrm>
            <a:off x="550050" y="518200"/>
            <a:ext cx="7274400" cy="6189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00"/>
              </a:spcBef>
              <a:spcAft>
                <a:spcPts val="0"/>
              </a:spcAft>
              <a:buClr>
                <a:srgbClr val="33006F"/>
              </a:buClr>
              <a:buSzPts val="3000"/>
              <a:buFont typeface="Arial"/>
              <a:buNone/>
            </a:pPr>
            <a:r>
              <a:rPr lang="en" sz="3000">
                <a:solidFill>
                  <a:srgbClr val="33006F"/>
                </a:solidFill>
              </a:rPr>
              <a:t>Purpose of Pilot</a:t>
            </a:r>
            <a:endParaRPr sz="3000" b="0" i="0" u="none" strike="noStrike" cap="none">
              <a:solidFill>
                <a:srgbClr val="33006F"/>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13"/>
        <p:cNvGrpSpPr/>
        <p:nvPr/>
      </p:nvGrpSpPr>
      <p:grpSpPr>
        <a:xfrm>
          <a:off x="0" y="0"/>
          <a:ext cx="0" cy="0"/>
          <a:chOff x="0" y="0"/>
          <a:chExt cx="0" cy="0"/>
        </a:xfrm>
      </p:grpSpPr>
      <p:sp>
        <p:nvSpPr>
          <p:cNvPr id="614" name="Shape 614"/>
          <p:cNvSpPr txBox="1">
            <a:spLocks noGrp="1"/>
          </p:cNvSpPr>
          <p:nvPr>
            <p:ph type="body" idx="1"/>
          </p:nvPr>
        </p:nvSpPr>
        <p:spPr>
          <a:xfrm>
            <a:off x="338100" y="1676400"/>
            <a:ext cx="8384700" cy="40155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2200">
                <a:solidFill>
                  <a:srgbClr val="33006F"/>
                </a:solidFill>
              </a:rPr>
              <a:t>PI can still volunteer if they have NIH SNAP eligible RPPRs that are due in June or July. </a:t>
            </a:r>
            <a:endParaRPr sz="2200">
              <a:solidFill>
                <a:srgbClr val="33006F"/>
              </a:solidFill>
            </a:endParaRPr>
          </a:p>
          <a:p>
            <a:pPr marL="0" lvl="0" indent="0" rtl="0">
              <a:lnSpc>
                <a:spcPct val="115000"/>
              </a:lnSpc>
              <a:spcBef>
                <a:spcPts val="0"/>
              </a:spcBef>
              <a:spcAft>
                <a:spcPts val="0"/>
              </a:spcAft>
              <a:buNone/>
            </a:pPr>
            <a:endParaRPr sz="2200">
              <a:solidFill>
                <a:srgbClr val="33006F"/>
              </a:solidFill>
            </a:endParaRPr>
          </a:p>
          <a:p>
            <a:pPr marL="0" lvl="0" indent="0" rtl="0">
              <a:lnSpc>
                <a:spcPct val="115000"/>
              </a:lnSpc>
              <a:spcBef>
                <a:spcPts val="0"/>
              </a:spcBef>
              <a:spcAft>
                <a:spcPts val="0"/>
              </a:spcAft>
              <a:buNone/>
            </a:pPr>
            <a:r>
              <a:rPr lang="en" sz="2200">
                <a:solidFill>
                  <a:srgbClr val="33006F"/>
                </a:solidFill>
              </a:rPr>
              <a:t>PI must email </a:t>
            </a:r>
            <a:r>
              <a:rPr lang="en" sz="2200" u="sng">
                <a:solidFill>
                  <a:schemeClr val="hlink"/>
                </a:solidFill>
                <a:hlinkClick r:id="rId3"/>
              </a:rPr>
              <a:t>osp@uw.edu</a:t>
            </a:r>
            <a:r>
              <a:rPr lang="en" sz="2200">
                <a:solidFill>
                  <a:srgbClr val="33006F"/>
                </a:solidFill>
              </a:rPr>
              <a:t> and indicate interest in RPPR Pilot</a:t>
            </a:r>
            <a:endParaRPr sz="2200">
              <a:solidFill>
                <a:srgbClr val="33006F"/>
              </a:solidFill>
            </a:endParaRPr>
          </a:p>
          <a:p>
            <a:pPr marL="0" lvl="0" indent="0" rtl="0">
              <a:lnSpc>
                <a:spcPct val="115000"/>
              </a:lnSpc>
              <a:spcBef>
                <a:spcPts val="0"/>
              </a:spcBef>
              <a:spcAft>
                <a:spcPts val="0"/>
              </a:spcAft>
              <a:buNone/>
            </a:pPr>
            <a:endParaRPr sz="2200">
              <a:solidFill>
                <a:srgbClr val="33006F"/>
              </a:solidFill>
            </a:endParaRPr>
          </a:p>
          <a:p>
            <a:pPr marL="0" lvl="0" indent="0" rtl="0">
              <a:lnSpc>
                <a:spcPct val="115000"/>
              </a:lnSpc>
              <a:spcBef>
                <a:spcPts val="0"/>
              </a:spcBef>
              <a:spcAft>
                <a:spcPts val="0"/>
              </a:spcAft>
              <a:buNone/>
            </a:pPr>
            <a:endParaRPr sz="2200">
              <a:solidFill>
                <a:srgbClr val="33006F"/>
              </a:solidFill>
            </a:endParaRPr>
          </a:p>
          <a:p>
            <a:pPr marL="0" lvl="0" indent="0" rtl="0">
              <a:lnSpc>
                <a:spcPct val="115000"/>
              </a:lnSpc>
              <a:spcBef>
                <a:spcPts val="0"/>
              </a:spcBef>
              <a:spcAft>
                <a:spcPts val="0"/>
              </a:spcAft>
              <a:buNone/>
            </a:pPr>
            <a:r>
              <a:rPr lang="en" sz="2200">
                <a:solidFill>
                  <a:srgbClr val="33006F"/>
                </a:solidFill>
              </a:rPr>
              <a:t>OSP will evaluate effectiveness of Pilot and we’ll return in August with details.</a:t>
            </a:r>
            <a:endParaRPr sz="2200">
              <a:solidFill>
                <a:srgbClr val="33006F"/>
              </a:solidFill>
            </a:endParaRPr>
          </a:p>
          <a:p>
            <a:pPr marL="0" lvl="0" indent="0" rtl="0">
              <a:lnSpc>
                <a:spcPct val="115000"/>
              </a:lnSpc>
              <a:spcBef>
                <a:spcPts val="0"/>
              </a:spcBef>
              <a:spcAft>
                <a:spcPts val="0"/>
              </a:spcAft>
              <a:buNone/>
            </a:pPr>
            <a:endParaRPr sz="2200">
              <a:solidFill>
                <a:srgbClr val="33006F"/>
              </a:solidFill>
            </a:endParaRPr>
          </a:p>
          <a:p>
            <a:pPr marL="0" lvl="0" indent="0" rtl="0">
              <a:lnSpc>
                <a:spcPct val="115000"/>
              </a:lnSpc>
              <a:spcBef>
                <a:spcPts val="0"/>
              </a:spcBef>
              <a:spcAft>
                <a:spcPts val="0"/>
              </a:spcAft>
              <a:buNone/>
            </a:pPr>
            <a:endParaRPr sz="2200">
              <a:solidFill>
                <a:srgbClr val="33006F"/>
              </a:solidFill>
            </a:endParaRPr>
          </a:p>
          <a:p>
            <a:pPr marL="0" lvl="0" indent="0" rtl="0">
              <a:lnSpc>
                <a:spcPct val="115000"/>
              </a:lnSpc>
              <a:spcBef>
                <a:spcPts val="0"/>
              </a:spcBef>
              <a:spcAft>
                <a:spcPts val="0"/>
              </a:spcAft>
              <a:buNone/>
            </a:pPr>
            <a:endParaRPr sz="1800">
              <a:solidFill>
                <a:srgbClr val="33006F"/>
              </a:solidFill>
            </a:endParaRPr>
          </a:p>
          <a:p>
            <a:pPr marL="0" lvl="0" indent="0" rtl="0">
              <a:lnSpc>
                <a:spcPct val="115000"/>
              </a:lnSpc>
              <a:spcBef>
                <a:spcPts val="0"/>
              </a:spcBef>
              <a:spcAft>
                <a:spcPts val="0"/>
              </a:spcAft>
              <a:buNone/>
            </a:pPr>
            <a:endParaRPr sz="1800">
              <a:solidFill>
                <a:srgbClr val="33006F"/>
              </a:solidFill>
            </a:endParaRPr>
          </a:p>
          <a:p>
            <a:pPr marL="0" lvl="0" indent="0" rtl="0">
              <a:lnSpc>
                <a:spcPct val="115000"/>
              </a:lnSpc>
              <a:spcBef>
                <a:spcPts val="0"/>
              </a:spcBef>
              <a:spcAft>
                <a:spcPts val="0"/>
              </a:spcAft>
              <a:buNone/>
            </a:pPr>
            <a:endParaRPr sz="1800">
              <a:solidFill>
                <a:srgbClr val="33006F"/>
              </a:solidFill>
            </a:endParaRPr>
          </a:p>
        </p:txBody>
      </p:sp>
      <p:sp>
        <p:nvSpPr>
          <p:cNvPr id="615" name="Shape 615"/>
          <p:cNvSpPr txBox="1">
            <a:spLocks noGrp="1"/>
          </p:cNvSpPr>
          <p:nvPr>
            <p:ph type="body" idx="2"/>
          </p:nvPr>
        </p:nvSpPr>
        <p:spPr>
          <a:xfrm>
            <a:off x="550050" y="365800"/>
            <a:ext cx="7274400" cy="6189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00"/>
              </a:spcBef>
              <a:spcAft>
                <a:spcPts val="0"/>
              </a:spcAft>
              <a:buClr>
                <a:srgbClr val="33006F"/>
              </a:buClr>
              <a:buSzPts val="3000"/>
              <a:buFont typeface="Arial"/>
              <a:buNone/>
            </a:pPr>
            <a:r>
              <a:rPr lang="en" sz="3000">
                <a:solidFill>
                  <a:srgbClr val="33006F"/>
                </a:solidFill>
              </a:rPr>
              <a:t>How to Participate &amp; Next Steps</a:t>
            </a:r>
            <a:endParaRPr sz="3000" b="0" i="0" u="none" strike="noStrike" cap="none">
              <a:solidFill>
                <a:srgbClr val="33006F"/>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Shape 620"/>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190500" rtl="0">
              <a:spcBef>
                <a:spcPts val="600"/>
              </a:spcBef>
              <a:spcAft>
                <a:spcPts val="0"/>
              </a:spcAft>
              <a:buNone/>
            </a:pPr>
            <a:r>
              <a:rPr lang="en"/>
              <a:t>Questions?</a:t>
            </a:r>
            <a:endParaRPr/>
          </a:p>
        </p:txBody>
      </p:sp>
      <p:sp>
        <p:nvSpPr>
          <p:cNvPr id="621" name="Shape 621"/>
          <p:cNvSpPr txBox="1">
            <a:spLocks noGrp="1"/>
          </p:cNvSpPr>
          <p:nvPr>
            <p:ph type="body" idx="2"/>
          </p:nvPr>
        </p:nvSpPr>
        <p:spPr>
          <a:xfrm>
            <a:off x="556930" y="1719675"/>
            <a:ext cx="8196300" cy="4015500"/>
          </a:xfrm>
          <a:prstGeom prst="rect">
            <a:avLst/>
          </a:prstGeom>
        </p:spPr>
        <p:txBody>
          <a:bodyPr spcFirstLastPara="1" wrap="square" lIns="91425" tIns="91425" rIns="91425" bIns="91425" anchor="t" anchorCtr="0">
            <a:noAutofit/>
          </a:bodyPr>
          <a:lstStyle/>
          <a:p>
            <a:pPr marL="342900" lvl="0" indent="-38100" rtl="0">
              <a:spcBef>
                <a:spcPts val="480"/>
              </a:spcBef>
              <a:spcAft>
                <a:spcPts val="0"/>
              </a:spcAft>
              <a:buNone/>
            </a:pPr>
            <a:endParaRPr/>
          </a:p>
          <a:p>
            <a:pPr marL="342900" lvl="0" indent="-38100" rtl="0">
              <a:spcBef>
                <a:spcPts val="48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Shape 626"/>
          <p:cNvSpPr txBox="1">
            <a:spLocks noGrp="1"/>
          </p:cNvSpPr>
          <p:nvPr>
            <p:ph type="body" idx="1"/>
          </p:nvPr>
        </p:nvSpPr>
        <p:spPr>
          <a:xfrm>
            <a:off x="692029" y="1945063"/>
            <a:ext cx="6972300" cy="1593000"/>
          </a:xfrm>
          <a:prstGeom prst="rect">
            <a:avLst/>
          </a:prstGeom>
          <a:noFill/>
          <a:ln>
            <a:noFill/>
          </a:ln>
        </p:spPr>
        <p:txBody>
          <a:bodyPr spcFirstLastPara="1" wrap="square" lIns="91425" tIns="45700" rIns="91425" bIns="45700" anchor="b" anchorCtr="0">
            <a:noAutofit/>
          </a:bodyPr>
          <a:lstStyle/>
          <a:p>
            <a:pPr marL="0" lvl="0" indent="0" rtl="0">
              <a:lnSpc>
                <a:spcPct val="90000"/>
              </a:lnSpc>
              <a:spcBef>
                <a:spcPts val="0"/>
              </a:spcBef>
              <a:spcAft>
                <a:spcPts val="0"/>
              </a:spcAft>
              <a:buClr>
                <a:schemeClr val="lt2"/>
              </a:buClr>
              <a:buFont typeface="Arial"/>
              <a:buNone/>
            </a:pPr>
            <a:r>
              <a:rPr lang="en" sz="4250">
                <a:solidFill>
                  <a:srgbClr val="FFFFFF"/>
                </a:solidFill>
                <a:latin typeface="Open Sans"/>
                <a:ea typeface="Open Sans"/>
                <a:cs typeface="Open Sans"/>
                <a:sym typeface="Open Sans"/>
              </a:rPr>
              <a:t>NEW GIM 40: </a:t>
            </a:r>
            <a:endParaRPr sz="4250">
              <a:solidFill>
                <a:srgbClr val="FFFFFF"/>
              </a:solidFill>
              <a:latin typeface="Open Sans"/>
              <a:ea typeface="Open Sans"/>
              <a:cs typeface="Open Sans"/>
              <a:sym typeface="Open Sans"/>
            </a:endParaRPr>
          </a:p>
          <a:p>
            <a:pPr marL="0" lvl="0" indent="0" rtl="0">
              <a:lnSpc>
                <a:spcPct val="90000"/>
              </a:lnSpc>
              <a:spcBef>
                <a:spcPts val="0"/>
              </a:spcBef>
              <a:spcAft>
                <a:spcPts val="0"/>
              </a:spcAft>
              <a:buClr>
                <a:schemeClr val="lt2"/>
              </a:buClr>
              <a:buFont typeface="Arial"/>
              <a:buNone/>
            </a:pPr>
            <a:r>
              <a:rPr lang="en" sz="4250">
                <a:solidFill>
                  <a:srgbClr val="FFFFFF"/>
                </a:solidFill>
                <a:latin typeface="Open Sans"/>
                <a:ea typeface="Open Sans"/>
                <a:cs typeface="Open Sans"/>
                <a:sym typeface="Open Sans"/>
              </a:rPr>
              <a:t>Disposition of UW Intellectual Property in Sponsored Programs</a:t>
            </a:r>
            <a:endParaRPr sz="4000">
              <a:solidFill>
                <a:srgbClr val="FFFFFF"/>
              </a:solidFill>
              <a:latin typeface="Open Sans"/>
              <a:ea typeface="Open Sans"/>
              <a:cs typeface="Open Sans"/>
              <a:sym typeface="Open Sans"/>
            </a:endParaRPr>
          </a:p>
        </p:txBody>
      </p:sp>
      <p:sp>
        <p:nvSpPr>
          <p:cNvPr id="627" name="Shape 627"/>
          <p:cNvSpPr txBox="1"/>
          <p:nvPr/>
        </p:nvSpPr>
        <p:spPr>
          <a:xfrm>
            <a:off x="692029" y="4308048"/>
            <a:ext cx="6656700" cy="18126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320"/>
              </a:spcBef>
              <a:spcAft>
                <a:spcPts val="0"/>
              </a:spcAft>
              <a:buClr>
                <a:schemeClr val="lt2"/>
              </a:buClr>
              <a:buFont typeface="Arial"/>
              <a:buNone/>
            </a:pPr>
            <a:r>
              <a:rPr lang="en" sz="2000">
                <a:solidFill>
                  <a:schemeClr val="lt2"/>
                </a:solidFill>
                <a:latin typeface="Open Sans"/>
                <a:ea typeface="Open Sans"/>
                <a:cs typeface="Open Sans"/>
                <a:sym typeface="Open Sans"/>
              </a:rPr>
              <a:t>April 2018 MRAM</a:t>
            </a:r>
            <a:endParaRPr sz="2000">
              <a:solidFill>
                <a:schemeClr val="lt2"/>
              </a:solidFill>
              <a:latin typeface="Open Sans"/>
              <a:ea typeface="Open Sans"/>
              <a:cs typeface="Open Sans"/>
              <a:sym typeface="Open Sans"/>
            </a:endParaRPr>
          </a:p>
          <a:p>
            <a:pPr marL="0" marR="0" lvl="0" indent="0" algn="l" rtl="0">
              <a:lnSpc>
                <a:spcPct val="100000"/>
              </a:lnSpc>
              <a:spcBef>
                <a:spcPts val="320"/>
              </a:spcBef>
              <a:spcAft>
                <a:spcPts val="0"/>
              </a:spcAft>
              <a:buClr>
                <a:schemeClr val="lt2"/>
              </a:buClr>
              <a:buFont typeface="Arial"/>
              <a:buNone/>
            </a:pPr>
            <a:r>
              <a:rPr lang="en" sz="2000">
                <a:solidFill>
                  <a:schemeClr val="lt2"/>
                </a:solidFill>
                <a:latin typeface="Open Sans"/>
                <a:ea typeface="Open Sans"/>
                <a:cs typeface="Open Sans"/>
                <a:sym typeface="Open Sans"/>
              </a:rPr>
              <a:t>Carol Rhodes, Director</a:t>
            </a:r>
            <a:endParaRPr sz="2000">
              <a:solidFill>
                <a:schemeClr val="lt2"/>
              </a:solidFill>
              <a:latin typeface="Open Sans"/>
              <a:ea typeface="Open Sans"/>
              <a:cs typeface="Open Sans"/>
              <a:sym typeface="Open Sans"/>
            </a:endParaRPr>
          </a:p>
          <a:p>
            <a:pPr marL="0" marR="0" lvl="0" indent="0" algn="l" rtl="0">
              <a:lnSpc>
                <a:spcPct val="100000"/>
              </a:lnSpc>
              <a:spcBef>
                <a:spcPts val="320"/>
              </a:spcBef>
              <a:spcAft>
                <a:spcPts val="0"/>
              </a:spcAft>
              <a:buClr>
                <a:schemeClr val="lt2"/>
              </a:buClr>
              <a:buFont typeface="Arial"/>
              <a:buNone/>
            </a:pPr>
            <a:r>
              <a:rPr lang="en" sz="2000">
                <a:solidFill>
                  <a:schemeClr val="lt2"/>
                </a:solidFill>
                <a:latin typeface="Open Sans"/>
                <a:ea typeface="Open Sans"/>
                <a:cs typeface="Open Sans"/>
                <a:sym typeface="Open Sans"/>
              </a:rPr>
              <a:t>Office of Sponsored Programs</a:t>
            </a:r>
            <a:endParaRPr sz="2000">
              <a:solidFill>
                <a:schemeClr val="lt2"/>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31"/>
        <p:cNvGrpSpPr/>
        <p:nvPr/>
      </p:nvGrpSpPr>
      <p:grpSpPr>
        <a:xfrm>
          <a:off x="0" y="0"/>
          <a:ext cx="0" cy="0"/>
          <a:chOff x="0" y="0"/>
          <a:chExt cx="0" cy="0"/>
        </a:xfrm>
      </p:grpSpPr>
      <p:sp>
        <p:nvSpPr>
          <p:cNvPr id="632" name="Shape 632"/>
          <p:cNvSpPr txBox="1">
            <a:spLocks noGrp="1"/>
          </p:cNvSpPr>
          <p:nvPr>
            <p:ph type="body" idx="1"/>
          </p:nvPr>
        </p:nvSpPr>
        <p:spPr>
          <a:xfrm>
            <a:off x="338100" y="1447800"/>
            <a:ext cx="8384700" cy="40155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endParaRPr sz="2200">
              <a:solidFill>
                <a:schemeClr val="dk1"/>
              </a:solidFill>
            </a:endParaRPr>
          </a:p>
          <a:p>
            <a:pPr marL="457200" lvl="0" indent="-368300" rtl="0">
              <a:lnSpc>
                <a:spcPct val="115000"/>
              </a:lnSpc>
              <a:spcBef>
                <a:spcPts val="0"/>
              </a:spcBef>
              <a:spcAft>
                <a:spcPts val="0"/>
              </a:spcAft>
              <a:buClr>
                <a:schemeClr val="dk1"/>
              </a:buClr>
              <a:buSzPts val="2200"/>
              <a:buChar char="&gt;"/>
            </a:pPr>
            <a:r>
              <a:rPr lang="en" sz="2200">
                <a:solidFill>
                  <a:schemeClr val="dk1"/>
                </a:solidFill>
              </a:rPr>
              <a:t>Reinforces Executive Order 36: Patent, Invention , and Copyright Policy specific to Sponsored Programs</a:t>
            </a:r>
            <a:endParaRPr sz="2200">
              <a:solidFill>
                <a:schemeClr val="dk1"/>
              </a:solidFill>
            </a:endParaRPr>
          </a:p>
          <a:p>
            <a:pPr marL="0" lvl="0" indent="0" rtl="0">
              <a:lnSpc>
                <a:spcPct val="115000"/>
              </a:lnSpc>
              <a:spcBef>
                <a:spcPts val="0"/>
              </a:spcBef>
              <a:spcAft>
                <a:spcPts val="0"/>
              </a:spcAft>
              <a:buNone/>
            </a:pPr>
            <a:endParaRPr sz="2200">
              <a:solidFill>
                <a:schemeClr val="dk1"/>
              </a:solidFill>
            </a:endParaRPr>
          </a:p>
          <a:p>
            <a:pPr marL="457200" lvl="0" indent="-368300" rtl="0">
              <a:lnSpc>
                <a:spcPct val="115000"/>
              </a:lnSpc>
              <a:spcBef>
                <a:spcPts val="0"/>
              </a:spcBef>
              <a:spcAft>
                <a:spcPts val="0"/>
              </a:spcAft>
              <a:buClr>
                <a:schemeClr val="dk1"/>
              </a:buClr>
              <a:buSzPts val="2200"/>
              <a:buChar char="&gt;"/>
            </a:pPr>
            <a:r>
              <a:rPr lang="en" sz="2200">
                <a:solidFill>
                  <a:schemeClr val="dk1"/>
                </a:solidFill>
              </a:rPr>
              <a:t>Reduces time involved negotiating IP terms while continuing to protect University assets and PI innovation.</a:t>
            </a:r>
            <a:endParaRPr sz="2200">
              <a:solidFill>
                <a:schemeClr val="dk1"/>
              </a:solidFill>
            </a:endParaRPr>
          </a:p>
          <a:p>
            <a:pPr marL="0" lvl="0" indent="0" rtl="0">
              <a:lnSpc>
                <a:spcPct val="115000"/>
              </a:lnSpc>
              <a:spcBef>
                <a:spcPts val="0"/>
              </a:spcBef>
              <a:spcAft>
                <a:spcPts val="0"/>
              </a:spcAft>
              <a:buNone/>
            </a:pPr>
            <a:endParaRPr sz="2200">
              <a:solidFill>
                <a:schemeClr val="dk1"/>
              </a:solidFill>
            </a:endParaRPr>
          </a:p>
          <a:p>
            <a:pPr marL="457200" lvl="0" indent="-368300" rtl="0">
              <a:lnSpc>
                <a:spcPct val="115000"/>
              </a:lnSpc>
              <a:spcBef>
                <a:spcPts val="0"/>
              </a:spcBef>
              <a:spcAft>
                <a:spcPts val="0"/>
              </a:spcAft>
              <a:buClr>
                <a:schemeClr val="dk1"/>
              </a:buClr>
              <a:buSzPts val="2200"/>
              <a:buChar char="&gt;"/>
            </a:pPr>
            <a:r>
              <a:rPr lang="en" sz="2200">
                <a:solidFill>
                  <a:schemeClr val="dk1"/>
                </a:solidFill>
              </a:rPr>
              <a:t>Ensure Transparency on implications of IP terms</a:t>
            </a:r>
            <a:endParaRPr sz="2400">
              <a:solidFill>
                <a:schemeClr val="dk1"/>
              </a:solidFill>
            </a:endParaRPr>
          </a:p>
          <a:p>
            <a:pPr marL="0" lvl="0" indent="0" rtl="0">
              <a:lnSpc>
                <a:spcPct val="115000"/>
              </a:lnSpc>
              <a:spcBef>
                <a:spcPts val="0"/>
              </a:spcBef>
              <a:spcAft>
                <a:spcPts val="0"/>
              </a:spcAft>
              <a:buNone/>
            </a:pPr>
            <a:endParaRPr sz="2200">
              <a:solidFill>
                <a:schemeClr val="dk1"/>
              </a:solidFill>
            </a:endParaRPr>
          </a:p>
          <a:p>
            <a:pPr marL="457200" lvl="0" indent="-368300" rtl="0">
              <a:lnSpc>
                <a:spcPct val="115000"/>
              </a:lnSpc>
              <a:spcBef>
                <a:spcPts val="0"/>
              </a:spcBef>
              <a:spcAft>
                <a:spcPts val="0"/>
              </a:spcAft>
              <a:buClr>
                <a:schemeClr val="dk1"/>
              </a:buClr>
              <a:buSzPts val="2200"/>
              <a:buChar char="&gt;"/>
            </a:pPr>
            <a:r>
              <a:rPr lang="en" sz="2200">
                <a:solidFill>
                  <a:schemeClr val="dk1"/>
                </a:solidFill>
              </a:rPr>
              <a:t>Better partner with PIs on IP disposition decision-making</a:t>
            </a:r>
            <a:endParaRPr sz="2200">
              <a:solidFill>
                <a:schemeClr val="dk1"/>
              </a:solidFill>
            </a:endParaRPr>
          </a:p>
          <a:p>
            <a:pPr marL="0" lvl="0" indent="0" rtl="0">
              <a:lnSpc>
                <a:spcPct val="115000"/>
              </a:lnSpc>
              <a:spcBef>
                <a:spcPts val="0"/>
              </a:spcBef>
              <a:spcAft>
                <a:spcPts val="0"/>
              </a:spcAft>
              <a:buNone/>
            </a:pPr>
            <a:endParaRPr sz="2400">
              <a:solidFill>
                <a:schemeClr val="dk1"/>
              </a:solidFill>
            </a:endParaRPr>
          </a:p>
          <a:p>
            <a:pPr marL="0" lvl="0" indent="0" rtl="0">
              <a:lnSpc>
                <a:spcPct val="115000"/>
              </a:lnSpc>
              <a:spcBef>
                <a:spcPts val="0"/>
              </a:spcBef>
              <a:spcAft>
                <a:spcPts val="0"/>
              </a:spcAft>
              <a:buNone/>
            </a:pPr>
            <a:endParaRPr sz="2400">
              <a:solidFill>
                <a:schemeClr val="dk1"/>
              </a:solidFill>
            </a:endParaRPr>
          </a:p>
        </p:txBody>
      </p:sp>
      <p:sp>
        <p:nvSpPr>
          <p:cNvPr id="633" name="Shape 633"/>
          <p:cNvSpPr txBox="1">
            <a:spLocks noGrp="1"/>
          </p:cNvSpPr>
          <p:nvPr>
            <p:ph type="body" idx="2"/>
          </p:nvPr>
        </p:nvSpPr>
        <p:spPr>
          <a:xfrm>
            <a:off x="550050" y="365800"/>
            <a:ext cx="7274400" cy="6189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33006F"/>
              </a:buClr>
              <a:buSzPts val="3000"/>
              <a:buFont typeface="Arial"/>
              <a:buNone/>
            </a:pPr>
            <a:r>
              <a:rPr lang="en" sz="3000">
                <a:solidFill>
                  <a:srgbClr val="33006F"/>
                </a:solidFill>
              </a:rPr>
              <a:t>Why a New GIM &amp; Process?</a:t>
            </a:r>
            <a:endParaRPr sz="3000">
              <a:solidFill>
                <a:srgbClr val="33006F"/>
              </a:solidFill>
            </a:endParaRPr>
          </a:p>
          <a:p>
            <a:pPr marL="0" marR="0" lvl="0" indent="0" algn="l" rtl="0">
              <a:lnSpc>
                <a:spcPct val="90000"/>
              </a:lnSpc>
              <a:spcBef>
                <a:spcPts val="600"/>
              </a:spcBef>
              <a:spcAft>
                <a:spcPts val="0"/>
              </a:spcAft>
              <a:buClr>
                <a:srgbClr val="33006F"/>
              </a:buClr>
              <a:buSzPts val="3000"/>
              <a:buFont typeface="Arial"/>
              <a:buNone/>
            </a:pPr>
            <a:endParaRPr sz="3000" b="0" i="0" u="none" strike="noStrike" cap="none">
              <a:solidFill>
                <a:srgbClr val="33006F"/>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37"/>
        <p:cNvGrpSpPr/>
        <p:nvPr/>
      </p:nvGrpSpPr>
      <p:grpSpPr>
        <a:xfrm>
          <a:off x="0" y="0"/>
          <a:ext cx="0" cy="0"/>
          <a:chOff x="0" y="0"/>
          <a:chExt cx="0" cy="0"/>
        </a:xfrm>
      </p:grpSpPr>
      <p:sp>
        <p:nvSpPr>
          <p:cNvPr id="638" name="Shape 638"/>
          <p:cNvSpPr txBox="1">
            <a:spLocks noGrp="1"/>
          </p:cNvSpPr>
          <p:nvPr>
            <p:ph type="body" idx="1"/>
          </p:nvPr>
        </p:nvSpPr>
        <p:spPr>
          <a:xfrm>
            <a:off x="379675" y="1611750"/>
            <a:ext cx="8384700" cy="4015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2400">
                <a:solidFill>
                  <a:schemeClr val="dk1"/>
                </a:solidFill>
              </a:rPr>
              <a:t>The UW: </a:t>
            </a:r>
            <a:endParaRPr sz="2400">
              <a:solidFill>
                <a:schemeClr val="dk1"/>
              </a:solidFill>
            </a:endParaRPr>
          </a:p>
          <a:p>
            <a:pPr marL="457200" lvl="0" indent="-368300" rtl="0">
              <a:lnSpc>
                <a:spcPct val="115000"/>
              </a:lnSpc>
              <a:spcBef>
                <a:spcPts val="0"/>
              </a:spcBef>
              <a:spcAft>
                <a:spcPts val="0"/>
              </a:spcAft>
              <a:buClr>
                <a:schemeClr val="dk1"/>
              </a:buClr>
              <a:buSzPts val="2200"/>
              <a:buChar char="&gt;"/>
            </a:pPr>
            <a:r>
              <a:rPr lang="en" sz="2200">
                <a:solidFill>
                  <a:schemeClr val="dk1"/>
                </a:solidFill>
              </a:rPr>
              <a:t>Owns IP generated on project or background IP brought to project</a:t>
            </a:r>
            <a:endParaRPr sz="2200">
              <a:solidFill>
                <a:schemeClr val="dk1"/>
              </a:solidFill>
            </a:endParaRPr>
          </a:p>
          <a:p>
            <a:pPr marL="457200" lvl="0" indent="-368300" rtl="0">
              <a:lnSpc>
                <a:spcPct val="115000"/>
              </a:lnSpc>
              <a:spcBef>
                <a:spcPts val="0"/>
              </a:spcBef>
              <a:spcAft>
                <a:spcPts val="0"/>
              </a:spcAft>
              <a:buClr>
                <a:schemeClr val="dk1"/>
              </a:buClr>
              <a:buSzPts val="2200"/>
              <a:buChar char="&gt;"/>
            </a:pPr>
            <a:r>
              <a:rPr lang="en" sz="2200">
                <a:solidFill>
                  <a:schemeClr val="dk1"/>
                </a:solidFill>
              </a:rPr>
              <a:t>Grants sponsor a license to project IP for internal R&amp;D but not commercialization</a:t>
            </a:r>
            <a:endParaRPr sz="2200">
              <a:solidFill>
                <a:schemeClr val="dk1"/>
              </a:solidFill>
            </a:endParaRPr>
          </a:p>
          <a:p>
            <a:pPr marL="457200" lvl="0" indent="-368300" rtl="0">
              <a:lnSpc>
                <a:spcPct val="115000"/>
              </a:lnSpc>
              <a:spcBef>
                <a:spcPts val="0"/>
              </a:spcBef>
              <a:spcAft>
                <a:spcPts val="0"/>
              </a:spcAft>
              <a:buClr>
                <a:schemeClr val="dk1"/>
              </a:buClr>
              <a:buSzPts val="2200"/>
              <a:buChar char="&gt;"/>
            </a:pPr>
            <a:r>
              <a:rPr lang="en" sz="2200">
                <a:solidFill>
                  <a:schemeClr val="dk1"/>
                </a:solidFill>
              </a:rPr>
              <a:t>May offer an option to negotiate a commercial license to sponsor</a:t>
            </a:r>
            <a:endParaRPr sz="2200">
              <a:solidFill>
                <a:schemeClr val="dk1"/>
              </a:solidFill>
            </a:endParaRPr>
          </a:p>
          <a:p>
            <a:pPr marL="457200" lvl="0" indent="-368300" rtl="0">
              <a:lnSpc>
                <a:spcPct val="115000"/>
              </a:lnSpc>
              <a:spcBef>
                <a:spcPts val="0"/>
              </a:spcBef>
              <a:spcAft>
                <a:spcPts val="0"/>
              </a:spcAft>
              <a:buClr>
                <a:schemeClr val="dk1"/>
              </a:buClr>
              <a:buSzPts val="2200"/>
              <a:buChar char="&gt;"/>
            </a:pPr>
            <a:r>
              <a:rPr lang="en" sz="2200">
                <a:solidFill>
                  <a:schemeClr val="dk1"/>
                </a:solidFill>
              </a:rPr>
              <a:t>Assigns IP in narrow circumstances</a:t>
            </a:r>
            <a:endParaRPr sz="2200">
              <a:solidFill>
                <a:schemeClr val="dk1"/>
              </a:solidFill>
            </a:endParaRPr>
          </a:p>
          <a:p>
            <a:pPr marL="457200" lvl="0" indent="-368300" rtl="0">
              <a:lnSpc>
                <a:spcPct val="115000"/>
              </a:lnSpc>
              <a:spcBef>
                <a:spcPts val="0"/>
              </a:spcBef>
              <a:spcAft>
                <a:spcPts val="0"/>
              </a:spcAft>
              <a:buClr>
                <a:schemeClr val="dk1"/>
              </a:buClr>
              <a:buSzPts val="2200"/>
              <a:buChar char="&gt;"/>
            </a:pPr>
            <a:r>
              <a:rPr lang="en" sz="2200">
                <a:solidFill>
                  <a:schemeClr val="dk1"/>
                </a:solidFill>
              </a:rPr>
              <a:t>Will include upfront commercial terms in agreement if industry sponsor wishes and PI agrees (WIAP program)</a:t>
            </a:r>
            <a:endParaRPr sz="2200">
              <a:solidFill>
                <a:schemeClr val="dk1"/>
              </a:solidFill>
            </a:endParaRPr>
          </a:p>
          <a:p>
            <a:pPr marL="457200" lvl="0" indent="-368300" rtl="0">
              <a:lnSpc>
                <a:spcPct val="115000"/>
              </a:lnSpc>
              <a:spcBef>
                <a:spcPts val="0"/>
              </a:spcBef>
              <a:spcAft>
                <a:spcPts val="0"/>
              </a:spcAft>
              <a:buClr>
                <a:schemeClr val="dk1"/>
              </a:buClr>
              <a:buSzPts val="2200"/>
              <a:buChar char="&gt;"/>
            </a:pPr>
            <a:r>
              <a:rPr lang="en" sz="2200">
                <a:solidFill>
                  <a:schemeClr val="dk1"/>
                </a:solidFill>
              </a:rPr>
              <a:t>Remains silent as to royalty sharing with sponsor</a:t>
            </a:r>
            <a:endParaRPr sz="2200">
              <a:solidFill>
                <a:srgbClr val="000000"/>
              </a:solidFill>
            </a:endParaRPr>
          </a:p>
          <a:p>
            <a:pPr marL="0" lvl="0" indent="0" rtl="0">
              <a:lnSpc>
                <a:spcPct val="115000"/>
              </a:lnSpc>
              <a:spcBef>
                <a:spcPts val="0"/>
              </a:spcBef>
              <a:spcAft>
                <a:spcPts val="0"/>
              </a:spcAft>
              <a:buNone/>
            </a:pPr>
            <a:r>
              <a:rPr lang="en" sz="2400">
                <a:solidFill>
                  <a:schemeClr val="dk1"/>
                </a:solidFill>
              </a:rPr>
              <a:t> </a:t>
            </a:r>
            <a:endParaRPr sz="2400">
              <a:solidFill>
                <a:schemeClr val="dk1"/>
              </a:solidFill>
            </a:endParaRPr>
          </a:p>
          <a:p>
            <a:pPr marL="0" lvl="0" indent="0" rtl="0">
              <a:lnSpc>
                <a:spcPct val="115000"/>
              </a:lnSpc>
              <a:spcBef>
                <a:spcPts val="0"/>
              </a:spcBef>
              <a:spcAft>
                <a:spcPts val="0"/>
              </a:spcAft>
              <a:buNone/>
            </a:pPr>
            <a:endParaRPr sz="2400">
              <a:solidFill>
                <a:schemeClr val="dk1"/>
              </a:solidFill>
            </a:endParaRPr>
          </a:p>
          <a:p>
            <a:pPr marL="0" lvl="0" indent="0" rtl="0">
              <a:lnSpc>
                <a:spcPct val="115000"/>
              </a:lnSpc>
              <a:spcBef>
                <a:spcPts val="0"/>
              </a:spcBef>
              <a:spcAft>
                <a:spcPts val="0"/>
              </a:spcAft>
              <a:buNone/>
            </a:pPr>
            <a:endParaRPr sz="2400">
              <a:solidFill>
                <a:schemeClr val="dk1"/>
              </a:solidFill>
            </a:endParaRPr>
          </a:p>
        </p:txBody>
      </p:sp>
      <p:sp>
        <p:nvSpPr>
          <p:cNvPr id="639" name="Shape 639"/>
          <p:cNvSpPr txBox="1">
            <a:spLocks noGrp="1"/>
          </p:cNvSpPr>
          <p:nvPr>
            <p:ph type="body" idx="2"/>
          </p:nvPr>
        </p:nvSpPr>
        <p:spPr>
          <a:xfrm>
            <a:off x="550050" y="670600"/>
            <a:ext cx="7274400" cy="6189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33006F"/>
              </a:buClr>
              <a:buSzPts val="3000"/>
              <a:buFont typeface="Arial"/>
              <a:buNone/>
            </a:pPr>
            <a:r>
              <a:rPr lang="en" sz="3000">
                <a:solidFill>
                  <a:srgbClr val="33006F"/>
                </a:solidFill>
              </a:rPr>
              <a:t>Standard UW Policy Position </a:t>
            </a:r>
            <a:endParaRPr sz="3000">
              <a:solidFill>
                <a:srgbClr val="33006F"/>
              </a:solidFill>
            </a:endParaRPr>
          </a:p>
          <a:p>
            <a:pPr marL="0" marR="0" lvl="0" indent="0" algn="l" rtl="0">
              <a:lnSpc>
                <a:spcPct val="90000"/>
              </a:lnSpc>
              <a:spcBef>
                <a:spcPts val="600"/>
              </a:spcBef>
              <a:spcAft>
                <a:spcPts val="0"/>
              </a:spcAft>
              <a:buClr>
                <a:srgbClr val="33006F"/>
              </a:buClr>
              <a:buSzPts val="3000"/>
              <a:buFont typeface="Arial"/>
              <a:buNone/>
            </a:pPr>
            <a:endParaRPr sz="3000" b="0" i="0" u="none" strike="noStrike" cap="none">
              <a:solidFill>
                <a:srgbClr val="33006F"/>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43"/>
        <p:cNvGrpSpPr/>
        <p:nvPr/>
      </p:nvGrpSpPr>
      <p:grpSpPr>
        <a:xfrm>
          <a:off x="0" y="0"/>
          <a:ext cx="0" cy="0"/>
          <a:chOff x="0" y="0"/>
          <a:chExt cx="0" cy="0"/>
        </a:xfrm>
      </p:grpSpPr>
      <p:sp>
        <p:nvSpPr>
          <p:cNvPr id="644" name="Shape 644"/>
          <p:cNvSpPr txBox="1">
            <a:spLocks noGrp="1"/>
          </p:cNvSpPr>
          <p:nvPr>
            <p:ph type="body" idx="1"/>
          </p:nvPr>
        </p:nvSpPr>
        <p:spPr>
          <a:xfrm>
            <a:off x="600375" y="1600200"/>
            <a:ext cx="8220300" cy="40155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endParaRPr sz="2200">
              <a:solidFill>
                <a:schemeClr val="dk1"/>
              </a:solidFill>
            </a:endParaRPr>
          </a:p>
          <a:p>
            <a:pPr marL="457200" lvl="0" indent="-368300" rtl="0">
              <a:lnSpc>
                <a:spcPct val="150000"/>
              </a:lnSpc>
              <a:spcBef>
                <a:spcPts val="0"/>
              </a:spcBef>
              <a:spcAft>
                <a:spcPts val="0"/>
              </a:spcAft>
              <a:buClr>
                <a:schemeClr val="dk1"/>
              </a:buClr>
              <a:buSzPts val="2200"/>
              <a:buChar char="&gt;"/>
            </a:pPr>
            <a:r>
              <a:rPr lang="en" sz="2200">
                <a:solidFill>
                  <a:schemeClr val="dk1"/>
                </a:solidFill>
              </a:rPr>
              <a:t>Memo captures stakeholder approval</a:t>
            </a:r>
            <a:endParaRPr sz="2200">
              <a:solidFill>
                <a:schemeClr val="dk1"/>
              </a:solidFill>
            </a:endParaRPr>
          </a:p>
          <a:p>
            <a:pPr marL="457200" lvl="0" indent="-368300" rtl="0">
              <a:lnSpc>
                <a:spcPct val="150000"/>
              </a:lnSpc>
              <a:spcBef>
                <a:spcPts val="0"/>
              </a:spcBef>
              <a:spcAft>
                <a:spcPts val="0"/>
              </a:spcAft>
              <a:buClr>
                <a:schemeClr val="dk1"/>
              </a:buClr>
              <a:buSzPts val="2200"/>
              <a:buChar char="&gt;"/>
            </a:pPr>
            <a:r>
              <a:rPr lang="en" sz="2200">
                <a:solidFill>
                  <a:schemeClr val="dk1"/>
                </a:solidFill>
              </a:rPr>
              <a:t>Clarity on responsibilities</a:t>
            </a:r>
            <a:endParaRPr sz="2200">
              <a:solidFill>
                <a:schemeClr val="dk1"/>
              </a:solidFill>
            </a:endParaRPr>
          </a:p>
          <a:p>
            <a:pPr marL="457200" lvl="0" indent="-368300" rtl="0">
              <a:lnSpc>
                <a:spcPct val="150000"/>
              </a:lnSpc>
              <a:spcBef>
                <a:spcPts val="0"/>
              </a:spcBef>
              <a:spcAft>
                <a:spcPts val="0"/>
              </a:spcAft>
              <a:buClr>
                <a:schemeClr val="dk1"/>
              </a:buClr>
              <a:buSzPts val="2200"/>
              <a:buChar char="&gt;"/>
            </a:pPr>
            <a:r>
              <a:rPr lang="en" sz="2200">
                <a:solidFill>
                  <a:schemeClr val="dk1"/>
                </a:solidFill>
              </a:rPr>
              <a:t>Streamlines process for accepting non-standard terms</a:t>
            </a:r>
            <a:endParaRPr sz="2200">
              <a:solidFill>
                <a:schemeClr val="dk1"/>
              </a:solidFill>
            </a:endParaRPr>
          </a:p>
          <a:p>
            <a:pPr marL="457200" lvl="0" indent="-368300" rtl="0">
              <a:lnSpc>
                <a:spcPct val="150000"/>
              </a:lnSpc>
              <a:spcBef>
                <a:spcPts val="0"/>
              </a:spcBef>
              <a:spcAft>
                <a:spcPts val="0"/>
              </a:spcAft>
              <a:buClr>
                <a:schemeClr val="dk1"/>
              </a:buClr>
              <a:buSzPts val="2200"/>
              <a:buChar char="&gt;"/>
            </a:pPr>
            <a:r>
              <a:rPr lang="en" sz="2200">
                <a:solidFill>
                  <a:schemeClr val="dk1"/>
                </a:solidFill>
              </a:rPr>
              <a:t>Clear Documentation retained with award</a:t>
            </a:r>
            <a:endParaRPr sz="2200">
              <a:solidFill>
                <a:schemeClr val="dk1"/>
              </a:solidFill>
            </a:endParaRPr>
          </a:p>
          <a:p>
            <a:pPr marL="0" lvl="0" indent="0" rtl="0">
              <a:lnSpc>
                <a:spcPct val="115000"/>
              </a:lnSpc>
              <a:spcBef>
                <a:spcPts val="0"/>
              </a:spcBef>
              <a:spcAft>
                <a:spcPts val="0"/>
              </a:spcAft>
              <a:buNone/>
            </a:pPr>
            <a:endParaRPr sz="2200">
              <a:solidFill>
                <a:schemeClr val="dk1"/>
              </a:solidFill>
            </a:endParaRPr>
          </a:p>
          <a:p>
            <a:pPr marL="0" lvl="0" indent="0" rtl="0">
              <a:lnSpc>
                <a:spcPct val="115000"/>
              </a:lnSpc>
              <a:spcBef>
                <a:spcPts val="0"/>
              </a:spcBef>
              <a:spcAft>
                <a:spcPts val="0"/>
              </a:spcAft>
              <a:buNone/>
            </a:pPr>
            <a:endParaRPr sz="2200">
              <a:solidFill>
                <a:schemeClr val="dk1"/>
              </a:solidFill>
            </a:endParaRPr>
          </a:p>
          <a:p>
            <a:pPr marL="0" lvl="0" indent="0" rtl="0">
              <a:lnSpc>
                <a:spcPct val="115000"/>
              </a:lnSpc>
              <a:spcBef>
                <a:spcPts val="0"/>
              </a:spcBef>
              <a:spcAft>
                <a:spcPts val="0"/>
              </a:spcAft>
              <a:buNone/>
            </a:pPr>
            <a:endParaRPr sz="2400">
              <a:solidFill>
                <a:schemeClr val="dk1"/>
              </a:solidFill>
            </a:endParaRPr>
          </a:p>
          <a:p>
            <a:pPr marL="0" lvl="0" indent="0" rtl="0">
              <a:lnSpc>
                <a:spcPct val="115000"/>
              </a:lnSpc>
              <a:spcBef>
                <a:spcPts val="0"/>
              </a:spcBef>
              <a:spcAft>
                <a:spcPts val="0"/>
              </a:spcAft>
              <a:buNone/>
            </a:pPr>
            <a:endParaRPr sz="2400">
              <a:solidFill>
                <a:schemeClr val="dk1"/>
              </a:solidFill>
            </a:endParaRPr>
          </a:p>
          <a:p>
            <a:pPr marL="0" lvl="0" indent="0" rtl="0">
              <a:lnSpc>
                <a:spcPct val="115000"/>
              </a:lnSpc>
              <a:spcBef>
                <a:spcPts val="0"/>
              </a:spcBef>
              <a:spcAft>
                <a:spcPts val="0"/>
              </a:spcAft>
              <a:buNone/>
            </a:pPr>
            <a:endParaRPr sz="2400">
              <a:solidFill>
                <a:schemeClr val="dk1"/>
              </a:solidFill>
            </a:endParaRPr>
          </a:p>
          <a:p>
            <a:pPr marL="0" lvl="0" indent="0" rtl="0">
              <a:lnSpc>
                <a:spcPct val="115000"/>
              </a:lnSpc>
              <a:spcBef>
                <a:spcPts val="0"/>
              </a:spcBef>
              <a:spcAft>
                <a:spcPts val="0"/>
              </a:spcAft>
              <a:buNone/>
            </a:pPr>
            <a:endParaRPr sz="2400">
              <a:solidFill>
                <a:schemeClr val="dk1"/>
              </a:solidFill>
            </a:endParaRPr>
          </a:p>
          <a:p>
            <a:pPr marL="0" lvl="0" indent="0" rtl="0">
              <a:lnSpc>
                <a:spcPct val="115000"/>
              </a:lnSpc>
              <a:spcBef>
                <a:spcPts val="0"/>
              </a:spcBef>
              <a:spcAft>
                <a:spcPts val="0"/>
              </a:spcAft>
              <a:buNone/>
            </a:pPr>
            <a:endParaRPr sz="2400">
              <a:solidFill>
                <a:schemeClr val="dk1"/>
              </a:solidFill>
            </a:endParaRPr>
          </a:p>
          <a:p>
            <a:pPr marL="0" lvl="0" indent="0" rtl="0">
              <a:lnSpc>
                <a:spcPct val="115000"/>
              </a:lnSpc>
              <a:spcBef>
                <a:spcPts val="0"/>
              </a:spcBef>
              <a:spcAft>
                <a:spcPts val="0"/>
              </a:spcAft>
              <a:buNone/>
            </a:pPr>
            <a:endParaRPr sz="2400">
              <a:solidFill>
                <a:schemeClr val="dk1"/>
              </a:solidFill>
            </a:endParaRPr>
          </a:p>
          <a:p>
            <a:pPr marL="0" lvl="0" indent="0" rtl="0">
              <a:lnSpc>
                <a:spcPct val="115000"/>
              </a:lnSpc>
              <a:spcBef>
                <a:spcPts val="0"/>
              </a:spcBef>
              <a:spcAft>
                <a:spcPts val="0"/>
              </a:spcAft>
              <a:buNone/>
            </a:pPr>
            <a:endParaRPr sz="2400">
              <a:solidFill>
                <a:schemeClr val="dk1"/>
              </a:solidFill>
            </a:endParaRPr>
          </a:p>
        </p:txBody>
      </p:sp>
      <p:sp>
        <p:nvSpPr>
          <p:cNvPr id="645" name="Shape 645"/>
          <p:cNvSpPr txBox="1">
            <a:spLocks noGrp="1"/>
          </p:cNvSpPr>
          <p:nvPr>
            <p:ph type="body" idx="2"/>
          </p:nvPr>
        </p:nvSpPr>
        <p:spPr>
          <a:xfrm>
            <a:off x="550050" y="289600"/>
            <a:ext cx="8016600" cy="6189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00"/>
              </a:spcBef>
              <a:spcAft>
                <a:spcPts val="0"/>
              </a:spcAft>
              <a:buClr>
                <a:srgbClr val="33006F"/>
              </a:buClr>
              <a:buSzPts val="3000"/>
              <a:buFont typeface="Arial"/>
              <a:buNone/>
            </a:pPr>
            <a:r>
              <a:rPr lang="en" sz="3000">
                <a:solidFill>
                  <a:srgbClr val="33006F"/>
                </a:solidFill>
              </a:rPr>
              <a:t>Formalized Internal Processes for </a:t>
            </a:r>
            <a:endParaRPr sz="3000">
              <a:solidFill>
                <a:srgbClr val="33006F"/>
              </a:solidFill>
            </a:endParaRPr>
          </a:p>
          <a:p>
            <a:pPr marL="0" marR="0" lvl="0" indent="0" algn="l" rtl="0">
              <a:lnSpc>
                <a:spcPct val="90000"/>
              </a:lnSpc>
              <a:spcBef>
                <a:spcPts val="600"/>
              </a:spcBef>
              <a:spcAft>
                <a:spcPts val="0"/>
              </a:spcAft>
              <a:buClr>
                <a:srgbClr val="33006F"/>
              </a:buClr>
              <a:buSzPts val="3000"/>
              <a:buFont typeface="Arial"/>
              <a:buNone/>
            </a:pPr>
            <a:r>
              <a:rPr lang="en" sz="3000">
                <a:solidFill>
                  <a:srgbClr val="33006F"/>
                </a:solidFill>
              </a:rPr>
              <a:t>UW IP Disposition</a:t>
            </a:r>
            <a:endParaRPr sz="3000" b="0" i="0" u="none" strike="noStrike" cap="none">
              <a:solidFill>
                <a:srgbClr val="33006F"/>
              </a:solidFill>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Shape 650"/>
          <p:cNvSpPr txBox="1">
            <a:spLocks noGrp="1"/>
          </p:cNvSpPr>
          <p:nvPr>
            <p:ph type="body" idx="1"/>
          </p:nvPr>
        </p:nvSpPr>
        <p:spPr>
          <a:xfrm>
            <a:off x="519357" y="219110"/>
            <a:ext cx="8184600" cy="992100"/>
          </a:xfrm>
          <a:prstGeom prst="rect">
            <a:avLst/>
          </a:prstGeom>
        </p:spPr>
        <p:txBody>
          <a:bodyPr spcFirstLastPara="1" wrap="square" lIns="91425" tIns="91425" rIns="91425" bIns="91425" anchor="b" anchorCtr="0">
            <a:noAutofit/>
          </a:bodyPr>
          <a:lstStyle/>
          <a:p>
            <a:pPr marL="0" lvl="0" indent="190500" rtl="0">
              <a:spcBef>
                <a:spcPts val="600"/>
              </a:spcBef>
              <a:spcAft>
                <a:spcPts val="0"/>
              </a:spcAft>
              <a:buNone/>
            </a:pPr>
            <a:r>
              <a:rPr lang="en"/>
              <a:t>Resources</a:t>
            </a:r>
            <a:endParaRPr/>
          </a:p>
        </p:txBody>
      </p:sp>
      <p:sp>
        <p:nvSpPr>
          <p:cNvPr id="651" name="Shape 651"/>
          <p:cNvSpPr txBox="1">
            <a:spLocks noGrp="1"/>
          </p:cNvSpPr>
          <p:nvPr>
            <p:ph type="body" idx="2"/>
          </p:nvPr>
        </p:nvSpPr>
        <p:spPr>
          <a:xfrm>
            <a:off x="665905" y="1703175"/>
            <a:ext cx="8196300" cy="4015500"/>
          </a:xfrm>
          <a:prstGeom prst="rect">
            <a:avLst/>
          </a:prstGeom>
        </p:spPr>
        <p:txBody>
          <a:bodyPr spcFirstLastPara="1" wrap="square" lIns="91425" tIns="91425" rIns="91425" bIns="91425" anchor="t" anchorCtr="0">
            <a:noAutofit/>
          </a:bodyPr>
          <a:lstStyle/>
          <a:p>
            <a:pPr marL="0" lvl="0" indent="0" rtl="0">
              <a:lnSpc>
                <a:spcPct val="115000"/>
              </a:lnSpc>
              <a:spcBef>
                <a:spcPts val="500"/>
              </a:spcBef>
              <a:spcAft>
                <a:spcPts val="0"/>
              </a:spcAft>
              <a:buNone/>
            </a:pPr>
            <a:r>
              <a:rPr lang="en" sz="1800"/>
              <a:t>GIM 40:</a:t>
            </a:r>
            <a:endParaRPr sz="1800"/>
          </a:p>
          <a:p>
            <a:pPr marL="0" lvl="0" indent="0" rtl="0">
              <a:lnSpc>
                <a:spcPct val="115000"/>
              </a:lnSpc>
              <a:spcBef>
                <a:spcPts val="500"/>
              </a:spcBef>
              <a:spcAft>
                <a:spcPts val="0"/>
              </a:spcAft>
              <a:buNone/>
            </a:pPr>
            <a:r>
              <a:rPr lang="en" sz="1800" u="sng">
                <a:solidFill>
                  <a:schemeClr val="hlink"/>
                </a:solidFill>
                <a:hlinkClick r:id="rId3"/>
              </a:rPr>
              <a:t>https://www.washington.edu/research/policies/gim-40/</a:t>
            </a:r>
            <a:r>
              <a:rPr lang="en" sz="1800">
                <a:solidFill>
                  <a:srgbClr val="000000"/>
                </a:solidFill>
              </a:rPr>
              <a:t> </a:t>
            </a:r>
            <a:endParaRPr sz="1800"/>
          </a:p>
          <a:p>
            <a:pPr marL="0" lvl="0" indent="0" rtl="0">
              <a:lnSpc>
                <a:spcPct val="115000"/>
              </a:lnSpc>
              <a:spcBef>
                <a:spcPts val="500"/>
              </a:spcBef>
              <a:spcAft>
                <a:spcPts val="0"/>
              </a:spcAft>
              <a:buNone/>
            </a:pPr>
            <a:endParaRPr sz="1800"/>
          </a:p>
          <a:p>
            <a:pPr marL="0" lvl="0" indent="0" rtl="0">
              <a:lnSpc>
                <a:spcPct val="115000"/>
              </a:lnSpc>
              <a:spcBef>
                <a:spcPts val="500"/>
              </a:spcBef>
              <a:spcAft>
                <a:spcPts val="0"/>
              </a:spcAft>
              <a:buNone/>
            </a:pPr>
            <a:r>
              <a:rPr lang="en" sz="1800"/>
              <a:t>Executive Order36: </a:t>
            </a:r>
            <a:r>
              <a:rPr lang="en" sz="1800" u="sng">
                <a:solidFill>
                  <a:schemeClr val="hlink"/>
                </a:solidFill>
                <a:hlinkClick r:id="rId4"/>
              </a:rPr>
              <a:t>http://www.washington.edu/admin/rules/policies/PO/EO36.html</a:t>
            </a:r>
            <a:endParaRPr sz="1800" u="sng">
              <a:solidFill>
                <a:schemeClr val="hlink"/>
              </a:solidFill>
              <a:hlinkClick r:id="rId4"/>
            </a:endParaRPr>
          </a:p>
          <a:p>
            <a:pPr marL="0" lvl="0" indent="0" rtl="0">
              <a:lnSpc>
                <a:spcPct val="115000"/>
              </a:lnSpc>
              <a:spcBef>
                <a:spcPts val="500"/>
              </a:spcBef>
              <a:spcAft>
                <a:spcPts val="0"/>
              </a:spcAft>
              <a:buNone/>
            </a:pPr>
            <a:endParaRPr sz="1800"/>
          </a:p>
          <a:p>
            <a:pPr marL="0" lvl="0" indent="0" rtl="0">
              <a:lnSpc>
                <a:spcPct val="100000"/>
              </a:lnSpc>
              <a:spcBef>
                <a:spcPts val="500"/>
              </a:spcBef>
              <a:spcAft>
                <a:spcPts val="0"/>
              </a:spcAft>
              <a:buNone/>
            </a:pPr>
            <a:r>
              <a:rPr lang="en" sz="1800"/>
              <a:t>Administrative Policy Statement 59.4 </a:t>
            </a:r>
            <a:endParaRPr sz="1800"/>
          </a:p>
          <a:p>
            <a:pPr marL="0" lvl="0" indent="0" rtl="0">
              <a:lnSpc>
                <a:spcPct val="100000"/>
              </a:lnSpc>
              <a:spcBef>
                <a:spcPts val="500"/>
              </a:spcBef>
              <a:spcAft>
                <a:spcPts val="0"/>
              </a:spcAft>
              <a:buNone/>
            </a:pPr>
            <a:r>
              <a:rPr lang="en" sz="1800"/>
              <a:t>Technology Transfer: </a:t>
            </a:r>
            <a:r>
              <a:rPr lang="en" sz="1800" u="sng">
                <a:solidFill>
                  <a:schemeClr val="hlink"/>
                </a:solidFill>
                <a:hlinkClick r:id="rId5"/>
              </a:rPr>
              <a:t>http://www.washington.edu/admin/rules/policies/APS/59.04.html</a:t>
            </a:r>
            <a:endParaRPr sz="1800" u="sng">
              <a:solidFill>
                <a:schemeClr val="hlink"/>
              </a:solidFill>
              <a:hlinkClick r:id="rId5"/>
            </a:endParaRPr>
          </a:p>
          <a:p>
            <a:pPr marL="342900" lvl="0" indent="-38100" rtl="0">
              <a:spcBef>
                <a:spcPts val="480"/>
              </a:spcBef>
              <a:spcAft>
                <a:spcPts val="0"/>
              </a:spcAft>
              <a:buNone/>
            </a:pPr>
            <a:endParaRPr sz="1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Shape 656"/>
          <p:cNvSpPr txBox="1">
            <a:spLocks noGrp="1"/>
          </p:cNvSpPr>
          <p:nvPr>
            <p:ph type="body" idx="1"/>
          </p:nvPr>
        </p:nvSpPr>
        <p:spPr>
          <a:xfrm>
            <a:off x="519357" y="219110"/>
            <a:ext cx="8184600" cy="992100"/>
          </a:xfrm>
          <a:prstGeom prst="rect">
            <a:avLst/>
          </a:prstGeom>
        </p:spPr>
        <p:txBody>
          <a:bodyPr spcFirstLastPara="1" wrap="square" lIns="91425" tIns="91425" rIns="91425" bIns="91425" anchor="b" anchorCtr="0">
            <a:noAutofit/>
          </a:bodyPr>
          <a:lstStyle/>
          <a:p>
            <a:pPr marL="0" lvl="0" indent="190500" rtl="0">
              <a:spcBef>
                <a:spcPts val="600"/>
              </a:spcBef>
              <a:spcAft>
                <a:spcPts val="0"/>
              </a:spcAft>
              <a:buNone/>
            </a:pPr>
            <a:r>
              <a:rPr lang="en"/>
              <a:t>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Shape 479"/>
          <p:cNvSpPr txBox="1">
            <a:spLocks noGrp="1"/>
          </p:cNvSpPr>
          <p:nvPr>
            <p:ph type="body" idx="1"/>
          </p:nvPr>
        </p:nvSpPr>
        <p:spPr>
          <a:xfrm>
            <a:off x="671757" y="1332224"/>
            <a:ext cx="6972300" cy="2641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E8D3A2"/>
              </a:buClr>
              <a:buSzPts val="4000"/>
              <a:buFont typeface="Arial"/>
              <a:buNone/>
            </a:pPr>
            <a:r>
              <a:rPr lang="en" sz="4000" b="0" i="0" u="none" strike="noStrike" cap="none">
                <a:solidFill>
                  <a:srgbClr val="E8D3A2"/>
                </a:solidFill>
                <a:latin typeface="Encode Sans Black"/>
                <a:ea typeface="Encode Sans Black"/>
                <a:cs typeface="Encode Sans Black"/>
                <a:sym typeface="Encode Sans Black"/>
              </a:rPr>
              <a:t>NSF Article X</a:t>
            </a:r>
            <a:endParaRPr/>
          </a:p>
        </p:txBody>
      </p:sp>
      <p:sp>
        <p:nvSpPr>
          <p:cNvPr id="480" name="Shape 480"/>
          <p:cNvSpPr txBox="1"/>
          <p:nvPr/>
        </p:nvSpPr>
        <p:spPr>
          <a:xfrm>
            <a:off x="671757" y="6063185"/>
            <a:ext cx="18885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b="0" i="0" u="none" strike="noStrike" cap="none">
                <a:solidFill>
                  <a:schemeClr val="lt1"/>
                </a:solidFill>
                <a:latin typeface="Calibri"/>
                <a:ea typeface="Calibri"/>
                <a:cs typeface="Calibri"/>
                <a:sym typeface="Calibri"/>
              </a:rPr>
              <a:t>Office of Research</a:t>
            </a:r>
            <a:endParaRPr sz="1800">
              <a:solidFill>
                <a:schemeClr val="lt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Shape 661"/>
          <p:cNvSpPr txBox="1">
            <a:spLocks noGrp="1"/>
          </p:cNvSpPr>
          <p:nvPr>
            <p:ph type="body" idx="1"/>
          </p:nvPr>
        </p:nvSpPr>
        <p:spPr>
          <a:xfrm>
            <a:off x="692029" y="1945063"/>
            <a:ext cx="6972300" cy="1593000"/>
          </a:xfrm>
          <a:prstGeom prst="rect">
            <a:avLst/>
          </a:prstGeom>
          <a:noFill/>
          <a:ln>
            <a:noFill/>
          </a:ln>
        </p:spPr>
        <p:txBody>
          <a:bodyPr spcFirstLastPara="1" wrap="square" lIns="91425" tIns="45700" rIns="91425" bIns="45700" anchor="b" anchorCtr="0">
            <a:noAutofit/>
          </a:bodyPr>
          <a:lstStyle/>
          <a:p>
            <a:pPr marL="0" lvl="0" indent="0" rtl="0">
              <a:lnSpc>
                <a:spcPct val="90000"/>
              </a:lnSpc>
              <a:spcBef>
                <a:spcPts val="0"/>
              </a:spcBef>
              <a:spcAft>
                <a:spcPts val="0"/>
              </a:spcAft>
              <a:buClr>
                <a:schemeClr val="lt2"/>
              </a:buClr>
              <a:buFont typeface="Arial"/>
              <a:buNone/>
            </a:pPr>
            <a:r>
              <a:rPr lang="en" sz="4250">
                <a:solidFill>
                  <a:srgbClr val="FFFFFF"/>
                </a:solidFill>
                <a:latin typeface="Open Sans"/>
                <a:ea typeface="Open Sans"/>
                <a:cs typeface="Open Sans"/>
                <a:sym typeface="Open Sans"/>
              </a:rPr>
              <a:t>Reminder: </a:t>
            </a:r>
            <a:endParaRPr sz="4250">
              <a:solidFill>
                <a:srgbClr val="FFFFFF"/>
              </a:solidFill>
              <a:latin typeface="Open Sans"/>
              <a:ea typeface="Open Sans"/>
              <a:cs typeface="Open Sans"/>
              <a:sym typeface="Open Sans"/>
            </a:endParaRPr>
          </a:p>
          <a:p>
            <a:pPr marL="0" lvl="0" indent="0" rtl="0">
              <a:lnSpc>
                <a:spcPct val="90000"/>
              </a:lnSpc>
              <a:spcBef>
                <a:spcPts val="0"/>
              </a:spcBef>
              <a:spcAft>
                <a:spcPts val="0"/>
              </a:spcAft>
              <a:buClr>
                <a:schemeClr val="lt2"/>
              </a:buClr>
              <a:buFont typeface="Arial"/>
              <a:buNone/>
            </a:pPr>
            <a:r>
              <a:rPr lang="en" sz="4250">
                <a:solidFill>
                  <a:srgbClr val="FFFFFF"/>
                </a:solidFill>
                <a:latin typeface="Open Sans"/>
                <a:ea typeface="Open Sans"/>
                <a:cs typeface="Open Sans"/>
                <a:sym typeface="Open Sans"/>
              </a:rPr>
              <a:t>UWIT VPN </a:t>
            </a:r>
            <a:endParaRPr sz="4250">
              <a:solidFill>
                <a:srgbClr val="FFFFFF"/>
              </a:solidFill>
              <a:latin typeface="Open Sans"/>
              <a:ea typeface="Open Sans"/>
              <a:cs typeface="Open Sans"/>
              <a:sym typeface="Open Sans"/>
            </a:endParaRPr>
          </a:p>
          <a:p>
            <a:pPr marL="0" lvl="0" indent="0" rtl="0">
              <a:lnSpc>
                <a:spcPct val="90000"/>
              </a:lnSpc>
              <a:spcBef>
                <a:spcPts val="0"/>
              </a:spcBef>
              <a:spcAft>
                <a:spcPts val="0"/>
              </a:spcAft>
              <a:buClr>
                <a:schemeClr val="lt2"/>
              </a:buClr>
              <a:buFont typeface="Arial"/>
              <a:buNone/>
            </a:pPr>
            <a:r>
              <a:rPr lang="en" sz="4250">
                <a:solidFill>
                  <a:srgbClr val="FFFFFF"/>
                </a:solidFill>
                <a:latin typeface="Open Sans"/>
                <a:ea typeface="Open Sans"/>
                <a:cs typeface="Open Sans"/>
                <a:sym typeface="Open Sans"/>
              </a:rPr>
              <a:t>Network Changes</a:t>
            </a:r>
            <a:endParaRPr sz="4250">
              <a:solidFill>
                <a:srgbClr val="FFFFFF"/>
              </a:solidFill>
              <a:latin typeface="Open Sans"/>
              <a:ea typeface="Open Sans"/>
              <a:cs typeface="Open Sans"/>
              <a:sym typeface="Open Sans"/>
            </a:endParaRPr>
          </a:p>
          <a:p>
            <a:pPr marL="0" lvl="0" indent="0" rtl="0">
              <a:lnSpc>
                <a:spcPct val="90000"/>
              </a:lnSpc>
              <a:spcBef>
                <a:spcPts val="0"/>
              </a:spcBef>
              <a:spcAft>
                <a:spcPts val="0"/>
              </a:spcAft>
              <a:buClr>
                <a:schemeClr val="lt2"/>
              </a:buClr>
              <a:buFont typeface="Arial"/>
              <a:buNone/>
            </a:pPr>
            <a:r>
              <a:rPr lang="en" sz="4250">
                <a:solidFill>
                  <a:srgbClr val="FFFFFF"/>
                </a:solidFill>
                <a:latin typeface="Open Sans"/>
                <a:ea typeface="Open Sans"/>
                <a:cs typeface="Open Sans"/>
                <a:sym typeface="Open Sans"/>
              </a:rPr>
              <a:t>Effective 4/24</a:t>
            </a:r>
            <a:endParaRPr sz="4250">
              <a:solidFill>
                <a:srgbClr val="FFFFFF"/>
              </a:solidFill>
              <a:latin typeface="Open Sans"/>
              <a:ea typeface="Open Sans"/>
              <a:cs typeface="Open Sans"/>
              <a:sym typeface="Open Sans"/>
            </a:endParaRPr>
          </a:p>
        </p:txBody>
      </p:sp>
      <p:sp>
        <p:nvSpPr>
          <p:cNvPr id="662" name="Shape 662"/>
          <p:cNvSpPr txBox="1"/>
          <p:nvPr/>
        </p:nvSpPr>
        <p:spPr>
          <a:xfrm>
            <a:off x="692029" y="4308048"/>
            <a:ext cx="6656700" cy="18126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320"/>
              </a:spcBef>
              <a:spcAft>
                <a:spcPts val="0"/>
              </a:spcAft>
              <a:buClr>
                <a:schemeClr val="lt2"/>
              </a:buClr>
              <a:buFont typeface="Arial"/>
              <a:buNone/>
            </a:pPr>
            <a:r>
              <a:rPr lang="en" sz="2000">
                <a:solidFill>
                  <a:schemeClr val="lt2"/>
                </a:solidFill>
                <a:latin typeface="Open Sans"/>
                <a:ea typeface="Open Sans"/>
                <a:cs typeface="Open Sans"/>
                <a:sym typeface="Open Sans"/>
              </a:rPr>
              <a:t>April 2018 MRAM</a:t>
            </a:r>
            <a:endParaRPr sz="2000">
              <a:solidFill>
                <a:schemeClr val="lt2"/>
              </a:solidFill>
              <a:latin typeface="Open Sans"/>
              <a:ea typeface="Open Sans"/>
              <a:cs typeface="Open Sans"/>
              <a:sym typeface="Open Sans"/>
            </a:endParaRPr>
          </a:p>
          <a:p>
            <a:pPr marL="0" marR="0" lvl="0" indent="0" algn="l" rtl="0">
              <a:lnSpc>
                <a:spcPct val="100000"/>
              </a:lnSpc>
              <a:spcBef>
                <a:spcPts val="320"/>
              </a:spcBef>
              <a:spcAft>
                <a:spcPts val="0"/>
              </a:spcAft>
              <a:buClr>
                <a:schemeClr val="lt2"/>
              </a:buClr>
              <a:buFont typeface="Arial"/>
              <a:buNone/>
            </a:pPr>
            <a:r>
              <a:rPr lang="en" sz="2000">
                <a:solidFill>
                  <a:schemeClr val="lt2"/>
                </a:solidFill>
                <a:latin typeface="Open Sans"/>
                <a:ea typeface="Open Sans"/>
                <a:cs typeface="Open Sans"/>
                <a:sym typeface="Open Sans"/>
              </a:rPr>
              <a:t>Carol Rhodes, Director</a:t>
            </a:r>
            <a:endParaRPr sz="2000">
              <a:solidFill>
                <a:schemeClr val="lt2"/>
              </a:solidFill>
              <a:latin typeface="Open Sans"/>
              <a:ea typeface="Open Sans"/>
              <a:cs typeface="Open Sans"/>
              <a:sym typeface="Open Sans"/>
            </a:endParaRPr>
          </a:p>
          <a:p>
            <a:pPr marL="0" marR="0" lvl="0" indent="0" algn="l" rtl="0">
              <a:lnSpc>
                <a:spcPct val="100000"/>
              </a:lnSpc>
              <a:spcBef>
                <a:spcPts val="320"/>
              </a:spcBef>
              <a:spcAft>
                <a:spcPts val="0"/>
              </a:spcAft>
              <a:buClr>
                <a:schemeClr val="lt2"/>
              </a:buClr>
              <a:buFont typeface="Arial"/>
              <a:buNone/>
            </a:pPr>
            <a:r>
              <a:rPr lang="en" sz="2000">
                <a:solidFill>
                  <a:schemeClr val="lt2"/>
                </a:solidFill>
                <a:latin typeface="Open Sans"/>
                <a:ea typeface="Open Sans"/>
                <a:cs typeface="Open Sans"/>
                <a:sym typeface="Open Sans"/>
              </a:rPr>
              <a:t>Office of Sponsored Programs</a:t>
            </a:r>
            <a:endParaRPr sz="2000">
              <a:solidFill>
                <a:schemeClr val="lt2"/>
              </a:solidFill>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Shape 667"/>
          <p:cNvSpPr txBox="1">
            <a:spLocks noGrp="1"/>
          </p:cNvSpPr>
          <p:nvPr>
            <p:ph type="body" idx="1"/>
          </p:nvPr>
        </p:nvSpPr>
        <p:spPr>
          <a:xfrm>
            <a:off x="671750" y="752504"/>
            <a:ext cx="8184600" cy="617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400"/>
              </a:spcBef>
              <a:spcAft>
                <a:spcPts val="0"/>
              </a:spcAft>
              <a:buClr>
                <a:srgbClr val="151516"/>
              </a:buClr>
              <a:buSzPts val="2000"/>
              <a:buFont typeface="Merriweather Sans"/>
              <a:buNone/>
            </a:pPr>
            <a:r>
              <a:rPr lang="en" sz="3000" i="0" u="none" strike="noStrike" cap="none">
                <a:solidFill>
                  <a:srgbClr val="4B2E83"/>
                </a:solidFill>
                <a:latin typeface="Open Sans"/>
                <a:ea typeface="Open Sans"/>
                <a:cs typeface="Open Sans"/>
                <a:sym typeface="Open Sans"/>
              </a:rPr>
              <a:t>What</a:t>
            </a:r>
            <a:r>
              <a:rPr lang="en">
                <a:latin typeface="Open Sans"/>
                <a:ea typeface="Open Sans"/>
                <a:cs typeface="Open Sans"/>
                <a:sym typeface="Open Sans"/>
              </a:rPr>
              <a:t> Do You Need to Do</a:t>
            </a:r>
            <a:r>
              <a:rPr lang="en" sz="3000" i="0" u="none" strike="noStrike" cap="none">
                <a:solidFill>
                  <a:srgbClr val="4B2E83"/>
                </a:solidFill>
                <a:latin typeface="Open Sans"/>
                <a:ea typeface="Open Sans"/>
                <a:cs typeface="Open Sans"/>
                <a:sym typeface="Open Sans"/>
              </a:rPr>
              <a:t>?</a:t>
            </a:r>
            <a:endParaRPr sz="3000" i="0" u="none" strike="noStrike" cap="none">
              <a:solidFill>
                <a:srgbClr val="4B2E83"/>
              </a:solidFill>
              <a:latin typeface="Open Sans"/>
              <a:ea typeface="Open Sans"/>
              <a:cs typeface="Open Sans"/>
              <a:sym typeface="Open Sans"/>
            </a:endParaRPr>
          </a:p>
        </p:txBody>
      </p:sp>
      <p:sp>
        <p:nvSpPr>
          <p:cNvPr id="668" name="Shape 668"/>
          <p:cNvSpPr txBox="1">
            <a:spLocks noGrp="1"/>
          </p:cNvSpPr>
          <p:nvPr>
            <p:ph type="body" idx="2"/>
          </p:nvPr>
        </p:nvSpPr>
        <p:spPr>
          <a:xfrm>
            <a:off x="430700" y="1736725"/>
            <a:ext cx="8558100" cy="40155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400"/>
              <a:buFont typeface="Open Sans"/>
              <a:buChar char="&gt;"/>
            </a:pPr>
            <a:r>
              <a:rPr lang="en" sz="2400" b="0" i="0" u="none" strike="noStrike" cap="none">
                <a:solidFill>
                  <a:srgbClr val="4B2E83"/>
                </a:solidFill>
                <a:latin typeface="Open Sans"/>
                <a:ea typeface="Open Sans"/>
                <a:cs typeface="Open Sans"/>
                <a:sym typeface="Open Sans"/>
              </a:rPr>
              <a:t>Connections </a:t>
            </a:r>
            <a:r>
              <a:rPr lang="en" sz="2400" i="0" strike="noStrike" cap="none">
                <a:solidFill>
                  <a:srgbClr val="4B2E83"/>
                </a:solidFill>
                <a:latin typeface="Open Sans"/>
                <a:ea typeface="Open Sans"/>
                <a:cs typeface="Open Sans"/>
                <a:sym typeface="Open Sans"/>
              </a:rPr>
              <a:t>on campus </a:t>
            </a:r>
            <a:r>
              <a:rPr lang="en" sz="2400" b="0" i="0" u="none" strike="noStrike" cap="none">
                <a:solidFill>
                  <a:srgbClr val="4B2E83"/>
                </a:solidFill>
                <a:latin typeface="Open Sans"/>
                <a:ea typeface="Open Sans"/>
                <a:cs typeface="Open Sans"/>
                <a:sym typeface="Open Sans"/>
              </a:rPr>
              <a:t>will not be affected</a:t>
            </a:r>
            <a:endParaRPr b="0">
              <a:latin typeface="Open Sans"/>
              <a:ea typeface="Open Sans"/>
              <a:cs typeface="Open Sans"/>
              <a:sym typeface="Open Sans"/>
            </a:endParaRPr>
          </a:p>
          <a:p>
            <a:pPr marL="457200" marR="0" lvl="0" indent="0" algn="l" rtl="0">
              <a:spcBef>
                <a:spcPts val="400"/>
              </a:spcBef>
              <a:spcAft>
                <a:spcPts val="0"/>
              </a:spcAft>
              <a:buNone/>
            </a:pPr>
            <a:r>
              <a:rPr lang="en" sz="2000" b="0" i="0" u="none" strike="noStrike" cap="none">
                <a:solidFill>
                  <a:srgbClr val="4B2E83"/>
                </a:solidFill>
                <a:latin typeface="Open Sans"/>
                <a:ea typeface="Open Sans"/>
                <a:cs typeface="Open Sans"/>
                <a:sym typeface="Open Sans"/>
              </a:rPr>
              <a:t>“Campus” includes Seattle/Tacoma/Bothell campuses, UW Medicine and associated hospitals/clinics, some remote </a:t>
            </a:r>
            <a:endParaRPr sz="2000" b="0">
              <a:latin typeface="Open Sans"/>
              <a:ea typeface="Open Sans"/>
              <a:cs typeface="Open Sans"/>
              <a:sym typeface="Open Sans"/>
            </a:endParaRPr>
          </a:p>
          <a:p>
            <a:pPr marL="457200" marR="0" lvl="0" indent="0" algn="l" rtl="0">
              <a:spcBef>
                <a:spcPts val="400"/>
              </a:spcBef>
              <a:spcAft>
                <a:spcPts val="0"/>
              </a:spcAft>
              <a:buNone/>
            </a:pPr>
            <a:r>
              <a:rPr lang="en" sz="2000" b="0" i="0" u="none" strike="noStrike" cap="none">
                <a:solidFill>
                  <a:srgbClr val="4B2E83"/>
                </a:solidFill>
                <a:latin typeface="Open Sans"/>
                <a:ea typeface="Open Sans"/>
                <a:cs typeface="Open Sans"/>
                <a:sym typeface="Open Sans"/>
              </a:rPr>
              <a:t>research sites</a:t>
            </a:r>
            <a:endParaRPr b="0">
              <a:latin typeface="Open Sans"/>
              <a:ea typeface="Open Sans"/>
              <a:cs typeface="Open Sans"/>
              <a:sym typeface="Open Sans"/>
            </a:endParaRPr>
          </a:p>
          <a:p>
            <a:pPr marL="0" marR="0" lvl="0" indent="0" algn="l" rtl="0">
              <a:spcBef>
                <a:spcPts val="360"/>
              </a:spcBef>
              <a:spcAft>
                <a:spcPts val="0"/>
              </a:spcAft>
              <a:buClr>
                <a:srgbClr val="4B2E83"/>
              </a:buClr>
              <a:buSzPts val="1800"/>
              <a:buFont typeface="Merriweather Sans"/>
              <a:buNone/>
            </a:pPr>
            <a:endParaRPr sz="1800" b="0" i="0" u="none" strike="noStrike" cap="none">
              <a:solidFill>
                <a:srgbClr val="4B2E83"/>
              </a:solidFill>
              <a:latin typeface="Open Sans"/>
              <a:ea typeface="Open Sans"/>
              <a:cs typeface="Open Sans"/>
              <a:sym typeface="Open Sans"/>
            </a:endParaRPr>
          </a:p>
          <a:p>
            <a:pPr marL="342900" marR="0" lvl="0" indent="-342900" algn="l" rtl="0">
              <a:spcBef>
                <a:spcPts val="480"/>
              </a:spcBef>
              <a:spcAft>
                <a:spcPts val="0"/>
              </a:spcAft>
              <a:buClr>
                <a:srgbClr val="4B2E83"/>
              </a:buClr>
              <a:buSzPts val="2400"/>
              <a:buFont typeface="Open Sans"/>
              <a:buChar char="&gt;"/>
            </a:pPr>
            <a:r>
              <a:rPr lang="en" sz="2400" b="0" i="0" u="none" strike="noStrike" cap="none">
                <a:solidFill>
                  <a:srgbClr val="4B2E83"/>
                </a:solidFill>
                <a:latin typeface="Open Sans"/>
                <a:ea typeface="Open Sans"/>
                <a:cs typeface="Open Sans"/>
                <a:sym typeface="Open Sans"/>
              </a:rPr>
              <a:t>Connections from </a:t>
            </a:r>
            <a:r>
              <a:rPr lang="en" sz="2400" i="0" strike="noStrike" cap="none">
                <a:solidFill>
                  <a:srgbClr val="4B2E83"/>
                </a:solidFill>
                <a:latin typeface="Open Sans"/>
                <a:ea typeface="Open Sans"/>
                <a:cs typeface="Open Sans"/>
                <a:sym typeface="Open Sans"/>
              </a:rPr>
              <a:t>off campus:</a:t>
            </a:r>
            <a:endParaRPr>
              <a:latin typeface="Open Sans"/>
              <a:ea typeface="Open Sans"/>
              <a:cs typeface="Open Sans"/>
              <a:sym typeface="Open Sans"/>
            </a:endParaRPr>
          </a:p>
          <a:p>
            <a:pPr marL="457200" marR="0" lvl="0" indent="0" algn="l" rtl="0">
              <a:spcBef>
                <a:spcPts val="400"/>
              </a:spcBef>
              <a:spcAft>
                <a:spcPts val="0"/>
              </a:spcAft>
              <a:buNone/>
            </a:pPr>
            <a:r>
              <a:rPr lang="en" sz="2000" i="0" u="none" strike="noStrike" cap="none">
                <a:solidFill>
                  <a:srgbClr val="4B2E83"/>
                </a:solidFill>
                <a:latin typeface="Open Sans"/>
                <a:ea typeface="Open Sans"/>
                <a:cs typeface="Open Sans"/>
                <a:sym typeface="Open Sans"/>
              </a:rPr>
              <a:t>Use </a:t>
            </a:r>
            <a:r>
              <a:rPr lang="en" sz="2000" b="0" i="0" u="none" strike="noStrike" cap="none">
                <a:solidFill>
                  <a:srgbClr val="4B2E83"/>
                </a:solidFill>
                <a:latin typeface="Open Sans"/>
                <a:ea typeface="Open Sans"/>
                <a:cs typeface="Open Sans"/>
                <a:sym typeface="Open Sans"/>
              </a:rPr>
              <a:t>a campus Virtual Private Network (VPN)</a:t>
            </a:r>
            <a:endParaRPr b="0">
              <a:latin typeface="Open Sans"/>
              <a:ea typeface="Open Sans"/>
              <a:cs typeface="Open Sans"/>
              <a:sym typeface="Open Sans"/>
            </a:endParaRPr>
          </a:p>
          <a:p>
            <a:pPr marL="457200" marR="0" lvl="0" indent="0" algn="l" rtl="0">
              <a:spcBef>
                <a:spcPts val="400"/>
              </a:spcBef>
              <a:spcAft>
                <a:spcPts val="0"/>
              </a:spcAft>
              <a:buNone/>
            </a:pPr>
            <a:r>
              <a:rPr lang="en" sz="2000" b="0" i="0" u="none" strike="noStrike" cap="none">
                <a:solidFill>
                  <a:srgbClr val="4B2E83"/>
                </a:solidFill>
                <a:latin typeface="Open Sans"/>
                <a:ea typeface="Open Sans"/>
                <a:cs typeface="Open Sans"/>
                <a:sym typeface="Open Sans"/>
              </a:rPr>
              <a:t>E.g., Husky OnNet, Pulse Secure, departmental VPN</a:t>
            </a:r>
            <a:endParaRPr b="0">
              <a:latin typeface="Open Sans"/>
              <a:ea typeface="Open Sans"/>
              <a:cs typeface="Open Sans"/>
              <a:sym typeface="Open Sans"/>
            </a:endParaRPr>
          </a:p>
          <a:p>
            <a:pPr marL="1143000" marR="0" lvl="2" indent="-114300" algn="l" rtl="0">
              <a:spcBef>
                <a:spcPts val="360"/>
              </a:spcBef>
              <a:spcAft>
                <a:spcPts val="0"/>
              </a:spcAft>
              <a:buClr>
                <a:srgbClr val="4B2E83"/>
              </a:buClr>
              <a:buSzPts val="1800"/>
              <a:buFont typeface="Merriweather Sans"/>
              <a:buNone/>
            </a:pPr>
            <a:endParaRPr sz="1800" b="0" i="0" u="none" strike="noStrike" cap="none">
              <a:solidFill>
                <a:srgbClr val="4B2E83"/>
              </a:solidFill>
              <a:latin typeface="Open Sans"/>
              <a:ea typeface="Open Sans"/>
              <a:cs typeface="Open Sans"/>
              <a:sym typeface="Open Sans"/>
            </a:endParaRPr>
          </a:p>
          <a:p>
            <a:pPr marL="342900" marR="0" lvl="0" indent="-342900" algn="l" rtl="0">
              <a:spcBef>
                <a:spcPts val="480"/>
              </a:spcBef>
              <a:spcAft>
                <a:spcPts val="0"/>
              </a:spcAft>
              <a:buClr>
                <a:srgbClr val="4B2E83"/>
              </a:buClr>
              <a:buSzPts val="2400"/>
              <a:buFont typeface="Open Sans"/>
              <a:buChar char="&gt;"/>
            </a:pPr>
            <a:r>
              <a:rPr lang="en" b="0">
                <a:latin typeface="Open Sans"/>
                <a:ea typeface="Open Sans"/>
                <a:cs typeface="Open Sans"/>
                <a:sym typeface="Open Sans"/>
              </a:rPr>
              <a:t>Uns</a:t>
            </a:r>
            <a:r>
              <a:rPr lang="en" sz="2400" b="0" i="0" u="none" strike="noStrike" cap="none">
                <a:solidFill>
                  <a:srgbClr val="4B2E83"/>
                </a:solidFill>
                <a:latin typeface="Open Sans"/>
                <a:ea typeface="Open Sans"/>
                <a:cs typeface="Open Sans"/>
                <a:sym typeface="Open Sans"/>
              </a:rPr>
              <a:t>ure of network location?</a:t>
            </a:r>
            <a:endParaRPr b="0">
              <a:latin typeface="Open Sans"/>
              <a:ea typeface="Open Sans"/>
              <a:cs typeface="Open Sans"/>
              <a:sym typeface="Open Sans"/>
            </a:endParaRPr>
          </a:p>
          <a:p>
            <a:pPr marL="0" marR="0" lvl="0" indent="0" algn="l" rtl="0">
              <a:spcBef>
                <a:spcPts val="400"/>
              </a:spcBef>
              <a:spcAft>
                <a:spcPts val="0"/>
              </a:spcAft>
              <a:buNone/>
            </a:pPr>
            <a:r>
              <a:rPr lang="en" sz="2000" b="0">
                <a:latin typeface="Open Sans"/>
                <a:ea typeface="Open Sans"/>
                <a:cs typeface="Open Sans"/>
                <a:sym typeface="Open Sans"/>
              </a:rPr>
              <a:t>      </a:t>
            </a:r>
            <a:r>
              <a:rPr lang="en" sz="2000" b="0" i="0" u="none" strike="noStrike" cap="none">
                <a:solidFill>
                  <a:srgbClr val="4B2E83"/>
                </a:solidFill>
                <a:latin typeface="Open Sans"/>
                <a:ea typeface="Open Sans"/>
                <a:cs typeface="Open Sans"/>
                <a:sym typeface="Open Sans"/>
              </a:rPr>
              <a:t>Check Networks Portal tool</a:t>
            </a:r>
            <a:r>
              <a:rPr lang="en" b="0">
                <a:latin typeface="Open Sans"/>
                <a:ea typeface="Open Sans"/>
                <a:cs typeface="Open Sans"/>
                <a:sym typeface="Open Sans"/>
              </a:rPr>
              <a:t>: </a:t>
            </a:r>
            <a:endParaRPr b="0">
              <a:latin typeface="Open Sans"/>
              <a:ea typeface="Open Sans"/>
              <a:cs typeface="Open Sans"/>
              <a:sym typeface="Open Sans"/>
            </a:endParaRPr>
          </a:p>
          <a:p>
            <a:pPr marL="0" marR="0" lvl="0" indent="0" algn="l" rtl="0">
              <a:spcBef>
                <a:spcPts val="400"/>
              </a:spcBef>
              <a:spcAft>
                <a:spcPts val="0"/>
              </a:spcAft>
              <a:buNone/>
            </a:pPr>
            <a:r>
              <a:rPr lang="en" b="0">
                <a:latin typeface="Open Sans"/>
                <a:ea typeface="Open Sans"/>
                <a:cs typeface="Open Sans"/>
                <a:sym typeface="Open Sans"/>
              </a:rPr>
              <a:t>                            </a:t>
            </a:r>
            <a:r>
              <a:rPr lang="en" sz="2000" b="0" i="0" u="sng" strike="noStrike" cap="none">
                <a:solidFill>
                  <a:schemeClr val="hlink"/>
                </a:solidFill>
                <a:latin typeface="Open Sans"/>
                <a:ea typeface="Open Sans"/>
                <a:cs typeface="Open Sans"/>
                <a:sym typeface="Open Sans"/>
                <a:hlinkClick r:id="rId3"/>
              </a:rPr>
              <a:t>https://networks.uw.edu/networks/</a:t>
            </a:r>
            <a:endParaRPr b="0">
              <a:latin typeface="Open Sans"/>
              <a:ea typeface="Open Sans"/>
              <a:cs typeface="Open Sans"/>
              <a:sym typeface="Open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Shape 673"/>
          <p:cNvSpPr txBox="1">
            <a:spLocks noGrp="1"/>
          </p:cNvSpPr>
          <p:nvPr>
            <p:ph type="body" idx="1"/>
          </p:nvPr>
        </p:nvSpPr>
        <p:spPr>
          <a:xfrm>
            <a:off x="671750" y="752502"/>
            <a:ext cx="8184600" cy="747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400"/>
              </a:spcBef>
              <a:spcAft>
                <a:spcPts val="0"/>
              </a:spcAft>
              <a:buClr>
                <a:srgbClr val="151516"/>
              </a:buClr>
              <a:buSzPts val="2000"/>
              <a:buFont typeface="Merriweather Sans"/>
              <a:buNone/>
            </a:pPr>
            <a:r>
              <a:rPr lang="en">
                <a:latin typeface="Open Sans"/>
                <a:ea typeface="Open Sans"/>
                <a:cs typeface="Open Sans"/>
                <a:sym typeface="Open Sans"/>
              </a:rPr>
              <a:t>What is NOT affected?</a:t>
            </a:r>
            <a:endParaRPr>
              <a:latin typeface="Open Sans"/>
              <a:ea typeface="Open Sans"/>
              <a:cs typeface="Open Sans"/>
              <a:sym typeface="Open Sans"/>
            </a:endParaRPr>
          </a:p>
        </p:txBody>
      </p:sp>
      <p:sp>
        <p:nvSpPr>
          <p:cNvPr id="674" name="Shape 674"/>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400"/>
              <a:buFont typeface="Open Sans"/>
              <a:buChar char="&gt;"/>
            </a:pPr>
            <a:r>
              <a:rPr lang="en" sz="2400" b="0" i="0" u="none" strike="noStrike" cap="none">
                <a:solidFill>
                  <a:srgbClr val="4B2E83"/>
                </a:solidFill>
                <a:latin typeface="Open Sans"/>
                <a:ea typeface="Open Sans"/>
                <a:cs typeface="Open Sans"/>
                <a:sym typeface="Open Sans"/>
              </a:rPr>
              <a:t>Email</a:t>
            </a:r>
            <a:endParaRPr b="0">
              <a:latin typeface="Open Sans"/>
              <a:ea typeface="Open Sans"/>
              <a:cs typeface="Open Sans"/>
              <a:sym typeface="Open Sans"/>
            </a:endParaRPr>
          </a:p>
          <a:p>
            <a:pPr marL="342900" marR="0" lvl="0" indent="-342900" algn="l" rtl="0">
              <a:spcBef>
                <a:spcPts val="480"/>
              </a:spcBef>
              <a:spcAft>
                <a:spcPts val="0"/>
              </a:spcAft>
              <a:buClr>
                <a:srgbClr val="4B2E83"/>
              </a:buClr>
              <a:buSzPts val="2400"/>
              <a:buFont typeface="Open Sans"/>
              <a:buChar char="&gt;"/>
            </a:pPr>
            <a:r>
              <a:rPr lang="en" sz="2400" b="0" i="0" u="none" strike="noStrike" cap="none">
                <a:solidFill>
                  <a:srgbClr val="4B2E83"/>
                </a:solidFill>
                <a:latin typeface="Open Sans"/>
                <a:ea typeface="Open Sans"/>
                <a:cs typeface="Open Sans"/>
                <a:sym typeface="Open Sans"/>
              </a:rPr>
              <a:t>Library resources</a:t>
            </a:r>
            <a:endParaRPr b="0">
              <a:latin typeface="Open Sans"/>
              <a:ea typeface="Open Sans"/>
              <a:cs typeface="Open Sans"/>
              <a:sym typeface="Open Sans"/>
            </a:endParaRPr>
          </a:p>
          <a:p>
            <a:pPr marL="342900" marR="0" lvl="0" indent="-342900" algn="l" rtl="0">
              <a:spcBef>
                <a:spcPts val="480"/>
              </a:spcBef>
              <a:spcAft>
                <a:spcPts val="0"/>
              </a:spcAft>
              <a:buClr>
                <a:srgbClr val="4B2E83"/>
              </a:buClr>
              <a:buSzPts val="2400"/>
              <a:buFont typeface="Open Sans"/>
              <a:buChar char="&gt;"/>
            </a:pPr>
            <a:r>
              <a:rPr lang="en" sz="2400" b="0" i="0" u="none" strike="noStrike" cap="none">
                <a:solidFill>
                  <a:srgbClr val="4B2E83"/>
                </a:solidFill>
                <a:latin typeface="Open Sans"/>
                <a:ea typeface="Open Sans"/>
                <a:cs typeface="Open Sans"/>
                <a:sym typeface="Open Sans"/>
              </a:rPr>
              <a:t>Web browsing</a:t>
            </a:r>
            <a:endParaRPr b="0">
              <a:latin typeface="Open Sans"/>
              <a:ea typeface="Open Sans"/>
              <a:cs typeface="Open Sans"/>
              <a:sym typeface="Open Sans"/>
            </a:endParaRPr>
          </a:p>
          <a:p>
            <a:pPr marL="342900" marR="0" lvl="0" indent="-342900" algn="l" rtl="0">
              <a:spcBef>
                <a:spcPts val="480"/>
              </a:spcBef>
              <a:spcAft>
                <a:spcPts val="0"/>
              </a:spcAft>
              <a:buClr>
                <a:srgbClr val="4B2E83"/>
              </a:buClr>
              <a:buSzPts val="2400"/>
              <a:buFont typeface="Open Sans"/>
              <a:buChar char="&gt;"/>
            </a:pPr>
            <a:r>
              <a:rPr lang="en" sz="2400" b="0" i="0" u="none" strike="noStrike" cap="none">
                <a:solidFill>
                  <a:srgbClr val="4B2E83"/>
                </a:solidFill>
                <a:latin typeface="Open Sans"/>
                <a:ea typeface="Open Sans"/>
                <a:cs typeface="Open Sans"/>
                <a:sym typeface="Open Sans"/>
              </a:rPr>
              <a:t>Canvas</a:t>
            </a:r>
            <a:endParaRPr b="0">
              <a:latin typeface="Open Sans"/>
              <a:ea typeface="Open Sans"/>
              <a:cs typeface="Open Sans"/>
              <a:sym typeface="Open Sans"/>
            </a:endParaRPr>
          </a:p>
          <a:p>
            <a:pPr marL="342900" marR="0" lvl="0" indent="-342900" algn="l" rtl="0">
              <a:spcBef>
                <a:spcPts val="480"/>
              </a:spcBef>
              <a:spcAft>
                <a:spcPts val="0"/>
              </a:spcAft>
              <a:buClr>
                <a:srgbClr val="4B2E83"/>
              </a:buClr>
              <a:buSzPts val="2400"/>
              <a:buFont typeface="Open Sans"/>
              <a:buChar char="&gt;"/>
            </a:pPr>
            <a:r>
              <a:rPr lang="en" sz="2400" b="0" i="0" u="none" strike="noStrike" cap="none">
                <a:solidFill>
                  <a:srgbClr val="4B2E83"/>
                </a:solidFill>
                <a:latin typeface="Open Sans"/>
                <a:ea typeface="Open Sans"/>
                <a:cs typeface="Open Sans"/>
                <a:sym typeface="Open Sans"/>
              </a:rPr>
              <a:t>UW Google Suite, Office365</a:t>
            </a:r>
            <a:endParaRPr b="0">
              <a:latin typeface="Open Sans"/>
              <a:ea typeface="Open Sans"/>
              <a:cs typeface="Open Sans"/>
              <a:sym typeface="Open Sans"/>
            </a:endParaRPr>
          </a:p>
          <a:p>
            <a:pPr marL="342900" marR="0" lvl="0" indent="-342900" algn="l" rtl="0">
              <a:spcBef>
                <a:spcPts val="480"/>
              </a:spcBef>
              <a:spcAft>
                <a:spcPts val="0"/>
              </a:spcAft>
              <a:buClr>
                <a:srgbClr val="4B2E83"/>
              </a:buClr>
              <a:buSzPts val="2400"/>
              <a:buFont typeface="Open Sans"/>
              <a:buChar char="&gt;"/>
            </a:pPr>
            <a:r>
              <a:rPr lang="en" sz="2400" b="0" i="0" u="none" strike="noStrike" cap="none">
                <a:solidFill>
                  <a:srgbClr val="4B2E83"/>
                </a:solidFill>
                <a:latin typeface="Open Sans"/>
                <a:ea typeface="Open Sans"/>
                <a:cs typeface="Open Sans"/>
                <a:sym typeface="Open Sans"/>
              </a:rPr>
              <a:t>Etc.</a:t>
            </a:r>
            <a:endParaRPr sz="2400" b="0" i="0" u="none" strike="noStrike" cap="none">
              <a:solidFill>
                <a:srgbClr val="4B2E83"/>
              </a:solidFill>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78"/>
        <p:cNvGrpSpPr/>
        <p:nvPr/>
      </p:nvGrpSpPr>
      <p:grpSpPr>
        <a:xfrm>
          <a:off x="0" y="0"/>
          <a:ext cx="0" cy="0"/>
          <a:chOff x="0" y="0"/>
          <a:chExt cx="0" cy="0"/>
        </a:xfrm>
      </p:grpSpPr>
      <p:sp>
        <p:nvSpPr>
          <p:cNvPr id="679" name="Shape 679"/>
          <p:cNvSpPr txBox="1">
            <a:spLocks noGrp="1"/>
          </p:cNvSpPr>
          <p:nvPr>
            <p:ph type="body" idx="1"/>
          </p:nvPr>
        </p:nvSpPr>
        <p:spPr>
          <a:xfrm>
            <a:off x="736600" y="1524000"/>
            <a:ext cx="8268900" cy="40155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400"/>
              </a:spcBef>
              <a:spcAft>
                <a:spcPts val="0"/>
              </a:spcAft>
              <a:buNone/>
            </a:pPr>
            <a:endParaRPr sz="2000">
              <a:solidFill>
                <a:schemeClr val="dk1"/>
              </a:solidFill>
            </a:endParaRPr>
          </a:p>
          <a:p>
            <a:pPr marL="0" lvl="0" indent="0" rtl="0">
              <a:lnSpc>
                <a:spcPct val="115000"/>
              </a:lnSpc>
              <a:spcBef>
                <a:spcPts val="0"/>
              </a:spcBef>
              <a:spcAft>
                <a:spcPts val="0"/>
              </a:spcAft>
              <a:buNone/>
            </a:pPr>
            <a:r>
              <a:rPr lang="en" sz="2000">
                <a:solidFill>
                  <a:schemeClr val="dk1"/>
                </a:solidFill>
              </a:rPr>
              <a:t>Email </a:t>
            </a:r>
            <a:r>
              <a:rPr lang="en" sz="2400" u="sng">
                <a:solidFill>
                  <a:schemeClr val="hlink"/>
                </a:solidFill>
                <a:hlinkClick r:id="rId3"/>
              </a:rPr>
              <a:t>help@uw.edu</a:t>
            </a:r>
            <a:r>
              <a:rPr lang="en" sz="2400">
                <a:solidFill>
                  <a:schemeClr val="accent5"/>
                </a:solidFill>
              </a:rPr>
              <a:t> </a:t>
            </a:r>
            <a:r>
              <a:rPr lang="en" sz="2000">
                <a:solidFill>
                  <a:schemeClr val="dk1"/>
                </a:solidFill>
              </a:rPr>
              <a:t>with “Network port blocking”</a:t>
            </a:r>
            <a:endParaRPr sz="2000">
              <a:solidFill>
                <a:schemeClr val="dk1"/>
              </a:solidFill>
            </a:endParaRPr>
          </a:p>
          <a:p>
            <a:pPr marL="0" lvl="0" indent="0" rtl="0">
              <a:lnSpc>
                <a:spcPct val="115000"/>
              </a:lnSpc>
              <a:spcBef>
                <a:spcPts val="0"/>
              </a:spcBef>
              <a:spcAft>
                <a:spcPts val="0"/>
              </a:spcAft>
              <a:buNone/>
            </a:pPr>
            <a:endParaRPr sz="2000">
              <a:solidFill>
                <a:schemeClr val="dk1"/>
              </a:solidFill>
            </a:endParaRPr>
          </a:p>
          <a:p>
            <a:pPr marL="0" lvl="0" indent="0" rtl="0">
              <a:lnSpc>
                <a:spcPct val="115000"/>
              </a:lnSpc>
              <a:spcBef>
                <a:spcPts val="0"/>
              </a:spcBef>
              <a:spcAft>
                <a:spcPts val="0"/>
              </a:spcAft>
              <a:buNone/>
            </a:pPr>
            <a:r>
              <a:rPr lang="en" sz="2000">
                <a:solidFill>
                  <a:schemeClr val="dk1"/>
                </a:solidFill>
              </a:rPr>
              <a:t>More information about Husky OnNet:</a:t>
            </a:r>
            <a:endParaRPr sz="2000">
              <a:solidFill>
                <a:schemeClr val="dk1"/>
              </a:solidFill>
            </a:endParaRPr>
          </a:p>
          <a:p>
            <a:pPr marL="0" lvl="0" indent="0" rtl="0">
              <a:lnSpc>
                <a:spcPct val="115000"/>
              </a:lnSpc>
              <a:spcBef>
                <a:spcPts val="0"/>
              </a:spcBef>
              <a:spcAft>
                <a:spcPts val="0"/>
              </a:spcAft>
              <a:buNone/>
            </a:pPr>
            <a:endParaRPr sz="2000">
              <a:solidFill>
                <a:schemeClr val="dk1"/>
              </a:solidFill>
            </a:endParaRPr>
          </a:p>
          <a:p>
            <a:pPr marL="0" lvl="0" indent="0" rtl="0">
              <a:lnSpc>
                <a:spcPct val="115000"/>
              </a:lnSpc>
              <a:spcBef>
                <a:spcPts val="0"/>
              </a:spcBef>
              <a:spcAft>
                <a:spcPts val="0"/>
              </a:spcAft>
              <a:buNone/>
            </a:pPr>
            <a:r>
              <a:rPr lang="en" sz="1800" u="sng">
                <a:solidFill>
                  <a:schemeClr val="hlink"/>
                </a:solidFill>
                <a:hlinkClick r:id="rId4"/>
              </a:rPr>
              <a:t>https://itconnect.uw.edu/connect/uw-networks/about-husky-onnet/</a:t>
            </a:r>
            <a:r>
              <a:rPr lang="en" sz="1800">
                <a:solidFill>
                  <a:schemeClr val="dk1"/>
                </a:solidFill>
              </a:rPr>
              <a:t> </a:t>
            </a:r>
            <a:endParaRPr sz="1800">
              <a:solidFill>
                <a:schemeClr val="dk1"/>
              </a:solidFill>
            </a:endParaRPr>
          </a:p>
        </p:txBody>
      </p:sp>
      <p:sp>
        <p:nvSpPr>
          <p:cNvPr id="680" name="Shape 680"/>
          <p:cNvSpPr txBox="1">
            <a:spLocks noGrp="1"/>
          </p:cNvSpPr>
          <p:nvPr>
            <p:ph type="body" idx="2"/>
          </p:nvPr>
        </p:nvSpPr>
        <p:spPr>
          <a:xfrm>
            <a:off x="550050" y="746800"/>
            <a:ext cx="7274400" cy="618900"/>
          </a:xfrm>
          <a:prstGeom prst="rect">
            <a:avLst/>
          </a:prstGeom>
          <a:noFill/>
          <a:ln>
            <a:noFill/>
          </a:ln>
        </p:spPr>
        <p:txBody>
          <a:bodyPr spcFirstLastPara="1" wrap="square" lIns="91425" tIns="91425" rIns="91425" bIns="91425" anchor="t" anchorCtr="0">
            <a:noAutofit/>
          </a:bodyPr>
          <a:lstStyle/>
          <a:p>
            <a:pPr marL="0" lvl="0" indent="0" rtl="0">
              <a:spcBef>
                <a:spcPts val="400"/>
              </a:spcBef>
              <a:spcAft>
                <a:spcPts val="0"/>
              </a:spcAft>
              <a:buClr>
                <a:srgbClr val="151516"/>
              </a:buClr>
              <a:buSzPts val="2000"/>
              <a:buFont typeface="Merriweather Sans"/>
              <a:buNone/>
            </a:pPr>
            <a:r>
              <a:rPr lang="en">
                <a:solidFill>
                  <a:schemeClr val="dk1"/>
                </a:solidFill>
              </a:rPr>
              <a:t>Questions? </a:t>
            </a:r>
            <a:endParaRPr sz="3000">
              <a:solidFill>
                <a:srgbClr val="33006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body" idx="1"/>
          </p:nvPr>
        </p:nvSpPr>
        <p:spPr>
          <a:xfrm>
            <a:off x="692029" y="1640263"/>
            <a:ext cx="6972300" cy="15930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3"/>
              </a:buClr>
              <a:buSzPts val="5000"/>
              <a:buFont typeface="Arial"/>
              <a:buNone/>
            </a:pPr>
            <a:r>
              <a:rPr lang="en" sz="5000" b="0" i="0" u="none" strike="noStrike" cap="none">
                <a:solidFill>
                  <a:schemeClr val="accent3"/>
                </a:solidFill>
                <a:latin typeface="Arial"/>
                <a:ea typeface="Arial"/>
                <a:cs typeface="Arial"/>
                <a:sym typeface="Arial"/>
              </a:rPr>
              <a:t>Extending 2019 Budget End Dates</a:t>
            </a:r>
            <a:endParaRPr sz="5000" b="0" i="0" u="none" strike="noStrike" cap="none">
              <a:solidFill>
                <a:schemeClr val="accent3"/>
              </a:solidFill>
              <a:latin typeface="Arial"/>
              <a:ea typeface="Arial"/>
              <a:cs typeface="Arial"/>
              <a:sym typeface="Arial"/>
            </a:endParaRPr>
          </a:p>
        </p:txBody>
      </p:sp>
      <p:sp>
        <p:nvSpPr>
          <p:cNvPr id="686" name="Shape 686"/>
          <p:cNvSpPr txBox="1"/>
          <p:nvPr/>
        </p:nvSpPr>
        <p:spPr>
          <a:xfrm>
            <a:off x="692029" y="4308049"/>
            <a:ext cx="6656700" cy="18126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chemeClr val="lt2"/>
              </a:buClr>
              <a:buSzPts val="2000"/>
              <a:buFont typeface="Arial"/>
              <a:buNone/>
            </a:pPr>
            <a:r>
              <a:rPr lang="en" sz="2000" b="0" i="0" u="none" strike="noStrike" cap="none">
                <a:solidFill>
                  <a:schemeClr val="lt2"/>
                </a:solidFill>
                <a:latin typeface="Arial"/>
                <a:ea typeface="Arial"/>
                <a:cs typeface="Arial"/>
                <a:sym typeface="Arial"/>
              </a:rPr>
              <a:t>MRAM</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April 2018</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Lily Gebrenegus</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Grant &amp; Contract Accounting</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Shape 691"/>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 sz="3000" b="0" i="0" u="none" strike="noStrike" cap="none">
                <a:solidFill>
                  <a:srgbClr val="4B2E83"/>
                </a:solidFill>
                <a:latin typeface="Arial"/>
                <a:ea typeface="Arial"/>
                <a:cs typeface="Arial"/>
                <a:sym typeface="Arial"/>
              </a:rPr>
              <a:t>Redefining “Forever” in FAS</a:t>
            </a:r>
            <a:endParaRPr sz="3000" b="0" i="0" u="none" strike="noStrike" cap="none">
              <a:solidFill>
                <a:srgbClr val="4B2E83"/>
              </a:solidFill>
              <a:latin typeface="Arial"/>
              <a:ea typeface="Arial"/>
              <a:cs typeface="Arial"/>
              <a:sym typeface="Arial"/>
            </a:endParaRPr>
          </a:p>
        </p:txBody>
      </p:sp>
      <p:sp>
        <p:nvSpPr>
          <p:cNvPr id="692" name="Shape 692"/>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400"/>
              <a:buFont typeface="Merriweather Sans"/>
              <a:buChar char="&gt;"/>
            </a:pPr>
            <a:r>
              <a:rPr lang="en" sz="2400" b="1" i="0" u="none" strike="noStrike" cap="none">
                <a:solidFill>
                  <a:srgbClr val="4B2E83"/>
                </a:solidFill>
                <a:latin typeface="Arial"/>
                <a:ea typeface="Arial"/>
                <a:cs typeface="Arial"/>
                <a:sym typeface="Arial"/>
              </a:rPr>
              <a:t>2019 currently represents “forever” in FAS for: </a:t>
            </a:r>
            <a:endParaRPr/>
          </a:p>
          <a:p>
            <a:pPr marL="742950" marR="0" lvl="1" indent="-285750" algn="l" rtl="0">
              <a:spcBef>
                <a:spcPts val="400"/>
              </a:spcBef>
              <a:spcAft>
                <a:spcPts val="0"/>
              </a:spcAft>
              <a:buClr>
                <a:srgbClr val="4B2E83"/>
              </a:buClr>
              <a:buSzPts val="2000"/>
              <a:buFont typeface="Arial"/>
              <a:buChar char="–"/>
            </a:pPr>
            <a:r>
              <a:rPr lang="en" sz="2000" b="1" i="0" u="none" strike="noStrike" cap="none">
                <a:solidFill>
                  <a:srgbClr val="4B2E83"/>
                </a:solidFill>
                <a:latin typeface="Arial"/>
                <a:ea typeface="Arial"/>
                <a:cs typeface="Arial"/>
                <a:sym typeface="Arial"/>
              </a:rPr>
              <a:t>Endowments</a:t>
            </a:r>
            <a:endParaRPr/>
          </a:p>
          <a:p>
            <a:pPr marL="742950" marR="0" lvl="1" indent="-285750" algn="l" rtl="0">
              <a:spcBef>
                <a:spcPts val="400"/>
              </a:spcBef>
              <a:spcAft>
                <a:spcPts val="0"/>
              </a:spcAft>
              <a:buClr>
                <a:srgbClr val="4B2E83"/>
              </a:buClr>
              <a:buSzPts val="2000"/>
              <a:buFont typeface="Arial"/>
              <a:buChar char="–"/>
            </a:pPr>
            <a:r>
              <a:rPr lang="en" sz="2000" b="1" i="0" u="none" strike="noStrike" cap="none">
                <a:solidFill>
                  <a:srgbClr val="4B2E83"/>
                </a:solidFill>
                <a:latin typeface="Arial"/>
                <a:ea typeface="Arial"/>
                <a:cs typeface="Arial"/>
                <a:sym typeface="Arial"/>
              </a:rPr>
              <a:t>Fixed price surplus budgets</a:t>
            </a:r>
            <a:endParaRPr/>
          </a:p>
          <a:p>
            <a:pPr marL="742950" marR="0" lvl="1" indent="-285750" algn="l" rtl="0">
              <a:spcBef>
                <a:spcPts val="400"/>
              </a:spcBef>
              <a:spcAft>
                <a:spcPts val="0"/>
              </a:spcAft>
              <a:buClr>
                <a:srgbClr val="4B2E83"/>
              </a:buClr>
              <a:buSzPts val="2000"/>
              <a:buFont typeface="Arial"/>
              <a:buChar char="–"/>
            </a:pPr>
            <a:r>
              <a:rPr lang="en" sz="2000" b="1" i="0" u="none" strike="noStrike" cap="none">
                <a:solidFill>
                  <a:srgbClr val="4B2E83"/>
                </a:solidFill>
                <a:latin typeface="Arial"/>
                <a:ea typeface="Arial"/>
                <a:cs typeface="Arial"/>
                <a:sym typeface="Arial"/>
              </a:rPr>
              <a:t>Gift and discretionary budgets</a:t>
            </a:r>
            <a:endParaRPr/>
          </a:p>
          <a:p>
            <a:pPr marL="742950" marR="0" lvl="1" indent="-285750" algn="l" rtl="0">
              <a:spcBef>
                <a:spcPts val="400"/>
              </a:spcBef>
              <a:spcAft>
                <a:spcPts val="0"/>
              </a:spcAft>
              <a:buClr>
                <a:srgbClr val="4B2E83"/>
              </a:buClr>
              <a:buSzPts val="2000"/>
              <a:buFont typeface="Arial"/>
              <a:buChar char="–"/>
            </a:pPr>
            <a:r>
              <a:rPr lang="en" sz="2000" b="1" i="0" u="none" strike="noStrike" cap="none">
                <a:solidFill>
                  <a:srgbClr val="4B2E83"/>
                </a:solidFill>
                <a:latin typeface="Arial"/>
                <a:ea typeface="Arial"/>
                <a:cs typeface="Arial"/>
                <a:sym typeface="Arial"/>
              </a:rPr>
              <a:t>Royalty and lab budgets</a:t>
            </a:r>
            <a:endParaRPr/>
          </a:p>
          <a:p>
            <a:pPr marL="742950" marR="0" lvl="1" indent="-158750" algn="l" rtl="0">
              <a:spcBef>
                <a:spcPts val="400"/>
              </a:spcBef>
              <a:spcAft>
                <a:spcPts val="0"/>
              </a:spcAft>
              <a:buClr>
                <a:srgbClr val="4B2E83"/>
              </a:buClr>
              <a:buSzPts val="2000"/>
              <a:buFont typeface="Arial"/>
              <a:buNone/>
            </a:pPr>
            <a:endParaRPr sz="2000" b="1" i="0" u="none" strike="noStrike" cap="none">
              <a:solidFill>
                <a:srgbClr val="4B2E83"/>
              </a:solidFill>
              <a:latin typeface="Arial"/>
              <a:ea typeface="Arial"/>
              <a:cs typeface="Arial"/>
              <a:sym typeface="Arial"/>
            </a:endParaRPr>
          </a:p>
          <a:p>
            <a:pPr marL="342900" marR="0" lvl="0" indent="-342900" algn="l" rtl="0">
              <a:spcBef>
                <a:spcPts val="480"/>
              </a:spcBef>
              <a:spcAft>
                <a:spcPts val="0"/>
              </a:spcAft>
              <a:buClr>
                <a:srgbClr val="4B2E83"/>
              </a:buClr>
              <a:buSzPts val="2400"/>
              <a:buFont typeface="Merriweather Sans"/>
              <a:buChar char="&gt;"/>
            </a:pPr>
            <a:r>
              <a:rPr lang="en" sz="2400" b="1" i="0" u="none" strike="noStrike" cap="none">
                <a:solidFill>
                  <a:srgbClr val="4B2E83"/>
                </a:solidFill>
                <a:latin typeface="Arial"/>
                <a:ea typeface="Arial"/>
                <a:cs typeface="Arial"/>
                <a:sym typeface="Arial"/>
              </a:rPr>
              <a:t>New end date will be 12/31/2049</a:t>
            </a:r>
            <a:endParaRPr sz="2400" b="1" i="0" u="none" strike="noStrike" cap="none">
              <a:solidFill>
                <a:srgbClr val="4B2E83"/>
              </a:solidFill>
              <a:latin typeface="Arial"/>
              <a:ea typeface="Arial"/>
              <a:cs typeface="Arial"/>
              <a:sym typeface="Arial"/>
            </a:endParaRPr>
          </a:p>
          <a:p>
            <a:pPr marL="742950" marR="0" lvl="1" indent="-158750" algn="l" rtl="0">
              <a:spcBef>
                <a:spcPts val="400"/>
              </a:spcBef>
              <a:spcAft>
                <a:spcPts val="0"/>
              </a:spcAft>
              <a:buClr>
                <a:srgbClr val="4B2E83"/>
              </a:buClr>
              <a:buSzPts val="2000"/>
              <a:buFont typeface="Arial"/>
              <a:buNone/>
            </a:pPr>
            <a:endParaRPr sz="2000" b="1" i="0" u="none" strike="noStrike" cap="none">
              <a:solidFill>
                <a:srgbClr val="4B2E83"/>
              </a:solidFill>
              <a:latin typeface="Arial"/>
              <a:ea typeface="Arial"/>
              <a:cs typeface="Arial"/>
              <a:sym typeface="Arial"/>
            </a:endParaRPr>
          </a:p>
        </p:txBody>
      </p:sp>
      <p:sp>
        <p:nvSpPr>
          <p:cNvPr id="693" name="Shape 693"/>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Lily Gebrenegus – Grant &amp; Contract Accounting</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Shape 698"/>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 sz="3000" b="0" i="0" u="none" strike="noStrike" cap="none">
                <a:solidFill>
                  <a:srgbClr val="4B2E83"/>
                </a:solidFill>
                <a:latin typeface="Arial"/>
                <a:ea typeface="Arial"/>
                <a:cs typeface="Arial"/>
                <a:sym typeface="Arial"/>
              </a:rPr>
              <a:t>Timeline</a:t>
            </a:r>
            <a:endParaRPr sz="3000" b="0" i="0" u="none" strike="noStrike" cap="none">
              <a:solidFill>
                <a:srgbClr val="4B2E83"/>
              </a:solidFill>
              <a:latin typeface="Arial"/>
              <a:ea typeface="Arial"/>
              <a:cs typeface="Arial"/>
              <a:sym typeface="Arial"/>
            </a:endParaRPr>
          </a:p>
        </p:txBody>
      </p:sp>
      <p:sp>
        <p:nvSpPr>
          <p:cNvPr id="699" name="Shape 699"/>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4B2E83"/>
              </a:buClr>
              <a:buSzPts val="2400"/>
              <a:buFont typeface="Merriweather Sans"/>
              <a:buNone/>
            </a:pPr>
            <a:r>
              <a:rPr lang="en" sz="2400" b="1" i="0" u="none" strike="noStrike" cap="none">
                <a:solidFill>
                  <a:srgbClr val="4B2E83"/>
                </a:solidFill>
                <a:latin typeface="Arial"/>
                <a:ea typeface="Arial"/>
                <a:cs typeface="Arial"/>
                <a:sym typeface="Arial"/>
              </a:rPr>
              <a:t>April</a:t>
            </a:r>
            <a:endParaRPr sz="2400" b="1" i="0" u="none" strike="noStrike" cap="none">
              <a:solidFill>
                <a:srgbClr val="4B2E83"/>
              </a:solidFill>
              <a:latin typeface="Arial"/>
              <a:ea typeface="Arial"/>
              <a:cs typeface="Arial"/>
              <a:sym typeface="Arial"/>
            </a:endParaRPr>
          </a:p>
          <a:p>
            <a:pPr marL="342900" marR="0" lvl="0" indent="-342900" algn="l" rtl="0">
              <a:spcBef>
                <a:spcPts val="480"/>
              </a:spcBef>
              <a:spcAft>
                <a:spcPts val="0"/>
              </a:spcAft>
              <a:buClr>
                <a:srgbClr val="4B2E83"/>
              </a:buClr>
              <a:buSzPts val="2400"/>
              <a:buFont typeface="Merriweather Sans"/>
              <a:buChar char="&gt;"/>
            </a:pPr>
            <a:r>
              <a:rPr lang="en" sz="2400" b="1" i="0" u="none" strike="noStrike" cap="none">
                <a:solidFill>
                  <a:srgbClr val="4B2E83"/>
                </a:solidFill>
                <a:latin typeface="Arial"/>
                <a:ea typeface="Arial"/>
                <a:cs typeface="Arial"/>
                <a:sym typeface="Arial"/>
              </a:rPr>
              <a:t>Working with central offices this month</a:t>
            </a:r>
            <a:endParaRPr/>
          </a:p>
          <a:p>
            <a:pPr marL="742950" marR="0" lvl="1" indent="-285750" algn="l" rtl="0">
              <a:spcBef>
                <a:spcPts val="400"/>
              </a:spcBef>
              <a:spcAft>
                <a:spcPts val="0"/>
              </a:spcAft>
              <a:buClr>
                <a:srgbClr val="4B2E83"/>
              </a:buClr>
              <a:buSzPts val="2000"/>
              <a:buFont typeface="Arial"/>
              <a:buChar char="–"/>
            </a:pPr>
            <a:r>
              <a:rPr lang="en" sz="2000" b="1" i="0" u="none" strike="noStrike" cap="none">
                <a:solidFill>
                  <a:srgbClr val="4B2E83"/>
                </a:solidFill>
                <a:latin typeface="Arial"/>
                <a:ea typeface="Arial"/>
                <a:cs typeface="Arial"/>
                <a:sym typeface="Arial"/>
              </a:rPr>
              <a:t>New budgets will have 2049 end date</a:t>
            </a:r>
            <a:endParaRPr/>
          </a:p>
          <a:p>
            <a:pPr marL="742950" marR="0" lvl="1" indent="-158750" algn="l" rtl="0">
              <a:spcBef>
                <a:spcPts val="400"/>
              </a:spcBef>
              <a:spcAft>
                <a:spcPts val="0"/>
              </a:spcAft>
              <a:buClr>
                <a:srgbClr val="4B2E83"/>
              </a:buClr>
              <a:buSzPts val="2000"/>
              <a:buFont typeface="Arial"/>
              <a:buNone/>
            </a:pPr>
            <a:endParaRPr sz="2000" b="1" i="0" u="none" strike="noStrike" cap="none">
              <a:solidFill>
                <a:srgbClr val="4B2E83"/>
              </a:solidFill>
              <a:latin typeface="Arial"/>
              <a:ea typeface="Arial"/>
              <a:cs typeface="Arial"/>
              <a:sym typeface="Arial"/>
            </a:endParaRPr>
          </a:p>
          <a:p>
            <a:pPr marL="0" marR="0" lvl="0" indent="0" algn="l" rtl="0">
              <a:spcBef>
                <a:spcPts val="480"/>
              </a:spcBef>
              <a:spcAft>
                <a:spcPts val="0"/>
              </a:spcAft>
              <a:buClr>
                <a:srgbClr val="4B2E83"/>
              </a:buClr>
              <a:buSzPts val="2400"/>
              <a:buFont typeface="Merriweather Sans"/>
              <a:buNone/>
            </a:pPr>
            <a:r>
              <a:rPr lang="en" sz="2400" b="1" i="0" u="none" strike="noStrike" cap="none">
                <a:solidFill>
                  <a:srgbClr val="4B2E83"/>
                </a:solidFill>
                <a:latin typeface="Arial"/>
                <a:ea typeface="Arial"/>
                <a:cs typeface="Arial"/>
                <a:sym typeface="Arial"/>
              </a:rPr>
              <a:t>May</a:t>
            </a:r>
            <a:endParaRPr sz="2400" b="1" i="0" u="none" strike="noStrike" cap="none">
              <a:solidFill>
                <a:srgbClr val="4B2E83"/>
              </a:solidFill>
              <a:latin typeface="Arial"/>
              <a:ea typeface="Arial"/>
              <a:cs typeface="Arial"/>
              <a:sym typeface="Arial"/>
            </a:endParaRPr>
          </a:p>
          <a:p>
            <a:pPr marL="342900" marR="0" lvl="0" indent="-342900" algn="l" rtl="0">
              <a:spcBef>
                <a:spcPts val="480"/>
              </a:spcBef>
              <a:spcAft>
                <a:spcPts val="0"/>
              </a:spcAft>
              <a:buClr>
                <a:srgbClr val="4B2E83"/>
              </a:buClr>
              <a:buSzPts val="2400"/>
              <a:buFont typeface="Merriweather Sans"/>
              <a:buChar char="&gt;"/>
            </a:pPr>
            <a:r>
              <a:rPr lang="en" sz="2400" b="1" i="0" u="none" strike="noStrike" cap="none">
                <a:solidFill>
                  <a:srgbClr val="4B2E83"/>
                </a:solidFill>
                <a:latin typeface="Arial"/>
                <a:ea typeface="Arial"/>
                <a:cs typeface="Arial"/>
                <a:sym typeface="Arial"/>
              </a:rPr>
              <a:t>Coordinate global update of existing budgets</a:t>
            </a:r>
            <a:endParaRPr/>
          </a:p>
          <a:p>
            <a:pPr marL="342900" marR="0" lvl="0" indent="-342900" algn="l" rtl="0">
              <a:spcBef>
                <a:spcPts val="480"/>
              </a:spcBef>
              <a:spcAft>
                <a:spcPts val="0"/>
              </a:spcAft>
              <a:buClr>
                <a:srgbClr val="4B2E83"/>
              </a:buClr>
              <a:buSzPts val="2400"/>
              <a:buFont typeface="Merriweather Sans"/>
              <a:buChar char="&gt;"/>
            </a:pPr>
            <a:r>
              <a:rPr lang="en" sz="2400" b="1" i="0" u="none" strike="noStrike" cap="none">
                <a:solidFill>
                  <a:srgbClr val="4B2E83"/>
                </a:solidFill>
                <a:latin typeface="Arial"/>
                <a:ea typeface="Arial"/>
                <a:cs typeface="Arial"/>
                <a:sym typeface="Arial"/>
              </a:rPr>
              <a:t>Post a comprehensive list of budget types on GCA homepage</a:t>
            </a:r>
            <a:endParaRPr sz="2400" b="1" i="0" u="none" strike="noStrike" cap="none">
              <a:solidFill>
                <a:srgbClr val="4B2E83"/>
              </a:solidFill>
              <a:latin typeface="Arial"/>
              <a:ea typeface="Arial"/>
              <a:cs typeface="Arial"/>
              <a:sym typeface="Arial"/>
            </a:endParaRPr>
          </a:p>
        </p:txBody>
      </p:sp>
      <p:sp>
        <p:nvSpPr>
          <p:cNvPr id="700" name="Shape 700"/>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Lily Gebrenegus – Grant &amp; Contract Accounting</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Shape 705"/>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 sz="3000" b="0" i="0" u="none" strike="noStrike" cap="none">
                <a:solidFill>
                  <a:srgbClr val="4B2E83"/>
                </a:solidFill>
                <a:latin typeface="Arial"/>
                <a:ea typeface="Arial"/>
                <a:cs typeface="Arial"/>
                <a:sym typeface="Arial"/>
              </a:rPr>
              <a:t>Questions?</a:t>
            </a:r>
            <a:endParaRPr sz="3000" b="0" i="0" u="none" strike="noStrike" cap="none">
              <a:solidFill>
                <a:srgbClr val="4B2E83"/>
              </a:solidFill>
              <a:latin typeface="Arial"/>
              <a:ea typeface="Arial"/>
              <a:cs typeface="Arial"/>
              <a:sym typeface="Arial"/>
            </a:endParaRPr>
          </a:p>
        </p:txBody>
      </p:sp>
      <p:sp>
        <p:nvSpPr>
          <p:cNvPr id="706" name="Shape 706"/>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4B2E83"/>
              </a:buClr>
              <a:buSzPts val="2400"/>
              <a:buFont typeface="Merriweather Sans"/>
              <a:buNone/>
            </a:pPr>
            <a:r>
              <a:rPr lang="en" sz="2400" b="1" i="0" u="none" strike="noStrike" cap="none">
                <a:solidFill>
                  <a:srgbClr val="4B2E83"/>
                </a:solidFill>
                <a:latin typeface="Arial"/>
                <a:ea typeface="Arial"/>
                <a:cs typeface="Arial"/>
                <a:sym typeface="Arial"/>
              </a:rPr>
              <a:t>Contact Lily Gebrenegus</a:t>
            </a:r>
            <a:endParaRPr/>
          </a:p>
          <a:p>
            <a:pPr marL="0" marR="0" lvl="0" indent="0" algn="l" rtl="0">
              <a:spcBef>
                <a:spcPts val="480"/>
              </a:spcBef>
              <a:spcAft>
                <a:spcPts val="0"/>
              </a:spcAft>
              <a:buClr>
                <a:srgbClr val="4B2E83"/>
              </a:buClr>
              <a:buSzPts val="2400"/>
              <a:buFont typeface="Merriweather Sans"/>
              <a:buNone/>
            </a:pPr>
            <a:r>
              <a:rPr lang="en" sz="2400" b="1" i="0" u="none" strike="noStrike" cap="none">
                <a:solidFill>
                  <a:srgbClr val="4B2E83"/>
                </a:solidFill>
                <a:latin typeface="Arial"/>
                <a:ea typeface="Arial"/>
                <a:cs typeface="Arial"/>
                <a:sym typeface="Arial"/>
              </a:rPr>
              <a:t>lgebren@uw.edu</a:t>
            </a:r>
            <a:endParaRPr/>
          </a:p>
        </p:txBody>
      </p:sp>
      <p:sp>
        <p:nvSpPr>
          <p:cNvPr id="707" name="Shape 707"/>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Lily Gebrenegus – Grant &amp; Contract Accounting</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Shape 712"/>
          <p:cNvSpPr txBox="1">
            <a:spLocks noGrp="1"/>
          </p:cNvSpPr>
          <p:nvPr>
            <p:ph type="body" idx="1"/>
          </p:nvPr>
        </p:nvSpPr>
        <p:spPr>
          <a:xfrm>
            <a:off x="692029" y="1640263"/>
            <a:ext cx="6972300" cy="15930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3"/>
              </a:buClr>
              <a:buSzPts val="5000"/>
              <a:buFont typeface="Arial"/>
              <a:buNone/>
            </a:pPr>
            <a:r>
              <a:rPr lang="en" sz="5000" b="0" i="0" u="none" strike="noStrike" cap="none">
                <a:solidFill>
                  <a:schemeClr val="accent3"/>
                </a:solidFill>
                <a:latin typeface="Arial"/>
                <a:ea typeface="Arial"/>
                <a:cs typeface="Arial"/>
                <a:sym typeface="Arial"/>
              </a:rPr>
              <a:t>Equipment Inventory Office Updates</a:t>
            </a:r>
            <a:endParaRPr/>
          </a:p>
        </p:txBody>
      </p:sp>
      <p:sp>
        <p:nvSpPr>
          <p:cNvPr id="713" name="Shape 713"/>
          <p:cNvSpPr txBox="1"/>
          <p:nvPr/>
        </p:nvSpPr>
        <p:spPr>
          <a:xfrm>
            <a:off x="692029" y="4308049"/>
            <a:ext cx="6656700" cy="18126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chemeClr val="lt2"/>
              </a:buClr>
              <a:buSzPts val="2000"/>
              <a:buFont typeface="Arial"/>
              <a:buNone/>
            </a:pPr>
            <a:r>
              <a:rPr lang="en" sz="2000" b="0" i="0" u="none" strike="noStrike" cap="none">
                <a:solidFill>
                  <a:schemeClr val="lt2"/>
                </a:solidFill>
                <a:latin typeface="Arial"/>
                <a:ea typeface="Arial"/>
                <a:cs typeface="Arial"/>
                <a:sym typeface="Arial"/>
              </a:rPr>
              <a:t>MRAM</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April, 2018</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Lupe Valencia</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Management Accounting &amp; Analysis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Shape 718"/>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 sz="3000" b="0" i="0" u="none" strike="noStrike" cap="none">
                <a:solidFill>
                  <a:srgbClr val="4B2E83"/>
                </a:solidFill>
                <a:latin typeface="Arial"/>
                <a:ea typeface="Arial"/>
                <a:cs typeface="Arial"/>
                <a:sym typeface="Arial"/>
              </a:rPr>
              <a:t>Equipment Retagging Project</a:t>
            </a:r>
            <a:endParaRPr sz="3000" b="0" i="0" u="none" strike="noStrike" cap="none">
              <a:solidFill>
                <a:srgbClr val="4B2E83"/>
              </a:solidFill>
              <a:latin typeface="Arial"/>
              <a:ea typeface="Arial"/>
              <a:cs typeface="Arial"/>
              <a:sym typeface="Arial"/>
            </a:endParaRPr>
          </a:p>
        </p:txBody>
      </p:sp>
      <p:sp>
        <p:nvSpPr>
          <p:cNvPr id="719" name="Shape 719"/>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400"/>
              <a:buFont typeface="Merriweather Sans"/>
              <a:buChar char="&gt;"/>
            </a:pPr>
            <a:r>
              <a:rPr lang="en" sz="2400" b="1" i="0" u="none" strike="noStrike" cap="none">
                <a:solidFill>
                  <a:srgbClr val="4B2E83"/>
                </a:solidFill>
                <a:latin typeface="Arial"/>
                <a:ea typeface="Arial"/>
                <a:cs typeface="Arial"/>
                <a:sym typeface="Arial"/>
              </a:rPr>
              <a:t>Phase 2 – Continuation from FY 17 Project</a:t>
            </a:r>
            <a:endParaRPr/>
          </a:p>
          <a:p>
            <a:pPr marL="342900" marR="0" lvl="0" indent="-190500" algn="l" rtl="0">
              <a:spcBef>
                <a:spcPts val="480"/>
              </a:spcBef>
              <a:spcAft>
                <a:spcPts val="0"/>
              </a:spcAft>
              <a:buClr>
                <a:srgbClr val="4B2E83"/>
              </a:buClr>
              <a:buSzPts val="2400"/>
              <a:buFont typeface="Merriweather Sans"/>
              <a:buNone/>
            </a:pPr>
            <a:endParaRPr sz="2400" b="1" i="0" u="none" strike="noStrike" cap="none">
              <a:solidFill>
                <a:srgbClr val="4B2E83"/>
              </a:solidFill>
              <a:latin typeface="Arial"/>
              <a:ea typeface="Arial"/>
              <a:cs typeface="Arial"/>
              <a:sym typeface="Arial"/>
            </a:endParaRPr>
          </a:p>
          <a:p>
            <a:pPr marL="342900" marR="0" lvl="0" indent="-342900" algn="l" rtl="0">
              <a:spcBef>
                <a:spcPts val="480"/>
              </a:spcBef>
              <a:spcAft>
                <a:spcPts val="0"/>
              </a:spcAft>
              <a:buClr>
                <a:srgbClr val="4B2E83"/>
              </a:buClr>
              <a:buSzPts val="2400"/>
              <a:buFont typeface="Merriweather Sans"/>
              <a:buChar char="&gt;"/>
            </a:pPr>
            <a:r>
              <a:rPr lang="en" sz="2400" b="1" i="0" u="none" strike="noStrike" cap="none">
                <a:solidFill>
                  <a:srgbClr val="4B2E83"/>
                </a:solidFill>
                <a:latin typeface="Open Sans"/>
                <a:ea typeface="Open Sans"/>
                <a:cs typeface="Open Sans"/>
                <a:sym typeface="Open Sans"/>
              </a:rPr>
              <a:t>Initial contact with the departments will begin in April 2018 (this week) </a:t>
            </a:r>
            <a:endParaRPr sz="2400" b="1" i="0" u="none" strike="noStrike" cap="none">
              <a:solidFill>
                <a:srgbClr val="4B2E83"/>
              </a:solidFill>
              <a:latin typeface="Open Sans"/>
              <a:ea typeface="Open Sans"/>
              <a:cs typeface="Open Sans"/>
              <a:sym typeface="Open Sans"/>
            </a:endParaRPr>
          </a:p>
          <a:p>
            <a:pPr marL="342900" marR="0" lvl="0" indent="-165100" algn="l" rtl="0">
              <a:spcBef>
                <a:spcPts val="560"/>
              </a:spcBef>
              <a:spcAft>
                <a:spcPts val="0"/>
              </a:spcAft>
              <a:buClr>
                <a:srgbClr val="4B2E83"/>
              </a:buClr>
              <a:buSzPts val="2800"/>
              <a:buFont typeface="Merriweather Sans"/>
              <a:buNone/>
            </a:pPr>
            <a:endParaRPr sz="2800" b="1" i="0" u="none" strike="noStrike" cap="none">
              <a:solidFill>
                <a:srgbClr val="4B2E83"/>
              </a:solidFill>
              <a:latin typeface="Open Sans"/>
              <a:ea typeface="Open Sans"/>
              <a:cs typeface="Open Sans"/>
              <a:sym typeface="Open Sans"/>
            </a:endParaRPr>
          </a:p>
          <a:p>
            <a:pPr marL="342900" marR="0" lvl="0" indent="-342900" algn="l" rtl="0">
              <a:spcBef>
                <a:spcPts val="480"/>
              </a:spcBef>
              <a:spcAft>
                <a:spcPts val="0"/>
              </a:spcAft>
              <a:buClr>
                <a:srgbClr val="4B2E83"/>
              </a:buClr>
              <a:buSzPts val="2400"/>
              <a:buFont typeface="Merriweather Sans"/>
              <a:buChar char="&gt;"/>
            </a:pPr>
            <a:r>
              <a:rPr lang="en" sz="2400" b="1" i="0" u="none" strike="noStrike" cap="none">
                <a:solidFill>
                  <a:srgbClr val="4B2E83"/>
                </a:solidFill>
                <a:latin typeface="Open Sans"/>
                <a:ea typeface="Open Sans"/>
                <a:cs typeface="Open Sans"/>
                <a:sym typeface="Open Sans"/>
              </a:rPr>
              <a:t>Equipment Inventory Office (EIO) tagging team will conduct the follow-up visits on campus </a:t>
            </a:r>
            <a:endParaRPr sz="2800" b="1" i="0" u="none" strike="noStrike" cap="none">
              <a:solidFill>
                <a:srgbClr val="4B2E83"/>
              </a:solidFill>
              <a:latin typeface="Open Sans"/>
              <a:ea typeface="Open Sans"/>
              <a:cs typeface="Open Sans"/>
              <a:sym typeface="Open Sans"/>
            </a:endParaRPr>
          </a:p>
          <a:p>
            <a:pPr marL="342900" marR="0" lvl="0" indent="-190500" algn="l" rtl="0">
              <a:spcBef>
                <a:spcPts val="480"/>
              </a:spcBef>
              <a:spcAft>
                <a:spcPts val="0"/>
              </a:spcAft>
              <a:buClr>
                <a:srgbClr val="4B2E83"/>
              </a:buClr>
              <a:buSzPts val="2400"/>
              <a:buFont typeface="Merriweather Sans"/>
              <a:buNone/>
            </a:pPr>
            <a:endParaRPr sz="2400" b="1" i="0" u="none" strike="noStrike" cap="none">
              <a:solidFill>
                <a:srgbClr val="4B2E83"/>
              </a:solidFill>
              <a:latin typeface="Arial"/>
              <a:ea typeface="Arial"/>
              <a:cs typeface="Arial"/>
              <a:sym typeface="Arial"/>
            </a:endParaRPr>
          </a:p>
        </p:txBody>
      </p:sp>
      <p:sp>
        <p:nvSpPr>
          <p:cNvPr id="720" name="Shape 720"/>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Lupe Valencia – Management Accounting &amp; Analysis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Shape 486"/>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3006F"/>
              </a:buClr>
              <a:buSzPts val="3000"/>
              <a:buFont typeface="Arial"/>
              <a:buNone/>
            </a:pPr>
            <a:r>
              <a:rPr lang="en" sz="3000" b="0" i="0" u="none" strike="noStrike" cap="none">
                <a:solidFill>
                  <a:srgbClr val="33006F"/>
                </a:solidFill>
                <a:latin typeface="Encode Sans Black"/>
                <a:ea typeface="Encode Sans Black"/>
                <a:cs typeface="Encode Sans Black"/>
                <a:sym typeface="Encode Sans Black"/>
              </a:rPr>
              <a:t>Article X</a:t>
            </a:r>
            <a:endParaRPr/>
          </a:p>
          <a:p>
            <a:pPr marL="0" marR="0" lvl="0" indent="0" algn="l" rtl="0">
              <a:lnSpc>
                <a:spcPct val="90000"/>
              </a:lnSpc>
              <a:spcBef>
                <a:spcPts val="480"/>
              </a:spcBef>
              <a:spcAft>
                <a:spcPts val="0"/>
              </a:spcAft>
              <a:buClr>
                <a:srgbClr val="33006F"/>
              </a:buClr>
              <a:buSzPts val="2400"/>
              <a:buFont typeface="Arial"/>
              <a:buNone/>
            </a:pPr>
            <a:r>
              <a:rPr lang="en" sz="2400" b="0" i="0" u="none" strike="noStrike" cap="none">
                <a:solidFill>
                  <a:srgbClr val="33006F"/>
                </a:solidFill>
                <a:latin typeface="Encode Sans Black"/>
                <a:ea typeface="Encode Sans Black"/>
                <a:cs typeface="Encode Sans Black"/>
                <a:sym typeface="Encode Sans Black"/>
              </a:rPr>
              <a:t>Purpose</a:t>
            </a:r>
            <a:endParaRPr sz="2400" b="0" i="0" u="none" strike="noStrike" cap="none">
              <a:solidFill>
                <a:srgbClr val="33006F"/>
              </a:solidFill>
              <a:latin typeface="Encode Sans Black"/>
              <a:ea typeface="Encode Sans Black"/>
              <a:cs typeface="Encode Sans Black"/>
              <a:sym typeface="Encode Sans Black"/>
            </a:endParaRPr>
          </a:p>
        </p:txBody>
      </p:sp>
      <p:sp>
        <p:nvSpPr>
          <p:cNvPr id="487" name="Shape 487"/>
          <p:cNvSpPr txBox="1">
            <a:spLocks noGrp="1"/>
          </p:cNvSpPr>
          <p:nvPr>
            <p:ph type="body" idx="2"/>
          </p:nvPr>
        </p:nvSpPr>
        <p:spPr>
          <a:xfrm>
            <a:off x="659305" y="1736725"/>
            <a:ext cx="8076900" cy="40155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3006F"/>
              </a:buClr>
              <a:buSzPts val="3600"/>
              <a:buFont typeface="Merriweather Sans"/>
              <a:buNone/>
            </a:pPr>
            <a:r>
              <a:rPr lang="en" sz="3600" b="1" i="1" u="none" strike="noStrike" cap="none">
                <a:solidFill>
                  <a:srgbClr val="33006F"/>
                </a:solidFill>
                <a:latin typeface="Open Sans Light"/>
                <a:ea typeface="Open Sans Light"/>
                <a:cs typeface="Open Sans Light"/>
                <a:sym typeface="Open Sans Light"/>
              </a:rPr>
              <a:t>To make certain that recipients of NSF grants and cooperative agreements respond promptly and appropriately to instances of sexual harassment, other forms of harassment, or sexual assault</a:t>
            </a:r>
            <a:endParaRPr sz="3600" b="1" i="0" u="none" strike="noStrike" cap="none">
              <a:solidFill>
                <a:srgbClr val="33006F"/>
              </a:solidFill>
              <a:latin typeface="Open Sans Light"/>
              <a:ea typeface="Open Sans Light"/>
              <a:cs typeface="Open Sans Light"/>
              <a:sym typeface="Open Sans Light"/>
            </a:endParaRPr>
          </a:p>
        </p:txBody>
      </p:sp>
      <p:sp>
        <p:nvSpPr>
          <p:cNvPr id="488" name="Shape 488"/>
          <p:cNvSpPr txBox="1"/>
          <p:nvPr/>
        </p:nvSpPr>
        <p:spPr>
          <a:xfrm>
            <a:off x="172993" y="6257677"/>
            <a:ext cx="18885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a:solidFill>
                  <a:schemeClr val="dk1"/>
                </a:solidFill>
                <a:latin typeface="Calibri"/>
                <a:ea typeface="Calibri"/>
                <a:cs typeface="Calibri"/>
                <a:sym typeface="Calibri"/>
              </a:rPr>
              <a:t>Office of Research</a:t>
            </a: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7">
                                            <p:txEl>
                                              <p:pRg st="0" end="0"/>
                                            </p:txEl>
                                          </p:spTgt>
                                        </p:tgtEl>
                                        <p:attrNameLst>
                                          <p:attrName>style.visibility</p:attrName>
                                        </p:attrNameLst>
                                      </p:cBhvr>
                                      <p:to>
                                        <p:strVal val="visible"/>
                                      </p:to>
                                    </p:set>
                                    <p:animEffect transition="in" filter="fade">
                                      <p:cBhvr>
                                        <p:cTn id="7" dur="500"/>
                                        <p:tgtEl>
                                          <p:spTgt spid="4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Shape 725"/>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 sz="3000" b="0" i="0" u="none" strike="noStrike" cap="none">
                <a:solidFill>
                  <a:srgbClr val="4B2E83"/>
                </a:solidFill>
                <a:latin typeface="Arial"/>
                <a:ea typeface="Arial"/>
                <a:cs typeface="Arial"/>
                <a:sym typeface="Arial"/>
              </a:rPr>
              <a:t>Equipment Retagging Project</a:t>
            </a:r>
            <a:endParaRPr sz="3000" b="0" i="0" u="none" strike="noStrike" cap="none">
              <a:solidFill>
                <a:srgbClr val="4B2E83"/>
              </a:solidFill>
              <a:latin typeface="Arial"/>
              <a:ea typeface="Arial"/>
              <a:cs typeface="Arial"/>
              <a:sym typeface="Arial"/>
            </a:endParaRPr>
          </a:p>
        </p:txBody>
      </p:sp>
      <p:sp>
        <p:nvSpPr>
          <p:cNvPr id="726" name="Shape 726"/>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400"/>
              <a:buFont typeface="Merriweather Sans"/>
              <a:buChar char="&gt;"/>
            </a:pPr>
            <a:r>
              <a:rPr lang="en" sz="2400" b="1" i="0" u="none" strike="noStrike" cap="none">
                <a:solidFill>
                  <a:srgbClr val="4B2E83"/>
                </a:solidFill>
                <a:latin typeface="Open Sans"/>
                <a:ea typeface="Open Sans"/>
                <a:cs typeface="Open Sans"/>
                <a:sym typeface="Open Sans"/>
              </a:rPr>
              <a:t>Project scope to include </a:t>
            </a:r>
            <a:endParaRPr sz="2800" b="1" i="0" u="none" strike="noStrike" cap="none">
              <a:solidFill>
                <a:srgbClr val="4B2E83"/>
              </a:solidFill>
              <a:latin typeface="Open Sans"/>
              <a:ea typeface="Open Sans"/>
              <a:cs typeface="Open Sans"/>
              <a:sym typeface="Open Sans"/>
            </a:endParaRPr>
          </a:p>
          <a:p>
            <a:pPr marL="742950" marR="0" lvl="1" indent="-285750" algn="l" rtl="0">
              <a:spcBef>
                <a:spcPts val="400"/>
              </a:spcBef>
              <a:spcAft>
                <a:spcPts val="0"/>
              </a:spcAft>
              <a:buClr>
                <a:srgbClr val="4B2E83"/>
              </a:buClr>
              <a:buSzPts val="2000"/>
              <a:buFont typeface="Arial"/>
              <a:buChar char="–"/>
            </a:pPr>
            <a:r>
              <a:rPr lang="en" sz="2000" b="1" i="0" u="none" strike="noStrike" cap="none">
                <a:solidFill>
                  <a:srgbClr val="4B2E83"/>
                </a:solidFill>
                <a:latin typeface="Open Sans"/>
                <a:ea typeface="Open Sans"/>
                <a:cs typeface="Open Sans"/>
                <a:sym typeface="Open Sans"/>
              </a:rPr>
              <a:t>Outstanding equipment that was not accounted for in Phase 1 (not found and located off-site) </a:t>
            </a:r>
            <a:endParaRPr sz="2400" b="1" i="0" u="none" strike="noStrike" cap="none">
              <a:solidFill>
                <a:srgbClr val="4B2E83"/>
              </a:solidFill>
              <a:latin typeface="Open Sans"/>
              <a:ea typeface="Open Sans"/>
              <a:cs typeface="Open Sans"/>
              <a:sym typeface="Open Sans"/>
            </a:endParaRPr>
          </a:p>
          <a:p>
            <a:pPr marL="742950" marR="0" lvl="1" indent="-285750" algn="l" rtl="0">
              <a:spcBef>
                <a:spcPts val="400"/>
              </a:spcBef>
              <a:spcAft>
                <a:spcPts val="0"/>
              </a:spcAft>
              <a:buClr>
                <a:srgbClr val="4B2E83"/>
              </a:buClr>
              <a:buSzPts val="2000"/>
              <a:buFont typeface="Arial"/>
              <a:buChar char="–"/>
            </a:pPr>
            <a:r>
              <a:rPr lang="en" sz="2000" b="1" i="0" u="none" strike="noStrike" cap="none">
                <a:solidFill>
                  <a:srgbClr val="4B2E83"/>
                </a:solidFill>
                <a:latin typeface="Open Sans"/>
                <a:ea typeface="Open Sans"/>
                <a:cs typeface="Open Sans"/>
                <a:sym typeface="Open Sans"/>
              </a:rPr>
              <a:t>Equipment that was accounted for but not tagged (example: missing a new tag) </a:t>
            </a:r>
            <a:endParaRPr sz="2400" b="1" i="0" u="none" strike="noStrike" cap="none">
              <a:solidFill>
                <a:srgbClr val="4B2E83"/>
              </a:solidFill>
              <a:latin typeface="Open Sans"/>
              <a:ea typeface="Open Sans"/>
              <a:cs typeface="Open Sans"/>
              <a:sym typeface="Open Sans"/>
            </a:endParaRPr>
          </a:p>
          <a:p>
            <a:pPr marL="742950" marR="0" lvl="1" indent="-285750" algn="l" rtl="0">
              <a:spcBef>
                <a:spcPts val="400"/>
              </a:spcBef>
              <a:spcAft>
                <a:spcPts val="0"/>
              </a:spcAft>
              <a:buClr>
                <a:srgbClr val="4B2E83"/>
              </a:buClr>
              <a:buSzPts val="2000"/>
              <a:buFont typeface="Arial"/>
              <a:buChar char="–"/>
            </a:pPr>
            <a:r>
              <a:rPr lang="en" sz="2000" b="1" i="0" u="none" strike="noStrike" cap="none">
                <a:solidFill>
                  <a:srgbClr val="4B2E83"/>
                </a:solidFill>
                <a:latin typeface="Open Sans"/>
                <a:ea typeface="Open Sans"/>
                <a:cs typeface="Open Sans"/>
                <a:sym typeface="Open Sans"/>
              </a:rPr>
              <a:t>Equipment that was excluded from the project scope due to timing (new acquisitions and off-site assets) </a:t>
            </a:r>
            <a:endParaRPr sz="2400" b="1" i="0" u="none" strike="noStrike" cap="none">
              <a:solidFill>
                <a:srgbClr val="4B2E83"/>
              </a:solidFill>
              <a:latin typeface="Open Sans"/>
              <a:ea typeface="Open Sans"/>
              <a:cs typeface="Open Sans"/>
              <a:sym typeface="Open Sans"/>
            </a:endParaRPr>
          </a:p>
          <a:p>
            <a:pPr marL="342900" marR="0" lvl="0" indent="-342900" algn="l" rtl="0">
              <a:spcBef>
                <a:spcPts val="480"/>
              </a:spcBef>
              <a:spcAft>
                <a:spcPts val="0"/>
              </a:spcAft>
              <a:buClr>
                <a:srgbClr val="4B2E83"/>
              </a:buClr>
              <a:buSzPts val="2400"/>
              <a:buFont typeface="Merriweather Sans"/>
              <a:buChar char="&gt;"/>
            </a:pPr>
            <a:r>
              <a:rPr lang="en" sz="2400" b="1" i="0" u="none" strike="noStrike" cap="none">
                <a:solidFill>
                  <a:srgbClr val="4B2E83"/>
                </a:solidFill>
                <a:latin typeface="Open Sans"/>
                <a:ea typeface="Open Sans"/>
                <a:cs typeface="Open Sans"/>
                <a:sym typeface="Open Sans"/>
              </a:rPr>
              <a:t>Benefits </a:t>
            </a:r>
            <a:endParaRPr sz="2800" b="1" i="0" u="none" strike="noStrike" cap="none">
              <a:solidFill>
                <a:srgbClr val="4B2E83"/>
              </a:solidFill>
              <a:latin typeface="Open Sans"/>
              <a:ea typeface="Open Sans"/>
              <a:cs typeface="Open Sans"/>
              <a:sym typeface="Open Sans"/>
            </a:endParaRPr>
          </a:p>
          <a:p>
            <a:pPr marL="742950" marR="0" lvl="1" indent="-285750" algn="l" rtl="0">
              <a:spcBef>
                <a:spcPts val="400"/>
              </a:spcBef>
              <a:spcAft>
                <a:spcPts val="0"/>
              </a:spcAft>
              <a:buClr>
                <a:srgbClr val="4B2E83"/>
              </a:buClr>
              <a:buSzPts val="2000"/>
              <a:buFont typeface="Arial"/>
              <a:buChar char="–"/>
            </a:pPr>
            <a:r>
              <a:rPr lang="en" sz="2000" b="1" i="0" u="none" strike="noStrike" cap="none">
                <a:solidFill>
                  <a:srgbClr val="4B2E83"/>
                </a:solidFill>
                <a:latin typeface="Open Sans"/>
                <a:ea typeface="Open Sans"/>
                <a:cs typeface="Open Sans"/>
                <a:sym typeface="Open Sans"/>
              </a:rPr>
              <a:t>Preparation for the FY19 University (State) inventory </a:t>
            </a:r>
            <a:endParaRPr sz="2400" b="1" i="0" u="none" strike="noStrike" cap="none">
              <a:solidFill>
                <a:srgbClr val="4B2E83"/>
              </a:solidFill>
              <a:latin typeface="Open Sans"/>
              <a:ea typeface="Open Sans"/>
              <a:cs typeface="Open Sans"/>
              <a:sym typeface="Open Sans"/>
            </a:endParaRPr>
          </a:p>
          <a:p>
            <a:pPr marL="742950" marR="0" lvl="1" indent="-285750" algn="l" rtl="0">
              <a:spcBef>
                <a:spcPts val="400"/>
              </a:spcBef>
              <a:spcAft>
                <a:spcPts val="0"/>
              </a:spcAft>
              <a:buClr>
                <a:srgbClr val="4B2E83"/>
              </a:buClr>
              <a:buSzPts val="2000"/>
              <a:buFont typeface="Arial"/>
              <a:buChar char="–"/>
            </a:pPr>
            <a:r>
              <a:rPr lang="en" sz="2000" b="1" i="0" u="none" strike="noStrike" cap="none">
                <a:solidFill>
                  <a:srgbClr val="4B2E83"/>
                </a:solidFill>
                <a:latin typeface="Open Sans"/>
                <a:ea typeface="Open Sans"/>
                <a:cs typeface="Open Sans"/>
                <a:sym typeface="Open Sans"/>
              </a:rPr>
              <a:t>Ensure UW is in compliance with property management policies and regulations </a:t>
            </a:r>
            <a:endParaRPr sz="2400" b="1" i="0" u="none" strike="noStrike" cap="none">
              <a:solidFill>
                <a:srgbClr val="4B2E83"/>
              </a:solidFill>
              <a:latin typeface="Open Sans"/>
              <a:ea typeface="Open Sans"/>
              <a:cs typeface="Open Sans"/>
              <a:sym typeface="Open Sans"/>
            </a:endParaRPr>
          </a:p>
          <a:p>
            <a:pPr marL="342900" marR="0" lvl="0" indent="-190500" algn="l" rtl="0">
              <a:spcBef>
                <a:spcPts val="480"/>
              </a:spcBef>
              <a:spcAft>
                <a:spcPts val="0"/>
              </a:spcAft>
              <a:buClr>
                <a:srgbClr val="4B2E83"/>
              </a:buClr>
              <a:buSzPts val="2400"/>
              <a:buFont typeface="Merriweather Sans"/>
              <a:buNone/>
            </a:pPr>
            <a:endParaRPr sz="2400" b="1" i="0" u="none" strike="noStrike" cap="none">
              <a:solidFill>
                <a:srgbClr val="4B2E83"/>
              </a:solidFill>
              <a:latin typeface="Arial"/>
              <a:ea typeface="Arial"/>
              <a:cs typeface="Arial"/>
              <a:sym typeface="Arial"/>
            </a:endParaRPr>
          </a:p>
        </p:txBody>
      </p:sp>
      <p:sp>
        <p:nvSpPr>
          <p:cNvPr id="727" name="Shape 727"/>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Lupe Valencia – Management Accounting &amp; Analysis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Shape 732"/>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 sz="3000" b="0" i="0" u="none" strike="noStrike" cap="none">
                <a:solidFill>
                  <a:srgbClr val="4B2E83"/>
                </a:solidFill>
                <a:latin typeface="Arial"/>
                <a:ea typeface="Arial"/>
                <a:cs typeface="Arial"/>
                <a:sym typeface="Arial"/>
              </a:rPr>
              <a:t>Federal and Agency Inventory</a:t>
            </a:r>
            <a:endParaRPr sz="3000" b="0" i="0" u="none" strike="noStrike" cap="none">
              <a:solidFill>
                <a:srgbClr val="4B2E83"/>
              </a:solidFill>
              <a:latin typeface="Arial"/>
              <a:ea typeface="Arial"/>
              <a:cs typeface="Arial"/>
              <a:sym typeface="Arial"/>
            </a:endParaRPr>
          </a:p>
        </p:txBody>
      </p:sp>
      <p:sp>
        <p:nvSpPr>
          <p:cNvPr id="733" name="Shape 733"/>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400"/>
              <a:buFont typeface="Merriweather Sans"/>
              <a:buChar char="&gt;"/>
            </a:pPr>
            <a:r>
              <a:rPr lang="en" sz="2400" b="1" i="0" u="none" strike="noStrike" cap="none">
                <a:solidFill>
                  <a:srgbClr val="4B2E83"/>
                </a:solidFill>
                <a:latin typeface="Open Sans"/>
                <a:ea typeface="Open Sans"/>
                <a:cs typeface="Open Sans"/>
                <a:sym typeface="Open Sans"/>
              </a:rPr>
              <a:t>FY18 annual Federal and Agency inventory will begin in April 2018 </a:t>
            </a:r>
            <a:endParaRPr sz="2800" b="1" i="0" u="none" strike="noStrike" cap="none">
              <a:solidFill>
                <a:srgbClr val="4B2E83"/>
              </a:solidFill>
              <a:latin typeface="Open Sans"/>
              <a:ea typeface="Open Sans"/>
              <a:cs typeface="Open Sans"/>
              <a:sym typeface="Open Sans"/>
            </a:endParaRPr>
          </a:p>
          <a:p>
            <a:pPr marL="342900" marR="0" lvl="0" indent="-190500" algn="l" rtl="0">
              <a:spcBef>
                <a:spcPts val="480"/>
              </a:spcBef>
              <a:spcAft>
                <a:spcPts val="0"/>
              </a:spcAft>
              <a:buClr>
                <a:srgbClr val="4B2E83"/>
              </a:buClr>
              <a:buSzPts val="2400"/>
              <a:buFont typeface="Merriweather Sans"/>
              <a:buNone/>
            </a:pPr>
            <a:endParaRPr sz="2400" b="1" i="0" u="none" strike="noStrike" cap="none">
              <a:solidFill>
                <a:srgbClr val="4B2E83"/>
              </a:solidFill>
              <a:latin typeface="Open Sans"/>
              <a:ea typeface="Open Sans"/>
              <a:cs typeface="Open Sans"/>
              <a:sym typeface="Open Sans"/>
            </a:endParaRPr>
          </a:p>
          <a:p>
            <a:pPr marL="342900" marR="0" lvl="0" indent="-342900" algn="l" rtl="0">
              <a:spcBef>
                <a:spcPts val="480"/>
              </a:spcBef>
              <a:spcAft>
                <a:spcPts val="0"/>
              </a:spcAft>
              <a:buClr>
                <a:srgbClr val="4B2E83"/>
              </a:buClr>
              <a:buSzPts val="2400"/>
              <a:buFont typeface="Merriweather Sans"/>
              <a:buChar char="&gt;"/>
            </a:pPr>
            <a:r>
              <a:rPr lang="en" sz="2400" b="1" i="0" u="none" strike="noStrike" cap="none">
                <a:solidFill>
                  <a:srgbClr val="4B2E83"/>
                </a:solidFill>
                <a:latin typeface="Open Sans"/>
                <a:ea typeface="Open Sans"/>
                <a:cs typeface="Open Sans"/>
                <a:sym typeface="Open Sans"/>
              </a:rPr>
              <a:t>ONR audit </a:t>
            </a:r>
            <a:endParaRPr sz="2800" b="1" i="0" u="none" strike="noStrike" cap="none">
              <a:solidFill>
                <a:srgbClr val="4B2E83"/>
              </a:solidFill>
              <a:latin typeface="Open Sans"/>
              <a:ea typeface="Open Sans"/>
              <a:cs typeface="Open Sans"/>
              <a:sym typeface="Open Sans"/>
            </a:endParaRPr>
          </a:p>
          <a:p>
            <a:pPr marL="742950" marR="0" lvl="1" indent="-285750" algn="l" rtl="0">
              <a:spcBef>
                <a:spcPts val="400"/>
              </a:spcBef>
              <a:spcAft>
                <a:spcPts val="0"/>
              </a:spcAft>
              <a:buClr>
                <a:srgbClr val="4B2E83"/>
              </a:buClr>
              <a:buSzPts val="2000"/>
              <a:buFont typeface="Arial"/>
              <a:buChar char="–"/>
            </a:pPr>
            <a:r>
              <a:rPr lang="en" sz="2000" b="1" i="0" u="none" strike="noStrike" cap="none">
                <a:solidFill>
                  <a:srgbClr val="4B2E83"/>
                </a:solidFill>
                <a:latin typeface="Open Sans"/>
                <a:ea typeface="Open Sans"/>
                <a:cs typeface="Open Sans"/>
                <a:sym typeface="Open Sans"/>
              </a:rPr>
              <a:t>Results are not available yet </a:t>
            </a:r>
            <a:endParaRPr sz="2400" b="1" i="0" u="none" strike="noStrike" cap="none">
              <a:solidFill>
                <a:srgbClr val="4B2E83"/>
              </a:solidFill>
              <a:latin typeface="Open Sans"/>
              <a:ea typeface="Open Sans"/>
              <a:cs typeface="Open Sans"/>
              <a:sym typeface="Open Sans"/>
            </a:endParaRPr>
          </a:p>
        </p:txBody>
      </p:sp>
      <p:sp>
        <p:nvSpPr>
          <p:cNvPr id="734" name="Shape 734"/>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Lupe Valencia – Management Accounting &amp; Analysis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Shape 739"/>
          <p:cNvSpPr txBox="1">
            <a:spLocks noGrp="1"/>
          </p:cNvSpPr>
          <p:nvPr>
            <p:ph type="body" idx="1"/>
          </p:nvPr>
        </p:nvSpPr>
        <p:spPr>
          <a:xfrm>
            <a:off x="692029" y="1640263"/>
            <a:ext cx="6972300" cy="15930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3"/>
              </a:buClr>
              <a:buSzPts val="5000"/>
              <a:buFont typeface="Arial"/>
              <a:buNone/>
            </a:pPr>
            <a:r>
              <a:rPr lang="en" sz="5000" b="0" i="0" u="none" strike="noStrike" cap="none">
                <a:solidFill>
                  <a:schemeClr val="accent3"/>
                </a:solidFill>
                <a:latin typeface="Arial"/>
                <a:ea typeface="Arial"/>
                <a:cs typeface="Arial"/>
                <a:sym typeface="Arial"/>
              </a:rPr>
              <a:t>COMPLIANCE CORNER</a:t>
            </a:r>
            <a:endParaRPr/>
          </a:p>
        </p:txBody>
      </p:sp>
      <p:sp>
        <p:nvSpPr>
          <p:cNvPr id="740" name="Shape 740"/>
          <p:cNvSpPr txBox="1"/>
          <p:nvPr/>
        </p:nvSpPr>
        <p:spPr>
          <a:xfrm>
            <a:off x="692029" y="4308049"/>
            <a:ext cx="6656700" cy="18126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chemeClr val="lt2"/>
              </a:buClr>
              <a:buSzPts val="2000"/>
              <a:buFont typeface="Arial"/>
              <a:buNone/>
            </a:pPr>
            <a:r>
              <a:rPr lang="en" sz="2000" b="0" i="0" u="none" strike="noStrike" cap="none">
                <a:solidFill>
                  <a:schemeClr val="lt2"/>
                </a:solidFill>
                <a:latin typeface="Arial"/>
                <a:ea typeface="Arial"/>
                <a:cs typeface="Arial"/>
                <a:sym typeface="Arial"/>
              </a:rPr>
              <a:t>MRAM</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April, 2018</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Matt Gardner</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Post Award Fiscal Compliance</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Shape 745"/>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 sz="3000" b="0" i="0" u="none" strike="noStrike" cap="none">
                <a:solidFill>
                  <a:srgbClr val="4B2E83"/>
                </a:solidFill>
                <a:latin typeface="Arial"/>
                <a:ea typeface="Arial"/>
                <a:cs typeface="Arial"/>
                <a:sym typeface="Arial"/>
              </a:rPr>
              <a:t>Cost Share Hot Topics </a:t>
            </a:r>
            <a:endParaRPr sz="3000" b="0" i="0" u="none" strike="noStrike" cap="none">
              <a:solidFill>
                <a:srgbClr val="4B2E83"/>
              </a:solidFill>
              <a:latin typeface="Arial"/>
              <a:ea typeface="Arial"/>
              <a:cs typeface="Arial"/>
              <a:sym typeface="Arial"/>
            </a:endParaRPr>
          </a:p>
        </p:txBody>
      </p:sp>
      <p:sp>
        <p:nvSpPr>
          <p:cNvPr id="746" name="Shape 746"/>
          <p:cNvSpPr txBox="1">
            <a:spLocks noGrp="1"/>
          </p:cNvSpPr>
          <p:nvPr>
            <p:ph type="body" idx="2"/>
          </p:nvPr>
        </p:nvSpPr>
        <p:spPr>
          <a:xfrm>
            <a:off x="659305" y="1736725"/>
            <a:ext cx="8415000" cy="40155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400"/>
              <a:buFont typeface="Merriweather Sans"/>
              <a:buChar char="&gt;"/>
            </a:pPr>
            <a:r>
              <a:rPr lang="en" sz="2400" b="1" i="0" u="none" strike="noStrike" cap="none">
                <a:solidFill>
                  <a:srgbClr val="4B2E83"/>
                </a:solidFill>
                <a:latin typeface="Arial"/>
                <a:ea typeface="Arial"/>
                <a:cs typeface="Arial"/>
                <a:sym typeface="Arial"/>
              </a:rPr>
              <a:t>Mandatory vs. Voluntary Committed</a:t>
            </a:r>
            <a:endParaRPr/>
          </a:p>
          <a:p>
            <a:pPr marL="742950" marR="0" lvl="1" indent="-285750" algn="l" rtl="0">
              <a:spcBef>
                <a:spcPts val="400"/>
              </a:spcBef>
              <a:spcAft>
                <a:spcPts val="0"/>
              </a:spcAft>
              <a:buClr>
                <a:srgbClr val="4B2E83"/>
              </a:buClr>
              <a:buSzPts val="2000"/>
              <a:buFont typeface="Arial"/>
              <a:buChar char="–"/>
            </a:pPr>
            <a:r>
              <a:rPr lang="en" sz="2000" b="1" i="0" u="none" strike="noStrike" cap="none">
                <a:solidFill>
                  <a:srgbClr val="4B2E83"/>
                </a:solidFill>
                <a:latin typeface="Arial"/>
                <a:ea typeface="Arial"/>
                <a:cs typeface="Arial"/>
                <a:sym typeface="Arial"/>
              </a:rPr>
              <a:t>If it’s in the proposal, it’s a requirement of the award regardless of whether or not it’s Mandatory Cost Share</a:t>
            </a:r>
            <a:br>
              <a:rPr lang="en" sz="2000" b="1" i="0" u="none" strike="noStrike" cap="none">
                <a:solidFill>
                  <a:srgbClr val="4B2E83"/>
                </a:solidFill>
                <a:latin typeface="Arial"/>
                <a:ea typeface="Arial"/>
                <a:cs typeface="Arial"/>
                <a:sym typeface="Arial"/>
              </a:rPr>
            </a:br>
            <a:endParaRPr sz="1400" b="1" i="0" u="none" strike="noStrike" cap="none">
              <a:solidFill>
                <a:srgbClr val="4B2E83"/>
              </a:solidFill>
              <a:latin typeface="Arial"/>
              <a:ea typeface="Arial"/>
              <a:cs typeface="Arial"/>
              <a:sym typeface="Arial"/>
            </a:endParaRPr>
          </a:p>
          <a:p>
            <a:pPr marL="342900" marR="0" lvl="0" indent="-342900" algn="l" rtl="0">
              <a:spcBef>
                <a:spcPts val="480"/>
              </a:spcBef>
              <a:spcAft>
                <a:spcPts val="0"/>
              </a:spcAft>
              <a:buClr>
                <a:srgbClr val="4B2E83"/>
              </a:buClr>
              <a:buSzPts val="2400"/>
              <a:buFont typeface="Merriweather Sans"/>
              <a:buChar char="&gt;"/>
            </a:pPr>
            <a:r>
              <a:rPr lang="en" sz="2400" b="1" i="0" u="none" strike="noStrike" cap="none">
                <a:solidFill>
                  <a:srgbClr val="4B2E83"/>
                </a:solidFill>
                <a:latin typeface="Arial"/>
                <a:ea typeface="Arial"/>
                <a:cs typeface="Arial"/>
                <a:sym typeface="Arial"/>
              </a:rPr>
              <a:t>Unallowable Costs are not Cost Share</a:t>
            </a:r>
            <a:br>
              <a:rPr lang="en" sz="2400" b="1" i="0" u="none" strike="noStrike" cap="none">
                <a:solidFill>
                  <a:srgbClr val="4B2E83"/>
                </a:solidFill>
                <a:latin typeface="Arial"/>
                <a:ea typeface="Arial"/>
                <a:cs typeface="Arial"/>
                <a:sym typeface="Arial"/>
              </a:rPr>
            </a:br>
            <a:endParaRPr sz="1600" b="1" i="0" u="none" strike="noStrike" cap="none">
              <a:solidFill>
                <a:srgbClr val="4B2E83"/>
              </a:solidFill>
              <a:latin typeface="Arial"/>
              <a:ea typeface="Arial"/>
              <a:cs typeface="Arial"/>
              <a:sym typeface="Arial"/>
            </a:endParaRPr>
          </a:p>
          <a:p>
            <a:pPr marL="342900" marR="0" lvl="0" indent="-342900" algn="l" rtl="0">
              <a:spcBef>
                <a:spcPts val="480"/>
              </a:spcBef>
              <a:spcAft>
                <a:spcPts val="0"/>
              </a:spcAft>
              <a:buClr>
                <a:srgbClr val="4B2E83"/>
              </a:buClr>
              <a:buSzPts val="2400"/>
              <a:buFont typeface="Merriweather Sans"/>
              <a:buChar char="&gt;"/>
            </a:pPr>
            <a:r>
              <a:rPr lang="en" sz="2400" b="1" i="0" u="none" strike="noStrike" cap="none">
                <a:solidFill>
                  <a:srgbClr val="4B2E83"/>
                </a:solidFill>
                <a:latin typeface="Arial"/>
                <a:ea typeface="Arial"/>
                <a:cs typeface="Arial"/>
                <a:sym typeface="Arial"/>
              </a:rPr>
              <a:t>Non-FEC Cost Share must meet the cost principles</a:t>
            </a:r>
            <a:br>
              <a:rPr lang="en" sz="2400" b="1" i="0" u="none" strike="noStrike" cap="none">
                <a:solidFill>
                  <a:srgbClr val="4B2E83"/>
                </a:solidFill>
                <a:latin typeface="Arial"/>
                <a:ea typeface="Arial"/>
                <a:cs typeface="Arial"/>
                <a:sym typeface="Arial"/>
              </a:rPr>
            </a:br>
            <a:endParaRPr sz="1400" b="1" i="0" u="none" strike="noStrike" cap="none">
              <a:solidFill>
                <a:srgbClr val="4B2E83"/>
              </a:solidFill>
              <a:latin typeface="Arial"/>
              <a:ea typeface="Arial"/>
              <a:cs typeface="Arial"/>
              <a:sym typeface="Arial"/>
            </a:endParaRPr>
          </a:p>
          <a:p>
            <a:pPr marL="342900" marR="0" lvl="0" indent="-342900" algn="l" rtl="0">
              <a:spcBef>
                <a:spcPts val="480"/>
              </a:spcBef>
              <a:spcAft>
                <a:spcPts val="0"/>
              </a:spcAft>
              <a:buClr>
                <a:srgbClr val="4B2E83"/>
              </a:buClr>
              <a:buSzPts val="2400"/>
              <a:buFont typeface="Merriweather Sans"/>
              <a:buChar char="&gt;"/>
            </a:pPr>
            <a:r>
              <a:rPr lang="en" sz="2400" b="1" i="0" u="none" strike="noStrike" cap="none">
                <a:solidFill>
                  <a:srgbClr val="4B2E83"/>
                </a:solidFill>
                <a:latin typeface="Arial"/>
                <a:ea typeface="Arial"/>
                <a:cs typeface="Arial"/>
                <a:sym typeface="Arial"/>
              </a:rPr>
              <a:t>Resources:</a:t>
            </a:r>
            <a:endParaRPr/>
          </a:p>
          <a:p>
            <a:pPr marL="742950" marR="0" lvl="1" indent="-285750" algn="l" rtl="0">
              <a:spcBef>
                <a:spcPts val="360"/>
              </a:spcBef>
              <a:spcAft>
                <a:spcPts val="0"/>
              </a:spcAft>
              <a:buClr>
                <a:srgbClr val="4B2E83"/>
              </a:buClr>
              <a:buSzPts val="1800"/>
              <a:buFont typeface="Arial"/>
              <a:buChar char="–"/>
            </a:pPr>
            <a:r>
              <a:rPr lang="en" sz="1800" b="1" i="0" u="none" strike="noStrike" cap="none">
                <a:solidFill>
                  <a:srgbClr val="4B2E83"/>
                </a:solidFill>
                <a:latin typeface="Arial"/>
                <a:ea typeface="Arial"/>
                <a:cs typeface="Arial"/>
                <a:sym typeface="Arial"/>
              </a:rPr>
              <a:t>GIM 21: https://www.washington.edu/research/policies/gim-21-cost-share-on-sponsored-programs/</a:t>
            </a:r>
            <a:endParaRPr/>
          </a:p>
          <a:p>
            <a:pPr marL="742950" marR="0" lvl="1" indent="-285750" algn="l" rtl="0">
              <a:spcBef>
                <a:spcPts val="360"/>
              </a:spcBef>
              <a:spcAft>
                <a:spcPts val="0"/>
              </a:spcAft>
              <a:buClr>
                <a:srgbClr val="4B2E83"/>
              </a:buClr>
              <a:buSzPts val="1800"/>
              <a:buFont typeface="Arial"/>
              <a:buChar char="–"/>
            </a:pPr>
            <a:r>
              <a:rPr lang="en" sz="1800" b="1" i="0" u="none" strike="noStrike" cap="none">
                <a:solidFill>
                  <a:srgbClr val="4B2E83"/>
                </a:solidFill>
                <a:latin typeface="Arial"/>
                <a:ea typeface="Arial"/>
                <a:cs typeface="Arial"/>
                <a:sym typeface="Arial"/>
              </a:rPr>
              <a:t>GCA: http://finance.uw.edu/gca/cost-share</a:t>
            </a:r>
            <a:endParaRPr/>
          </a:p>
        </p:txBody>
      </p:sp>
      <p:sp>
        <p:nvSpPr>
          <p:cNvPr id="747" name="Shape 747"/>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Shape 752"/>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 sz="3000" b="0" i="0" u="none" strike="noStrike" cap="none">
                <a:solidFill>
                  <a:srgbClr val="4B2E83"/>
                </a:solidFill>
                <a:latin typeface="Arial"/>
                <a:ea typeface="Arial"/>
                <a:cs typeface="Arial"/>
                <a:sym typeface="Arial"/>
              </a:rPr>
              <a:t>Cost Share Addendum Training</a:t>
            </a:r>
            <a:endParaRPr sz="3000" b="0" i="0" u="none" strike="noStrike" cap="none">
              <a:solidFill>
                <a:srgbClr val="4B2E83"/>
              </a:solidFill>
              <a:latin typeface="Arial"/>
              <a:ea typeface="Arial"/>
              <a:cs typeface="Arial"/>
              <a:sym typeface="Arial"/>
            </a:endParaRPr>
          </a:p>
        </p:txBody>
      </p:sp>
      <p:sp>
        <p:nvSpPr>
          <p:cNvPr id="753" name="Shape 753"/>
          <p:cNvSpPr txBox="1">
            <a:spLocks noGrp="1"/>
          </p:cNvSpPr>
          <p:nvPr>
            <p:ph type="body" idx="2"/>
          </p:nvPr>
        </p:nvSpPr>
        <p:spPr>
          <a:xfrm>
            <a:off x="659305" y="1736725"/>
            <a:ext cx="8415000" cy="40155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400"/>
              <a:buFont typeface="Merriweather Sans"/>
              <a:buChar char="&gt;"/>
            </a:pPr>
            <a:r>
              <a:rPr lang="en" sz="2400" b="1" i="0" u="none" strike="noStrike" cap="none">
                <a:solidFill>
                  <a:srgbClr val="4B2E83"/>
                </a:solidFill>
                <a:latin typeface="Arial"/>
                <a:ea typeface="Arial"/>
                <a:cs typeface="Arial"/>
                <a:sym typeface="Arial"/>
              </a:rPr>
              <a:t>April 24</a:t>
            </a:r>
            <a:r>
              <a:rPr lang="en" sz="2400" b="1" i="0" u="none" strike="noStrike" cap="none" baseline="30000">
                <a:solidFill>
                  <a:srgbClr val="4B2E83"/>
                </a:solidFill>
                <a:latin typeface="Arial"/>
                <a:ea typeface="Arial"/>
                <a:cs typeface="Arial"/>
                <a:sym typeface="Arial"/>
              </a:rPr>
              <a:t>th</a:t>
            </a:r>
            <a:r>
              <a:rPr lang="en" sz="2400" b="1" i="0" u="none" strike="noStrike" cap="none">
                <a:solidFill>
                  <a:srgbClr val="4B2E83"/>
                </a:solidFill>
                <a:latin typeface="Arial"/>
                <a:ea typeface="Arial"/>
                <a:cs typeface="Arial"/>
                <a:sym typeface="Arial"/>
              </a:rPr>
              <a:t>, 9:30 – 11:00 am, Foege N130A</a:t>
            </a:r>
            <a:endParaRPr/>
          </a:p>
          <a:p>
            <a:pPr marL="342900" marR="0" lvl="0" indent="-190500" algn="l" rtl="0">
              <a:spcBef>
                <a:spcPts val="480"/>
              </a:spcBef>
              <a:spcAft>
                <a:spcPts val="0"/>
              </a:spcAft>
              <a:buClr>
                <a:srgbClr val="4B2E83"/>
              </a:buClr>
              <a:buSzPts val="2400"/>
              <a:buFont typeface="Merriweather Sans"/>
              <a:buNone/>
            </a:pPr>
            <a:endParaRPr sz="2400" b="1" i="0" u="none" strike="noStrike" cap="none">
              <a:solidFill>
                <a:srgbClr val="4B2E83"/>
              </a:solidFill>
              <a:latin typeface="Arial"/>
              <a:ea typeface="Arial"/>
              <a:cs typeface="Arial"/>
              <a:sym typeface="Arial"/>
            </a:endParaRPr>
          </a:p>
          <a:p>
            <a:pPr marL="342900" marR="0" lvl="0" indent="-342900" algn="l" rtl="0">
              <a:spcBef>
                <a:spcPts val="480"/>
              </a:spcBef>
              <a:spcAft>
                <a:spcPts val="0"/>
              </a:spcAft>
              <a:buClr>
                <a:srgbClr val="4B2E83"/>
              </a:buClr>
              <a:buSzPts val="2400"/>
              <a:buFont typeface="Merriweather Sans"/>
              <a:buChar char="&gt;"/>
            </a:pPr>
            <a:r>
              <a:rPr lang="en" sz="2400" b="1" i="0" u="none" strike="noStrike" cap="none">
                <a:solidFill>
                  <a:srgbClr val="4B2E83"/>
                </a:solidFill>
                <a:latin typeface="Arial"/>
                <a:ea typeface="Arial"/>
                <a:cs typeface="Arial"/>
                <a:sym typeface="Arial"/>
              </a:rPr>
              <a:t>Key Topics:</a:t>
            </a:r>
            <a:endParaRPr/>
          </a:p>
          <a:p>
            <a:pPr marL="742950" marR="0" lvl="1" indent="-285750" algn="l" rtl="0">
              <a:spcBef>
                <a:spcPts val="400"/>
              </a:spcBef>
              <a:spcAft>
                <a:spcPts val="0"/>
              </a:spcAft>
              <a:buClr>
                <a:srgbClr val="4B2E83"/>
              </a:buClr>
              <a:buSzPts val="2000"/>
              <a:buFont typeface="Arial"/>
              <a:buChar char="–"/>
            </a:pPr>
            <a:r>
              <a:rPr lang="en" sz="2000" b="1" i="0" u="none" strike="noStrike" cap="none">
                <a:solidFill>
                  <a:srgbClr val="4B2E83"/>
                </a:solidFill>
                <a:latin typeface="Arial"/>
                <a:ea typeface="Arial"/>
                <a:cs typeface="Arial"/>
                <a:sym typeface="Arial"/>
              </a:rPr>
              <a:t>Tips and Tricks for filling out the new Cost Share Addendum and Calculators</a:t>
            </a:r>
            <a:endParaRPr/>
          </a:p>
          <a:p>
            <a:pPr marL="742950" marR="0" lvl="1" indent="-285750" algn="l" rtl="0">
              <a:spcBef>
                <a:spcPts val="400"/>
              </a:spcBef>
              <a:spcAft>
                <a:spcPts val="0"/>
              </a:spcAft>
              <a:buClr>
                <a:srgbClr val="4B2E83"/>
              </a:buClr>
              <a:buSzPts val="2000"/>
              <a:buFont typeface="Arial"/>
              <a:buChar char="–"/>
            </a:pPr>
            <a:r>
              <a:rPr lang="en" sz="2000" b="1" i="0" u="none" strike="noStrike" cap="none">
                <a:solidFill>
                  <a:srgbClr val="4B2E83"/>
                </a:solidFill>
                <a:latin typeface="Arial"/>
                <a:ea typeface="Arial"/>
                <a:cs typeface="Arial"/>
                <a:sym typeface="Arial"/>
              </a:rPr>
              <a:t>Cost Share F&amp;A vs. Actual F&amp;A</a:t>
            </a:r>
            <a:endParaRPr/>
          </a:p>
          <a:p>
            <a:pPr marL="742950" marR="0" lvl="1" indent="-285750" algn="l" rtl="0">
              <a:spcBef>
                <a:spcPts val="400"/>
              </a:spcBef>
              <a:spcAft>
                <a:spcPts val="0"/>
              </a:spcAft>
              <a:buClr>
                <a:srgbClr val="4B2E83"/>
              </a:buClr>
              <a:buSzPts val="2000"/>
              <a:buFont typeface="Arial"/>
              <a:buChar char="–"/>
            </a:pPr>
            <a:r>
              <a:rPr lang="en" sz="2000" b="1" i="0" u="none" strike="noStrike" cap="none">
                <a:solidFill>
                  <a:srgbClr val="4B2E83"/>
                </a:solidFill>
                <a:latin typeface="Arial"/>
                <a:ea typeface="Arial"/>
                <a:cs typeface="Arial"/>
                <a:sym typeface="Arial"/>
              </a:rPr>
              <a:t>Unrecovered Indirect Costs (UIDC)</a:t>
            </a:r>
            <a:br>
              <a:rPr lang="en" sz="2000" b="1" i="0" u="none" strike="noStrike" cap="none">
                <a:solidFill>
                  <a:srgbClr val="4B2E83"/>
                </a:solidFill>
                <a:latin typeface="Arial"/>
                <a:ea typeface="Arial"/>
                <a:cs typeface="Arial"/>
                <a:sym typeface="Arial"/>
              </a:rPr>
            </a:br>
            <a:endParaRPr sz="2000" b="1" i="0" u="none" strike="noStrike" cap="none">
              <a:solidFill>
                <a:srgbClr val="4B2E83"/>
              </a:solidFill>
              <a:latin typeface="Arial"/>
              <a:ea typeface="Arial"/>
              <a:cs typeface="Arial"/>
              <a:sym typeface="Arial"/>
            </a:endParaRPr>
          </a:p>
          <a:p>
            <a:pPr marL="342900" marR="0" lvl="0" indent="-342900" algn="l" rtl="0">
              <a:spcBef>
                <a:spcPts val="480"/>
              </a:spcBef>
              <a:spcAft>
                <a:spcPts val="0"/>
              </a:spcAft>
              <a:buClr>
                <a:srgbClr val="4B2E83"/>
              </a:buClr>
              <a:buSzPts val="2400"/>
              <a:buFont typeface="Merriweather Sans"/>
              <a:buChar char="&gt;"/>
            </a:pPr>
            <a:r>
              <a:rPr lang="en" sz="2400" b="1" i="0" u="none" strike="noStrike" cap="none">
                <a:solidFill>
                  <a:srgbClr val="4B2E83"/>
                </a:solidFill>
                <a:latin typeface="Arial"/>
                <a:ea typeface="Arial"/>
                <a:cs typeface="Arial"/>
                <a:sym typeface="Arial"/>
              </a:rPr>
              <a:t>Sign up at the CORE website</a:t>
            </a:r>
            <a:endParaRPr/>
          </a:p>
          <a:p>
            <a:pPr marL="742950" marR="0" lvl="1" indent="-285750" algn="l" rtl="0">
              <a:spcBef>
                <a:spcPts val="360"/>
              </a:spcBef>
              <a:spcAft>
                <a:spcPts val="0"/>
              </a:spcAft>
              <a:buClr>
                <a:srgbClr val="4B2E83"/>
              </a:buClr>
              <a:buSzPts val="1800"/>
              <a:buFont typeface="Arial"/>
              <a:buChar char="–"/>
            </a:pPr>
            <a:r>
              <a:rPr lang="en" sz="1800" b="1" i="0" u="sng" strike="noStrike" cap="none">
                <a:solidFill>
                  <a:schemeClr val="hlink"/>
                </a:solidFill>
                <a:latin typeface="Arial"/>
                <a:ea typeface="Arial"/>
                <a:cs typeface="Arial"/>
                <a:sym typeface="Arial"/>
                <a:hlinkClick r:id="rId3"/>
              </a:rPr>
              <a:t>https://uwresearch.gosignmeup.com/Public/Course/Browse</a:t>
            </a:r>
            <a:endParaRPr sz="1800" b="1" i="0" u="none" strike="noStrike" cap="none">
              <a:solidFill>
                <a:srgbClr val="4B2E83"/>
              </a:solidFill>
              <a:latin typeface="Arial"/>
              <a:ea typeface="Arial"/>
              <a:cs typeface="Arial"/>
              <a:sym typeface="Arial"/>
            </a:endParaRPr>
          </a:p>
          <a:p>
            <a:pPr marL="457200" marR="0" lvl="1" indent="0" algn="l" rtl="0">
              <a:spcBef>
                <a:spcPts val="400"/>
              </a:spcBef>
              <a:spcAft>
                <a:spcPts val="0"/>
              </a:spcAft>
              <a:buClr>
                <a:srgbClr val="4B2E83"/>
              </a:buClr>
              <a:buSzPts val="2000"/>
              <a:buFont typeface="Arial"/>
              <a:buNone/>
            </a:pPr>
            <a:endParaRPr sz="2000" b="1" i="0" u="none" strike="noStrike" cap="none">
              <a:solidFill>
                <a:srgbClr val="4B2E83"/>
              </a:solidFill>
              <a:latin typeface="Arial"/>
              <a:ea typeface="Arial"/>
              <a:cs typeface="Arial"/>
              <a:sym typeface="Arial"/>
            </a:endParaRPr>
          </a:p>
        </p:txBody>
      </p:sp>
      <p:sp>
        <p:nvSpPr>
          <p:cNvPr id="754" name="Shape 754"/>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Shape 760"/>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 sz="3000" b="0" i="0" u="none" strike="noStrike" cap="none">
                <a:solidFill>
                  <a:srgbClr val="4B2E83"/>
                </a:solidFill>
                <a:latin typeface="Arial"/>
                <a:ea typeface="Arial"/>
                <a:cs typeface="Arial"/>
                <a:sym typeface="Arial"/>
              </a:rPr>
              <a:t>Policy Updates: Concurrent Support on Mentored K-Awards</a:t>
            </a:r>
            <a:endParaRPr sz="3000" b="0" i="0" u="none" strike="noStrike" cap="none">
              <a:solidFill>
                <a:srgbClr val="4B2E83"/>
              </a:solidFill>
              <a:latin typeface="Arial"/>
              <a:ea typeface="Arial"/>
              <a:cs typeface="Arial"/>
              <a:sym typeface="Arial"/>
            </a:endParaRPr>
          </a:p>
        </p:txBody>
      </p:sp>
      <p:sp>
        <p:nvSpPr>
          <p:cNvPr id="761" name="Shape 761"/>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400"/>
              <a:buFont typeface="Merriweather Sans"/>
              <a:buChar char="&gt;"/>
            </a:pPr>
            <a:r>
              <a:rPr lang="en" sz="2400" b="1" i="0" u="none" strike="noStrike" cap="none">
                <a:solidFill>
                  <a:srgbClr val="4B2E83"/>
                </a:solidFill>
                <a:latin typeface="Arial"/>
                <a:ea typeface="Arial"/>
                <a:cs typeface="Arial"/>
                <a:sym typeface="Arial"/>
              </a:rPr>
              <a:t>Policy: K-Awardee may request reduction of effort in final two years if named as PI/PD on any peer-reviewed Federal Award </a:t>
            </a:r>
            <a:endParaRPr/>
          </a:p>
          <a:p>
            <a:pPr marL="342900" marR="0" lvl="0" indent="-342900" algn="l" rtl="0">
              <a:spcBef>
                <a:spcPts val="480"/>
              </a:spcBef>
              <a:spcAft>
                <a:spcPts val="0"/>
              </a:spcAft>
              <a:buClr>
                <a:srgbClr val="4B2E83"/>
              </a:buClr>
              <a:buSzPts val="2400"/>
              <a:buFont typeface="Merriweather Sans"/>
              <a:buChar char="&gt;"/>
            </a:pPr>
            <a:r>
              <a:rPr lang="en" sz="2400" b="1" i="0" u="none" strike="noStrike" cap="none">
                <a:solidFill>
                  <a:srgbClr val="4B2E83"/>
                </a:solidFill>
                <a:latin typeface="Arial"/>
                <a:ea typeface="Arial"/>
                <a:cs typeface="Arial"/>
                <a:sym typeface="Arial"/>
              </a:rPr>
              <a:t>Updated to include peer-reviewed awards of at least $100,000 in direct costs from </a:t>
            </a:r>
            <a:r>
              <a:rPr lang="en" sz="2400" b="1" i="0" u="sng" strike="noStrike" cap="none">
                <a:solidFill>
                  <a:srgbClr val="4B2E83"/>
                </a:solidFill>
                <a:latin typeface="Arial"/>
                <a:ea typeface="Arial"/>
                <a:cs typeface="Arial"/>
                <a:sym typeface="Arial"/>
              </a:rPr>
              <a:t>non-Federal</a:t>
            </a:r>
            <a:r>
              <a:rPr lang="en" sz="2400" b="1" i="0" u="none" strike="noStrike" cap="none">
                <a:solidFill>
                  <a:srgbClr val="4B2E83"/>
                </a:solidFill>
                <a:latin typeface="Arial"/>
                <a:ea typeface="Arial"/>
                <a:cs typeface="Arial"/>
                <a:sym typeface="Arial"/>
              </a:rPr>
              <a:t> sources</a:t>
            </a:r>
            <a:endParaRPr/>
          </a:p>
          <a:p>
            <a:pPr marL="342900" marR="0" lvl="0" indent="-342900" algn="l" rtl="0">
              <a:spcBef>
                <a:spcPts val="480"/>
              </a:spcBef>
              <a:spcAft>
                <a:spcPts val="0"/>
              </a:spcAft>
              <a:buClr>
                <a:srgbClr val="4B2E83"/>
              </a:buClr>
              <a:buSzPts val="2400"/>
              <a:buFont typeface="Merriweather Sans"/>
              <a:buChar char="&gt;"/>
            </a:pPr>
            <a:r>
              <a:rPr lang="en" sz="2400" b="1" i="0" u="none" strike="noStrike" cap="none">
                <a:solidFill>
                  <a:srgbClr val="4B2E83"/>
                </a:solidFill>
                <a:latin typeface="Arial"/>
                <a:ea typeface="Arial"/>
                <a:cs typeface="Arial"/>
                <a:sym typeface="Arial"/>
              </a:rPr>
              <a:t>NIH will adjust salary; all other development support costs stay the same</a:t>
            </a:r>
            <a:endParaRPr/>
          </a:p>
          <a:p>
            <a:pPr marL="342900" marR="0" lvl="0" indent="-342900" algn="l" rtl="0">
              <a:spcBef>
                <a:spcPts val="480"/>
              </a:spcBef>
              <a:spcAft>
                <a:spcPts val="0"/>
              </a:spcAft>
              <a:buClr>
                <a:srgbClr val="4B2E83"/>
              </a:buClr>
              <a:buSzPts val="2400"/>
              <a:buFont typeface="Merriweather Sans"/>
              <a:buChar char="&gt;"/>
            </a:pPr>
            <a:r>
              <a:rPr lang="en" sz="2400" b="1" i="0" u="none" strike="noStrike" cap="none">
                <a:solidFill>
                  <a:srgbClr val="4B2E83"/>
                </a:solidFill>
                <a:latin typeface="Arial"/>
                <a:ea typeface="Arial"/>
                <a:cs typeface="Arial"/>
                <a:sym typeface="Arial"/>
              </a:rPr>
              <a:t>All other provisions remain unchanged</a:t>
            </a:r>
            <a:endParaRPr/>
          </a:p>
          <a:p>
            <a:pPr marL="342900" marR="0" lvl="0" indent="-342900" algn="l" rtl="0">
              <a:spcBef>
                <a:spcPts val="480"/>
              </a:spcBef>
              <a:spcAft>
                <a:spcPts val="0"/>
              </a:spcAft>
              <a:buClr>
                <a:srgbClr val="4B2E83"/>
              </a:buClr>
              <a:buSzPts val="2400"/>
              <a:buFont typeface="Merriweather Sans"/>
              <a:buChar char="&gt;"/>
            </a:pPr>
            <a:r>
              <a:rPr lang="en" sz="2400" b="1" i="0" u="none" strike="noStrike" cap="none">
                <a:solidFill>
                  <a:srgbClr val="4B2E83"/>
                </a:solidFill>
                <a:latin typeface="Arial"/>
                <a:ea typeface="Arial"/>
                <a:cs typeface="Arial"/>
                <a:sym typeface="Arial"/>
              </a:rPr>
              <a:t>Effective for all active and future mentored K awards</a:t>
            </a:r>
            <a:endParaRPr/>
          </a:p>
          <a:p>
            <a:pPr marL="342900" marR="0" lvl="0" indent="-228600" algn="l" rtl="0">
              <a:spcBef>
                <a:spcPts val="360"/>
              </a:spcBef>
              <a:spcAft>
                <a:spcPts val="0"/>
              </a:spcAft>
              <a:buClr>
                <a:srgbClr val="4B2E83"/>
              </a:buClr>
              <a:buSzPts val="1800"/>
              <a:buFont typeface="Merriweather Sans"/>
              <a:buNone/>
            </a:pPr>
            <a:endParaRPr sz="1800" b="1" i="0" u="none" strike="noStrike" cap="none">
              <a:solidFill>
                <a:srgbClr val="4B2E83"/>
              </a:solidFill>
              <a:latin typeface="Arial"/>
              <a:ea typeface="Arial"/>
              <a:cs typeface="Arial"/>
              <a:sym typeface="Arial"/>
            </a:endParaRPr>
          </a:p>
          <a:p>
            <a:pPr marL="342900" marR="0" lvl="0" indent="-342900" algn="l" rtl="0">
              <a:spcBef>
                <a:spcPts val="360"/>
              </a:spcBef>
              <a:spcAft>
                <a:spcPts val="0"/>
              </a:spcAft>
              <a:buClr>
                <a:srgbClr val="4B2E83"/>
              </a:buClr>
              <a:buSzPts val="1800"/>
              <a:buFont typeface="Merriweather Sans"/>
              <a:buChar char="&gt;"/>
            </a:pPr>
            <a:r>
              <a:rPr lang="en" sz="1800" b="1" i="0" u="none" strike="noStrike" cap="none">
                <a:solidFill>
                  <a:srgbClr val="4B2E83"/>
                </a:solidFill>
                <a:latin typeface="Arial"/>
                <a:ea typeface="Arial"/>
                <a:cs typeface="Arial"/>
                <a:sym typeface="Arial"/>
              </a:rPr>
              <a:t>Reference: NOT-OD-18-157 (April 6, 2018)</a:t>
            </a:r>
            <a:endParaRPr/>
          </a:p>
          <a:p>
            <a:pPr marL="342900" marR="0" lvl="0" indent="-190500" algn="l" rtl="0">
              <a:spcBef>
                <a:spcPts val="480"/>
              </a:spcBef>
              <a:spcAft>
                <a:spcPts val="0"/>
              </a:spcAft>
              <a:buClr>
                <a:srgbClr val="4B2E83"/>
              </a:buClr>
              <a:buSzPts val="2400"/>
              <a:buFont typeface="Merriweather Sans"/>
              <a:buNone/>
            </a:pPr>
            <a:endParaRPr sz="2400" b="1" i="0" u="none" strike="noStrike" cap="none">
              <a:solidFill>
                <a:srgbClr val="4B2E83"/>
              </a:solidFill>
              <a:latin typeface="Arial"/>
              <a:ea typeface="Arial"/>
              <a:cs typeface="Arial"/>
              <a:sym typeface="Arial"/>
            </a:endParaRPr>
          </a:p>
        </p:txBody>
      </p:sp>
      <p:sp>
        <p:nvSpPr>
          <p:cNvPr id="762" name="Shape 762"/>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Shape 768"/>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marR="0" lvl="0" indent="0" algn="l" rtl="0">
              <a:lnSpc>
                <a:spcPct val="80000"/>
              </a:lnSpc>
              <a:spcBef>
                <a:spcPts val="0"/>
              </a:spcBef>
              <a:spcAft>
                <a:spcPts val="0"/>
              </a:spcAft>
              <a:buClr>
                <a:srgbClr val="4B2E83"/>
              </a:buClr>
              <a:buSzPts val="3000"/>
              <a:buFont typeface="Arial"/>
              <a:buNone/>
            </a:pPr>
            <a:r>
              <a:rPr lang="en" sz="3000" b="0" i="0" u="none" strike="noStrike" cap="none">
                <a:solidFill>
                  <a:srgbClr val="4B2E83"/>
                </a:solidFill>
                <a:latin typeface="Arial"/>
                <a:ea typeface="Arial"/>
                <a:cs typeface="Arial"/>
                <a:sym typeface="Arial"/>
              </a:rPr>
              <a:t>Policy Updates: Adjustments to Effort on </a:t>
            </a:r>
            <a:endParaRPr/>
          </a:p>
          <a:p>
            <a:pPr marL="0" marR="0" lvl="0" indent="0" algn="l" rtl="0">
              <a:lnSpc>
                <a:spcPct val="80000"/>
              </a:lnSpc>
              <a:spcBef>
                <a:spcPts val="600"/>
              </a:spcBef>
              <a:spcAft>
                <a:spcPts val="0"/>
              </a:spcAft>
              <a:buClr>
                <a:srgbClr val="4B2E83"/>
              </a:buClr>
              <a:buSzPts val="3000"/>
              <a:buFont typeface="Arial"/>
              <a:buNone/>
            </a:pPr>
            <a:r>
              <a:rPr lang="en" sz="3000" b="0" i="0" u="none" strike="noStrike" cap="none">
                <a:solidFill>
                  <a:srgbClr val="4B2E83"/>
                </a:solidFill>
                <a:latin typeface="Arial"/>
                <a:ea typeface="Arial"/>
                <a:cs typeface="Arial"/>
                <a:sym typeface="Arial"/>
              </a:rPr>
              <a:t>K-Awards</a:t>
            </a:r>
            <a:endParaRPr sz="3000" b="0" i="0" u="none" strike="noStrike" cap="none">
              <a:solidFill>
                <a:srgbClr val="4B2E83"/>
              </a:solidFill>
              <a:latin typeface="Arial"/>
              <a:ea typeface="Arial"/>
              <a:cs typeface="Arial"/>
              <a:sym typeface="Arial"/>
            </a:endParaRPr>
          </a:p>
        </p:txBody>
      </p:sp>
      <p:sp>
        <p:nvSpPr>
          <p:cNvPr id="769" name="Shape 769"/>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400"/>
              <a:buFont typeface="Merriweather Sans"/>
              <a:buChar char="&gt;"/>
            </a:pPr>
            <a:r>
              <a:rPr lang="en" sz="2400" b="1" i="0" u="none" strike="noStrike" cap="none">
                <a:solidFill>
                  <a:srgbClr val="4B2E83"/>
                </a:solidFill>
                <a:latin typeface="Open Sans"/>
                <a:ea typeface="Open Sans"/>
                <a:cs typeface="Open Sans"/>
                <a:sym typeface="Open Sans"/>
              </a:rPr>
              <a:t>Policy: K-Awardees may request reduced effort for personal or family needs for up to 12 continuous months</a:t>
            </a:r>
            <a:endParaRPr/>
          </a:p>
          <a:p>
            <a:pPr marL="342900" marR="0" lvl="0" indent="-342900" algn="l" rtl="0">
              <a:spcBef>
                <a:spcPts val="480"/>
              </a:spcBef>
              <a:spcAft>
                <a:spcPts val="0"/>
              </a:spcAft>
              <a:buClr>
                <a:srgbClr val="4B2E83"/>
              </a:buClr>
              <a:buSzPts val="2400"/>
              <a:buFont typeface="Merriweather Sans"/>
              <a:buChar char="&gt;"/>
            </a:pPr>
            <a:r>
              <a:rPr lang="en" sz="2400" b="1" i="0" u="none" strike="noStrike" cap="none">
                <a:solidFill>
                  <a:srgbClr val="4B2E83"/>
                </a:solidFill>
                <a:latin typeface="Open Sans"/>
                <a:ea typeface="Open Sans"/>
                <a:cs typeface="Open Sans"/>
                <a:sym typeface="Open Sans"/>
              </a:rPr>
              <a:t>Updates: </a:t>
            </a:r>
            <a:endParaRPr/>
          </a:p>
          <a:p>
            <a:pPr marL="742950" marR="0" lvl="1" indent="-285750" algn="l" rtl="0">
              <a:spcBef>
                <a:spcPts val="400"/>
              </a:spcBef>
              <a:spcAft>
                <a:spcPts val="0"/>
              </a:spcAft>
              <a:buClr>
                <a:srgbClr val="4B2E83"/>
              </a:buClr>
              <a:buSzPts val="2000"/>
              <a:buFont typeface="Arial"/>
              <a:buChar char="–"/>
            </a:pPr>
            <a:r>
              <a:rPr lang="en" sz="2000" b="1" i="0" u="none" strike="noStrike" cap="none">
                <a:solidFill>
                  <a:srgbClr val="4B2E83"/>
                </a:solidFill>
                <a:latin typeface="Open Sans"/>
                <a:ea typeface="Open Sans"/>
                <a:cs typeface="Open Sans"/>
                <a:sym typeface="Open Sans"/>
              </a:rPr>
              <a:t>NIH will adjust the total salary consistent with the adjusted effort but will continue to provide full research costs in other budget categories</a:t>
            </a:r>
            <a:endParaRPr/>
          </a:p>
          <a:p>
            <a:pPr marL="742950" marR="0" lvl="1" indent="-285750" algn="l" rtl="0">
              <a:spcBef>
                <a:spcPts val="400"/>
              </a:spcBef>
              <a:spcAft>
                <a:spcPts val="0"/>
              </a:spcAft>
              <a:buClr>
                <a:srgbClr val="4B2E83"/>
              </a:buClr>
              <a:buSzPts val="2000"/>
              <a:buFont typeface="Arial"/>
              <a:buChar char="–"/>
            </a:pPr>
            <a:r>
              <a:rPr lang="en" sz="2000" b="1" i="0" u="none" strike="noStrike" cap="none">
                <a:solidFill>
                  <a:srgbClr val="4B2E83"/>
                </a:solidFill>
                <a:latin typeface="Open Sans"/>
                <a:ea typeface="Open Sans"/>
                <a:cs typeface="Open Sans"/>
                <a:sym typeface="Open Sans"/>
              </a:rPr>
              <a:t>K-Awardee may request to extend the duration of the award to account for the reduced effort</a:t>
            </a:r>
            <a:endParaRPr/>
          </a:p>
          <a:p>
            <a:pPr marL="342900" marR="0" lvl="0" indent="-342900" algn="l" rtl="0">
              <a:spcBef>
                <a:spcPts val="480"/>
              </a:spcBef>
              <a:spcAft>
                <a:spcPts val="0"/>
              </a:spcAft>
              <a:buClr>
                <a:srgbClr val="4B2E83"/>
              </a:buClr>
              <a:buSzPts val="2400"/>
              <a:buFont typeface="Merriweather Sans"/>
              <a:buChar char="&gt;"/>
            </a:pPr>
            <a:r>
              <a:rPr lang="en" sz="2400" b="1" i="0" u="none" strike="noStrike" cap="none">
                <a:solidFill>
                  <a:srgbClr val="4B2E83"/>
                </a:solidFill>
                <a:latin typeface="Open Sans"/>
                <a:ea typeface="Open Sans"/>
                <a:cs typeface="Open Sans"/>
                <a:sym typeface="Open Sans"/>
              </a:rPr>
              <a:t>Effective for all active and future K-Awards</a:t>
            </a:r>
            <a:endParaRPr/>
          </a:p>
          <a:p>
            <a:pPr marL="742950" marR="0" lvl="1" indent="-171450" algn="l" rtl="0">
              <a:spcBef>
                <a:spcPts val="360"/>
              </a:spcBef>
              <a:spcAft>
                <a:spcPts val="0"/>
              </a:spcAft>
              <a:buClr>
                <a:srgbClr val="4B2E83"/>
              </a:buClr>
              <a:buSzPts val="1800"/>
              <a:buFont typeface="Arial"/>
              <a:buNone/>
            </a:pPr>
            <a:endParaRPr sz="1800" b="1" i="0" u="none" strike="noStrike" cap="none">
              <a:solidFill>
                <a:srgbClr val="4B2E83"/>
              </a:solidFill>
              <a:latin typeface="Open Sans"/>
              <a:ea typeface="Open Sans"/>
              <a:cs typeface="Open Sans"/>
              <a:sym typeface="Open Sans"/>
            </a:endParaRPr>
          </a:p>
          <a:p>
            <a:pPr marL="342900" marR="0" lvl="0" indent="-342900" algn="l" rtl="0">
              <a:spcBef>
                <a:spcPts val="360"/>
              </a:spcBef>
              <a:spcAft>
                <a:spcPts val="0"/>
              </a:spcAft>
              <a:buClr>
                <a:srgbClr val="4B2E83"/>
              </a:buClr>
              <a:buSzPts val="1800"/>
              <a:buFont typeface="Merriweather Sans"/>
              <a:buChar char="&gt;"/>
            </a:pPr>
            <a:r>
              <a:rPr lang="en" sz="1800" b="1" i="0" u="none" strike="noStrike" cap="none">
                <a:solidFill>
                  <a:srgbClr val="4B2E83"/>
                </a:solidFill>
                <a:latin typeface="Open Sans"/>
                <a:ea typeface="Open Sans"/>
                <a:cs typeface="Open Sans"/>
                <a:sym typeface="Open Sans"/>
              </a:rPr>
              <a:t>Reference: NOT-OD-18-156 (April 10, 2018)</a:t>
            </a:r>
            <a:endParaRPr sz="1800" b="1" i="0" u="none" strike="noStrike" cap="none">
              <a:solidFill>
                <a:srgbClr val="4B2E83"/>
              </a:solidFill>
              <a:latin typeface="Open Sans"/>
              <a:ea typeface="Open Sans"/>
              <a:cs typeface="Open Sans"/>
              <a:sym typeface="Open San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pic>
        <p:nvPicPr>
          <p:cNvPr id="775" name="Shape 775" descr="_UW20435"/>
          <p:cNvPicPr preferRelativeResize="0"/>
          <p:nvPr/>
        </p:nvPicPr>
        <p:blipFill rotWithShape="1">
          <a:blip r:embed="rId3">
            <a:alphaModFix/>
          </a:blip>
          <a:srcRect t="27223" b="49985"/>
          <a:stretch/>
        </p:blipFill>
        <p:spPr>
          <a:xfrm>
            <a:off x="0" y="5466148"/>
            <a:ext cx="9153526" cy="1391851"/>
          </a:xfrm>
          <a:prstGeom prst="rect">
            <a:avLst/>
          </a:prstGeom>
          <a:noFill/>
          <a:ln>
            <a:noFill/>
          </a:ln>
        </p:spPr>
      </p:pic>
      <p:sp>
        <p:nvSpPr>
          <p:cNvPr id="776" name="Shape 776"/>
          <p:cNvSpPr/>
          <p:nvPr/>
        </p:nvSpPr>
        <p:spPr>
          <a:xfrm>
            <a:off x="0" y="0"/>
            <a:ext cx="9153600" cy="1219200"/>
          </a:xfrm>
          <a:prstGeom prst="rect">
            <a:avLst/>
          </a:prstGeom>
          <a:solidFill>
            <a:srgbClr val="3185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77" name="Shape 777"/>
          <p:cNvSpPr txBox="1"/>
          <p:nvPr/>
        </p:nvSpPr>
        <p:spPr>
          <a:xfrm>
            <a:off x="548963" y="375047"/>
            <a:ext cx="5471100" cy="615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2000" b="1" i="0" u="none" strike="noStrike" cap="none">
                <a:solidFill>
                  <a:schemeClr val="lt1"/>
                </a:solidFill>
                <a:latin typeface="Encode Sans"/>
                <a:ea typeface="Encode Sans"/>
                <a:cs typeface="Encode Sans"/>
                <a:sym typeface="Encode Sans"/>
              </a:rPr>
              <a:t>UPCOMING COURSES </a:t>
            </a:r>
            <a:endParaRPr/>
          </a:p>
          <a:p>
            <a:pPr marL="0" marR="0" lvl="0" indent="0" algn="l" rtl="0">
              <a:spcBef>
                <a:spcPts val="0"/>
              </a:spcBef>
              <a:spcAft>
                <a:spcPts val="0"/>
              </a:spcAft>
              <a:buNone/>
            </a:pPr>
            <a:r>
              <a:rPr lang="en" sz="2000" b="1">
                <a:solidFill>
                  <a:schemeClr val="lt1"/>
                </a:solidFill>
                <a:latin typeface="Encode Sans"/>
                <a:ea typeface="Encode Sans"/>
                <a:cs typeface="Encode Sans"/>
                <a:sym typeface="Encode Sans"/>
              </a:rPr>
              <a:t>IN RESEARCH ADMINISTRATION</a:t>
            </a:r>
            <a:endParaRPr sz="2000" b="1">
              <a:solidFill>
                <a:schemeClr val="lt1"/>
              </a:solidFill>
              <a:latin typeface="Encode Sans"/>
              <a:ea typeface="Encode Sans"/>
              <a:cs typeface="Encode Sans"/>
              <a:sym typeface="Encode Sans"/>
            </a:endParaRPr>
          </a:p>
        </p:txBody>
      </p:sp>
      <p:pic>
        <p:nvPicPr>
          <p:cNvPr id="778" name="Shape 778"/>
          <p:cNvPicPr preferRelativeResize="0"/>
          <p:nvPr/>
        </p:nvPicPr>
        <p:blipFill rotWithShape="1">
          <a:blip r:embed="rId4">
            <a:alphaModFix/>
          </a:blip>
          <a:srcRect/>
          <a:stretch/>
        </p:blipFill>
        <p:spPr>
          <a:xfrm>
            <a:off x="7785980" y="5943601"/>
            <a:ext cx="1358020" cy="914400"/>
          </a:xfrm>
          <a:prstGeom prst="rect">
            <a:avLst/>
          </a:prstGeom>
          <a:noFill/>
          <a:ln>
            <a:noFill/>
          </a:ln>
        </p:spPr>
      </p:pic>
      <p:grpSp>
        <p:nvGrpSpPr>
          <p:cNvPr id="779" name="Shape 779"/>
          <p:cNvGrpSpPr/>
          <p:nvPr/>
        </p:nvGrpSpPr>
        <p:grpSpPr>
          <a:xfrm>
            <a:off x="1137225" y="2882443"/>
            <a:ext cx="6454140" cy="307800"/>
            <a:chOff x="0" y="1401986"/>
            <a:chExt cx="5334000" cy="307800"/>
          </a:xfrm>
        </p:grpSpPr>
        <p:sp>
          <p:nvSpPr>
            <p:cNvPr id="780" name="Shape 780"/>
            <p:cNvSpPr txBox="1"/>
            <p:nvPr/>
          </p:nvSpPr>
          <p:spPr>
            <a:xfrm>
              <a:off x="0" y="1401986"/>
              <a:ext cx="609600" cy="307800"/>
            </a:xfrm>
            <a:prstGeom prst="rect">
              <a:avLst/>
            </a:prstGeom>
            <a:noFill/>
            <a:ln>
              <a:noFill/>
            </a:ln>
          </p:spPr>
          <p:txBody>
            <a:bodyPr spcFirstLastPara="1" wrap="square" lIns="0" tIns="45700" rIns="0" bIns="45700" anchor="t" anchorCtr="0">
              <a:noAutofit/>
            </a:bodyPr>
            <a:lstStyle/>
            <a:p>
              <a:pPr marL="0" marR="0" lvl="0" indent="0" algn="r" rtl="0">
                <a:spcBef>
                  <a:spcPts val="0"/>
                </a:spcBef>
                <a:spcAft>
                  <a:spcPts val="0"/>
                </a:spcAft>
                <a:buNone/>
              </a:pPr>
              <a:endParaRPr sz="1400" b="1" u="none">
                <a:solidFill>
                  <a:srgbClr val="595959"/>
                </a:solidFill>
                <a:latin typeface="Calibri"/>
                <a:ea typeface="Calibri"/>
                <a:cs typeface="Calibri"/>
                <a:sym typeface="Calibri"/>
              </a:endParaRPr>
            </a:p>
          </p:txBody>
        </p:sp>
        <p:sp>
          <p:nvSpPr>
            <p:cNvPr id="781" name="Shape 781"/>
            <p:cNvSpPr txBox="1"/>
            <p:nvPr/>
          </p:nvSpPr>
          <p:spPr>
            <a:xfrm>
              <a:off x="838200" y="1401986"/>
              <a:ext cx="4495800" cy="307800"/>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endParaRPr sz="1400">
                <a:solidFill>
                  <a:srgbClr val="5F497A"/>
                </a:solidFill>
                <a:latin typeface="Calibri"/>
                <a:ea typeface="Calibri"/>
                <a:cs typeface="Calibri"/>
                <a:sym typeface="Calibri"/>
              </a:endParaRPr>
            </a:p>
          </p:txBody>
        </p:sp>
      </p:grpSp>
      <p:sp>
        <p:nvSpPr>
          <p:cNvPr id="782" name="Shape 782"/>
          <p:cNvSpPr txBox="1"/>
          <p:nvPr/>
        </p:nvSpPr>
        <p:spPr>
          <a:xfrm>
            <a:off x="0" y="4749225"/>
            <a:ext cx="9067800" cy="584700"/>
          </a:xfrm>
          <a:prstGeom prst="rect">
            <a:avLst/>
          </a:prstGeom>
          <a:noFill/>
          <a:ln>
            <a:noFill/>
          </a:ln>
        </p:spPr>
        <p:txBody>
          <a:bodyPr spcFirstLastPara="1" wrap="square" lIns="0" tIns="45700" rIns="91425" bIns="45700" anchor="t" anchorCtr="0">
            <a:noAutofit/>
          </a:bodyPr>
          <a:lstStyle/>
          <a:p>
            <a:pPr marL="0" marR="0" lvl="0" indent="0" algn="ctr" rtl="0">
              <a:spcBef>
                <a:spcPts val="0"/>
              </a:spcBef>
              <a:spcAft>
                <a:spcPts val="0"/>
              </a:spcAft>
              <a:buNone/>
            </a:pPr>
            <a:r>
              <a:rPr lang="en" sz="1600" b="1">
                <a:solidFill>
                  <a:srgbClr val="205867"/>
                </a:solidFill>
                <a:latin typeface="Calibri"/>
                <a:ea typeface="Calibri"/>
                <a:cs typeface="Calibri"/>
                <a:sym typeface="Calibri"/>
              </a:rPr>
              <a:t>Register:</a:t>
            </a:r>
            <a:r>
              <a:rPr lang="en" sz="1600" b="1">
                <a:solidFill>
                  <a:srgbClr val="002060"/>
                </a:solidFill>
                <a:latin typeface="Calibri"/>
                <a:ea typeface="Calibri"/>
                <a:cs typeface="Calibri"/>
                <a:sym typeface="Calibri"/>
              </a:rPr>
              <a:t> </a:t>
            </a:r>
            <a:r>
              <a:rPr lang="en" sz="1400" b="1" u="sng">
                <a:solidFill>
                  <a:schemeClr val="hlink"/>
                </a:solidFill>
                <a:latin typeface="Calibri"/>
                <a:ea typeface="Calibri"/>
                <a:cs typeface="Calibri"/>
                <a:sym typeface="Calibri"/>
                <a:hlinkClick r:id="rId5"/>
              </a:rPr>
              <a:t>https://uwresearch.gosignmeup.com/public/course/browse</a:t>
            </a:r>
            <a:r>
              <a:rPr lang="en" b="1">
                <a:solidFill>
                  <a:srgbClr val="002060"/>
                </a:solidFill>
                <a:latin typeface="Calibri"/>
                <a:ea typeface="Calibri"/>
                <a:cs typeface="Calibri"/>
                <a:sym typeface="Calibri"/>
              </a:rPr>
              <a:t> </a:t>
            </a:r>
            <a:endParaRPr sz="1600" b="1">
              <a:solidFill>
                <a:srgbClr val="002060"/>
              </a:solidFill>
              <a:latin typeface="Calibri"/>
              <a:ea typeface="Calibri"/>
              <a:cs typeface="Calibri"/>
              <a:sym typeface="Calibri"/>
            </a:endParaRPr>
          </a:p>
          <a:p>
            <a:pPr marL="0" marR="0" lvl="0" indent="0" algn="ctr" rtl="0">
              <a:spcBef>
                <a:spcPts val="0"/>
              </a:spcBef>
              <a:spcAft>
                <a:spcPts val="0"/>
              </a:spcAft>
              <a:buNone/>
            </a:pPr>
            <a:r>
              <a:rPr lang="en" sz="1600" b="1">
                <a:solidFill>
                  <a:srgbClr val="205867"/>
                </a:solidFill>
                <a:latin typeface="Calibri"/>
                <a:ea typeface="Calibri"/>
                <a:cs typeface="Calibri"/>
                <a:sym typeface="Calibri"/>
              </a:rPr>
              <a:t>CORE home</a:t>
            </a:r>
            <a:r>
              <a:rPr lang="en" sz="1600" b="1">
                <a:solidFill>
                  <a:srgbClr val="002060"/>
                </a:solidFill>
                <a:latin typeface="Calibri"/>
                <a:ea typeface="Calibri"/>
                <a:cs typeface="Calibri"/>
                <a:sym typeface="Calibri"/>
              </a:rPr>
              <a:t>: </a:t>
            </a:r>
            <a:r>
              <a:rPr lang="en" sz="1400" b="1" u="sng">
                <a:solidFill>
                  <a:schemeClr val="hlink"/>
                </a:solidFill>
                <a:latin typeface="Calibri"/>
                <a:ea typeface="Calibri"/>
                <a:cs typeface="Calibri"/>
                <a:sym typeface="Calibri"/>
                <a:hlinkClick r:id="rId6"/>
              </a:rPr>
              <a:t>https://www.washington.edu/research/training/about-core/</a:t>
            </a:r>
            <a:endParaRPr sz="1400" b="1">
              <a:solidFill>
                <a:srgbClr val="002060"/>
              </a:solidFill>
              <a:latin typeface="Calibri"/>
              <a:ea typeface="Calibri"/>
              <a:cs typeface="Calibri"/>
              <a:sym typeface="Calibri"/>
            </a:endParaRPr>
          </a:p>
        </p:txBody>
      </p:sp>
      <p:grpSp>
        <p:nvGrpSpPr>
          <p:cNvPr id="783" name="Shape 783"/>
          <p:cNvGrpSpPr/>
          <p:nvPr/>
        </p:nvGrpSpPr>
        <p:grpSpPr>
          <a:xfrm>
            <a:off x="1386952" y="3339643"/>
            <a:ext cx="6454140" cy="307800"/>
            <a:chOff x="0" y="1401986"/>
            <a:chExt cx="5334000" cy="307800"/>
          </a:xfrm>
        </p:grpSpPr>
        <p:sp>
          <p:nvSpPr>
            <p:cNvPr id="784" name="Shape 784"/>
            <p:cNvSpPr txBox="1"/>
            <p:nvPr/>
          </p:nvSpPr>
          <p:spPr>
            <a:xfrm>
              <a:off x="0" y="1401986"/>
              <a:ext cx="609600" cy="307800"/>
            </a:xfrm>
            <a:prstGeom prst="rect">
              <a:avLst/>
            </a:prstGeom>
            <a:noFill/>
            <a:ln>
              <a:noFill/>
            </a:ln>
          </p:spPr>
          <p:txBody>
            <a:bodyPr spcFirstLastPara="1" wrap="square" lIns="0" tIns="45700" rIns="0" bIns="45700" anchor="t" anchorCtr="0">
              <a:noAutofit/>
            </a:bodyPr>
            <a:lstStyle/>
            <a:p>
              <a:pPr marL="0" marR="0" lvl="0" indent="0" algn="r" rtl="0">
                <a:spcBef>
                  <a:spcPts val="0"/>
                </a:spcBef>
                <a:spcAft>
                  <a:spcPts val="0"/>
                </a:spcAft>
                <a:buNone/>
              </a:pPr>
              <a:endParaRPr sz="1400" b="1" u="none">
                <a:solidFill>
                  <a:srgbClr val="595959"/>
                </a:solidFill>
                <a:latin typeface="Calibri"/>
                <a:ea typeface="Calibri"/>
                <a:cs typeface="Calibri"/>
                <a:sym typeface="Calibri"/>
              </a:endParaRPr>
            </a:p>
          </p:txBody>
        </p:sp>
        <p:sp>
          <p:nvSpPr>
            <p:cNvPr id="785" name="Shape 785"/>
            <p:cNvSpPr txBox="1"/>
            <p:nvPr/>
          </p:nvSpPr>
          <p:spPr>
            <a:xfrm>
              <a:off x="838200" y="1401986"/>
              <a:ext cx="4495800" cy="307800"/>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endParaRPr sz="1400">
                <a:solidFill>
                  <a:srgbClr val="5F497A"/>
                </a:solidFill>
                <a:latin typeface="Calibri"/>
                <a:ea typeface="Calibri"/>
                <a:cs typeface="Calibri"/>
                <a:sym typeface="Calibri"/>
              </a:endParaRPr>
            </a:p>
          </p:txBody>
        </p:sp>
      </p:grpSp>
      <p:graphicFrame>
        <p:nvGraphicFramePr>
          <p:cNvPr id="786" name="Shape 786"/>
          <p:cNvGraphicFramePr/>
          <p:nvPr/>
        </p:nvGraphicFramePr>
        <p:xfrm>
          <a:off x="609599" y="1524000"/>
          <a:ext cx="3000000" cy="3000000"/>
        </p:xfrm>
        <a:graphic>
          <a:graphicData uri="http://schemas.openxmlformats.org/drawingml/2006/table">
            <a:tbl>
              <a:tblPr>
                <a:noFill/>
                <a:tableStyleId>{45C36C5C-0650-4E42-A00C-09C65712FFDD}</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1717050">
                  <a:extLst>
                    <a:ext uri="{9D8B030D-6E8A-4147-A177-3AD203B41FA5}">
                      <a16:colId xmlns:a16="http://schemas.microsoft.com/office/drawing/2014/main" val="20002"/>
                    </a:ext>
                  </a:extLst>
                </a:gridCol>
                <a:gridCol w="4726975">
                  <a:extLst>
                    <a:ext uri="{9D8B030D-6E8A-4147-A177-3AD203B41FA5}">
                      <a16:colId xmlns:a16="http://schemas.microsoft.com/office/drawing/2014/main" val="20003"/>
                    </a:ext>
                  </a:extLst>
                </a:gridCol>
              </a:tblGrid>
              <a:tr h="310325">
                <a:tc>
                  <a:txBody>
                    <a:bodyPr/>
                    <a:lstStyle/>
                    <a:p>
                      <a:pPr marL="0" marR="0" lvl="0" indent="0" algn="l" rtl="0">
                        <a:spcBef>
                          <a:spcPts val="0"/>
                        </a:spcBef>
                        <a:spcAft>
                          <a:spcPts val="0"/>
                        </a:spcAft>
                        <a:buNone/>
                      </a:pPr>
                      <a:endParaRPr sz="1600" b="1">
                        <a:solidFill>
                          <a:srgbClr val="7F7F7F"/>
                        </a:solidFill>
                      </a:endParaRPr>
                    </a:p>
                  </a:txBody>
                  <a:tcPr marL="91450" marR="91450" marT="45725" marB="45725"/>
                </a:tc>
                <a:tc>
                  <a:txBody>
                    <a:bodyPr/>
                    <a:lstStyle/>
                    <a:p>
                      <a:pPr marL="0" marR="0" lvl="0" indent="0" algn="l" rtl="0">
                        <a:spcBef>
                          <a:spcPts val="0"/>
                        </a:spcBef>
                        <a:spcAft>
                          <a:spcPts val="0"/>
                        </a:spcAft>
                        <a:buNone/>
                      </a:pPr>
                      <a:r>
                        <a:rPr lang="en" sz="1600" u="none"/>
                        <a:t>Apr 17</a:t>
                      </a:r>
                      <a:endParaRPr sz="1600" b="1" u="none">
                        <a:solidFill>
                          <a:srgbClr val="7F7F7F"/>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 sz="1600" u="none"/>
                        <a:t>GCA 203</a:t>
                      </a:r>
                      <a:endParaRPr sz="1600" b="1" u="none">
                        <a:solidFill>
                          <a:srgbClr val="7F7F7F"/>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 sz="1600" u="none"/>
                        <a:t>Preparing for Audit</a:t>
                      </a:r>
                      <a:endParaRPr sz="1600" b="1" u="none">
                        <a:solidFill>
                          <a:srgbClr val="7F7F7F"/>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10325">
                <a:tc>
                  <a:txBody>
                    <a:bodyPr/>
                    <a:lstStyle/>
                    <a:p>
                      <a:pPr marL="0" marR="0" lvl="0" indent="0" algn="l" rtl="0">
                        <a:spcBef>
                          <a:spcPts val="0"/>
                        </a:spcBef>
                        <a:spcAft>
                          <a:spcPts val="0"/>
                        </a:spcAft>
                        <a:buNone/>
                      </a:pPr>
                      <a:r>
                        <a:rPr lang="en" sz="1600"/>
                        <a:t>New!</a:t>
                      </a:r>
                      <a:endParaRPr sz="1600" b="1">
                        <a:solidFill>
                          <a:srgbClr val="E36C09"/>
                        </a:solidFill>
                      </a:endParaRPr>
                    </a:p>
                  </a:txBody>
                  <a:tcPr marL="91450" marR="91450" marT="45725" marB="45725"/>
                </a:tc>
                <a:tc>
                  <a:txBody>
                    <a:bodyPr/>
                    <a:lstStyle/>
                    <a:p>
                      <a:pPr marL="0" marR="0" lvl="0" indent="0" algn="l" rtl="0">
                        <a:spcBef>
                          <a:spcPts val="0"/>
                        </a:spcBef>
                        <a:spcAft>
                          <a:spcPts val="0"/>
                        </a:spcAft>
                        <a:buNone/>
                      </a:pPr>
                      <a:r>
                        <a:rPr lang="en" sz="1600" u="none"/>
                        <a:t>Apr 18</a:t>
                      </a:r>
                      <a:endParaRPr sz="1600" b="1" u="none">
                        <a:solidFill>
                          <a:srgbClr val="7F7F7F"/>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 sz="1600" u="none"/>
                        <a:t>OR Special Topics</a:t>
                      </a:r>
                      <a:endParaRPr sz="1600" b="1" u="none">
                        <a:solidFill>
                          <a:srgbClr val="7F7F7F"/>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 sz="1600" u="none"/>
                        <a:t>Handling Research Administration Data </a:t>
                      </a:r>
                      <a:r>
                        <a:rPr lang="en" sz="1600" i="1" u="none"/>
                        <a:t>(waitlist)</a:t>
                      </a:r>
                      <a:endParaRPr sz="1600" b="1" i="1" u="none">
                        <a:solidFill>
                          <a:srgbClr val="7F7F7F"/>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310325">
                <a:tc>
                  <a:txBody>
                    <a:bodyPr/>
                    <a:lstStyle/>
                    <a:p>
                      <a:pPr marL="0" marR="0" lvl="0" indent="0" algn="l" rtl="0">
                        <a:spcBef>
                          <a:spcPts val="0"/>
                        </a:spcBef>
                        <a:spcAft>
                          <a:spcPts val="0"/>
                        </a:spcAft>
                        <a:buNone/>
                      </a:pPr>
                      <a:r>
                        <a:rPr lang="en" sz="1600"/>
                        <a:t>New!</a:t>
                      </a:r>
                      <a:endParaRPr sz="1600" b="1">
                        <a:solidFill>
                          <a:srgbClr val="E36C09"/>
                        </a:solidFill>
                      </a:endParaRPr>
                    </a:p>
                  </a:txBody>
                  <a:tcPr marL="91450" marR="91450" marT="45725" marB="45725"/>
                </a:tc>
                <a:tc>
                  <a:txBody>
                    <a:bodyPr/>
                    <a:lstStyle/>
                    <a:p>
                      <a:pPr marL="0" marR="0" lvl="0" indent="0" algn="l" rtl="0">
                        <a:spcBef>
                          <a:spcPts val="0"/>
                        </a:spcBef>
                        <a:spcAft>
                          <a:spcPts val="0"/>
                        </a:spcAft>
                        <a:buNone/>
                      </a:pPr>
                      <a:r>
                        <a:rPr lang="en" sz="1600" u="none"/>
                        <a:t>Apr 24</a:t>
                      </a:r>
                      <a:endParaRPr sz="1600" b="1" u="none">
                        <a:solidFill>
                          <a:srgbClr val="7F7F7F"/>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 sz="1600" u="none"/>
                        <a:t>RAA 100</a:t>
                      </a:r>
                      <a:endParaRPr sz="1600" b="1" u="none">
                        <a:solidFill>
                          <a:srgbClr val="7F7F7F"/>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 sz="1600" u="none"/>
                        <a:t>Cost Share Essentials:</a:t>
                      </a:r>
                      <a:r>
                        <a:rPr lang="en" sz="1600"/>
                        <a:t> </a:t>
                      </a:r>
                      <a:r>
                        <a:rPr lang="en" sz="1600" u="none"/>
                        <a:t>Filling out the Addendum</a:t>
                      </a:r>
                      <a:endParaRPr sz="1600" b="1" u="none">
                        <a:solidFill>
                          <a:srgbClr val="7F7F7F"/>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310325">
                <a:tc>
                  <a:txBody>
                    <a:bodyPr/>
                    <a:lstStyle/>
                    <a:p>
                      <a:pPr marL="0" marR="0" lvl="0" indent="0" algn="ctr" rtl="0">
                        <a:spcBef>
                          <a:spcPts val="0"/>
                        </a:spcBef>
                        <a:spcAft>
                          <a:spcPts val="0"/>
                        </a:spcAft>
                        <a:buNone/>
                      </a:pPr>
                      <a:endParaRPr sz="1600" b="1" u="none">
                        <a:solidFill>
                          <a:srgbClr val="7F7F7F"/>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Calibri"/>
                        <a:buNone/>
                      </a:pPr>
                      <a:r>
                        <a:rPr lang="en" sz="1600" b="0" u="none">
                          <a:solidFill>
                            <a:schemeClr val="dk1"/>
                          </a:solidFill>
                          <a:latin typeface="Calibri"/>
                          <a:ea typeface="Calibri"/>
                          <a:cs typeface="Calibri"/>
                          <a:sym typeface="Calibri"/>
                        </a:rPr>
                        <a:t>Apr 25</a:t>
                      </a:r>
                      <a:endParaRPr/>
                    </a:p>
                  </a:txBody>
                  <a:tcPr marL="91450" marR="91450" marT="45725" marB="45725"/>
                </a:tc>
                <a:tc>
                  <a:txBody>
                    <a:bodyPr/>
                    <a:lstStyle/>
                    <a:p>
                      <a:pPr marL="0" marR="0" lvl="0" indent="0" algn="l" rtl="0">
                        <a:spcBef>
                          <a:spcPts val="0"/>
                        </a:spcBef>
                        <a:spcAft>
                          <a:spcPts val="0"/>
                        </a:spcAft>
                        <a:buNone/>
                      </a:pPr>
                      <a:r>
                        <a:rPr lang="en" sz="1600" b="0" u="none">
                          <a:solidFill>
                            <a:schemeClr val="dk1"/>
                          </a:solidFill>
                          <a:latin typeface="Calibri"/>
                          <a:ea typeface="Calibri"/>
                          <a:cs typeface="Calibri"/>
                          <a:sym typeface="Calibri"/>
                        </a:rPr>
                        <a:t>MAA 100</a:t>
                      </a:r>
                      <a:endParaRPr sz="1600" b="0" u="none">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 sz="1600" b="0" u="none">
                          <a:solidFill>
                            <a:schemeClr val="dk1"/>
                          </a:solidFill>
                          <a:latin typeface="Calibri"/>
                          <a:ea typeface="Calibri"/>
                          <a:cs typeface="Calibri"/>
                          <a:sym typeface="Calibri"/>
                        </a:rPr>
                        <a:t>Introduction to Grant &amp; Contract Certification (GCCR)</a:t>
                      </a:r>
                      <a:endParaRPr/>
                    </a:p>
                  </a:txBody>
                  <a:tcPr marL="91450" marR="91450" marT="45725" marB="45725"/>
                </a:tc>
                <a:extLst>
                  <a:ext uri="{0D108BD9-81ED-4DB2-BD59-A6C34878D82A}">
                    <a16:rowId xmlns:a16="http://schemas.microsoft.com/office/drawing/2014/main" val="10003"/>
                  </a:ext>
                </a:extLst>
              </a:tr>
              <a:tr h="310325">
                <a:tc>
                  <a:txBody>
                    <a:bodyPr/>
                    <a:lstStyle/>
                    <a:p>
                      <a:pPr marL="0" marR="0" lvl="0" indent="0" algn="ctr" rtl="0">
                        <a:spcBef>
                          <a:spcPts val="0"/>
                        </a:spcBef>
                        <a:spcAft>
                          <a:spcPts val="0"/>
                        </a:spcAft>
                        <a:buNone/>
                      </a:pPr>
                      <a:endParaRPr sz="1600" b="1" u="none">
                        <a:solidFill>
                          <a:srgbClr val="7F7F7F"/>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Calibri"/>
                        <a:buNone/>
                      </a:pPr>
                      <a:r>
                        <a:rPr lang="en" sz="1600" b="0" u="none">
                          <a:solidFill>
                            <a:schemeClr val="dk1"/>
                          </a:solidFill>
                          <a:latin typeface="Calibri"/>
                          <a:ea typeface="Calibri"/>
                          <a:cs typeface="Calibri"/>
                          <a:sym typeface="Calibri"/>
                        </a:rPr>
                        <a:t>Apr 26</a:t>
                      </a:r>
                      <a:endParaRPr/>
                    </a:p>
                  </a:txBody>
                  <a:tcPr marL="91450" marR="91450" marT="45725" marB="45725"/>
                </a:tc>
                <a:tc>
                  <a:txBody>
                    <a:bodyPr/>
                    <a:lstStyle/>
                    <a:p>
                      <a:pPr marL="0" marR="0" lvl="0" indent="0" algn="l" rtl="0">
                        <a:spcBef>
                          <a:spcPts val="0"/>
                        </a:spcBef>
                        <a:spcAft>
                          <a:spcPts val="0"/>
                        </a:spcAft>
                        <a:buNone/>
                      </a:pPr>
                      <a:r>
                        <a:rPr lang="en" sz="1600" b="0" u="none">
                          <a:solidFill>
                            <a:schemeClr val="dk1"/>
                          </a:solidFill>
                          <a:latin typeface="Calibri"/>
                          <a:ea typeface="Calibri"/>
                          <a:cs typeface="Calibri"/>
                          <a:sym typeface="Calibri"/>
                        </a:rPr>
                        <a:t>ORIS 101</a:t>
                      </a:r>
                      <a:endParaRPr sz="1600" b="0" u="none">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 sz="1600" b="0" u="none">
                          <a:solidFill>
                            <a:schemeClr val="dk1"/>
                          </a:solidFill>
                          <a:latin typeface="Calibri"/>
                          <a:ea typeface="Calibri"/>
                          <a:cs typeface="Calibri"/>
                          <a:sym typeface="Calibri"/>
                        </a:rPr>
                        <a:t>SAGE:</a:t>
                      </a:r>
                      <a:r>
                        <a:rPr lang="en" sz="1600"/>
                        <a:t> </a:t>
                      </a:r>
                      <a:r>
                        <a:rPr lang="en" sz="1600" b="0" u="none">
                          <a:solidFill>
                            <a:schemeClr val="dk1"/>
                          </a:solidFill>
                          <a:latin typeface="Calibri"/>
                          <a:ea typeface="Calibri"/>
                          <a:cs typeface="Calibri"/>
                          <a:sym typeface="Calibri"/>
                        </a:rPr>
                        <a:t>Creating and Submitting eGC1s</a:t>
                      </a:r>
                      <a:endParaRPr/>
                    </a:p>
                  </a:txBody>
                  <a:tcPr marL="91450" marR="91450" marT="45725" marB="45725"/>
                </a:tc>
                <a:extLst>
                  <a:ext uri="{0D108BD9-81ED-4DB2-BD59-A6C34878D82A}">
                    <a16:rowId xmlns:a16="http://schemas.microsoft.com/office/drawing/2014/main" val="10004"/>
                  </a:ext>
                </a:extLst>
              </a:tr>
              <a:tr h="310325">
                <a:tc>
                  <a:txBody>
                    <a:bodyPr/>
                    <a:lstStyle/>
                    <a:p>
                      <a:pPr marL="0" marR="0" lvl="0" indent="0" algn="ctr" rtl="0">
                        <a:spcBef>
                          <a:spcPts val="0"/>
                        </a:spcBef>
                        <a:spcAft>
                          <a:spcPts val="0"/>
                        </a:spcAft>
                        <a:buNone/>
                      </a:pPr>
                      <a:endParaRPr sz="1600" b="1" u="none">
                        <a:solidFill>
                          <a:srgbClr val="7F7F7F"/>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Calibri"/>
                        <a:buNone/>
                      </a:pPr>
                      <a:r>
                        <a:rPr lang="en" sz="1600" b="0" u="none">
                          <a:solidFill>
                            <a:schemeClr val="dk1"/>
                          </a:solidFill>
                          <a:latin typeface="Calibri"/>
                          <a:ea typeface="Calibri"/>
                          <a:cs typeface="Calibri"/>
                          <a:sym typeface="Calibri"/>
                        </a:rPr>
                        <a:t>May 3</a:t>
                      </a:r>
                      <a:endParaRPr/>
                    </a:p>
                  </a:txBody>
                  <a:tcPr marL="91450" marR="91450" marT="45725" marB="45725"/>
                </a:tc>
                <a:tc>
                  <a:txBody>
                    <a:bodyPr/>
                    <a:lstStyle/>
                    <a:p>
                      <a:pPr marL="0" marR="0" lvl="0" indent="0" algn="l" rtl="0">
                        <a:spcBef>
                          <a:spcPts val="0"/>
                        </a:spcBef>
                        <a:spcAft>
                          <a:spcPts val="0"/>
                        </a:spcAft>
                        <a:buNone/>
                      </a:pPr>
                      <a:r>
                        <a:rPr lang="en" sz="1600" b="0" u="none">
                          <a:solidFill>
                            <a:schemeClr val="dk1"/>
                          </a:solidFill>
                          <a:latin typeface="Calibri"/>
                          <a:ea typeface="Calibri"/>
                          <a:cs typeface="Calibri"/>
                          <a:sym typeface="Calibri"/>
                        </a:rPr>
                        <a:t>ORIS 102</a:t>
                      </a:r>
                      <a:endParaRPr sz="1600" b="0" u="none">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 sz="1600" b="0" u="none">
                          <a:solidFill>
                            <a:schemeClr val="dk1"/>
                          </a:solidFill>
                          <a:latin typeface="Calibri"/>
                          <a:ea typeface="Calibri"/>
                          <a:cs typeface="Calibri"/>
                          <a:sym typeface="Calibri"/>
                        </a:rPr>
                        <a:t>SAGE: Creating NIH Proposals in Grant Runner</a:t>
                      </a:r>
                      <a:endParaRPr/>
                    </a:p>
                  </a:txBody>
                  <a:tcPr marL="91450" marR="91450" marT="45725" marB="45725"/>
                </a:tc>
                <a:extLst>
                  <a:ext uri="{0D108BD9-81ED-4DB2-BD59-A6C34878D82A}">
                    <a16:rowId xmlns:a16="http://schemas.microsoft.com/office/drawing/2014/main" val="10005"/>
                  </a:ext>
                </a:extLst>
              </a:tr>
              <a:tr h="310325">
                <a:tc>
                  <a:txBody>
                    <a:bodyPr/>
                    <a:lstStyle/>
                    <a:p>
                      <a:pPr marL="0" marR="0" lvl="0" indent="0" algn="ctr" rtl="0">
                        <a:spcBef>
                          <a:spcPts val="0"/>
                        </a:spcBef>
                        <a:spcAft>
                          <a:spcPts val="0"/>
                        </a:spcAft>
                        <a:buNone/>
                      </a:pPr>
                      <a:endParaRPr sz="1600" b="1" u="none">
                        <a:solidFill>
                          <a:srgbClr val="7F7F7F"/>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Calibri"/>
                        <a:buNone/>
                      </a:pPr>
                      <a:r>
                        <a:rPr lang="en" sz="1600" b="0" u="none">
                          <a:solidFill>
                            <a:schemeClr val="dk1"/>
                          </a:solidFill>
                          <a:latin typeface="Calibri"/>
                          <a:ea typeface="Calibri"/>
                          <a:cs typeface="Calibri"/>
                          <a:sym typeface="Calibri"/>
                        </a:rPr>
                        <a:t>May 9</a:t>
                      </a:r>
                      <a:endParaRPr/>
                    </a:p>
                  </a:txBody>
                  <a:tcPr marL="91450" marR="91450" marT="45725" marB="45725"/>
                </a:tc>
                <a:tc>
                  <a:txBody>
                    <a:bodyPr/>
                    <a:lstStyle/>
                    <a:p>
                      <a:pPr marL="0" marR="0" lvl="0" indent="0" algn="l" rtl="0">
                        <a:spcBef>
                          <a:spcPts val="0"/>
                        </a:spcBef>
                        <a:spcAft>
                          <a:spcPts val="0"/>
                        </a:spcAft>
                        <a:buNone/>
                      </a:pPr>
                      <a:r>
                        <a:rPr lang="en" sz="1600" b="0" u="none">
                          <a:solidFill>
                            <a:schemeClr val="dk1"/>
                          </a:solidFill>
                          <a:latin typeface="Calibri"/>
                          <a:ea typeface="Calibri"/>
                          <a:cs typeface="Calibri"/>
                          <a:sym typeface="Calibri"/>
                        </a:rPr>
                        <a:t>MAA 101</a:t>
                      </a:r>
                      <a:endParaRPr sz="1600" b="0" u="none">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 sz="1600" b="0" u="none">
                          <a:solidFill>
                            <a:schemeClr val="dk1"/>
                          </a:solidFill>
                          <a:latin typeface="Calibri"/>
                          <a:ea typeface="Calibri"/>
                          <a:cs typeface="Calibri"/>
                          <a:sym typeface="Calibri"/>
                        </a:rPr>
                        <a:t>Introduction to Faculty Effort Certification</a:t>
                      </a:r>
                      <a:endParaRPr/>
                    </a:p>
                  </a:txBody>
                  <a:tcPr marL="91450" marR="91450" marT="45725" marB="45725"/>
                </a:tc>
                <a:extLst>
                  <a:ext uri="{0D108BD9-81ED-4DB2-BD59-A6C34878D82A}">
                    <a16:rowId xmlns:a16="http://schemas.microsoft.com/office/drawing/2014/main" val="10006"/>
                  </a:ext>
                </a:extLst>
              </a:tr>
              <a:tr h="310325">
                <a:tc>
                  <a:txBody>
                    <a:bodyPr/>
                    <a:lstStyle/>
                    <a:p>
                      <a:pPr marL="0" marR="0" lvl="0" indent="0" algn="l" rtl="0">
                        <a:lnSpc>
                          <a:spcPct val="100000"/>
                        </a:lnSpc>
                        <a:spcBef>
                          <a:spcPts val="0"/>
                        </a:spcBef>
                        <a:spcAft>
                          <a:spcPts val="0"/>
                        </a:spcAft>
                        <a:buClr>
                          <a:schemeClr val="dk1"/>
                        </a:buClr>
                        <a:buSzPts val="1600"/>
                        <a:buFont typeface="Calibri"/>
                        <a:buNone/>
                      </a:pPr>
                      <a:r>
                        <a:rPr lang="en" sz="1600"/>
                        <a:t>New!</a:t>
                      </a:r>
                      <a:endParaRPr/>
                    </a:p>
                    <a:p>
                      <a:pPr marL="0" marR="0" lvl="0" indent="0" algn="ctr" rtl="0">
                        <a:spcBef>
                          <a:spcPts val="0"/>
                        </a:spcBef>
                        <a:spcAft>
                          <a:spcPts val="0"/>
                        </a:spcAft>
                        <a:buNone/>
                      </a:pPr>
                      <a:endParaRPr sz="1600" b="1" u="none">
                        <a:solidFill>
                          <a:srgbClr val="7F7F7F"/>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Calibri"/>
                        <a:buNone/>
                      </a:pPr>
                      <a:r>
                        <a:rPr lang="en" sz="1600"/>
                        <a:t>Online </a:t>
                      </a:r>
                      <a:endParaRPr sz="1600" b="1" u="none">
                        <a:solidFill>
                          <a:srgbClr val="7F7F7F"/>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 sz="1600" u="none"/>
                        <a:t>RAA 203</a:t>
                      </a:r>
                      <a:endParaRPr sz="1600" b="1" u="none">
                        <a:solidFill>
                          <a:srgbClr val="7F7F7F"/>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 sz="1600" u="none"/>
                        <a:t>Internal Controls In Purchasing:</a:t>
                      </a:r>
                      <a:r>
                        <a:rPr lang="en" sz="1600"/>
                        <a:t> </a:t>
                      </a:r>
                      <a:r>
                        <a:rPr lang="en" sz="1600" u="none"/>
                        <a:t>Basic Concepts</a:t>
                      </a:r>
                      <a:endParaRPr sz="1600" b="1" u="none">
                        <a:solidFill>
                          <a:srgbClr val="7F7F7F"/>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7"/>
                  </a:ext>
                </a:extLst>
              </a:tr>
            </a:tbl>
          </a:graphicData>
        </a:graphic>
      </p:graphicFrame>
      <p:pic>
        <p:nvPicPr>
          <p:cNvPr id="787" name="Shape 787" descr="C:\Users\hient2\Desktop\Untitled-1.png"/>
          <p:cNvPicPr preferRelativeResize="0"/>
          <p:nvPr/>
        </p:nvPicPr>
        <p:blipFill rotWithShape="1">
          <a:blip r:embed="rId7">
            <a:alphaModFix/>
          </a:blip>
          <a:srcRect/>
          <a:stretch/>
        </p:blipFill>
        <p:spPr>
          <a:xfrm>
            <a:off x="6553200" y="60614"/>
            <a:ext cx="2768928" cy="1006186"/>
          </a:xfrm>
          <a:prstGeom prst="rect">
            <a:avLst/>
          </a:prstGeom>
          <a:noFill/>
          <a:ln>
            <a:noFill/>
          </a:ln>
        </p:spPr>
      </p:pic>
      <p:pic>
        <p:nvPicPr>
          <p:cNvPr id="788" name="Shape 788"/>
          <p:cNvPicPr preferRelativeResize="0"/>
          <p:nvPr/>
        </p:nvPicPr>
        <p:blipFill rotWithShape="1">
          <a:blip r:embed="rId4">
            <a:alphaModFix/>
          </a:blip>
          <a:srcRect/>
          <a:stretch/>
        </p:blipFill>
        <p:spPr>
          <a:xfrm>
            <a:off x="7772400" y="5943600"/>
            <a:ext cx="1358020" cy="914400"/>
          </a:xfrm>
          <a:prstGeom prst="rect">
            <a:avLst/>
          </a:prstGeom>
          <a:noFill/>
          <a:ln>
            <a:noFill/>
          </a:ln>
        </p:spPr>
      </p:pic>
      <p:sp>
        <p:nvSpPr>
          <p:cNvPr id="789" name="Shape 789"/>
          <p:cNvSpPr/>
          <p:nvPr/>
        </p:nvSpPr>
        <p:spPr>
          <a:xfrm>
            <a:off x="591150" y="1925050"/>
            <a:ext cx="91500" cy="91500"/>
          </a:xfrm>
          <a:prstGeom prst="sun">
            <a:avLst>
              <a:gd name="adj" fmla="val 25000"/>
            </a:avLst>
          </a:prstGeom>
          <a:gradFill>
            <a:gsLst>
              <a:gs pos="0">
                <a:srgbClr val="C86C1F"/>
              </a:gs>
              <a:gs pos="80000">
                <a:srgbClr val="FF8E29"/>
              </a:gs>
              <a:gs pos="100000">
                <a:srgbClr val="FF8D25"/>
              </a:gs>
            </a:gsLst>
            <a:lin ang="16200038" scaled="0"/>
          </a:gradFill>
          <a:ln w="9525" cap="flat" cmpd="sng">
            <a:solidFill>
              <a:srgbClr val="F5913F"/>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0" name="Shape 790"/>
          <p:cNvSpPr/>
          <p:nvPr/>
        </p:nvSpPr>
        <p:spPr>
          <a:xfrm>
            <a:off x="591150" y="2261135"/>
            <a:ext cx="91500" cy="91500"/>
          </a:xfrm>
          <a:prstGeom prst="sun">
            <a:avLst>
              <a:gd name="adj" fmla="val 25000"/>
            </a:avLst>
          </a:prstGeom>
          <a:gradFill>
            <a:gsLst>
              <a:gs pos="0">
                <a:srgbClr val="C86C1F"/>
              </a:gs>
              <a:gs pos="80000">
                <a:srgbClr val="FF8E29"/>
              </a:gs>
              <a:gs pos="100000">
                <a:srgbClr val="FF8D25"/>
              </a:gs>
            </a:gsLst>
            <a:lin ang="16200038" scaled="0"/>
          </a:gradFill>
          <a:ln w="9525" cap="flat" cmpd="sng">
            <a:solidFill>
              <a:srgbClr val="F5913F"/>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1" name="Shape 791"/>
          <p:cNvSpPr/>
          <p:nvPr/>
        </p:nvSpPr>
        <p:spPr>
          <a:xfrm>
            <a:off x="598370" y="3943150"/>
            <a:ext cx="91500" cy="91500"/>
          </a:xfrm>
          <a:prstGeom prst="sun">
            <a:avLst>
              <a:gd name="adj" fmla="val 25000"/>
            </a:avLst>
          </a:prstGeom>
          <a:gradFill>
            <a:gsLst>
              <a:gs pos="0">
                <a:srgbClr val="C86C1F"/>
              </a:gs>
              <a:gs pos="80000">
                <a:srgbClr val="FF8E29"/>
              </a:gs>
              <a:gs pos="100000">
                <a:srgbClr val="FF8D25"/>
              </a:gs>
            </a:gsLst>
            <a:lin ang="16200038" scaled="0"/>
          </a:gradFill>
          <a:ln w="9525" cap="flat" cmpd="sng">
            <a:solidFill>
              <a:srgbClr val="F5913F"/>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9"/>
                                        </p:tgtEl>
                                        <p:attrNameLst>
                                          <p:attrName>style.visibility</p:attrName>
                                        </p:attrNameLst>
                                      </p:cBhvr>
                                      <p:to>
                                        <p:strVal val="visible"/>
                                      </p:to>
                                    </p:set>
                                    <p:animEffect transition="in" filter="fade">
                                      <p:cBhvr>
                                        <p:cTn id="7" dur="2000"/>
                                        <p:tgtEl>
                                          <p:spTgt spid="789"/>
                                        </p:tgtEl>
                                      </p:cBhvr>
                                    </p:animEffect>
                                  </p:childTnLst>
                                </p:cTn>
                              </p:par>
                              <p:par>
                                <p:cTn id="8" presetID="10" presetClass="entr" presetSubtype="0" fill="hold" nodeType="withEffect">
                                  <p:stCondLst>
                                    <p:cond delay="0"/>
                                  </p:stCondLst>
                                  <p:childTnLst>
                                    <p:set>
                                      <p:cBhvr>
                                        <p:cTn id="9" dur="1" fill="hold">
                                          <p:stCondLst>
                                            <p:cond delay="0"/>
                                          </p:stCondLst>
                                        </p:cTn>
                                        <p:tgtEl>
                                          <p:spTgt spid="790"/>
                                        </p:tgtEl>
                                        <p:attrNameLst>
                                          <p:attrName>style.visibility</p:attrName>
                                        </p:attrNameLst>
                                      </p:cBhvr>
                                      <p:to>
                                        <p:strVal val="visible"/>
                                      </p:to>
                                    </p:set>
                                    <p:animEffect transition="in" filter="fade">
                                      <p:cBhvr>
                                        <p:cTn id="10" dur="2000"/>
                                        <p:tgtEl>
                                          <p:spTgt spid="790"/>
                                        </p:tgtEl>
                                      </p:cBhvr>
                                    </p:animEffect>
                                  </p:childTnLst>
                                </p:cTn>
                              </p:par>
                              <p:par>
                                <p:cTn id="11" presetID="10" presetClass="entr" presetSubtype="0" fill="hold" nodeType="withEffect">
                                  <p:stCondLst>
                                    <p:cond delay="0"/>
                                  </p:stCondLst>
                                  <p:childTnLst>
                                    <p:set>
                                      <p:cBhvr>
                                        <p:cTn id="12" dur="1" fill="hold">
                                          <p:stCondLst>
                                            <p:cond delay="0"/>
                                          </p:stCondLst>
                                        </p:cTn>
                                        <p:tgtEl>
                                          <p:spTgt spid="791"/>
                                        </p:tgtEl>
                                        <p:attrNameLst>
                                          <p:attrName>style.visibility</p:attrName>
                                        </p:attrNameLst>
                                      </p:cBhvr>
                                      <p:to>
                                        <p:strVal val="visible"/>
                                      </p:to>
                                    </p:set>
                                    <p:animEffect transition="in" filter="fade">
                                      <p:cBhvr>
                                        <p:cTn id="13" dur="2000"/>
                                        <p:tgtEl>
                                          <p:spTgt spid="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3006F"/>
              </a:buClr>
              <a:buSzPts val="3000"/>
              <a:buFont typeface="Arial"/>
              <a:buNone/>
            </a:pPr>
            <a:r>
              <a:rPr lang="en" sz="3000" b="0" i="0" u="none" strike="noStrike" cap="none">
                <a:solidFill>
                  <a:srgbClr val="33006F"/>
                </a:solidFill>
                <a:latin typeface="Encode Sans Black"/>
                <a:ea typeface="Encode Sans Black"/>
                <a:cs typeface="Encode Sans Black"/>
                <a:sym typeface="Encode Sans Black"/>
              </a:rPr>
              <a:t>Federal Register Publication</a:t>
            </a:r>
            <a:endParaRPr/>
          </a:p>
          <a:p>
            <a:pPr marL="0" marR="0" lvl="0" indent="0" algn="l" rtl="0">
              <a:lnSpc>
                <a:spcPct val="90000"/>
              </a:lnSpc>
              <a:spcBef>
                <a:spcPts val="480"/>
              </a:spcBef>
              <a:spcAft>
                <a:spcPts val="0"/>
              </a:spcAft>
              <a:buClr>
                <a:srgbClr val="33006F"/>
              </a:buClr>
              <a:buSzPts val="2400"/>
              <a:buFont typeface="Arial"/>
              <a:buNone/>
            </a:pPr>
            <a:r>
              <a:rPr lang="en" sz="2400" b="0" i="0" u="none" strike="noStrike" cap="none">
                <a:solidFill>
                  <a:srgbClr val="33006F"/>
                </a:solidFill>
                <a:latin typeface="Encode Sans Black"/>
                <a:ea typeface="Encode Sans Black"/>
                <a:cs typeface="Encode Sans Black"/>
                <a:sym typeface="Encode Sans Black"/>
              </a:rPr>
              <a:t>March 5</a:t>
            </a:r>
            <a:endParaRPr/>
          </a:p>
        </p:txBody>
      </p:sp>
      <p:sp>
        <p:nvSpPr>
          <p:cNvPr id="495" name="Shape 495"/>
          <p:cNvSpPr txBox="1"/>
          <p:nvPr/>
        </p:nvSpPr>
        <p:spPr>
          <a:xfrm>
            <a:off x="172993" y="6257677"/>
            <a:ext cx="18885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a:solidFill>
                  <a:schemeClr val="dk1"/>
                </a:solidFill>
                <a:latin typeface="Calibri"/>
                <a:ea typeface="Calibri"/>
                <a:cs typeface="Calibri"/>
                <a:sym typeface="Calibri"/>
              </a:rPr>
              <a:t>Office of Research</a:t>
            </a:r>
            <a:endParaRPr sz="1800">
              <a:solidFill>
                <a:schemeClr val="dk1"/>
              </a:solidFill>
              <a:latin typeface="Calibri"/>
              <a:ea typeface="Calibri"/>
              <a:cs typeface="Calibri"/>
              <a:sym typeface="Calibri"/>
            </a:endParaRPr>
          </a:p>
        </p:txBody>
      </p:sp>
      <p:pic>
        <p:nvPicPr>
          <p:cNvPr id="496" name="Shape 496"/>
          <p:cNvPicPr preferRelativeResize="0"/>
          <p:nvPr/>
        </p:nvPicPr>
        <p:blipFill rotWithShape="1">
          <a:blip r:embed="rId3">
            <a:alphaModFix/>
          </a:blip>
          <a:srcRect/>
          <a:stretch/>
        </p:blipFill>
        <p:spPr>
          <a:xfrm>
            <a:off x="3212045" y="1063470"/>
            <a:ext cx="3640459" cy="4708431"/>
          </a:xfrm>
          <a:prstGeom prst="rect">
            <a:avLst/>
          </a:prstGeom>
          <a:noFill/>
          <a:ln>
            <a:noFill/>
          </a:ln>
        </p:spPr>
      </p:pic>
      <p:pic>
        <p:nvPicPr>
          <p:cNvPr id="497" name="Shape 497"/>
          <p:cNvPicPr preferRelativeResize="0"/>
          <p:nvPr/>
        </p:nvPicPr>
        <p:blipFill rotWithShape="1">
          <a:blip r:embed="rId4">
            <a:alphaModFix/>
          </a:blip>
          <a:srcRect/>
          <a:stretch/>
        </p:blipFill>
        <p:spPr>
          <a:xfrm>
            <a:off x="2328233" y="1535566"/>
            <a:ext cx="3658856" cy="4722111"/>
          </a:xfrm>
          <a:prstGeom prst="rect">
            <a:avLst/>
          </a:prstGeom>
          <a:noFill/>
          <a:ln>
            <a:noFill/>
          </a:ln>
        </p:spPr>
      </p:pic>
      <p:sp>
        <p:nvSpPr>
          <p:cNvPr id="498" name="Shape 498"/>
          <p:cNvSpPr/>
          <p:nvPr/>
        </p:nvSpPr>
        <p:spPr>
          <a:xfrm rot="1010627">
            <a:off x="357669" y="2967282"/>
            <a:ext cx="8428601" cy="92342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5400" b="1" cap="none">
                <a:solidFill>
                  <a:schemeClr val="accent1"/>
                </a:solidFill>
                <a:latin typeface="Calibri"/>
                <a:ea typeface="Calibri"/>
                <a:cs typeface="Calibri"/>
                <a:sym typeface="Calibri"/>
              </a:rPr>
              <a:t>NEW TERM AND CONDITION</a:t>
            </a:r>
            <a:endParaRPr sz="5400" b="1" cap="none">
              <a:solidFill>
                <a:schemeClr val="accen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96"/>
                                        </p:tgtEl>
                                        <p:attrNameLst>
                                          <p:attrName>style.visibility</p:attrName>
                                        </p:attrNameLst>
                                      </p:cBhvr>
                                      <p:to>
                                        <p:strVal val="visible"/>
                                      </p:to>
                                    </p:set>
                                    <p:anim calcmode="lin" valueType="num">
                                      <p:cBhvr additive="base">
                                        <p:cTn id="7" dur="500"/>
                                        <p:tgtEl>
                                          <p:spTgt spid="496"/>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97"/>
                                        </p:tgtEl>
                                        <p:attrNameLst>
                                          <p:attrName>style.visibility</p:attrName>
                                        </p:attrNameLst>
                                      </p:cBhvr>
                                      <p:to>
                                        <p:strVal val="visible"/>
                                      </p:to>
                                    </p:set>
                                    <p:anim calcmode="lin" valueType="num">
                                      <p:cBhvr additive="base">
                                        <p:cTn id="11" dur="500"/>
                                        <p:tgtEl>
                                          <p:spTgt spid="497"/>
                                        </p:tgtEl>
                                        <p:attrNameLst>
                                          <p:attrName>ppt_x</p:attrName>
                                        </p:attrNameLst>
                                      </p:cBhvr>
                                      <p:tavLst>
                                        <p:tav tm="0">
                                          <p:val>
                                            <p:strVal val="#ppt_x-1"/>
                                          </p:val>
                                        </p:tav>
                                        <p:tav tm="100000">
                                          <p:val>
                                            <p:strVal val="#ppt_x"/>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Shape 504"/>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3006F"/>
              </a:buClr>
              <a:buSzPts val="3000"/>
              <a:buFont typeface="Arial"/>
              <a:buNone/>
            </a:pPr>
            <a:r>
              <a:rPr lang="en" sz="3000" b="0" i="0" u="none" strike="noStrike" cap="none">
                <a:solidFill>
                  <a:srgbClr val="33006F"/>
                </a:solidFill>
                <a:latin typeface="Encode Sans Black"/>
                <a:ea typeface="Encode Sans Black"/>
                <a:cs typeface="Encode Sans Black"/>
                <a:sym typeface="Encode Sans Black"/>
              </a:rPr>
              <a:t>Term and Condition – Reporting to NSF</a:t>
            </a:r>
            <a:endParaRPr sz="3000" b="0" i="0" u="none" strike="noStrike" cap="none">
              <a:solidFill>
                <a:srgbClr val="33006F"/>
              </a:solidFill>
              <a:latin typeface="Encode Sans Black"/>
              <a:ea typeface="Encode Sans Black"/>
              <a:cs typeface="Encode Sans Black"/>
              <a:sym typeface="Encode Sans Black"/>
            </a:endParaRPr>
          </a:p>
        </p:txBody>
      </p:sp>
      <p:sp>
        <p:nvSpPr>
          <p:cNvPr id="505" name="Shape 505"/>
          <p:cNvSpPr txBox="1">
            <a:spLocks noGrp="1"/>
          </p:cNvSpPr>
          <p:nvPr>
            <p:ph type="body" idx="2"/>
          </p:nvPr>
        </p:nvSpPr>
        <p:spPr>
          <a:xfrm>
            <a:off x="387842" y="1708151"/>
            <a:ext cx="8356200" cy="40155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33006F"/>
              </a:buClr>
              <a:buSzPts val="2400"/>
              <a:buFont typeface="Arial"/>
              <a:buChar char="•"/>
            </a:pPr>
            <a:r>
              <a:rPr lang="en" sz="2400" b="1" i="0" u="none" strike="noStrike" cap="none">
                <a:solidFill>
                  <a:srgbClr val="33006F"/>
                </a:solidFill>
                <a:latin typeface="Open Sans Light"/>
                <a:ea typeface="Open Sans Light"/>
                <a:cs typeface="Open Sans Light"/>
                <a:sym typeface="Open Sans Light"/>
              </a:rPr>
              <a:t>Report findings</a:t>
            </a:r>
            <a:r>
              <a:rPr lang="en" sz="2400" b="0" i="0" u="none" strike="noStrike" cap="none">
                <a:solidFill>
                  <a:srgbClr val="33006F"/>
                </a:solidFill>
                <a:latin typeface="Open Sans Light"/>
                <a:ea typeface="Open Sans Light"/>
                <a:cs typeface="Open Sans Light"/>
                <a:sym typeface="Open Sans Light"/>
              </a:rPr>
              <a:t> or determinations of PI or co-PIs that demonstrate violation of institutional codes of conduct, policies, regulations, or statutes on sexual or other harassment or sexual assault</a:t>
            </a:r>
            <a:endParaRPr/>
          </a:p>
          <a:p>
            <a:pPr marL="342900" marR="0" lvl="0" indent="-342900" algn="l" rtl="0">
              <a:spcBef>
                <a:spcPts val="480"/>
              </a:spcBef>
              <a:spcAft>
                <a:spcPts val="0"/>
              </a:spcAft>
              <a:buClr>
                <a:srgbClr val="33006F"/>
              </a:buClr>
              <a:buSzPts val="2400"/>
              <a:buFont typeface="Arial"/>
              <a:buChar char="•"/>
            </a:pPr>
            <a:r>
              <a:rPr lang="en" sz="2400" b="1" i="0" u="none" strike="noStrike" cap="none">
                <a:solidFill>
                  <a:srgbClr val="33006F"/>
                </a:solidFill>
                <a:latin typeface="Open Sans Light"/>
                <a:ea typeface="Open Sans Light"/>
                <a:cs typeface="Open Sans Light"/>
                <a:sym typeface="Open Sans Light"/>
              </a:rPr>
              <a:t>Report</a:t>
            </a:r>
            <a:r>
              <a:rPr lang="en" sz="2400" b="0" i="0" u="none" strike="noStrike" cap="none">
                <a:solidFill>
                  <a:srgbClr val="33006F"/>
                </a:solidFill>
                <a:latin typeface="Open Sans Light"/>
                <a:ea typeface="Open Sans Light"/>
                <a:cs typeface="Open Sans Light"/>
                <a:sym typeface="Open Sans Light"/>
              </a:rPr>
              <a:t> if awardee places PI or co-PIs on </a:t>
            </a:r>
            <a:r>
              <a:rPr lang="en" sz="2400" b="1" i="0" u="none" strike="noStrike" cap="none">
                <a:solidFill>
                  <a:srgbClr val="33006F"/>
                </a:solidFill>
                <a:latin typeface="Open Sans Light"/>
                <a:ea typeface="Open Sans Light"/>
                <a:cs typeface="Open Sans Light"/>
                <a:sym typeface="Open Sans Light"/>
              </a:rPr>
              <a:t>administrative leave</a:t>
            </a:r>
            <a:r>
              <a:rPr lang="en" sz="2400" b="0" i="0" u="none" strike="noStrike" cap="none">
                <a:solidFill>
                  <a:srgbClr val="33006F"/>
                </a:solidFill>
                <a:latin typeface="Open Sans Light"/>
                <a:ea typeface="Open Sans Light"/>
                <a:cs typeface="Open Sans Light"/>
                <a:sym typeface="Open Sans Light"/>
              </a:rPr>
              <a:t> relating to finding or investigation of PI or co-PIs for violating compliance with institutional codes of conduct, policies, regulations, or statutes on sexual or other harassment or sexual assault</a:t>
            </a:r>
            <a:endParaRPr sz="2400" b="0" i="0" u="none" strike="noStrike" cap="none">
              <a:solidFill>
                <a:srgbClr val="33006F"/>
              </a:solidFill>
              <a:latin typeface="Open Sans Light"/>
              <a:ea typeface="Open Sans Light"/>
              <a:cs typeface="Open Sans Light"/>
              <a:sym typeface="Open Sans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05">
                                            <p:txEl>
                                              <p:pRg st="0" end="0"/>
                                            </p:txEl>
                                          </p:spTgt>
                                        </p:tgtEl>
                                        <p:attrNameLst>
                                          <p:attrName>style.visibility</p:attrName>
                                        </p:attrNameLst>
                                      </p:cBhvr>
                                      <p:to>
                                        <p:strVal val="visible"/>
                                      </p:to>
                                    </p:set>
                                    <p:anim calcmode="lin" valueType="num">
                                      <p:cBhvr additive="base">
                                        <p:cTn id="7" dur="500"/>
                                        <p:tgtEl>
                                          <p:spTgt spid="505">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05">
                                            <p:txEl>
                                              <p:pRg st="1" end="1"/>
                                            </p:txEl>
                                          </p:spTgt>
                                        </p:tgtEl>
                                        <p:attrNameLst>
                                          <p:attrName>style.visibility</p:attrName>
                                        </p:attrNameLst>
                                      </p:cBhvr>
                                      <p:to>
                                        <p:strVal val="visible"/>
                                      </p:to>
                                    </p:set>
                                    <p:anim calcmode="lin" valueType="num">
                                      <p:cBhvr additive="base">
                                        <p:cTn id="12" dur="500"/>
                                        <p:tgtEl>
                                          <p:spTgt spid="505">
                                            <p:txEl>
                                              <p:pRg st="1" end="1"/>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Shape 511"/>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3006F"/>
              </a:buClr>
              <a:buSzPts val="3000"/>
              <a:buFont typeface="Arial"/>
              <a:buNone/>
            </a:pPr>
            <a:r>
              <a:rPr lang="en" sz="3000" b="0" i="0" u="none" strike="noStrike" cap="none">
                <a:solidFill>
                  <a:srgbClr val="33006F"/>
                </a:solidFill>
                <a:latin typeface="Encode Sans Black"/>
                <a:ea typeface="Encode Sans Black"/>
                <a:cs typeface="Encode Sans Black"/>
                <a:sym typeface="Encode Sans Black"/>
              </a:rPr>
              <a:t>Details</a:t>
            </a:r>
            <a:endParaRPr sz="3000" b="0" i="0" u="none" strike="noStrike" cap="none">
              <a:solidFill>
                <a:srgbClr val="33006F"/>
              </a:solidFill>
              <a:latin typeface="Encode Sans Black"/>
              <a:ea typeface="Encode Sans Black"/>
              <a:cs typeface="Encode Sans Black"/>
              <a:sym typeface="Encode Sans Black"/>
            </a:endParaRPr>
          </a:p>
        </p:txBody>
      </p:sp>
      <p:sp>
        <p:nvSpPr>
          <p:cNvPr id="512" name="Shape 512"/>
          <p:cNvSpPr txBox="1">
            <a:spLocks noGrp="1"/>
          </p:cNvSpPr>
          <p:nvPr>
            <p:ph type="body" idx="2"/>
          </p:nvPr>
        </p:nvSpPr>
        <p:spPr>
          <a:xfrm>
            <a:off x="659305" y="1736725"/>
            <a:ext cx="8076900" cy="4015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3006F"/>
              </a:buClr>
              <a:buSzPts val="2800"/>
              <a:buFont typeface="Merriweather Sans"/>
              <a:buNone/>
            </a:pPr>
            <a:r>
              <a:rPr lang="en" sz="2800" b="0" i="0" u="none" strike="noStrike" cap="none">
                <a:solidFill>
                  <a:srgbClr val="33006F"/>
                </a:solidFill>
                <a:latin typeface="Open Sans Light"/>
                <a:ea typeface="Open Sans Light"/>
                <a:cs typeface="Open Sans Light"/>
                <a:sym typeface="Open Sans Light"/>
              </a:rPr>
              <a:t>Applies to</a:t>
            </a:r>
            <a:endParaRPr/>
          </a:p>
          <a:p>
            <a:pPr marL="742950" marR="0" lvl="1" indent="-285750" algn="l" rtl="0">
              <a:spcBef>
                <a:spcPts val="560"/>
              </a:spcBef>
              <a:spcAft>
                <a:spcPts val="0"/>
              </a:spcAft>
              <a:buClr>
                <a:srgbClr val="33006F"/>
              </a:buClr>
              <a:buSzPts val="2800"/>
              <a:buFont typeface="Arial"/>
              <a:buChar char="•"/>
            </a:pPr>
            <a:r>
              <a:rPr lang="en" sz="2800" b="0" i="0" u="none" strike="noStrike" cap="none">
                <a:solidFill>
                  <a:srgbClr val="33006F"/>
                </a:solidFill>
                <a:latin typeface="Open Sans Light"/>
                <a:ea typeface="Open Sans Light"/>
                <a:cs typeface="Open Sans Light"/>
                <a:sym typeface="Open Sans Light"/>
              </a:rPr>
              <a:t>new funding</a:t>
            </a:r>
            <a:endParaRPr/>
          </a:p>
          <a:p>
            <a:pPr marL="742950" marR="0" lvl="1" indent="-285750" algn="l" rtl="0">
              <a:spcBef>
                <a:spcPts val="560"/>
              </a:spcBef>
              <a:spcAft>
                <a:spcPts val="0"/>
              </a:spcAft>
              <a:buClr>
                <a:srgbClr val="33006F"/>
              </a:buClr>
              <a:buSzPts val="2800"/>
              <a:buFont typeface="Arial"/>
              <a:buChar char="•"/>
            </a:pPr>
            <a:r>
              <a:rPr lang="en" sz="2800" b="0" i="0" u="none" strike="noStrike" cap="none">
                <a:solidFill>
                  <a:srgbClr val="33006F"/>
                </a:solidFill>
                <a:latin typeface="Open Sans Light"/>
                <a:ea typeface="Open Sans Light"/>
                <a:cs typeface="Open Sans Light"/>
                <a:sym typeface="Open Sans Light"/>
              </a:rPr>
              <a:t>determinations made after effective date</a:t>
            </a:r>
            <a:endParaRPr/>
          </a:p>
          <a:p>
            <a:pPr marL="0" marR="0" lvl="0" indent="0" algn="l" rtl="0">
              <a:spcBef>
                <a:spcPts val="560"/>
              </a:spcBef>
              <a:spcAft>
                <a:spcPts val="0"/>
              </a:spcAft>
              <a:buClr>
                <a:srgbClr val="33006F"/>
              </a:buClr>
              <a:buSzPts val="2800"/>
              <a:buFont typeface="Merriweather Sans"/>
              <a:buNone/>
            </a:pPr>
            <a:r>
              <a:rPr lang="en" sz="2800" b="0" i="0" u="none" strike="noStrike" cap="none">
                <a:solidFill>
                  <a:srgbClr val="33006F"/>
                </a:solidFill>
                <a:latin typeface="Open Sans Light"/>
                <a:ea typeface="Open Sans Light"/>
                <a:cs typeface="Open Sans Light"/>
                <a:sym typeface="Open Sans Light"/>
              </a:rPr>
              <a:t>Report</a:t>
            </a:r>
            <a:endParaRPr/>
          </a:p>
          <a:p>
            <a:pPr marL="742950" marR="0" lvl="1" indent="-285750" algn="l" rtl="0">
              <a:spcBef>
                <a:spcPts val="560"/>
              </a:spcBef>
              <a:spcAft>
                <a:spcPts val="0"/>
              </a:spcAft>
              <a:buClr>
                <a:srgbClr val="33006F"/>
              </a:buClr>
              <a:buSzPts val="2800"/>
              <a:buFont typeface="Arial"/>
              <a:buChar char="•"/>
            </a:pPr>
            <a:r>
              <a:rPr lang="en" sz="2800" b="0" i="0" u="none" strike="noStrike" cap="none">
                <a:solidFill>
                  <a:srgbClr val="33006F"/>
                </a:solidFill>
                <a:latin typeface="Open Sans Light"/>
                <a:ea typeface="Open Sans Light"/>
                <a:cs typeface="Open Sans Light"/>
                <a:sym typeface="Open Sans Light"/>
              </a:rPr>
              <a:t>within 7 days</a:t>
            </a:r>
            <a:endParaRPr/>
          </a:p>
          <a:p>
            <a:pPr marL="742950" marR="0" lvl="1" indent="-285750" algn="l" rtl="0">
              <a:spcBef>
                <a:spcPts val="560"/>
              </a:spcBef>
              <a:spcAft>
                <a:spcPts val="0"/>
              </a:spcAft>
              <a:buClr>
                <a:srgbClr val="33006F"/>
              </a:buClr>
              <a:buSzPts val="2800"/>
              <a:buFont typeface="Arial"/>
              <a:buChar char="•"/>
            </a:pPr>
            <a:r>
              <a:rPr lang="en" sz="2800" b="0" i="0" u="none" strike="noStrike" cap="none">
                <a:solidFill>
                  <a:srgbClr val="33006F"/>
                </a:solidFill>
                <a:latin typeface="Open Sans Light"/>
                <a:ea typeface="Open Sans Light"/>
                <a:cs typeface="Open Sans Light"/>
                <a:sym typeface="Open Sans Light"/>
              </a:rPr>
              <a:t>to an NSF email</a:t>
            </a:r>
            <a:endParaRPr/>
          </a:p>
          <a:p>
            <a:pPr marL="742950" marR="0" lvl="1" indent="-285750" algn="l" rtl="0">
              <a:spcBef>
                <a:spcPts val="560"/>
              </a:spcBef>
              <a:spcAft>
                <a:spcPts val="0"/>
              </a:spcAft>
              <a:buClr>
                <a:srgbClr val="33006F"/>
              </a:buClr>
              <a:buSzPts val="2800"/>
              <a:buFont typeface="Arial"/>
              <a:buChar char="•"/>
            </a:pPr>
            <a:r>
              <a:rPr lang="en" sz="2800" b="0" i="0" u="none" strike="noStrike" cap="none">
                <a:solidFill>
                  <a:srgbClr val="33006F"/>
                </a:solidFill>
                <a:latin typeface="Open Sans Light"/>
                <a:ea typeface="Open Sans Light"/>
                <a:cs typeface="Open Sans Light"/>
                <a:sym typeface="Open Sans Light"/>
              </a:rPr>
              <a:t>by Authorized Organization Representative</a:t>
            </a:r>
            <a:endParaRPr sz="2000" b="0" i="0" u="none" strike="noStrike" cap="none">
              <a:solidFill>
                <a:srgbClr val="33006F"/>
              </a:solidFill>
              <a:latin typeface="Open Sans Light"/>
              <a:ea typeface="Open Sans Light"/>
              <a:cs typeface="Open Sans Light"/>
              <a:sym typeface="Open Sans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
                                            <p:txEl>
                                              <p:pRg st="0" end="0"/>
                                            </p:txEl>
                                          </p:spTgt>
                                        </p:tgtEl>
                                        <p:attrNameLst>
                                          <p:attrName>style.visibility</p:attrName>
                                        </p:attrNameLst>
                                      </p:cBhvr>
                                      <p:to>
                                        <p:strVal val="visible"/>
                                      </p:to>
                                    </p:set>
                                    <p:anim calcmode="lin" valueType="num">
                                      <p:cBhvr additive="base">
                                        <p:cTn id="7" dur="500"/>
                                        <p:tgtEl>
                                          <p:spTgt spid="5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12">
                                            <p:txEl>
                                              <p:pRg st="1" end="1"/>
                                            </p:txEl>
                                          </p:spTgt>
                                        </p:tgtEl>
                                        <p:attrNameLst>
                                          <p:attrName>style.visibility</p:attrName>
                                        </p:attrNameLst>
                                      </p:cBhvr>
                                      <p:to>
                                        <p:strVal val="visible"/>
                                      </p:to>
                                    </p:set>
                                    <p:anim calcmode="lin" valueType="num">
                                      <p:cBhvr additive="base">
                                        <p:cTn id="12" dur="500"/>
                                        <p:tgtEl>
                                          <p:spTgt spid="5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12">
                                            <p:txEl>
                                              <p:pRg st="2" end="2"/>
                                            </p:txEl>
                                          </p:spTgt>
                                        </p:tgtEl>
                                        <p:attrNameLst>
                                          <p:attrName>style.visibility</p:attrName>
                                        </p:attrNameLst>
                                      </p:cBhvr>
                                      <p:to>
                                        <p:strVal val="visible"/>
                                      </p:to>
                                    </p:set>
                                    <p:anim calcmode="lin" valueType="num">
                                      <p:cBhvr additive="base">
                                        <p:cTn id="17" dur="500"/>
                                        <p:tgtEl>
                                          <p:spTgt spid="5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12">
                                            <p:txEl>
                                              <p:pRg st="3" end="3"/>
                                            </p:txEl>
                                          </p:spTgt>
                                        </p:tgtEl>
                                        <p:attrNameLst>
                                          <p:attrName>style.visibility</p:attrName>
                                        </p:attrNameLst>
                                      </p:cBhvr>
                                      <p:to>
                                        <p:strVal val="visible"/>
                                      </p:to>
                                    </p:set>
                                    <p:anim calcmode="lin" valueType="num">
                                      <p:cBhvr additive="base">
                                        <p:cTn id="22" dur="500"/>
                                        <p:tgtEl>
                                          <p:spTgt spid="5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12">
                                            <p:txEl>
                                              <p:pRg st="4" end="4"/>
                                            </p:txEl>
                                          </p:spTgt>
                                        </p:tgtEl>
                                        <p:attrNameLst>
                                          <p:attrName>style.visibility</p:attrName>
                                        </p:attrNameLst>
                                      </p:cBhvr>
                                      <p:to>
                                        <p:strVal val="visible"/>
                                      </p:to>
                                    </p:set>
                                    <p:anim calcmode="lin" valueType="num">
                                      <p:cBhvr additive="base">
                                        <p:cTn id="27" dur="500"/>
                                        <p:tgtEl>
                                          <p:spTgt spid="5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12">
                                            <p:txEl>
                                              <p:pRg st="5" end="5"/>
                                            </p:txEl>
                                          </p:spTgt>
                                        </p:tgtEl>
                                        <p:attrNameLst>
                                          <p:attrName>style.visibility</p:attrName>
                                        </p:attrNameLst>
                                      </p:cBhvr>
                                      <p:to>
                                        <p:strVal val="visible"/>
                                      </p:to>
                                    </p:set>
                                    <p:anim calcmode="lin" valueType="num">
                                      <p:cBhvr additive="base">
                                        <p:cTn id="32" dur="500"/>
                                        <p:tgtEl>
                                          <p:spTgt spid="51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12">
                                            <p:txEl>
                                              <p:pRg st="6" end="6"/>
                                            </p:txEl>
                                          </p:spTgt>
                                        </p:tgtEl>
                                        <p:attrNameLst>
                                          <p:attrName>style.visibility</p:attrName>
                                        </p:attrNameLst>
                                      </p:cBhvr>
                                      <p:to>
                                        <p:strVal val="visible"/>
                                      </p:to>
                                    </p:set>
                                    <p:anim calcmode="lin" valueType="num">
                                      <p:cBhvr additive="base">
                                        <p:cTn id="37" dur="500"/>
                                        <p:tgtEl>
                                          <p:spTgt spid="51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Shape 518"/>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33006F"/>
              </a:buClr>
              <a:buSzPts val="3000"/>
              <a:buFont typeface="Arial"/>
              <a:buNone/>
            </a:pPr>
            <a:r>
              <a:rPr lang="en" sz="3000" b="0" i="0" u="none" strike="noStrike" cap="none">
                <a:solidFill>
                  <a:srgbClr val="33006F"/>
                </a:solidFill>
                <a:latin typeface="Encode Sans Black"/>
                <a:ea typeface="Encode Sans Black"/>
                <a:cs typeface="Encode Sans Black"/>
                <a:sym typeface="Encode Sans Black"/>
              </a:rPr>
              <a:t>60 Day Comment Period</a:t>
            </a:r>
            <a:endParaRPr/>
          </a:p>
          <a:p>
            <a:pPr marL="0" marR="0" lvl="0" indent="0" algn="l" rtl="0">
              <a:lnSpc>
                <a:spcPct val="80000"/>
              </a:lnSpc>
              <a:spcBef>
                <a:spcPts val="600"/>
              </a:spcBef>
              <a:spcAft>
                <a:spcPts val="0"/>
              </a:spcAft>
              <a:buClr>
                <a:srgbClr val="33006F"/>
              </a:buClr>
              <a:buSzPts val="3000"/>
              <a:buFont typeface="Arial"/>
              <a:buNone/>
            </a:pPr>
            <a:r>
              <a:rPr lang="en" sz="3000" b="0" i="0" u="none" strike="noStrike" cap="none">
                <a:solidFill>
                  <a:srgbClr val="33006F"/>
                </a:solidFill>
                <a:latin typeface="Encode Sans Black"/>
                <a:ea typeface="Encode Sans Black"/>
                <a:cs typeface="Encode Sans Black"/>
                <a:sym typeface="Encode Sans Black"/>
              </a:rPr>
              <a:t>Comments due May 4</a:t>
            </a:r>
            <a:endParaRPr sz="3000" b="0" i="0" u="none" strike="noStrike" cap="none">
              <a:solidFill>
                <a:srgbClr val="33006F"/>
              </a:solidFill>
              <a:latin typeface="Encode Sans Black"/>
              <a:ea typeface="Encode Sans Black"/>
              <a:cs typeface="Encode Sans Black"/>
              <a:sym typeface="Encode Sans Black"/>
            </a:endParaRPr>
          </a:p>
        </p:txBody>
      </p:sp>
      <p:sp>
        <p:nvSpPr>
          <p:cNvPr id="519" name="Shape 519"/>
          <p:cNvSpPr txBox="1">
            <a:spLocks noGrp="1"/>
          </p:cNvSpPr>
          <p:nvPr>
            <p:ph type="body" idx="2"/>
          </p:nvPr>
        </p:nvSpPr>
        <p:spPr>
          <a:xfrm>
            <a:off x="659305" y="1736725"/>
            <a:ext cx="8076900" cy="40155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33006F"/>
              </a:buClr>
              <a:buSzPts val="2400"/>
              <a:buFont typeface="Arial"/>
              <a:buChar char="•"/>
            </a:pPr>
            <a:r>
              <a:rPr lang="en" sz="2400" b="0" i="0" u="none" strike="noStrike" cap="none">
                <a:solidFill>
                  <a:srgbClr val="33006F"/>
                </a:solidFill>
                <a:latin typeface="Open Sans Light"/>
                <a:ea typeface="Open Sans Light"/>
                <a:cs typeface="Open Sans Light"/>
                <a:sym typeface="Open Sans Light"/>
              </a:rPr>
              <a:t>What does “during the performance of award activities” mean?</a:t>
            </a:r>
            <a:endParaRPr/>
          </a:p>
          <a:p>
            <a:pPr marL="342900" marR="0" lvl="0" indent="-342900" algn="l" rtl="0">
              <a:spcBef>
                <a:spcPts val="480"/>
              </a:spcBef>
              <a:spcAft>
                <a:spcPts val="0"/>
              </a:spcAft>
              <a:buClr>
                <a:srgbClr val="33006F"/>
              </a:buClr>
              <a:buSzPts val="2400"/>
              <a:buFont typeface="Arial"/>
              <a:buChar char="•"/>
            </a:pPr>
            <a:r>
              <a:rPr lang="en" sz="2400" b="0" i="0" u="none" strike="noStrike" cap="none">
                <a:solidFill>
                  <a:srgbClr val="33006F"/>
                </a:solidFill>
                <a:latin typeface="Open Sans Light"/>
                <a:ea typeface="Open Sans Light"/>
                <a:cs typeface="Open Sans Light"/>
                <a:sym typeface="Open Sans Light"/>
              </a:rPr>
              <a:t>How will reports be processed?</a:t>
            </a:r>
            <a:endParaRPr/>
          </a:p>
          <a:p>
            <a:pPr marL="342900" marR="0" lvl="0" indent="-342900" algn="l" rtl="0">
              <a:spcBef>
                <a:spcPts val="480"/>
              </a:spcBef>
              <a:spcAft>
                <a:spcPts val="0"/>
              </a:spcAft>
              <a:buClr>
                <a:srgbClr val="33006F"/>
              </a:buClr>
              <a:buSzPts val="2400"/>
              <a:buFont typeface="Arial"/>
              <a:buChar char="•"/>
            </a:pPr>
            <a:r>
              <a:rPr lang="en" sz="2400" b="0" i="0" u="none" strike="noStrike" cap="none">
                <a:solidFill>
                  <a:srgbClr val="33006F"/>
                </a:solidFill>
                <a:latin typeface="Open Sans Light"/>
                <a:ea typeface="Open Sans Light"/>
                <a:cs typeface="Open Sans Light"/>
                <a:sym typeface="Open Sans Light"/>
              </a:rPr>
              <a:t>Confidentiality</a:t>
            </a:r>
            <a:endParaRPr/>
          </a:p>
          <a:p>
            <a:pPr marL="342900" marR="0" lvl="0" indent="-342900" algn="l" rtl="0">
              <a:spcBef>
                <a:spcPts val="480"/>
              </a:spcBef>
              <a:spcAft>
                <a:spcPts val="0"/>
              </a:spcAft>
              <a:buClr>
                <a:srgbClr val="33006F"/>
              </a:buClr>
              <a:buSzPts val="2400"/>
              <a:buFont typeface="Arial"/>
              <a:buChar char="•"/>
            </a:pPr>
            <a:r>
              <a:rPr lang="en" sz="2400" b="0" i="0" u="none" strike="noStrike" cap="none">
                <a:solidFill>
                  <a:srgbClr val="33006F"/>
                </a:solidFill>
                <a:latin typeface="Open Sans Light"/>
                <a:ea typeface="Open Sans Light"/>
                <a:cs typeface="Open Sans Light"/>
                <a:sym typeface="Open Sans Light"/>
              </a:rPr>
              <a:t>What does “other forms of harassment” include?</a:t>
            </a:r>
            <a:endParaRPr/>
          </a:p>
          <a:p>
            <a:pPr marL="342900" marR="0" lvl="0" indent="-342900" algn="l" rtl="0">
              <a:spcBef>
                <a:spcPts val="480"/>
              </a:spcBef>
              <a:spcAft>
                <a:spcPts val="0"/>
              </a:spcAft>
              <a:buClr>
                <a:srgbClr val="33006F"/>
              </a:buClr>
              <a:buSzPts val="2400"/>
              <a:buFont typeface="Arial"/>
              <a:buChar char="•"/>
            </a:pPr>
            <a:r>
              <a:rPr lang="en" sz="2400" b="0" i="0" u="none" strike="noStrike" cap="none">
                <a:solidFill>
                  <a:srgbClr val="33006F"/>
                </a:solidFill>
                <a:latin typeface="Open Sans Light"/>
                <a:ea typeface="Open Sans Light"/>
                <a:cs typeface="Open Sans Light"/>
                <a:sym typeface="Open Sans Light"/>
              </a:rPr>
              <a:t>Subrecipients (Prime vs Sub responsibilities)</a:t>
            </a:r>
            <a:endParaRPr/>
          </a:p>
          <a:p>
            <a:pPr marL="342900" marR="0" lvl="0" indent="-342900" algn="l" rtl="0">
              <a:spcBef>
                <a:spcPts val="480"/>
              </a:spcBef>
              <a:spcAft>
                <a:spcPts val="0"/>
              </a:spcAft>
              <a:buClr>
                <a:srgbClr val="33006F"/>
              </a:buClr>
              <a:buSzPts val="2400"/>
              <a:buFont typeface="Arial"/>
              <a:buChar char="•"/>
            </a:pPr>
            <a:r>
              <a:rPr lang="en" sz="2400" b="0" i="0" u="none" strike="noStrike" cap="none">
                <a:solidFill>
                  <a:srgbClr val="33006F"/>
                </a:solidFill>
                <a:latin typeface="Open Sans Light"/>
                <a:ea typeface="Open Sans Light"/>
                <a:cs typeface="Open Sans Light"/>
                <a:sym typeface="Open Sans Light"/>
              </a:rPr>
              <a:t>In the case of conflicting regulation, such as FERPA, which takes precedence?</a:t>
            </a:r>
            <a:endParaRPr/>
          </a:p>
          <a:p>
            <a:pPr marL="342900" marR="0" lvl="0" indent="-342900" algn="l" rtl="0">
              <a:spcBef>
                <a:spcPts val="480"/>
              </a:spcBef>
              <a:spcAft>
                <a:spcPts val="0"/>
              </a:spcAft>
              <a:buClr>
                <a:srgbClr val="33006F"/>
              </a:buClr>
              <a:buSzPts val="2400"/>
              <a:buFont typeface="Arial"/>
              <a:buChar char="•"/>
            </a:pPr>
            <a:r>
              <a:rPr lang="en" sz="2400" b="0" i="0" u="none" strike="noStrike" cap="none">
                <a:solidFill>
                  <a:srgbClr val="33006F"/>
                </a:solidFill>
                <a:latin typeface="Open Sans Light"/>
                <a:ea typeface="Open Sans Light"/>
                <a:cs typeface="Open Sans Light"/>
                <a:sym typeface="Open Sans Light"/>
              </a:rPr>
              <a:t>Extend 7 day reporting requirement to 30 days</a:t>
            </a:r>
            <a:endParaRPr sz="2400" b="0" i="0" u="none" strike="noStrike" cap="none">
              <a:solidFill>
                <a:srgbClr val="33006F"/>
              </a:solidFill>
              <a:latin typeface="Open Sans Light"/>
              <a:ea typeface="Open Sans Light"/>
              <a:cs typeface="Open Sans Light"/>
              <a:sym typeface="Open Sans Light"/>
            </a:endParaRPr>
          </a:p>
          <a:p>
            <a:pPr marL="342900" marR="0" lvl="0" indent="-342900" algn="l" rtl="0">
              <a:spcBef>
                <a:spcPts val="480"/>
              </a:spcBef>
              <a:spcAft>
                <a:spcPts val="0"/>
              </a:spcAft>
              <a:buClr>
                <a:srgbClr val="33006F"/>
              </a:buClr>
              <a:buSzPts val="2400"/>
              <a:buFont typeface="Arial"/>
              <a:buChar char="•"/>
            </a:pPr>
            <a:r>
              <a:rPr lang="en" sz="2400" b="0" i="0" u="none" strike="noStrike" cap="none">
                <a:solidFill>
                  <a:srgbClr val="33006F"/>
                </a:solidFill>
                <a:latin typeface="Open Sans Light"/>
                <a:ea typeface="Open Sans Light"/>
                <a:cs typeface="Open Sans Light"/>
                <a:sym typeface="Open Sans Light"/>
              </a:rPr>
              <a:t>PI reputation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9">
                                            <p:txEl>
                                              <p:pRg st="0" end="0"/>
                                            </p:txEl>
                                          </p:spTgt>
                                        </p:tgtEl>
                                        <p:attrNameLst>
                                          <p:attrName>style.visibility</p:attrName>
                                        </p:attrNameLst>
                                      </p:cBhvr>
                                      <p:to>
                                        <p:strVal val="visible"/>
                                      </p:to>
                                    </p:set>
                                    <p:animEffect transition="in" filter="fade">
                                      <p:cBhvr>
                                        <p:cTn id="7" dur="500"/>
                                        <p:tgtEl>
                                          <p:spTgt spid="5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9">
                                            <p:txEl>
                                              <p:pRg st="1" end="1"/>
                                            </p:txEl>
                                          </p:spTgt>
                                        </p:tgtEl>
                                        <p:attrNameLst>
                                          <p:attrName>style.visibility</p:attrName>
                                        </p:attrNameLst>
                                      </p:cBhvr>
                                      <p:to>
                                        <p:strVal val="visible"/>
                                      </p:to>
                                    </p:set>
                                    <p:animEffect transition="in" filter="fade">
                                      <p:cBhvr>
                                        <p:cTn id="12" dur="500"/>
                                        <p:tgtEl>
                                          <p:spTgt spid="5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9">
                                            <p:txEl>
                                              <p:pRg st="2" end="2"/>
                                            </p:txEl>
                                          </p:spTgt>
                                        </p:tgtEl>
                                        <p:attrNameLst>
                                          <p:attrName>style.visibility</p:attrName>
                                        </p:attrNameLst>
                                      </p:cBhvr>
                                      <p:to>
                                        <p:strVal val="visible"/>
                                      </p:to>
                                    </p:set>
                                    <p:animEffect transition="in" filter="fade">
                                      <p:cBhvr>
                                        <p:cTn id="17" dur="500"/>
                                        <p:tgtEl>
                                          <p:spTgt spid="5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9">
                                            <p:txEl>
                                              <p:pRg st="3" end="3"/>
                                            </p:txEl>
                                          </p:spTgt>
                                        </p:tgtEl>
                                        <p:attrNameLst>
                                          <p:attrName>style.visibility</p:attrName>
                                        </p:attrNameLst>
                                      </p:cBhvr>
                                      <p:to>
                                        <p:strVal val="visible"/>
                                      </p:to>
                                    </p:set>
                                    <p:animEffect transition="in" filter="fade">
                                      <p:cBhvr>
                                        <p:cTn id="22" dur="500"/>
                                        <p:tgtEl>
                                          <p:spTgt spid="5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9">
                                            <p:txEl>
                                              <p:pRg st="4" end="4"/>
                                            </p:txEl>
                                          </p:spTgt>
                                        </p:tgtEl>
                                        <p:attrNameLst>
                                          <p:attrName>style.visibility</p:attrName>
                                        </p:attrNameLst>
                                      </p:cBhvr>
                                      <p:to>
                                        <p:strVal val="visible"/>
                                      </p:to>
                                    </p:set>
                                    <p:animEffect transition="in" filter="fade">
                                      <p:cBhvr>
                                        <p:cTn id="27" dur="500"/>
                                        <p:tgtEl>
                                          <p:spTgt spid="5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9">
                                            <p:txEl>
                                              <p:pRg st="5" end="5"/>
                                            </p:txEl>
                                          </p:spTgt>
                                        </p:tgtEl>
                                        <p:attrNameLst>
                                          <p:attrName>style.visibility</p:attrName>
                                        </p:attrNameLst>
                                      </p:cBhvr>
                                      <p:to>
                                        <p:strVal val="visible"/>
                                      </p:to>
                                    </p:set>
                                    <p:animEffect transition="in" filter="fade">
                                      <p:cBhvr>
                                        <p:cTn id="32" dur="500"/>
                                        <p:tgtEl>
                                          <p:spTgt spid="5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19">
                                            <p:txEl>
                                              <p:pRg st="6" end="6"/>
                                            </p:txEl>
                                          </p:spTgt>
                                        </p:tgtEl>
                                        <p:attrNameLst>
                                          <p:attrName>style.visibility</p:attrName>
                                        </p:attrNameLst>
                                      </p:cBhvr>
                                      <p:to>
                                        <p:strVal val="visible"/>
                                      </p:to>
                                    </p:set>
                                    <p:animEffect transition="in" filter="fade">
                                      <p:cBhvr>
                                        <p:cTn id="37" dur="500"/>
                                        <p:tgtEl>
                                          <p:spTgt spid="5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19">
                                            <p:txEl>
                                              <p:pRg st="7" end="7"/>
                                            </p:txEl>
                                          </p:spTgt>
                                        </p:tgtEl>
                                        <p:attrNameLst>
                                          <p:attrName>style.visibility</p:attrName>
                                        </p:attrNameLst>
                                      </p:cBhvr>
                                      <p:to>
                                        <p:strVal val="visible"/>
                                      </p:to>
                                    </p:set>
                                    <p:animEffect transition="in" filter="fade">
                                      <p:cBhvr>
                                        <p:cTn id="42" dur="500"/>
                                        <p:tgtEl>
                                          <p:spTgt spid="5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Shape 525"/>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3006F"/>
              </a:buClr>
              <a:buSzPts val="3000"/>
              <a:buFont typeface="Arial"/>
              <a:buNone/>
            </a:pPr>
            <a:r>
              <a:rPr lang="en" sz="3000" b="0" i="0" u="none" strike="noStrike" cap="none">
                <a:solidFill>
                  <a:srgbClr val="33006F"/>
                </a:solidFill>
                <a:latin typeface="Encode Sans Black"/>
                <a:ea typeface="Encode Sans Black"/>
                <a:cs typeface="Encode Sans Black"/>
                <a:sym typeface="Encode Sans Black"/>
              </a:rPr>
              <a:t>Current vs </a:t>
            </a:r>
            <a:r>
              <a:rPr lang="en" sz="3000" b="0" i="0" u="none" strike="noStrike" cap="none">
                <a:solidFill>
                  <a:schemeClr val="lt2"/>
                </a:solidFill>
                <a:latin typeface="Encode Sans Black"/>
                <a:ea typeface="Encode Sans Black"/>
                <a:cs typeface="Encode Sans Black"/>
                <a:sym typeface="Encode Sans Black"/>
              </a:rPr>
              <a:t>Future</a:t>
            </a:r>
            <a:r>
              <a:rPr lang="en" sz="3000" b="0" i="0" u="none" strike="noStrike" cap="none">
                <a:solidFill>
                  <a:srgbClr val="33006F"/>
                </a:solidFill>
                <a:latin typeface="Encode Sans Black"/>
                <a:ea typeface="Encode Sans Black"/>
                <a:cs typeface="Encode Sans Black"/>
                <a:sym typeface="Encode Sans Black"/>
              </a:rPr>
              <a:t> State</a:t>
            </a:r>
            <a:endParaRPr sz="3000" b="0" i="0" u="none" strike="noStrike" cap="none">
              <a:solidFill>
                <a:srgbClr val="33006F"/>
              </a:solidFill>
              <a:latin typeface="Encode Sans Black"/>
              <a:ea typeface="Encode Sans Black"/>
              <a:cs typeface="Encode Sans Black"/>
              <a:sym typeface="Encode Sans Black"/>
            </a:endParaRPr>
          </a:p>
        </p:txBody>
      </p:sp>
      <p:sp>
        <p:nvSpPr>
          <p:cNvPr id="526" name="Shape 526"/>
          <p:cNvSpPr txBox="1">
            <a:spLocks noGrp="1"/>
          </p:cNvSpPr>
          <p:nvPr>
            <p:ph type="body" idx="2"/>
          </p:nvPr>
        </p:nvSpPr>
        <p:spPr>
          <a:xfrm>
            <a:off x="659305" y="1736725"/>
            <a:ext cx="8076900" cy="40155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33006F"/>
              </a:buClr>
              <a:buSzPts val="4000"/>
              <a:buFont typeface="Arial"/>
              <a:buChar char="•"/>
            </a:pPr>
            <a:r>
              <a:rPr lang="en" sz="4000" b="0" i="0" u="none" strike="noStrike" cap="none">
                <a:solidFill>
                  <a:srgbClr val="33006F"/>
                </a:solidFill>
                <a:latin typeface="Open Sans Light"/>
                <a:ea typeface="Open Sans Light"/>
                <a:cs typeface="Open Sans Light"/>
                <a:sym typeface="Open Sans Light"/>
              </a:rPr>
              <a:t>Policies and investigative processes</a:t>
            </a:r>
            <a:endParaRPr/>
          </a:p>
          <a:p>
            <a:pPr marL="342900" marR="0" lvl="0" indent="-342900" algn="l" rtl="0">
              <a:spcBef>
                <a:spcPts val="800"/>
              </a:spcBef>
              <a:spcAft>
                <a:spcPts val="0"/>
              </a:spcAft>
              <a:buClr>
                <a:srgbClr val="33006F"/>
              </a:buClr>
              <a:buSzPts val="4000"/>
              <a:buFont typeface="Arial"/>
              <a:buChar char="•"/>
            </a:pPr>
            <a:r>
              <a:rPr lang="en" sz="4000" b="0" i="0" u="none" strike="noStrike" cap="none">
                <a:solidFill>
                  <a:srgbClr val="33006F"/>
                </a:solidFill>
                <a:latin typeface="Open Sans Light"/>
                <a:ea typeface="Open Sans Light"/>
                <a:cs typeface="Open Sans Light"/>
                <a:sym typeface="Open Sans Light"/>
              </a:rPr>
              <a:t>Obligation to replace PI who can’t direct the research</a:t>
            </a:r>
            <a:endParaRPr/>
          </a:p>
          <a:p>
            <a:pPr marL="342900" marR="0" lvl="0" indent="-342900" algn="l" rtl="0">
              <a:spcBef>
                <a:spcPts val="800"/>
              </a:spcBef>
              <a:spcAft>
                <a:spcPts val="0"/>
              </a:spcAft>
              <a:buClr>
                <a:schemeClr val="lt2"/>
              </a:buClr>
              <a:buSzPts val="4000"/>
              <a:buFont typeface="Arial"/>
              <a:buChar char="•"/>
            </a:pPr>
            <a:r>
              <a:rPr lang="en" sz="4000" b="1" i="0" u="none" strike="noStrike" cap="none">
                <a:solidFill>
                  <a:schemeClr val="lt2"/>
                </a:solidFill>
                <a:latin typeface="Open Sans Light"/>
                <a:ea typeface="Open Sans Light"/>
                <a:cs typeface="Open Sans Light"/>
                <a:sym typeface="Open Sans Light"/>
              </a:rPr>
              <a:t>Reporting</a:t>
            </a:r>
            <a:endParaRPr/>
          </a:p>
          <a:p>
            <a:pPr marL="342900" marR="0" lvl="0" indent="-342900" algn="l" rtl="0">
              <a:spcBef>
                <a:spcPts val="800"/>
              </a:spcBef>
              <a:spcAft>
                <a:spcPts val="0"/>
              </a:spcAft>
              <a:buClr>
                <a:schemeClr val="lt2"/>
              </a:buClr>
              <a:buSzPts val="4000"/>
              <a:buFont typeface="Arial"/>
              <a:buChar char="•"/>
            </a:pPr>
            <a:r>
              <a:rPr lang="en" sz="4000" b="1" i="0" u="none" strike="noStrike" cap="none">
                <a:solidFill>
                  <a:schemeClr val="lt2"/>
                </a:solidFill>
                <a:latin typeface="Open Sans Light"/>
                <a:ea typeface="Open Sans Light"/>
                <a:cs typeface="Open Sans Light"/>
                <a:sym typeface="Open Sans Light"/>
              </a:rPr>
              <a:t>Other agencies to follow suit</a:t>
            </a:r>
            <a:endParaRPr sz="4000" b="1" i="0" u="none" strike="noStrike" cap="none">
              <a:solidFill>
                <a:schemeClr val="lt2"/>
              </a:solidFill>
              <a:latin typeface="Open Sans Light"/>
              <a:ea typeface="Open Sans Light"/>
              <a:cs typeface="Open Sans Light"/>
              <a:sym typeface="Open Sans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26">
                                            <p:txEl>
                                              <p:pRg st="0" end="0"/>
                                            </p:txEl>
                                          </p:spTgt>
                                        </p:tgtEl>
                                        <p:attrNameLst>
                                          <p:attrName>style.visibility</p:attrName>
                                        </p:attrNameLst>
                                      </p:cBhvr>
                                      <p:to>
                                        <p:strVal val="visible"/>
                                      </p:to>
                                    </p:set>
                                    <p:anim calcmode="lin" valueType="num">
                                      <p:cBhvr additive="base">
                                        <p:cTn id="7" dur="500"/>
                                        <p:tgtEl>
                                          <p:spTgt spid="526">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26">
                                            <p:txEl>
                                              <p:pRg st="1" end="1"/>
                                            </p:txEl>
                                          </p:spTgt>
                                        </p:tgtEl>
                                        <p:attrNameLst>
                                          <p:attrName>style.visibility</p:attrName>
                                        </p:attrNameLst>
                                      </p:cBhvr>
                                      <p:to>
                                        <p:strVal val="visible"/>
                                      </p:to>
                                    </p:set>
                                    <p:anim calcmode="lin" valueType="num">
                                      <p:cBhvr additive="base">
                                        <p:cTn id="12" dur="500"/>
                                        <p:tgtEl>
                                          <p:spTgt spid="526">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26">
                                            <p:txEl>
                                              <p:pRg st="2" end="2"/>
                                            </p:txEl>
                                          </p:spTgt>
                                        </p:tgtEl>
                                        <p:attrNameLst>
                                          <p:attrName>style.visibility</p:attrName>
                                        </p:attrNameLst>
                                      </p:cBhvr>
                                      <p:to>
                                        <p:strVal val="visible"/>
                                      </p:to>
                                    </p:set>
                                    <p:anim calcmode="lin" valueType="num">
                                      <p:cBhvr additive="base">
                                        <p:cTn id="17" dur="500"/>
                                        <p:tgtEl>
                                          <p:spTgt spid="526">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526">
                                            <p:txEl>
                                              <p:pRg st="3" end="3"/>
                                            </p:txEl>
                                          </p:spTgt>
                                        </p:tgtEl>
                                        <p:attrNameLst>
                                          <p:attrName>style.visibility</p:attrName>
                                        </p:attrNameLst>
                                      </p:cBhvr>
                                      <p:to>
                                        <p:strVal val="visible"/>
                                      </p:to>
                                    </p:set>
                                    <p:anim calcmode="lin" valueType="num">
                                      <p:cBhvr additive="base">
                                        <p:cTn id="22" dur="500"/>
                                        <p:tgtEl>
                                          <p:spTgt spid="526">
                                            <p:txEl>
                                              <p:pRg st="3" end="3"/>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GO AWAY BLUE LINK">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DADE7"/>
      </a:hlink>
      <a:folHlink>
        <a:srgbClr val="6DADE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2276</Words>
  <Application>Microsoft Office PowerPoint</Application>
  <PresentationFormat>On-screen Show (4:3)</PresentationFormat>
  <Paragraphs>597</Paragraphs>
  <Slides>47</Slides>
  <Notes>47</Notes>
  <HiddenSlides>0</HiddenSlides>
  <MMClips>0</MMClips>
  <ScaleCrop>false</ScaleCrop>
  <HeadingPairs>
    <vt:vector size="6" baseType="variant">
      <vt:variant>
        <vt:lpstr>Fonts Used</vt:lpstr>
      </vt:variant>
      <vt:variant>
        <vt:i4>10</vt:i4>
      </vt:variant>
      <vt:variant>
        <vt:lpstr>Theme</vt:lpstr>
      </vt:variant>
      <vt:variant>
        <vt:i4>10</vt:i4>
      </vt:variant>
      <vt:variant>
        <vt:lpstr>Slide Titles</vt:lpstr>
      </vt:variant>
      <vt:variant>
        <vt:i4>47</vt:i4>
      </vt:variant>
    </vt:vector>
  </HeadingPairs>
  <TitlesOfParts>
    <vt:vector size="67" baseType="lpstr">
      <vt:lpstr>Arial</vt:lpstr>
      <vt:lpstr>Open Sans</vt:lpstr>
      <vt:lpstr>Encode Sans Black</vt:lpstr>
      <vt:lpstr>Encode Sans</vt:lpstr>
      <vt:lpstr>Noto Sans Symbols</vt:lpstr>
      <vt:lpstr>Merriweather Sans</vt:lpstr>
      <vt:lpstr>Calibri</vt:lpstr>
      <vt:lpstr>Century Gothic</vt:lpstr>
      <vt:lpstr>Open Sans Light</vt:lpstr>
      <vt:lpstr>Arial Black</vt:lpstr>
      <vt:lpstr>Simple Light</vt:lpstr>
      <vt:lpstr>Office Theme</vt:lpstr>
      <vt:lpstr>Custom Design</vt:lpstr>
      <vt:lpstr>Office Theme</vt:lpstr>
      <vt:lpstr>Custom Design</vt:lpstr>
      <vt:lpstr>1_Custom Design</vt:lpstr>
      <vt:lpstr>1_Custom Design</vt:lpstr>
      <vt:lpstr>Custom Design</vt:lpstr>
      <vt:lpstr>1_Custom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S. Wilbanks</dc:creator>
  <cp:lastModifiedBy>Susan S. Wilbanks</cp:lastModifiedBy>
  <cp:revision>1</cp:revision>
  <dcterms:modified xsi:type="dcterms:W3CDTF">2018-04-16T19:13:32Z</dcterms:modified>
</cp:coreProperties>
</file>