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Open Sans" panose="020B060402020202020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68147" y="94734"/>
            <a:ext cx="6092827" cy="45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Organization Changes in Research Accounting &amp; Analysis</a:t>
            </a:r>
            <a:endParaRPr sz="18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68146" y="588153"/>
            <a:ext cx="6234989" cy="492443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  <a:endParaRPr sz="1000" b="1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KIRSTEN DEFRIES</a:t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432177" y="1171130"/>
            <a:ext cx="4370959" cy="5678843"/>
          </a:xfrm>
          <a:prstGeom prst="rect">
            <a:avLst/>
          </a:prstGeom>
          <a:solidFill>
            <a:srgbClr val="926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Shape 56"/>
          <p:cNvCxnSpPr/>
          <p:nvPr/>
        </p:nvCxnSpPr>
        <p:spPr>
          <a:xfrm rot="10800000">
            <a:off x="6011609" y="2877659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 rot="10800000">
            <a:off x="6011609" y="2345700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Shape 58"/>
          <p:cNvCxnSpPr/>
          <p:nvPr/>
        </p:nvCxnSpPr>
        <p:spPr>
          <a:xfrm rot="10800000">
            <a:off x="4712428" y="3385586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Shape 59"/>
          <p:cNvCxnSpPr/>
          <p:nvPr/>
        </p:nvCxnSpPr>
        <p:spPr>
          <a:xfrm rot="10800000">
            <a:off x="3136125" y="4213042"/>
            <a:ext cx="2012" cy="527018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Shape 60"/>
          <p:cNvSpPr/>
          <p:nvPr/>
        </p:nvSpPr>
        <p:spPr>
          <a:xfrm>
            <a:off x="3788022" y="3545671"/>
            <a:ext cx="1779183" cy="9724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" name="Shape 61"/>
          <p:cNvCxnSpPr/>
          <p:nvPr/>
        </p:nvCxnSpPr>
        <p:spPr>
          <a:xfrm rot="10800000" flipH="1">
            <a:off x="3265762" y="3385586"/>
            <a:ext cx="572264" cy="2844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/>
          <p:nvPr/>
        </p:nvSpPr>
        <p:spPr>
          <a:xfrm>
            <a:off x="570754" y="1138861"/>
            <a:ext cx="1794164" cy="5711111"/>
          </a:xfrm>
          <a:prstGeom prst="rect">
            <a:avLst/>
          </a:prstGeom>
          <a:solidFill>
            <a:srgbClr val="926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520830" y="2369743"/>
            <a:ext cx="746982" cy="934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65681" y="2373467"/>
            <a:ext cx="724646" cy="24945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526584" y="3343176"/>
            <a:ext cx="745312" cy="15247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468" y="4609864"/>
            <a:ext cx="2960256" cy="2171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5643126" y="3041355"/>
            <a:ext cx="776336" cy="24005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432177" y="1142402"/>
            <a:ext cx="4370959" cy="449184"/>
          </a:xfrm>
          <a:prstGeom prst="rect">
            <a:avLst/>
          </a:prstGeom>
          <a:solidFill>
            <a:srgbClr val="472292"/>
          </a:solidFill>
          <a:ln>
            <a:noFill/>
          </a:ln>
        </p:spPr>
        <p:txBody>
          <a:bodyPr spcFirstLastPara="1" wrap="square" lIns="31425" tIns="7850" rIns="31425" bIns="7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</a:t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670855" y="2437541"/>
            <a:ext cx="726052" cy="21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5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538331" y="3397629"/>
            <a:ext cx="730007" cy="32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DATA </a:t>
            </a:r>
            <a:endParaRPr sz="77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 b="1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sz="7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488153" y="2424262"/>
            <a:ext cx="838322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5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POST AWARD COMPLIANCE</a:t>
            </a:r>
            <a:endParaRPr sz="7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734244" y="4815541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ANDREA ARRINGTON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734244" y="5194372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TIFFANY GRANT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2735049" y="5573203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BEV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KERLIN</a:t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733171" y="5951760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BRETT NOGGLES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735725" y="6330317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KENJI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INUI</a:t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303777" y="4819812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LISA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CHEN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300855" y="5195093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AUSTIN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KINNEY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3300855" y="5578187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ELISA MANABAT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298353" y="5951760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MADISON PACHECO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300855" y="6330316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ALBERT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LO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862984" y="4817137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MINH-TAM NGUYEN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859179" y="5194046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DONALD KUMPULA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856671" y="5574154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LARISA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PETRIK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856671" y="5951759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JACKIE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PAULE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856671" y="6325909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DOUG PISTORESI</a:t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402743" y="4819780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MICHELLE DAVIS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4407679" y="5189192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NANCY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LINDE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407357" y="5567170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HILARY WALKER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406212" y="5957125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ZACHARY PETERSON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405062" y="6325908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JOYCE ALEXANDER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969983" y="4821951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JIN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XU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970321" y="5190248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AUSTIN CAMPBELL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969983" y="5563946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VACANT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978156" y="5951758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VACANT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973041" y="6313316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VACANT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86444" y="2788071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BUSINESS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KRISTEN BENDIXSEN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82632" y="3283441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DATABASE DEVELOPER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NATHANIEL AYRES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779990" y="3794361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WEB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DEVELOPER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GREGG REYNOLDS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90025" y="4318021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WEB/UI DEVELOPER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TRAVIS JUNTARA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653045" y="2804776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COMPLIANCE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MATTHEW GARDNER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663789" y="4222024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BUDGET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MICHAEL DESHAZO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648852" y="3066915"/>
            <a:ext cx="777086" cy="21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5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CASH TEAM</a:t>
            </a:r>
            <a:endParaRPr sz="7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826731" y="3292923"/>
            <a:ext cx="454884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ARLIE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POTEET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832170" y="4960193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 LEAD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JEFFREY VETTER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5824309" y="4129415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MILDRED DAVIS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826042" y="3713677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GWEN DARDEN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820555" y="4544804"/>
            <a:ext cx="457306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BFA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HAIZEL GARDON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9" name="Shape 109"/>
          <p:cNvCxnSpPr/>
          <p:nvPr/>
        </p:nvCxnSpPr>
        <p:spPr>
          <a:xfrm rot="10800000">
            <a:off x="1903334" y="1726244"/>
            <a:ext cx="1682" cy="643499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Shape 110"/>
          <p:cNvCxnSpPr/>
          <p:nvPr/>
        </p:nvCxnSpPr>
        <p:spPr>
          <a:xfrm rot="10800000">
            <a:off x="3516739" y="1703383"/>
            <a:ext cx="127" cy="612699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Shape 111"/>
          <p:cNvCxnSpPr/>
          <p:nvPr/>
        </p:nvCxnSpPr>
        <p:spPr>
          <a:xfrm rot="10800000">
            <a:off x="1038357" y="1710801"/>
            <a:ext cx="3639" cy="658942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Shape 112"/>
          <p:cNvSpPr/>
          <p:nvPr/>
        </p:nvSpPr>
        <p:spPr>
          <a:xfrm>
            <a:off x="656155" y="1931137"/>
            <a:ext cx="756897" cy="338554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ASSOC DIRECTOR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BRIAN BALDWIN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32491" y="1934614"/>
            <a:ext cx="756897" cy="338554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ASST DIRECTOR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ANDRA SAWYER</a:t>
            </a:r>
            <a:endParaRPr/>
          </a:p>
        </p:txBody>
      </p:sp>
      <p:cxnSp>
        <p:nvCxnSpPr>
          <p:cNvPr id="114" name="Shape 114"/>
          <p:cNvCxnSpPr/>
          <p:nvPr/>
        </p:nvCxnSpPr>
        <p:spPr>
          <a:xfrm rot="10800000">
            <a:off x="1910939" y="3936497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Shape 115"/>
          <p:cNvCxnSpPr/>
          <p:nvPr/>
        </p:nvCxnSpPr>
        <p:spPr>
          <a:xfrm rot="10800000">
            <a:off x="2691725" y="2334226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Shape 116"/>
          <p:cNvCxnSpPr/>
          <p:nvPr/>
        </p:nvCxnSpPr>
        <p:spPr>
          <a:xfrm rot="10800000" flipH="1">
            <a:off x="4288807" y="2512663"/>
            <a:ext cx="1357" cy="393494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Shape 117"/>
          <p:cNvCxnSpPr/>
          <p:nvPr/>
        </p:nvCxnSpPr>
        <p:spPr>
          <a:xfrm rot="10800000" flipH="1">
            <a:off x="6012115" y="1705811"/>
            <a:ext cx="3061" cy="620394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Shape 118"/>
          <p:cNvCxnSpPr/>
          <p:nvPr/>
        </p:nvCxnSpPr>
        <p:spPr>
          <a:xfrm rot="10800000">
            <a:off x="4707318" y="2894497"/>
            <a:ext cx="0" cy="417276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Shape 119"/>
          <p:cNvCxnSpPr/>
          <p:nvPr/>
        </p:nvCxnSpPr>
        <p:spPr>
          <a:xfrm rot="10800000" flipH="1">
            <a:off x="1459064" y="1726244"/>
            <a:ext cx="6779" cy="2220366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Shape 120"/>
          <p:cNvCxnSpPr/>
          <p:nvPr/>
        </p:nvCxnSpPr>
        <p:spPr>
          <a:xfrm rot="10800000" flipH="1">
            <a:off x="1448573" y="3942599"/>
            <a:ext cx="572264" cy="2844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Shape 121"/>
          <p:cNvSpPr/>
          <p:nvPr/>
        </p:nvSpPr>
        <p:spPr>
          <a:xfrm>
            <a:off x="1665310" y="3729305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FIN. DATA </a:t>
            </a:r>
            <a:r>
              <a:rPr lang="en-US" sz="500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KARI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LE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624890" y="4615977"/>
            <a:ext cx="2917412" cy="21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BUDGET FISCAL ANALYSTS &amp; LEADS (L)</a:t>
            </a:r>
            <a:endParaRPr sz="7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5594122" y="2331257"/>
            <a:ext cx="855503" cy="5850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1038357" y="1710688"/>
            <a:ext cx="4983326" cy="6623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Shape 125"/>
          <p:cNvSpPr/>
          <p:nvPr/>
        </p:nvSpPr>
        <p:spPr>
          <a:xfrm>
            <a:off x="5627511" y="1838341"/>
            <a:ext cx="756897" cy="338554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ASSOC DIRECTOR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JULIE FRICKS</a:t>
            </a:r>
            <a:endParaRPr sz="500" b="1" i="0" u="none" strike="noStrike" cap="none">
              <a:solidFill>
                <a:srgbClr val="E8E3D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Shape 126"/>
          <p:cNvCxnSpPr/>
          <p:nvPr/>
        </p:nvCxnSpPr>
        <p:spPr>
          <a:xfrm rot="10800000">
            <a:off x="6440539" y="2345699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Shape 127"/>
          <p:cNvSpPr/>
          <p:nvPr/>
        </p:nvSpPr>
        <p:spPr>
          <a:xfrm>
            <a:off x="3148084" y="1844370"/>
            <a:ext cx="759666" cy="338554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DIRECTOR</a:t>
            </a:r>
            <a:endParaRPr sz="500" b="1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LILY GEBRENEGUS</a:t>
            </a:r>
            <a:endParaRPr sz="500" b="1" i="0" u="none" strike="noStrike" cap="none">
              <a:solidFill>
                <a:srgbClr val="E8E3D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8" name="Shape 128"/>
          <p:cNvCxnSpPr>
            <a:stCxn id="129" idx="0"/>
          </p:cNvCxnSpPr>
          <p:nvPr/>
        </p:nvCxnSpPr>
        <p:spPr>
          <a:xfrm rot="10800000">
            <a:off x="4601556" y="1698536"/>
            <a:ext cx="4500" cy="141600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Shape 130"/>
          <p:cNvCxnSpPr/>
          <p:nvPr/>
        </p:nvCxnSpPr>
        <p:spPr>
          <a:xfrm rot="10800000">
            <a:off x="5599662" y="2336406"/>
            <a:ext cx="2012" cy="527018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Shape 131"/>
          <p:cNvSpPr/>
          <p:nvPr/>
        </p:nvSpPr>
        <p:spPr>
          <a:xfrm>
            <a:off x="5354011" y="2483106"/>
            <a:ext cx="384345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FINANCIAL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ADAM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PIERCE</a:t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281615" y="2489699"/>
            <a:ext cx="381965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CASH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 LIU</a:t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5826042" y="2487795"/>
            <a:ext cx="38251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MANAGER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PROG. OPS.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LORI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HOBSON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Shape 134"/>
          <p:cNvCxnSpPr/>
          <p:nvPr/>
        </p:nvCxnSpPr>
        <p:spPr>
          <a:xfrm rot="10800000" flipH="1">
            <a:off x="3819858" y="2902817"/>
            <a:ext cx="897171" cy="2400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Shape 135"/>
          <p:cNvSpPr/>
          <p:nvPr/>
        </p:nvSpPr>
        <p:spPr>
          <a:xfrm>
            <a:off x="2513397" y="3088954"/>
            <a:ext cx="1249399" cy="143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3799378" y="3639587"/>
            <a:ext cx="667465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ANALYSTS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449671" y="3023460"/>
            <a:ext cx="507127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ANALYST MANAGER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CHERYL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HAYCOX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004338" y="4046956"/>
            <a:ext cx="508372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KATHY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GUDGEL</a:t>
            </a:r>
            <a:endParaRPr sz="5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856650" y="4044729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AZALEA VASQUEZ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003071" y="3567259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CYNTHIA HWANG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425831" y="4046660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SUSAN WILBANKS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428907" y="3575512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TARA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BERGIN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364315" y="1840136"/>
            <a:ext cx="483483" cy="3231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MEG RUSSO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512041" y="2390998"/>
            <a:ext cx="1250755" cy="6348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581378" y="2379587"/>
            <a:ext cx="1087507" cy="21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COMPLEX GRANTS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584945" y="2583292"/>
            <a:ext cx="47383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COMPLIANCE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CECILIA PITTMAN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195054" y="2583292"/>
            <a:ext cx="47383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COMPLIANCE ANALYST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SAAMIR CHOUDHARY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Shape 147"/>
          <p:cNvCxnSpPr/>
          <p:nvPr/>
        </p:nvCxnSpPr>
        <p:spPr>
          <a:xfrm rot="10800000">
            <a:off x="4292244" y="2324173"/>
            <a:ext cx="0" cy="274815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Shape 148"/>
          <p:cNvCxnSpPr/>
          <p:nvPr/>
        </p:nvCxnSpPr>
        <p:spPr>
          <a:xfrm rot="10800000" flipH="1">
            <a:off x="2681947" y="2331703"/>
            <a:ext cx="1615515" cy="1806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Shape 149"/>
          <p:cNvSpPr/>
          <p:nvPr/>
        </p:nvSpPr>
        <p:spPr>
          <a:xfrm>
            <a:off x="3905868" y="2449471"/>
            <a:ext cx="756897" cy="338554"/>
          </a:xfrm>
          <a:prstGeom prst="rect">
            <a:avLst/>
          </a:prstGeom>
          <a:solidFill>
            <a:srgbClr val="472292"/>
          </a:solidFill>
          <a:ln w="25400" cap="flat" cmpd="sng">
            <a:solidFill>
              <a:srgbClr val="E8E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ASSOC DIRECTOR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VACANT</a:t>
            </a:r>
            <a:endParaRPr sz="500" b="1" i="0" u="none" strike="noStrike" cap="none">
              <a:solidFill>
                <a:srgbClr val="E8E3D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050948" y="3191109"/>
            <a:ext cx="725376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MANAGERS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Shape 151"/>
          <p:cNvCxnSpPr/>
          <p:nvPr/>
        </p:nvCxnSpPr>
        <p:spPr>
          <a:xfrm rot="10800000">
            <a:off x="3828453" y="2901794"/>
            <a:ext cx="0" cy="479127"/>
          </a:xfrm>
          <a:prstGeom prst="straightConnector1">
            <a:avLst/>
          </a:prstGeom>
          <a:noFill/>
          <a:ln w="15875" cap="flat" cmpd="sng">
            <a:solidFill>
              <a:srgbClr val="4722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Shape 152"/>
          <p:cNvSpPr/>
          <p:nvPr/>
        </p:nvSpPr>
        <p:spPr>
          <a:xfrm>
            <a:off x="2581378" y="3128140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MANAGER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MONIQUE BRADLEY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179193" y="3589981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MANAGER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NICOLE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FLAGG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3176432" y="4038032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MANAGER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VINCENT GONZALEZ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586082" y="4042039"/>
            <a:ext cx="509647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MANAGER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ORION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WHITE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586082" y="3587765"/>
            <a:ext cx="503941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GRANT MANAGER </a:t>
            </a:r>
            <a:endParaRPr sz="500" b="0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JUAN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 i="0" u="none" strike="noStrike" cap="none">
                <a:solidFill>
                  <a:srgbClr val="472292"/>
                </a:solidFill>
                <a:latin typeface="Open Sans"/>
                <a:ea typeface="Open Sans"/>
                <a:cs typeface="Open Sans"/>
                <a:sym typeface="Open Sans"/>
              </a:rPr>
              <a:t>LEPEZ</a:t>
            </a:r>
            <a:endParaRPr sz="500" b="1" i="0" u="none" strike="noStrike" cap="none">
              <a:solidFill>
                <a:srgbClr val="4722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70754" y="1138860"/>
            <a:ext cx="1794164" cy="453569"/>
          </a:xfrm>
          <a:prstGeom prst="rect">
            <a:avLst/>
          </a:prstGeom>
          <a:solidFill>
            <a:srgbClr val="472292"/>
          </a:solidFill>
          <a:ln>
            <a:noFill/>
          </a:ln>
        </p:spPr>
        <p:txBody>
          <a:bodyPr spcFirstLastPara="1" wrap="square" lIns="31425" tIns="7850" rIns="31425" bIns="7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0" b="1" i="0" u="none" strike="noStrike" cap="none">
                <a:solidFill>
                  <a:srgbClr val="E8E3D3"/>
                </a:solidFill>
                <a:latin typeface="Open Sans"/>
                <a:ea typeface="Open Sans"/>
                <a:cs typeface="Open Sans"/>
                <a:sym typeface="Open Sans"/>
              </a:rPr>
              <a:t>RESEARCH COMPLIANCE                           &amp; OPERATIONS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(4:3)</PresentationFormat>
  <Paragraphs>163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Open Sans</vt:lpstr>
      <vt:lpstr>Encode Sans Black</vt:lpstr>
      <vt:lpstr>Merriweather Sans</vt:lpstr>
      <vt:lpstr>Calibri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2018-04-16T19:18:01Z</dcterms:modified>
</cp:coreProperties>
</file>