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Open Sans Light" panose="020B0604020202020204" charset="0"/>
      <p:regular r:id="rId10"/>
      <p:bold r:id="rId11"/>
      <p:italic r:id="rId12"/>
      <p:boldItalic r:id="rId13"/>
    </p:embeddedFont>
    <p:embeddedFont>
      <p:font typeface="Open Sans" panose="020B0604020202020204" charset="0"/>
      <p:regular r:id="rId14"/>
      <p:bold r:id="rId15"/>
      <p:italic r:id="rId16"/>
      <p:boldItalic r:id="rId17"/>
    </p:embeddedFont>
    <p:embeddedFont>
      <p:font typeface="Encode Sans Black" panose="020B0604020202020204" charset="0"/>
      <p:bold r:id="rId18"/>
    </p:embeddedFont>
    <p:embeddedFont>
      <p:font typeface="Century Gothic" panose="020B0502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2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400"/>
              </a:spcBef>
              <a:spcAft>
                <a:spcPts val="0"/>
              </a:spcAft>
              <a:buClr>
                <a:srgbClr val="151516"/>
              </a:buClr>
              <a:buSzPts val="2000"/>
              <a:buFont typeface="Merriweather Sans"/>
              <a:buNone/>
            </a:pPr>
            <a:endParaRPr sz="1400">
              <a:solidFill>
                <a:srgbClr val="33006F"/>
              </a:solidFill>
              <a:latin typeface="Open Sans"/>
              <a:ea typeface="Open Sans"/>
              <a:cs typeface="Open Sans"/>
              <a:sym typeface="Open Sans"/>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400"/>
              </a:spcBef>
              <a:spcAft>
                <a:spcPts val="0"/>
              </a:spcAft>
              <a:buClr>
                <a:srgbClr val="151516"/>
              </a:buClr>
              <a:buSzPts val="2000"/>
              <a:buFont typeface="Merriweather Sans"/>
              <a:buNone/>
            </a:pPr>
            <a:endParaRPr sz="1400">
              <a:solidFill>
                <a:srgbClr val="33006F"/>
              </a:solidFill>
              <a:latin typeface="Open Sans"/>
              <a:ea typeface="Open Sans"/>
              <a:cs typeface="Open Sans"/>
              <a:sym typeface="Open Sans"/>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None/>
            </a:pPr>
            <a:r>
              <a:rPr lang="en-US" sz="1200"/>
              <a:t>Non-standard IP terms: </a:t>
            </a:r>
            <a:r>
              <a:rPr lang="en-US" sz="1200">
                <a:solidFill>
                  <a:srgbClr val="000000"/>
                </a:solidFill>
                <a:latin typeface="Calibri"/>
                <a:ea typeface="Calibri"/>
                <a:cs typeface="Calibri"/>
                <a:sym typeface="Calibri"/>
              </a:rPr>
              <a:t>Assignment (beyond that set out in policy), Work for Hire (service or OSA creating copyrightable material), Upfront commercial license terms, Royalty revenue sharing, Jointly owned IP, Sponsor requires results to be open source (software)</a:t>
            </a:r>
            <a:endParaRPr sz="1200">
              <a:solidFill>
                <a:srgbClr val="000000"/>
              </a:solidFill>
              <a:latin typeface="Calibri"/>
              <a:ea typeface="Calibri"/>
              <a:cs typeface="Calibri"/>
              <a:sym typeface="Calibri"/>
            </a:endParaRPr>
          </a:p>
          <a:p>
            <a:pPr marL="0" lvl="0" indent="0" rtl="0">
              <a:spcBef>
                <a:spcPts val="0"/>
              </a:spcBef>
              <a:spcAft>
                <a:spcPts val="0"/>
              </a:spcAft>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
        <p:nvSpPr>
          <p:cNvPr id="7" name="Shape 7"/>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Shape 8"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9" name="Shape 9" descr="Wordmark_center_Purple_HEX.png"/>
          <p:cNvPicPr preferRelativeResize="0"/>
          <p:nvPr/>
        </p:nvPicPr>
        <p:blipFill rotWithShape="1">
          <a:blip r:embed="rId3">
            <a:alphaModFix/>
          </a:blip>
          <a:srcRect/>
          <a:stretch/>
        </p:blipFill>
        <p:spPr>
          <a:xfrm>
            <a:off x="792039" y="6487457"/>
            <a:ext cx="2389133" cy="163346"/>
          </a:xfrm>
          <a:prstGeom prst="rect">
            <a:avLst/>
          </a:prstGeom>
          <a:noFill/>
          <a:ln>
            <a:noFill/>
          </a:ln>
        </p:spPr>
      </p:pic>
      <p:pic>
        <p:nvPicPr>
          <p:cNvPr id="10" name="Shape 10" descr="Bar_RtAngle_7502_RGB.png"/>
          <p:cNvPicPr preferRelativeResize="0"/>
          <p:nvPr/>
        </p:nvPicPr>
        <p:blipFill rotWithShape="1">
          <a:blip r:embed="rId4">
            <a:alphaModFix/>
          </a:blip>
          <a:srcRect/>
          <a:stretch/>
        </p:blipFill>
        <p:spPr>
          <a:xfrm>
            <a:off x="813587" y="4006085"/>
            <a:ext cx="2244845" cy="11275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4" name="Shape 14"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15" name="Shape 15"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Shape 20" descr="Wordmark_center_Purple_HEX.png"/>
          <p:cNvPicPr preferRelativeResize="0"/>
          <p:nvPr/>
        </p:nvPicPr>
        <p:blipFill rotWithShape="1">
          <a:blip r:embed="rId2">
            <a:alphaModFix/>
          </a:blip>
          <a:srcRect/>
          <a:stretch/>
        </p:blipFill>
        <p:spPr>
          <a:xfrm>
            <a:off x="6382155" y="6487457"/>
            <a:ext cx="2389133" cy="163346"/>
          </a:xfrm>
          <a:prstGeom prst="rect">
            <a:avLst/>
          </a:prstGeom>
          <a:noFill/>
          <a:ln>
            <a:noFill/>
          </a:ln>
        </p:spPr>
      </p:pic>
      <p:pic>
        <p:nvPicPr>
          <p:cNvPr id="21" name="Shape 21"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2"/>
        <p:cNvGrpSpPr/>
        <p:nvPr/>
      </p:nvGrpSpPr>
      <p:grpSpPr>
        <a:xfrm>
          <a:off x="0" y="0"/>
          <a:ext cx="0" cy="0"/>
          <a:chOff x="0" y="0"/>
          <a:chExt cx="0" cy="0"/>
        </a:xfrm>
      </p:grpSpPr>
      <p:sp>
        <p:nvSpPr>
          <p:cNvPr id="23" name="Shape 23"/>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999999"/>
              </a:buClr>
              <a:buSzPts val="1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 name="Shape 25" descr="Wordmark_center_Purple_HEX.png"/>
          <p:cNvPicPr preferRelativeResize="0"/>
          <p:nvPr/>
        </p:nvPicPr>
        <p:blipFill rotWithShape="1">
          <a:blip r:embed="rId2">
            <a:alphaModFix/>
          </a:blip>
          <a:srcRect/>
          <a:stretch/>
        </p:blipFill>
        <p:spPr>
          <a:xfrm>
            <a:off x="6363105" y="6487457"/>
            <a:ext cx="2389133" cy="163346"/>
          </a:xfrm>
          <a:prstGeom prst="rect">
            <a:avLst/>
          </a:prstGeom>
          <a:noFill/>
          <a:ln>
            <a:noFill/>
          </a:ln>
        </p:spPr>
      </p:pic>
      <p:pic>
        <p:nvPicPr>
          <p:cNvPr id="26" name="Shape 26"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8"/>
        <p:cNvGrpSpPr/>
        <p:nvPr/>
      </p:nvGrpSpPr>
      <p:grpSpPr>
        <a:xfrm>
          <a:off x="0" y="0"/>
          <a:ext cx="0" cy="0"/>
          <a:chOff x="0" y="0"/>
          <a:chExt cx="0" cy="0"/>
        </a:xfrm>
      </p:grpSpPr>
      <p:pic>
        <p:nvPicPr>
          <p:cNvPr id="29" name="Shape 29" descr="UW_W Logo_White.png"/>
          <p:cNvPicPr preferRelativeResize="0"/>
          <p:nvPr/>
        </p:nvPicPr>
        <p:blipFill rotWithShape="1">
          <a:blip r:embed="rId2">
            <a:alphaModFix/>
          </a:blip>
          <a:srcRect/>
          <a:stretch/>
        </p:blipFill>
        <p:spPr>
          <a:xfrm>
            <a:off x="7445814" y="5945853"/>
            <a:ext cx="1371600" cy="923400"/>
          </a:xfrm>
          <a:prstGeom prst="rect">
            <a:avLst/>
          </a:prstGeom>
          <a:noFill/>
          <a:ln>
            <a:noFill/>
          </a:ln>
        </p:spPr>
      </p:pic>
      <p:pic>
        <p:nvPicPr>
          <p:cNvPr id="30" name="Shape 30"/>
          <p:cNvPicPr preferRelativeResize="0"/>
          <p:nvPr/>
        </p:nvPicPr>
        <p:blipFill rotWithShape="1">
          <a:blip r:embed="rId3">
            <a:alphaModFix/>
          </a:blip>
          <a:srcRect/>
          <a:stretch/>
        </p:blipFill>
        <p:spPr>
          <a:xfrm>
            <a:off x="677333" y="6354232"/>
            <a:ext cx="2540100" cy="266700"/>
          </a:xfrm>
          <a:prstGeom prst="rect">
            <a:avLst/>
          </a:prstGeom>
          <a:noFill/>
          <a:ln>
            <a:noFill/>
          </a:ln>
        </p:spPr>
      </p:pic>
      <p:sp>
        <p:nvSpPr>
          <p:cNvPr id="31" name="Shape 31"/>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chemeClr val="accent3"/>
              </a:buClr>
              <a:buSzPts val="1400"/>
              <a:buFont typeface="Arial"/>
              <a:buNone/>
              <a:defRPr sz="5000" b="0" i="0" u="none" strike="noStrike" cap="none">
                <a:solidFill>
                  <a:schemeClr val="accent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2" name="Shape 32" descr="Bar_RtAngle_7502_RGB.png"/>
          <p:cNvPicPr preferRelativeResize="0"/>
          <p:nvPr/>
        </p:nvPicPr>
        <p:blipFill rotWithShape="1">
          <a:blip r:embed="rId4">
            <a:alphaModFix/>
          </a:blip>
          <a:srcRect/>
          <a:stretch/>
        </p:blipFill>
        <p:spPr>
          <a:xfrm>
            <a:off x="813587" y="4006085"/>
            <a:ext cx="2284200" cy="112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1400"/>
              <a:buFont typeface="Arial"/>
              <a:buNone/>
              <a:defRPr sz="30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FFFFFF"/>
              </a:buClr>
              <a:buSzPts val="1400"/>
              <a:buFont typeface="Arial"/>
              <a:buNone/>
              <a:defRPr sz="2400" b="0" i="0" u="none" strike="noStrike" cap="none">
                <a:solidFill>
                  <a:srgbClr val="FFFFFF"/>
                </a:solidFill>
                <a:latin typeface="Open Sans"/>
                <a:ea typeface="Open Sans"/>
                <a:cs typeface="Open Sans"/>
                <a:sym typeface="Open Sans"/>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7" name="Shape 37"/>
          <p:cNvPicPr preferRelativeResize="0"/>
          <p:nvPr/>
        </p:nvPicPr>
        <p:blipFill rotWithShape="1">
          <a:blip r:embed="rId2">
            <a:alphaModFix/>
          </a:blip>
          <a:srcRect/>
          <a:stretch/>
        </p:blipFill>
        <p:spPr>
          <a:xfrm>
            <a:off x="6248401" y="6354232"/>
            <a:ext cx="2540100" cy="266700"/>
          </a:xfrm>
          <a:prstGeom prst="rect">
            <a:avLst/>
          </a:prstGeom>
          <a:noFill/>
          <a:ln>
            <a:noFill/>
          </a:ln>
        </p:spPr>
      </p:pic>
      <p:pic>
        <p:nvPicPr>
          <p:cNvPr id="38" name="Shape 38" descr="Bar_RtAngle_7502_RGB.png"/>
          <p:cNvPicPr preferRelativeResize="0"/>
          <p:nvPr/>
        </p:nvPicPr>
        <p:blipFill rotWithShape="1">
          <a:blip r:embed="rId3">
            <a:alphaModFix/>
          </a:blip>
          <a:srcRect/>
          <a:stretch/>
        </p:blipFill>
        <p:spPr>
          <a:xfrm>
            <a:off x="784225" y="1437804"/>
            <a:ext cx="1358100" cy="67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6248401" y="6354232"/>
            <a:ext cx="2540100" cy="266700"/>
          </a:xfrm>
          <a:prstGeom prst="rect">
            <a:avLst/>
          </a:prstGeom>
          <a:noFill/>
          <a:ln>
            <a:noFill/>
          </a:ln>
        </p:spPr>
      </p:pic>
      <p:sp>
        <p:nvSpPr>
          <p:cNvPr id="41" name="Shape 41"/>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8128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2192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625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082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540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1400"/>
              <a:buFont typeface="Arial"/>
              <a:buNone/>
              <a:defRPr sz="30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3" name="Shape 43" descr="Bar_RtAngle_7502_RGB.png"/>
          <p:cNvPicPr preferRelativeResize="0"/>
          <p:nvPr/>
        </p:nvPicPr>
        <p:blipFill rotWithShape="1">
          <a:blip r:embed="rId3">
            <a:alphaModFix/>
          </a:blip>
          <a:srcRect/>
          <a:stretch/>
        </p:blipFill>
        <p:spPr>
          <a:xfrm>
            <a:off x="784225" y="1437804"/>
            <a:ext cx="1358100" cy="67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2171700" y="764373"/>
            <a:ext cx="6457800" cy="1293000"/>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46" name="Shape 46"/>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50">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 name="Shape 48"/>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888888"/>
                </a:solidFill>
                <a:latin typeface="Century Gothic"/>
                <a:ea typeface="Century Gothic"/>
                <a:cs typeface="Century Gothic"/>
                <a:sym typeface="Century Gothic"/>
              </a:defRPr>
            </a:lvl1pPr>
            <a:lvl2pPr marL="0" marR="0" lvl="1" indent="0" algn="r" rtl="0">
              <a:spcBef>
                <a:spcPts val="0"/>
              </a:spcBef>
              <a:buNone/>
              <a:defRPr sz="1050">
                <a:solidFill>
                  <a:srgbClr val="888888"/>
                </a:solidFill>
                <a:latin typeface="Century Gothic"/>
                <a:ea typeface="Century Gothic"/>
                <a:cs typeface="Century Gothic"/>
                <a:sym typeface="Century Gothic"/>
              </a:defRPr>
            </a:lvl2pPr>
            <a:lvl3pPr marL="0" marR="0" lvl="2" indent="0" algn="r" rtl="0">
              <a:spcBef>
                <a:spcPts val="0"/>
              </a:spcBef>
              <a:buNone/>
              <a:defRPr sz="1050">
                <a:solidFill>
                  <a:srgbClr val="888888"/>
                </a:solidFill>
                <a:latin typeface="Century Gothic"/>
                <a:ea typeface="Century Gothic"/>
                <a:cs typeface="Century Gothic"/>
                <a:sym typeface="Century Gothic"/>
              </a:defRPr>
            </a:lvl3pPr>
            <a:lvl4pPr marL="0" marR="0" lvl="3" indent="0" algn="r" rtl="0">
              <a:spcBef>
                <a:spcPts val="0"/>
              </a:spcBef>
              <a:buNone/>
              <a:defRPr sz="1050">
                <a:solidFill>
                  <a:srgbClr val="888888"/>
                </a:solidFill>
                <a:latin typeface="Century Gothic"/>
                <a:ea typeface="Century Gothic"/>
                <a:cs typeface="Century Gothic"/>
                <a:sym typeface="Century Gothic"/>
              </a:defRPr>
            </a:lvl4pPr>
            <a:lvl5pPr marL="0" marR="0" lvl="4" indent="0" algn="r" rtl="0">
              <a:spcBef>
                <a:spcPts val="0"/>
              </a:spcBef>
              <a:buNone/>
              <a:defRPr sz="1050">
                <a:solidFill>
                  <a:srgbClr val="888888"/>
                </a:solidFill>
                <a:latin typeface="Century Gothic"/>
                <a:ea typeface="Century Gothic"/>
                <a:cs typeface="Century Gothic"/>
                <a:sym typeface="Century Gothic"/>
              </a:defRPr>
            </a:lvl5pPr>
            <a:lvl6pPr marL="0" marR="0" lvl="5" indent="0" algn="r" rtl="0">
              <a:spcBef>
                <a:spcPts val="0"/>
              </a:spcBef>
              <a:buNone/>
              <a:defRPr sz="1050">
                <a:solidFill>
                  <a:srgbClr val="888888"/>
                </a:solidFill>
                <a:latin typeface="Century Gothic"/>
                <a:ea typeface="Century Gothic"/>
                <a:cs typeface="Century Gothic"/>
                <a:sym typeface="Century Gothic"/>
              </a:defRPr>
            </a:lvl6pPr>
            <a:lvl7pPr marL="0" marR="0" lvl="6" indent="0" algn="r" rtl="0">
              <a:spcBef>
                <a:spcPts val="0"/>
              </a:spcBef>
              <a:buNone/>
              <a:defRPr sz="1050">
                <a:solidFill>
                  <a:srgbClr val="888888"/>
                </a:solidFill>
                <a:latin typeface="Century Gothic"/>
                <a:ea typeface="Century Gothic"/>
                <a:cs typeface="Century Gothic"/>
                <a:sym typeface="Century Gothic"/>
              </a:defRPr>
            </a:lvl7pPr>
            <a:lvl8pPr marL="0" marR="0" lvl="7" indent="0" algn="r" rtl="0">
              <a:spcBef>
                <a:spcPts val="0"/>
              </a:spcBef>
              <a:buNone/>
              <a:defRPr sz="1050">
                <a:solidFill>
                  <a:srgbClr val="888888"/>
                </a:solidFill>
                <a:latin typeface="Century Gothic"/>
                <a:ea typeface="Century Gothic"/>
                <a:cs typeface="Century Gothic"/>
                <a:sym typeface="Century Gothic"/>
              </a:defRPr>
            </a:lvl8pPr>
            <a:lvl9pPr marL="0" marR="0" lvl="8" indent="0" algn="r" rtl="0">
              <a:spcBef>
                <a:spcPts val="0"/>
              </a:spcBef>
              <a:buNone/>
              <a:defRPr sz="1050">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171700" y="764373"/>
            <a:ext cx="6457800" cy="1293000"/>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Shape 53"/>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4" name="Shape 54"/>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ashington.edu/research/?post_type=policy&amp;p=22784&amp;preview=tr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washington.edu/admin/rules/policies/APS/59.04.html" TargetMode="External"/><Relationship Id="rId4" Type="http://schemas.openxmlformats.org/officeDocument/2006/relationships/hyperlink" Target="http://www.washington.edu/admin/rules/policies/PO/EO36.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92029" y="1945063"/>
            <a:ext cx="6972300" cy="159300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lt2"/>
              </a:buClr>
              <a:buFont typeface="Arial"/>
              <a:buNone/>
            </a:pPr>
            <a:r>
              <a:rPr lang="en-US" sz="4250">
                <a:solidFill>
                  <a:srgbClr val="FFFFFF"/>
                </a:solidFill>
                <a:latin typeface="Open Sans"/>
                <a:ea typeface="Open Sans"/>
                <a:cs typeface="Open Sans"/>
                <a:sym typeface="Open Sans"/>
              </a:rPr>
              <a:t>NEW GIM 40: </a:t>
            </a:r>
            <a:endParaRPr sz="4250">
              <a:solidFill>
                <a:srgbClr val="FFFFFF"/>
              </a:solidFill>
              <a:latin typeface="Open Sans"/>
              <a:ea typeface="Open Sans"/>
              <a:cs typeface="Open Sans"/>
              <a:sym typeface="Open Sans"/>
            </a:endParaRPr>
          </a:p>
          <a:p>
            <a:pPr marL="0" lvl="0" indent="0" rtl="0">
              <a:lnSpc>
                <a:spcPct val="90000"/>
              </a:lnSpc>
              <a:spcBef>
                <a:spcPts val="0"/>
              </a:spcBef>
              <a:spcAft>
                <a:spcPts val="0"/>
              </a:spcAft>
              <a:buClr>
                <a:schemeClr val="lt2"/>
              </a:buClr>
              <a:buFont typeface="Arial"/>
              <a:buNone/>
            </a:pPr>
            <a:r>
              <a:rPr lang="en-US" sz="4250">
                <a:solidFill>
                  <a:srgbClr val="FFFFFF"/>
                </a:solidFill>
                <a:latin typeface="Open Sans"/>
                <a:ea typeface="Open Sans"/>
                <a:cs typeface="Open Sans"/>
                <a:sym typeface="Open Sans"/>
              </a:rPr>
              <a:t>Disposition of UW Intellectual Property in Sponsored Programs</a:t>
            </a:r>
            <a:endParaRPr sz="4000">
              <a:solidFill>
                <a:srgbClr val="FFFFFF"/>
              </a:solidFill>
              <a:latin typeface="Open Sans"/>
              <a:ea typeface="Open Sans"/>
              <a:cs typeface="Open Sans"/>
              <a:sym typeface="Open Sans"/>
            </a:endParaRPr>
          </a:p>
        </p:txBody>
      </p:sp>
      <p:sp>
        <p:nvSpPr>
          <p:cNvPr id="60" name="Shape 60"/>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320"/>
              </a:spcBef>
              <a:spcAft>
                <a:spcPts val="0"/>
              </a:spcAft>
              <a:buClr>
                <a:schemeClr val="lt2"/>
              </a:buClr>
              <a:buFont typeface="Arial"/>
              <a:buNone/>
            </a:pPr>
            <a:r>
              <a:rPr lang="en-US" sz="2000">
                <a:solidFill>
                  <a:schemeClr val="lt2"/>
                </a:solidFill>
                <a:latin typeface="Open Sans"/>
                <a:ea typeface="Open Sans"/>
                <a:cs typeface="Open Sans"/>
                <a:sym typeface="Open Sans"/>
              </a:rPr>
              <a:t>April 2018 MRAM</a:t>
            </a:r>
            <a:endParaRPr sz="200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Font typeface="Arial"/>
              <a:buNone/>
            </a:pPr>
            <a:r>
              <a:rPr lang="en-US" sz="2000">
                <a:solidFill>
                  <a:schemeClr val="lt2"/>
                </a:solidFill>
                <a:latin typeface="Open Sans"/>
                <a:ea typeface="Open Sans"/>
                <a:cs typeface="Open Sans"/>
                <a:sym typeface="Open Sans"/>
              </a:rPr>
              <a:t>Carol Rhodes, Director</a:t>
            </a:r>
            <a:endParaRPr sz="200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Font typeface="Arial"/>
              <a:buNone/>
            </a:pPr>
            <a:r>
              <a:rPr lang="en-US" sz="2000">
                <a:solidFill>
                  <a:schemeClr val="lt2"/>
                </a:solidFill>
                <a:latin typeface="Open Sans"/>
                <a:ea typeface="Open Sans"/>
                <a:cs typeface="Open Sans"/>
                <a:sym typeface="Open Sans"/>
              </a:rPr>
              <a:t>Office of Sponsored Programs</a:t>
            </a:r>
            <a:endParaRPr sz="2000">
              <a:solidFill>
                <a:schemeClr val="lt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338100" y="1447800"/>
            <a:ext cx="8384700" cy="4015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Reinforces Executive Order 36: Patent, Invention , and Copyright Policy specific to Sponsored Programs</a:t>
            </a:r>
            <a:endParaRPr sz="2200">
              <a:solidFill>
                <a:schemeClr val="dk1"/>
              </a:solidFill>
            </a:endParaRPr>
          </a:p>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Reduces time involved negotiating IP terms while continuing to protect University assets and PI innovation.</a:t>
            </a:r>
            <a:endParaRPr sz="2200">
              <a:solidFill>
                <a:schemeClr val="dk1"/>
              </a:solidFill>
            </a:endParaRPr>
          </a:p>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Ensure Transparency on implications of IP terms</a:t>
            </a:r>
            <a:endParaRPr sz="2400">
              <a:solidFill>
                <a:schemeClr val="dk1"/>
              </a:solidFill>
            </a:endParaRPr>
          </a:p>
          <a:p>
            <a:pPr marL="0" lvl="0" indent="0" rtl="0">
              <a:lnSpc>
                <a:spcPct val="115000"/>
              </a:lnSpc>
              <a:spcBef>
                <a:spcPts val="0"/>
              </a:spcBef>
              <a:spcAft>
                <a:spcPts val="0"/>
              </a:spcAft>
              <a:buNone/>
            </a:pP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Better partner with PIs on IP disposition decision-making</a:t>
            </a:r>
            <a:endParaRPr sz="22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p:txBody>
      </p:sp>
      <p:sp>
        <p:nvSpPr>
          <p:cNvPr id="66" name="Shape 66"/>
          <p:cNvSpPr txBox="1">
            <a:spLocks noGrp="1"/>
          </p:cNvSpPr>
          <p:nvPr>
            <p:ph type="body" idx="2"/>
          </p:nvPr>
        </p:nvSpPr>
        <p:spPr>
          <a:xfrm>
            <a:off x="550050" y="3658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a:solidFill>
                  <a:srgbClr val="33006F"/>
                </a:solidFill>
              </a:rPr>
              <a:t>Why a New GIM &amp; Process?</a:t>
            </a:r>
            <a:endParaRPr sz="3000">
              <a:solidFill>
                <a:srgbClr val="33006F"/>
              </a:solidFill>
            </a:endParaRPr>
          </a:p>
          <a:p>
            <a:pPr marL="0" marR="0" lvl="0" indent="0" algn="l" rtl="0">
              <a:lnSpc>
                <a:spcPct val="90000"/>
              </a:lnSpc>
              <a:spcBef>
                <a:spcPts val="600"/>
              </a:spcBef>
              <a:spcAft>
                <a:spcPts val="0"/>
              </a:spcAft>
              <a:buClr>
                <a:srgbClr val="33006F"/>
              </a:buClr>
              <a:buSzPts val="3000"/>
              <a:buFont typeface="Arial"/>
              <a:buNone/>
            </a:pP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79675" y="1611750"/>
            <a:ext cx="83847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400">
                <a:solidFill>
                  <a:schemeClr val="dk1"/>
                </a:solidFill>
              </a:rPr>
              <a:t>The UW: </a:t>
            </a:r>
            <a:endParaRPr sz="24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Owns IP generated on project or background IP brought to project</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Grants sponsor a license to project IP for internal R&amp;D but not commercialization</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May offer an option to negotiate a commercial license to sponsor</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Assigns IP in narrow circumstances</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Will include upfront commercial terms in agreement if industry sponsor wishes and PI agrees (WIAP program)</a:t>
            </a:r>
            <a:endParaRPr sz="2200">
              <a:solidFill>
                <a:schemeClr val="dk1"/>
              </a:solidFill>
            </a:endParaRPr>
          </a:p>
          <a:p>
            <a:pPr marL="457200" lvl="0" indent="-368300" rtl="0">
              <a:lnSpc>
                <a:spcPct val="115000"/>
              </a:lnSpc>
              <a:spcBef>
                <a:spcPts val="0"/>
              </a:spcBef>
              <a:spcAft>
                <a:spcPts val="0"/>
              </a:spcAft>
              <a:buClr>
                <a:schemeClr val="dk1"/>
              </a:buClr>
              <a:buSzPts val="2200"/>
              <a:buChar char="&gt;"/>
            </a:pPr>
            <a:r>
              <a:rPr lang="en-US" sz="2200">
                <a:solidFill>
                  <a:schemeClr val="dk1"/>
                </a:solidFill>
              </a:rPr>
              <a:t>Remains silent as to royalty sharing with sponsor</a:t>
            </a:r>
            <a:endParaRPr sz="2200">
              <a:solidFill>
                <a:srgbClr val="000000"/>
              </a:solidFill>
            </a:endParaRPr>
          </a:p>
          <a:p>
            <a:pPr marL="0" lvl="0" indent="0" rtl="0">
              <a:lnSpc>
                <a:spcPct val="115000"/>
              </a:lnSpc>
              <a:spcBef>
                <a:spcPts val="0"/>
              </a:spcBef>
              <a:spcAft>
                <a:spcPts val="0"/>
              </a:spcAft>
              <a:buNone/>
            </a:pPr>
            <a:r>
              <a:rPr lang="en-US" sz="2400">
                <a:solidFill>
                  <a:schemeClr val="dk1"/>
                </a:solidFill>
              </a:rPr>
              <a:t> </a:t>
            </a: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p:txBody>
      </p:sp>
      <p:sp>
        <p:nvSpPr>
          <p:cNvPr id="72" name="Shape 72"/>
          <p:cNvSpPr txBox="1">
            <a:spLocks noGrp="1"/>
          </p:cNvSpPr>
          <p:nvPr>
            <p:ph type="body" idx="2"/>
          </p:nvPr>
        </p:nvSpPr>
        <p:spPr>
          <a:xfrm>
            <a:off x="550050" y="6706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a:solidFill>
                  <a:srgbClr val="33006F"/>
                </a:solidFill>
              </a:rPr>
              <a:t>Standard UW Policy Position </a:t>
            </a:r>
            <a:endParaRPr sz="3000">
              <a:solidFill>
                <a:srgbClr val="33006F"/>
              </a:solidFill>
            </a:endParaRPr>
          </a:p>
          <a:p>
            <a:pPr marL="0" marR="0" lvl="0" indent="0" algn="l" rtl="0">
              <a:lnSpc>
                <a:spcPct val="90000"/>
              </a:lnSpc>
              <a:spcBef>
                <a:spcPts val="600"/>
              </a:spcBef>
              <a:spcAft>
                <a:spcPts val="0"/>
              </a:spcAft>
              <a:buClr>
                <a:srgbClr val="33006F"/>
              </a:buClr>
              <a:buSzPts val="3000"/>
              <a:buFont typeface="Arial"/>
              <a:buNone/>
            </a:pP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00375" y="1600200"/>
            <a:ext cx="8220300" cy="4015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2200">
              <a:solidFill>
                <a:schemeClr val="dk1"/>
              </a:solidFill>
            </a:endParaRPr>
          </a:p>
          <a:p>
            <a:pPr marL="457200" lvl="0" indent="-368300" rtl="0">
              <a:lnSpc>
                <a:spcPct val="150000"/>
              </a:lnSpc>
              <a:spcBef>
                <a:spcPts val="0"/>
              </a:spcBef>
              <a:spcAft>
                <a:spcPts val="0"/>
              </a:spcAft>
              <a:buClr>
                <a:schemeClr val="dk1"/>
              </a:buClr>
              <a:buSzPts val="2200"/>
              <a:buChar char="&gt;"/>
            </a:pPr>
            <a:r>
              <a:rPr lang="en-US" sz="2200">
                <a:solidFill>
                  <a:schemeClr val="dk1"/>
                </a:solidFill>
              </a:rPr>
              <a:t>Memo captures stakeholder approval</a:t>
            </a:r>
            <a:endParaRPr sz="2200">
              <a:solidFill>
                <a:schemeClr val="dk1"/>
              </a:solidFill>
            </a:endParaRPr>
          </a:p>
          <a:p>
            <a:pPr marL="457200" lvl="0" indent="-368300" rtl="0">
              <a:lnSpc>
                <a:spcPct val="150000"/>
              </a:lnSpc>
              <a:spcBef>
                <a:spcPts val="0"/>
              </a:spcBef>
              <a:spcAft>
                <a:spcPts val="0"/>
              </a:spcAft>
              <a:buClr>
                <a:schemeClr val="dk1"/>
              </a:buClr>
              <a:buSzPts val="2200"/>
              <a:buChar char="&gt;"/>
            </a:pPr>
            <a:r>
              <a:rPr lang="en-US" sz="2200">
                <a:solidFill>
                  <a:schemeClr val="dk1"/>
                </a:solidFill>
              </a:rPr>
              <a:t>Clarity on responsibilities</a:t>
            </a:r>
            <a:endParaRPr sz="2200">
              <a:solidFill>
                <a:schemeClr val="dk1"/>
              </a:solidFill>
            </a:endParaRPr>
          </a:p>
          <a:p>
            <a:pPr marL="457200" lvl="0" indent="-368300" rtl="0">
              <a:lnSpc>
                <a:spcPct val="150000"/>
              </a:lnSpc>
              <a:spcBef>
                <a:spcPts val="0"/>
              </a:spcBef>
              <a:spcAft>
                <a:spcPts val="0"/>
              </a:spcAft>
              <a:buClr>
                <a:schemeClr val="dk1"/>
              </a:buClr>
              <a:buSzPts val="2200"/>
              <a:buChar char="&gt;"/>
            </a:pPr>
            <a:r>
              <a:rPr lang="en-US" sz="2200">
                <a:solidFill>
                  <a:schemeClr val="dk1"/>
                </a:solidFill>
              </a:rPr>
              <a:t>Streamlines process for accepting non-standard terms</a:t>
            </a:r>
            <a:endParaRPr sz="2200">
              <a:solidFill>
                <a:schemeClr val="dk1"/>
              </a:solidFill>
            </a:endParaRPr>
          </a:p>
          <a:p>
            <a:pPr marL="457200" lvl="0" indent="-368300" rtl="0">
              <a:lnSpc>
                <a:spcPct val="150000"/>
              </a:lnSpc>
              <a:spcBef>
                <a:spcPts val="0"/>
              </a:spcBef>
              <a:spcAft>
                <a:spcPts val="0"/>
              </a:spcAft>
              <a:buClr>
                <a:schemeClr val="dk1"/>
              </a:buClr>
              <a:buSzPts val="2200"/>
              <a:buChar char="&gt;"/>
            </a:pPr>
            <a:r>
              <a:rPr lang="en-US" sz="2200">
                <a:solidFill>
                  <a:schemeClr val="dk1"/>
                </a:solidFill>
              </a:rPr>
              <a:t>Clear Documentation retained with award</a:t>
            </a:r>
            <a:endParaRPr sz="2200">
              <a:solidFill>
                <a:schemeClr val="dk1"/>
              </a:solidFill>
            </a:endParaRPr>
          </a:p>
          <a:p>
            <a:pPr marL="0" lvl="0" indent="0" rtl="0">
              <a:lnSpc>
                <a:spcPct val="115000"/>
              </a:lnSpc>
              <a:spcBef>
                <a:spcPts val="0"/>
              </a:spcBef>
              <a:spcAft>
                <a:spcPts val="0"/>
              </a:spcAft>
              <a:buNone/>
            </a:pPr>
            <a:endParaRPr sz="2200">
              <a:solidFill>
                <a:schemeClr val="dk1"/>
              </a:solidFill>
            </a:endParaRPr>
          </a:p>
          <a:p>
            <a:pPr marL="0" lvl="0" indent="0" rtl="0">
              <a:lnSpc>
                <a:spcPct val="115000"/>
              </a:lnSpc>
              <a:spcBef>
                <a:spcPts val="0"/>
              </a:spcBef>
              <a:spcAft>
                <a:spcPts val="0"/>
              </a:spcAft>
              <a:buNone/>
            </a:pPr>
            <a:endParaRPr sz="22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a:p>
            <a:pPr marL="0" lvl="0" indent="0" rtl="0">
              <a:lnSpc>
                <a:spcPct val="115000"/>
              </a:lnSpc>
              <a:spcBef>
                <a:spcPts val="0"/>
              </a:spcBef>
              <a:spcAft>
                <a:spcPts val="0"/>
              </a:spcAft>
              <a:buNone/>
            </a:pPr>
            <a:endParaRPr sz="2400">
              <a:solidFill>
                <a:schemeClr val="dk1"/>
              </a:solidFill>
            </a:endParaRPr>
          </a:p>
        </p:txBody>
      </p:sp>
      <p:sp>
        <p:nvSpPr>
          <p:cNvPr id="78" name="Shape 78"/>
          <p:cNvSpPr txBox="1">
            <a:spLocks noGrp="1"/>
          </p:cNvSpPr>
          <p:nvPr>
            <p:ph type="body" idx="2"/>
          </p:nvPr>
        </p:nvSpPr>
        <p:spPr>
          <a:xfrm>
            <a:off x="550050" y="289600"/>
            <a:ext cx="80166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US" sz="3000">
                <a:solidFill>
                  <a:srgbClr val="33006F"/>
                </a:solidFill>
              </a:rPr>
              <a:t>Formalized Internal Processes for </a:t>
            </a:r>
            <a:endParaRPr sz="3000">
              <a:solidFill>
                <a:srgbClr val="33006F"/>
              </a:solidFill>
            </a:endParaRPr>
          </a:p>
          <a:p>
            <a:pPr marL="0" marR="0" lvl="0" indent="0" algn="l" rtl="0">
              <a:lnSpc>
                <a:spcPct val="90000"/>
              </a:lnSpc>
              <a:spcBef>
                <a:spcPts val="600"/>
              </a:spcBef>
              <a:spcAft>
                <a:spcPts val="0"/>
              </a:spcAft>
              <a:buClr>
                <a:srgbClr val="33006F"/>
              </a:buClr>
              <a:buSzPts val="3000"/>
              <a:buFont typeface="Arial"/>
              <a:buNone/>
            </a:pPr>
            <a:r>
              <a:rPr lang="en-US" sz="3000">
                <a:solidFill>
                  <a:srgbClr val="33006F"/>
                </a:solidFill>
              </a:rPr>
              <a:t>UW IP Disposition</a:t>
            </a: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519357" y="219110"/>
            <a:ext cx="8184600" cy="992100"/>
          </a:xfrm>
          <a:prstGeom prst="rect">
            <a:avLst/>
          </a:prstGeom>
        </p:spPr>
        <p:txBody>
          <a:bodyPr spcFirstLastPara="1" wrap="square" lIns="91425" tIns="91425" rIns="91425" bIns="91425" anchor="b" anchorCtr="0">
            <a:noAutofit/>
          </a:bodyPr>
          <a:lstStyle/>
          <a:p>
            <a:pPr marL="0" lvl="0" indent="190500" rtl="0">
              <a:spcBef>
                <a:spcPts val="600"/>
              </a:spcBef>
              <a:spcAft>
                <a:spcPts val="0"/>
              </a:spcAft>
              <a:buNone/>
            </a:pPr>
            <a:r>
              <a:rPr lang="en-US"/>
              <a:t>Resources</a:t>
            </a:r>
            <a:endParaRPr/>
          </a:p>
        </p:txBody>
      </p:sp>
      <p:sp>
        <p:nvSpPr>
          <p:cNvPr id="84" name="Shape 84"/>
          <p:cNvSpPr txBox="1">
            <a:spLocks noGrp="1"/>
          </p:cNvSpPr>
          <p:nvPr>
            <p:ph type="body" idx="2"/>
          </p:nvPr>
        </p:nvSpPr>
        <p:spPr>
          <a:xfrm>
            <a:off x="665905" y="1703175"/>
            <a:ext cx="8196300" cy="4015500"/>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None/>
            </a:pPr>
            <a:r>
              <a:rPr lang="en-US" sz="1800"/>
              <a:t>GIM 40:</a:t>
            </a:r>
            <a:endParaRPr sz="1800"/>
          </a:p>
          <a:p>
            <a:pPr marL="0" lvl="0" indent="0" rtl="0">
              <a:lnSpc>
                <a:spcPct val="115000"/>
              </a:lnSpc>
              <a:spcBef>
                <a:spcPts val="500"/>
              </a:spcBef>
              <a:spcAft>
                <a:spcPts val="0"/>
              </a:spcAft>
              <a:buNone/>
            </a:pPr>
            <a:r>
              <a:rPr lang="en-US" sz="1800" u="sng">
                <a:solidFill>
                  <a:schemeClr val="hlink"/>
                </a:solidFill>
                <a:hlinkClick r:id="rId3"/>
              </a:rPr>
              <a:t>https://www.washington.edu/research/policies/gim-40/</a:t>
            </a:r>
            <a:r>
              <a:rPr lang="en-US" sz="1800">
                <a:solidFill>
                  <a:srgbClr val="000000"/>
                </a:solidFill>
              </a:rPr>
              <a:t> </a:t>
            </a:r>
            <a:endParaRPr sz="1800"/>
          </a:p>
          <a:p>
            <a:pPr marL="0" lvl="0" indent="0" rtl="0">
              <a:lnSpc>
                <a:spcPct val="115000"/>
              </a:lnSpc>
              <a:spcBef>
                <a:spcPts val="500"/>
              </a:spcBef>
              <a:spcAft>
                <a:spcPts val="0"/>
              </a:spcAft>
              <a:buNone/>
            </a:pPr>
            <a:endParaRPr sz="1800"/>
          </a:p>
          <a:p>
            <a:pPr marL="0" lvl="0" indent="0" rtl="0">
              <a:lnSpc>
                <a:spcPct val="115000"/>
              </a:lnSpc>
              <a:spcBef>
                <a:spcPts val="500"/>
              </a:spcBef>
              <a:spcAft>
                <a:spcPts val="0"/>
              </a:spcAft>
              <a:buNone/>
            </a:pPr>
            <a:r>
              <a:rPr lang="en-US" sz="1800"/>
              <a:t>Executive Order36: </a:t>
            </a:r>
            <a:r>
              <a:rPr lang="en-US" sz="1800" u="sng">
                <a:solidFill>
                  <a:schemeClr val="hlink"/>
                </a:solidFill>
                <a:hlinkClick r:id="rId4"/>
              </a:rPr>
              <a:t>http://www.washington.edu/admin/rules/policies/PO/EO36.html</a:t>
            </a:r>
            <a:endParaRPr sz="1800" u="sng">
              <a:solidFill>
                <a:schemeClr val="hlink"/>
              </a:solidFill>
              <a:hlinkClick r:id="rId4"/>
            </a:endParaRPr>
          </a:p>
          <a:p>
            <a:pPr marL="0" lvl="0" indent="0" rtl="0">
              <a:lnSpc>
                <a:spcPct val="115000"/>
              </a:lnSpc>
              <a:spcBef>
                <a:spcPts val="500"/>
              </a:spcBef>
              <a:spcAft>
                <a:spcPts val="0"/>
              </a:spcAft>
              <a:buNone/>
            </a:pPr>
            <a:endParaRPr sz="1800"/>
          </a:p>
          <a:p>
            <a:pPr marL="0" lvl="0" indent="0" rtl="0">
              <a:lnSpc>
                <a:spcPct val="100000"/>
              </a:lnSpc>
              <a:spcBef>
                <a:spcPts val="500"/>
              </a:spcBef>
              <a:spcAft>
                <a:spcPts val="0"/>
              </a:spcAft>
              <a:buNone/>
            </a:pPr>
            <a:r>
              <a:rPr lang="en-US" sz="1800"/>
              <a:t>Administrative Policy Statement 59.4 </a:t>
            </a:r>
            <a:endParaRPr sz="1800"/>
          </a:p>
          <a:p>
            <a:pPr marL="0" lvl="0" indent="0" rtl="0">
              <a:lnSpc>
                <a:spcPct val="100000"/>
              </a:lnSpc>
              <a:spcBef>
                <a:spcPts val="500"/>
              </a:spcBef>
              <a:spcAft>
                <a:spcPts val="0"/>
              </a:spcAft>
              <a:buNone/>
            </a:pPr>
            <a:r>
              <a:rPr lang="en-US" sz="1800"/>
              <a:t>Technology Transfer: </a:t>
            </a:r>
            <a:r>
              <a:rPr lang="en-US" sz="1800" u="sng">
                <a:solidFill>
                  <a:schemeClr val="hlink"/>
                </a:solidFill>
                <a:hlinkClick r:id="rId5"/>
              </a:rPr>
              <a:t>http://www.washington.edu/admin/rules/policies/APS/59.04.html</a:t>
            </a:r>
            <a:endParaRPr sz="1800" u="sng">
              <a:solidFill>
                <a:schemeClr val="hlink"/>
              </a:solidFill>
              <a:hlinkClick r:id="rId5"/>
            </a:endParaRPr>
          </a:p>
          <a:p>
            <a:pPr marL="342900" lvl="0" indent="-38100" rtl="0">
              <a:spcBef>
                <a:spcPts val="480"/>
              </a:spcBef>
              <a:spcAft>
                <a:spcPts val="0"/>
              </a:spcAft>
              <a:buNone/>
            </a:pP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519357" y="219110"/>
            <a:ext cx="8184600" cy="992100"/>
          </a:xfrm>
          <a:prstGeom prst="rect">
            <a:avLst/>
          </a:prstGeom>
        </p:spPr>
        <p:txBody>
          <a:bodyPr spcFirstLastPara="1" wrap="square" lIns="91425" tIns="91425" rIns="91425" bIns="91425" anchor="b" anchorCtr="0">
            <a:noAutofit/>
          </a:bodyPr>
          <a:lstStyle/>
          <a:p>
            <a:pPr marL="0" lvl="0" indent="190500" rtl="0">
              <a:spcBef>
                <a:spcPts val="600"/>
              </a:spcBef>
              <a:spcAft>
                <a:spcPts val="0"/>
              </a:spcAft>
              <a:buNone/>
            </a:pPr>
            <a:r>
              <a:rPr lang="en-US"/>
              <a:t>Questions?</a:t>
            </a:r>
            <a:endParaRPr/>
          </a:p>
        </p:txBody>
      </p:sp>
    </p:spTree>
  </p:cSld>
  <p:clrMapOvr>
    <a:masterClrMapping/>
  </p:clrMapOvr>
</p:sld>
</file>

<file path=ppt/theme/theme1.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On-screen Show (4:3)</PresentationFormat>
  <Paragraphs>49</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Open Sans Light</vt:lpstr>
      <vt:lpstr>Open Sans</vt:lpstr>
      <vt:lpstr>Encode Sans Black</vt:lpstr>
      <vt:lpstr>Merriweather Sans</vt:lpstr>
      <vt:lpstr>Century Gothic</vt:lpstr>
      <vt:lpstr>Calibri</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2018-04-16T19:22:59Z</dcterms:modified>
</cp:coreProperties>
</file>