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Encode Sans" panose="020B0604020202020204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3B8C88-19D0-4E90-BDA9-AFEE29FAFFAC}">
  <a:tblStyle styleId="{0E3B8C88-19D0-4E90-BDA9-AFEE29FAFFA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21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washington.edu/research/training/about-core/" TargetMode="External"/><Relationship Id="rId5" Type="http://schemas.openxmlformats.org/officeDocument/2006/relationships/hyperlink" Target="https://uwresearch.gosignmeup.com/public/course/browse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 descr="_UW20435"/>
          <p:cNvPicPr preferRelativeResize="0"/>
          <p:nvPr/>
        </p:nvPicPr>
        <p:blipFill rotWithShape="1">
          <a:blip r:embed="rId3">
            <a:alphaModFix/>
          </a:blip>
          <a:srcRect t="27223" b="49985"/>
          <a:stretch/>
        </p:blipFill>
        <p:spPr>
          <a:xfrm>
            <a:off x="0" y="5466148"/>
            <a:ext cx="9153525" cy="139185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0" y="0"/>
            <a:ext cx="9153525" cy="1219199"/>
          </a:xfrm>
          <a:prstGeom prst="rect">
            <a:avLst/>
          </a:prstGeom>
          <a:solidFill>
            <a:srgbClr val="3185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/>
          <p:nvPr/>
        </p:nvSpPr>
        <p:spPr>
          <a:xfrm>
            <a:off x="548963" y="375047"/>
            <a:ext cx="5470972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UPCOMING COURSES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IN RESEARCH ADMINISTRATION</a:t>
            </a:r>
            <a:endParaRPr sz="20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5980" y="5943601"/>
            <a:ext cx="1358020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" name="Shape 93"/>
          <p:cNvGrpSpPr/>
          <p:nvPr/>
        </p:nvGrpSpPr>
        <p:grpSpPr>
          <a:xfrm>
            <a:off x="1137225" y="2882443"/>
            <a:ext cx="6454140" cy="307777"/>
            <a:chOff x="0" y="1401986"/>
            <a:chExt cx="5334000" cy="307777"/>
          </a:xfrm>
        </p:grpSpPr>
        <p:sp>
          <p:nvSpPr>
            <p:cNvPr id="94" name="Shape 94"/>
            <p:cNvSpPr txBox="1"/>
            <p:nvPr/>
          </p:nvSpPr>
          <p:spPr>
            <a:xfrm>
              <a:off x="0" y="1401986"/>
              <a:ext cx="609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Shape 95"/>
            <p:cNvSpPr txBox="1"/>
            <p:nvPr/>
          </p:nvSpPr>
          <p:spPr>
            <a:xfrm>
              <a:off x="838200" y="1401986"/>
              <a:ext cx="44958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Shape 96"/>
          <p:cNvSpPr txBox="1"/>
          <p:nvPr/>
        </p:nvSpPr>
        <p:spPr>
          <a:xfrm>
            <a:off x="0" y="4749225"/>
            <a:ext cx="90678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Register:</a:t>
            </a:r>
            <a:r>
              <a:rPr lang="en-US" sz="1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https://uwresearch.gosignmeup.com/public/course/browse</a:t>
            </a:r>
            <a:r>
              <a:rPr lang="en-US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CORE home</a:t>
            </a:r>
            <a:r>
              <a:rPr lang="en-US" sz="1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4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https://www.washington.edu/research/training/about-core/</a:t>
            </a:r>
            <a:endParaRPr sz="14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7" name="Shape 97"/>
          <p:cNvGrpSpPr/>
          <p:nvPr/>
        </p:nvGrpSpPr>
        <p:grpSpPr>
          <a:xfrm>
            <a:off x="1386952" y="3339643"/>
            <a:ext cx="6454140" cy="307777"/>
            <a:chOff x="0" y="1401986"/>
            <a:chExt cx="5334000" cy="307777"/>
          </a:xfrm>
        </p:grpSpPr>
        <p:sp>
          <p:nvSpPr>
            <p:cNvPr id="98" name="Shape 98"/>
            <p:cNvSpPr txBox="1"/>
            <p:nvPr/>
          </p:nvSpPr>
          <p:spPr>
            <a:xfrm>
              <a:off x="0" y="1401986"/>
              <a:ext cx="609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Shape 99"/>
            <p:cNvSpPr txBox="1"/>
            <p:nvPr/>
          </p:nvSpPr>
          <p:spPr>
            <a:xfrm>
              <a:off x="838200" y="1401986"/>
              <a:ext cx="44958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00" name="Shape 100"/>
          <p:cNvGraphicFramePr/>
          <p:nvPr/>
        </p:nvGraphicFramePr>
        <p:xfrm>
          <a:off x="609599" y="1524000"/>
          <a:ext cx="7968025" cy="2926160"/>
        </p:xfrm>
        <a:graphic>
          <a:graphicData uri="http://schemas.openxmlformats.org/drawingml/2006/table">
            <a:tbl>
              <a:tblPr>
                <a:noFill/>
                <a:tableStyleId>{0E3B8C88-19D0-4E90-BDA9-AFEE29FAFFAC}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7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26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0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/>
                        <a:t>Apr 17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/>
                        <a:t>GCA 203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/>
                        <a:t>Preparing for Audit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New!</a:t>
                      </a:r>
                      <a:endParaRPr sz="1600" b="1">
                        <a:solidFill>
                          <a:srgbClr val="E36C09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/>
                        <a:t>Apr 18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/>
                        <a:t>OR Special Topics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/>
                        <a:t>Handling Research Administration Data </a:t>
                      </a:r>
                      <a:r>
                        <a:rPr lang="en-US" sz="1600" i="1" u="none"/>
                        <a:t>(waitlist)</a:t>
                      </a:r>
                      <a:endParaRPr sz="1600" b="1" i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New!</a:t>
                      </a:r>
                      <a:endParaRPr sz="1600" b="1">
                        <a:solidFill>
                          <a:srgbClr val="E36C09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/>
                        <a:t>Apr 24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/>
                        <a:t>RAA 100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/>
                        <a:t>Cost Share Essentials:</a:t>
                      </a:r>
                      <a:r>
                        <a:rPr lang="en-US" sz="1600"/>
                        <a:t> </a:t>
                      </a:r>
                      <a:r>
                        <a:rPr lang="en-US" sz="1600" u="none"/>
                        <a:t>Filling out the Addendum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 25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MAA 100</a:t>
                      </a:r>
                      <a:endParaRPr sz="1600" b="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 to Grant &amp; Contract Certification (GCCR)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 26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ORIS 101</a:t>
                      </a:r>
                      <a:endParaRPr sz="1600" b="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SAGE:</a:t>
                      </a:r>
                      <a:r>
                        <a:rPr lang="en-US" sz="1600"/>
                        <a:t> </a:t>
                      </a:r>
                      <a:r>
                        <a:rPr lang="en-US" sz="1600" b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Creating and Submitting eGC1s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 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ORIS 102</a:t>
                      </a:r>
                      <a:endParaRPr sz="1600" b="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SAGE: Creating NIH Proposals in Grant Runner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 9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MAA 101</a:t>
                      </a:r>
                      <a:endParaRPr sz="1600" b="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 to Faculty Effort Certification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/>
                        <a:t>New!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/>
                        <a:t>Online 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/>
                        <a:t>RAA 203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/>
                        <a:t>Internal Controls In Purchasing:</a:t>
                      </a:r>
                      <a:r>
                        <a:rPr lang="en-US" sz="1600"/>
                        <a:t> </a:t>
                      </a:r>
                      <a:r>
                        <a:rPr lang="en-US" sz="1600" u="none"/>
                        <a:t>Basic Concepts</a:t>
                      </a:r>
                      <a:endParaRPr sz="1600" b="1" u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1" name="Shape 101" descr="C:\Users\hient2\Desktop\Untitled-1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53200" y="60614"/>
            <a:ext cx="2768927" cy="1006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400" y="5943600"/>
            <a:ext cx="135802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/>
          <p:nvPr/>
        </p:nvSpPr>
        <p:spPr>
          <a:xfrm>
            <a:off x="591150" y="1925050"/>
            <a:ext cx="91440" cy="91440"/>
          </a:xfrm>
          <a:prstGeom prst="sun">
            <a:avLst>
              <a:gd name="adj" fmla="val 2500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591150" y="2261135"/>
            <a:ext cx="91440" cy="91440"/>
          </a:xfrm>
          <a:prstGeom prst="sun">
            <a:avLst>
              <a:gd name="adj" fmla="val 2500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598370" y="3943150"/>
            <a:ext cx="91440" cy="91440"/>
          </a:xfrm>
          <a:prstGeom prst="sun">
            <a:avLst>
              <a:gd name="adj" fmla="val 2500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GO AWAY BLUE LINK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DADE7"/>
      </a:hlink>
      <a:folHlink>
        <a:srgbClr val="6DAD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On-screen Show (4:3)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Encode Sans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2018-04-16T19:25:52Z</dcterms:modified>
</cp:coreProperties>
</file>