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 id="2147483726" r:id="rId2"/>
    <p:sldMasterId id="2147483727" r:id="rId3"/>
    <p:sldMasterId id="2147483728" r:id="rId4"/>
    <p:sldMasterId id="2147483729" r:id="rId5"/>
    <p:sldMasterId id="2147483730" r:id="rId6"/>
    <p:sldMasterId id="2147483731" r:id="rId7"/>
    <p:sldMasterId id="2147483732" r:id="rId8"/>
    <p:sldMasterId id="2147483733" r:id="rId9"/>
    <p:sldMasterId id="2147483734" r:id="rId10"/>
    <p:sldMasterId id="2147483735" r:id="rId11"/>
  </p:sldMasterIdLst>
  <p:notesMasterIdLst>
    <p:notesMasterId r:id="rId45"/>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Lst>
  <p:sldSz cx="9144000" cy="6858000" type="screen4x3"/>
  <p:notesSz cx="6858000" cy="9144000"/>
  <p:embeddedFontLst>
    <p:embeddedFont>
      <p:font typeface="Open Sans ExtraBold" panose="020B0604020202020204" charset="0"/>
      <p:bold r:id="rId46"/>
      <p:boldItalic r:id="rId47"/>
    </p:embeddedFont>
    <p:embeddedFont>
      <p:font typeface="Open Sans Light" panose="020B0604020202020204" charset="0"/>
      <p:regular r:id="rId48"/>
      <p:bold r:id="rId49"/>
      <p:italic r:id="rId50"/>
      <p:boldItalic r:id="rId51"/>
    </p:embeddedFont>
    <p:embeddedFont>
      <p:font typeface="Arial Black" panose="020B0A04020102020204" pitchFamily="34" charset="0"/>
      <p:regular r:id="rId52"/>
      <p:bold r:id="rId53"/>
    </p:embeddedFont>
    <p:embeddedFont>
      <p:font typeface="Open Sans" panose="020B0604020202020204" charset="0"/>
      <p:regular r:id="rId54"/>
      <p:bold r:id="rId55"/>
      <p:italic r:id="rId56"/>
      <p:boldItalic r:id="rId57"/>
    </p:embeddedFont>
    <p:embeddedFont>
      <p:font typeface="Encode Sans Black" panose="020B0604020202020204" charset="0"/>
      <p:bold r:id="rId58"/>
    </p:embeddedFont>
    <p:embeddedFont>
      <p:font typeface="Calibri" panose="020F0502020204030204" pitchFamily="34" charset="0"/>
      <p:regular r:id="rId59"/>
      <p:bold r:id="rId60"/>
      <p:italic r:id="rId61"/>
      <p:boldItalic r:id="rId62"/>
    </p:embeddedFont>
    <p:embeddedFont>
      <p:font typeface="Encode Sans" panose="020B0604020202020204" charset="0"/>
      <p:regular r:id="rId63"/>
      <p:bold r:id="rId64"/>
    </p:embeddedFont>
    <p:embeddedFont>
      <p:font typeface="Open Sans SemiBold"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1C1801-26CB-4E87-84C4-905B71DF839B}">
  <a:tblStyle styleId="{641C1801-26CB-4E87-84C4-905B71DF839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F96A150-5909-4045-AC78-912D100BB8B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2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6.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hs.washington.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 design lessons learned from introduction of the Activity Locations page have been applied to the new Non-Fiscal Compliance page. You’ll be able to more easily can to see which sections have been started. The new Non-Fiscal Compliance summary page will provide you with a brief description of each section so you know why the information is being collected and who reviews it so that you know who to contact with questions. </a:t>
            </a:r>
            <a:endParaRPr sz="1100" b="0" i="0" u="none" strike="noStrike" cap="none">
              <a:solidFill>
                <a:srgbClr val="000000"/>
              </a:solidFill>
              <a:latin typeface="Arial"/>
              <a:ea typeface="Arial"/>
              <a:cs typeface="Arial"/>
              <a:sym typeface="Arial"/>
            </a:endParaRPr>
          </a:p>
        </p:txBody>
      </p:sp>
      <p:sp>
        <p:nvSpPr>
          <p:cNvPr id="551" name="Shape 551"/>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With the recent introduction of new systems for IRB and IACUC submissions, SAGE will now allow you to search for protocols by the ID, and once linked pull real-time details into the eGC1. Each time you visit the page, you’ll see the latest information available from Zipline and Hoverboard. Note however that it’s currently a one-way link, so no SAGE information will flow to Zipline or Hoverboard.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9" name="Shape 55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We’re also introducing some features to improve the collaboration between preparers and PI’s on completing the Non-Fiscal Compliance section. When you’re on the Non-Fiscal Compliance page of a specific eGC1, you’ll now be able to copy the URL from the address bar, and share it with the PI (or other collaborators). If they have access to that eGC1, that link will take them directly to the page. PI’s can also complete the Non-Fiscal Compliance page even while you work on other parts of the eGC1. So no need to worry that the PI could try to enter and be locked out. Note that the feature allowing you to send direct URLs to eGC1 pages will work on ALL pages except Grant Runner forms. So this will hopefully streamline your ability to collaborate.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7" name="Shape 567"/>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So in summary, our next release will be aimed at streamlining by removing obsolete questions, integrating with Zipline and Hoverboard to reduce back-and-forth, and hopefully expedite reviews by providing more detailed and accurate protocol information. We’ll be improving usability to revising questions for clarity and relevance, while also building on the improved design standards from our October release. And lastly, improving collaboration between preparers and PI’s on the Non-Fiscal Compliance questions with shareable URLs and simultaneous editing.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5" name="Shape 575"/>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Shape 582"/>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How will this affect existing eGC1s? New eGC1s and those in Composing upon release will update to use the new questions. Those that are read-only, and in statuses like Routing, In OSP, Approved, Awarded, will retain their existing questions and responses. However if an eGC1 is returned or withdrawn after release, the new questions will be applied, and you’ll be required to answer them prior to re-completing your eGC1.</a:t>
            </a:r>
            <a:endParaRPr sz="1100" b="0" i="0" u="none" strike="noStrike" cap="none">
              <a:solidFill>
                <a:srgbClr val="000000"/>
              </a:solidFill>
              <a:latin typeface="Arial"/>
              <a:ea typeface="Arial"/>
              <a:cs typeface="Arial"/>
              <a:sym typeface="Arial"/>
            </a:endParaRPr>
          </a:p>
        </p:txBody>
      </p:sp>
      <p:sp>
        <p:nvSpPr>
          <p:cNvPr id="583" name="Shape 583"/>
          <p:cNvSpPr txBox="1">
            <a:spLocks noGrp="1"/>
          </p:cNvSpPr>
          <p:nvPr>
            <p:ph type="sldNum" idx="12"/>
          </p:nvPr>
        </p:nvSpPr>
        <p:spPr>
          <a:xfrm>
            <a:off x="3970937" y="8829967"/>
            <a:ext cx="3037800" cy="4647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If you have an eGC1 that you think could be returned or withdrawn (for instance because it’s currently marked as ‘ready to submit’ NO) then a few strategies you could employ to avoid surprises at the last minute before a deadline: Preview the questions in advance so you know how they should be answered, and potentially withdraw your eGC1 the day after release to proactively update. We will also be sending out emails to SAGE users who have eGC1s in Routing or In OSP status prior to release to get the word out in advance of the release.</a:t>
            </a:r>
            <a:endParaRPr sz="1100" b="0" i="0" u="none" strike="noStrike" cap="none">
              <a:solidFill>
                <a:srgbClr val="000000"/>
              </a:solidFill>
              <a:latin typeface="Arial"/>
              <a:ea typeface="Arial"/>
              <a:cs typeface="Arial"/>
              <a:sym typeface="Arial"/>
            </a:endParaRPr>
          </a:p>
        </p:txBody>
      </p:sp>
      <p:sp>
        <p:nvSpPr>
          <p:cNvPr id="589" name="Shape 589"/>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Existing compliance guidance on the Research website will also be updated in conjunction with the release.  If you have any other questions or suggestions, please email sagehelp@uw.edu as we love to hear from you. I’ll also be back for next month’s MRAM to give you </a:t>
            </a:r>
            <a:r>
              <a:rPr lang="en-US"/>
              <a:t>an</a:t>
            </a:r>
            <a:r>
              <a:rPr lang="en-US" sz="1100" b="0" i="0" u="none" strike="noStrike" cap="none">
                <a:solidFill>
                  <a:srgbClr val="000000"/>
                </a:solidFill>
                <a:latin typeface="Arial"/>
                <a:ea typeface="Arial"/>
                <a:cs typeface="Arial"/>
                <a:sym typeface="Arial"/>
              </a:rPr>
              <a:t> update and reminder. Does anyone have any questions?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6" name="Shape 596"/>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4" name="Shape 60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Shape 610"/>
          <p:cNvSpPr txBox="1">
            <a:spLocks noGrp="1"/>
          </p:cNvSpPr>
          <p:nvPr>
            <p:ph type="body" idx="1"/>
          </p:nvPr>
        </p:nvSpPr>
        <p:spPr>
          <a:xfrm>
            <a:off x="701040" y="4473893"/>
            <a:ext cx="5608320" cy="4239933"/>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Karen Talking Points: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ABOUT EH&amp;S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--EH&amp;S offers </a:t>
            </a:r>
            <a:r>
              <a:rPr lang="en-US" sz="1100" b="1" i="0" u="none" strike="noStrike" cap="none">
                <a:solidFill>
                  <a:srgbClr val="000000"/>
                </a:solidFill>
                <a:latin typeface="Arial"/>
                <a:ea typeface="Arial"/>
                <a:cs typeface="Arial"/>
                <a:sym typeface="Arial"/>
              </a:rPr>
              <a:t>more than 60 programs and services </a:t>
            </a:r>
            <a:r>
              <a:rPr lang="en-US" sz="1100" b="0" i="0" u="none" strike="noStrike" cap="none">
                <a:solidFill>
                  <a:srgbClr val="000000"/>
                </a:solidFill>
                <a:latin typeface="Arial"/>
                <a:ea typeface="Arial"/>
                <a:cs typeface="Arial"/>
                <a:sym typeface="Arial"/>
              </a:rPr>
              <a:t>to promote health and safety on the UW campus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--Programs are mainly focused on </a:t>
            </a:r>
            <a:r>
              <a:rPr lang="en-US" sz="1100" b="1" i="0" u="none" strike="noStrike" cap="none">
                <a:solidFill>
                  <a:srgbClr val="000000"/>
                </a:solidFill>
                <a:latin typeface="Arial"/>
                <a:ea typeface="Arial"/>
                <a:cs typeface="Arial"/>
                <a:sym typeface="Arial"/>
              </a:rPr>
              <a:t>reducing the risk of job-related accidents and injuries </a:t>
            </a:r>
            <a:r>
              <a:rPr lang="en-US" sz="1100" b="0" i="0" u="none" strike="noStrike" cap="none">
                <a:solidFill>
                  <a:srgbClr val="000000"/>
                </a:solidFill>
                <a:latin typeface="Arial"/>
                <a:ea typeface="Arial"/>
                <a:cs typeface="Arial"/>
                <a:sym typeface="Arial"/>
              </a:rPr>
              <a:t>when faculty, staff and students are </a:t>
            </a:r>
            <a:r>
              <a:rPr lang="en-US" sz="1100" b="1" i="0" u="none" strike="noStrike" cap="none">
                <a:solidFill>
                  <a:srgbClr val="000000"/>
                </a:solidFill>
                <a:latin typeface="Arial"/>
                <a:ea typeface="Arial"/>
                <a:cs typeface="Arial"/>
                <a:sym typeface="Arial"/>
              </a:rPr>
              <a:t>using hazardous materials </a:t>
            </a:r>
            <a:r>
              <a:rPr lang="en-US" sz="1100" b="0" i="0" u="none" strike="noStrike" cap="none">
                <a:solidFill>
                  <a:srgbClr val="000000"/>
                </a:solidFill>
                <a:latin typeface="Arial"/>
                <a:ea typeface="Arial"/>
                <a:cs typeface="Arial"/>
                <a:sym typeface="Arial"/>
              </a:rPr>
              <a:t>or </a:t>
            </a:r>
            <a:r>
              <a:rPr lang="en-US" sz="1100" b="1" i="0" u="none" strike="noStrike" cap="none">
                <a:solidFill>
                  <a:srgbClr val="000000"/>
                </a:solidFill>
                <a:latin typeface="Arial"/>
                <a:ea typeface="Arial"/>
                <a:cs typeface="Arial"/>
                <a:sym typeface="Arial"/>
              </a:rPr>
              <a:t>hazardous equipment.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--Many programs have </a:t>
            </a:r>
            <a:r>
              <a:rPr lang="en-US" sz="1100" b="1" i="0" u="none" strike="noStrike" cap="none">
                <a:solidFill>
                  <a:srgbClr val="000000"/>
                </a:solidFill>
                <a:latin typeface="Arial"/>
                <a:ea typeface="Arial"/>
                <a:cs typeface="Arial"/>
                <a:sym typeface="Arial"/>
              </a:rPr>
              <a:t>safety training requirements </a:t>
            </a:r>
            <a:r>
              <a:rPr lang="en-US" sz="1100" b="0" i="0" u="none" strike="noStrike" cap="none">
                <a:solidFill>
                  <a:srgbClr val="000000"/>
                </a:solidFill>
                <a:latin typeface="Arial"/>
                <a:ea typeface="Arial"/>
                <a:cs typeface="Arial"/>
                <a:sym typeface="Arial"/>
              </a:rPr>
              <a:t>and require users to take online safety training courses.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--Many programs help faculty and staff to </a:t>
            </a:r>
            <a:r>
              <a:rPr lang="en-US" sz="1100" b="1" i="0" u="none" strike="noStrike" cap="none">
                <a:solidFill>
                  <a:srgbClr val="000000"/>
                </a:solidFill>
                <a:latin typeface="Arial"/>
                <a:ea typeface="Arial"/>
                <a:cs typeface="Arial"/>
                <a:sym typeface="Arial"/>
              </a:rPr>
              <a:t>comply with state and federal regulations </a:t>
            </a:r>
            <a:r>
              <a:rPr lang="en-US" sz="1100" b="0" i="0" u="none" strike="noStrike" cap="none">
                <a:solidFill>
                  <a:srgbClr val="000000"/>
                </a:solidFill>
                <a:latin typeface="Arial"/>
                <a:ea typeface="Arial"/>
                <a:cs typeface="Arial"/>
                <a:sym typeface="Arial"/>
              </a:rPr>
              <a:t>by offering </a:t>
            </a:r>
            <a:r>
              <a:rPr lang="en-US" sz="1100" b="1" i="0" u="none" strike="noStrike" cap="none">
                <a:solidFill>
                  <a:srgbClr val="000000"/>
                </a:solidFill>
                <a:latin typeface="Arial"/>
                <a:ea typeface="Arial"/>
                <a:cs typeface="Arial"/>
                <a:sym typeface="Arial"/>
              </a:rPr>
              <a:t>online resources</a:t>
            </a:r>
            <a:r>
              <a:rPr lang="en-US" sz="1100" b="0" i="0" u="none" strike="noStrike" cap="none">
                <a:solidFill>
                  <a:srgbClr val="000000"/>
                </a:solidFill>
                <a:latin typeface="Arial"/>
                <a:ea typeface="Arial"/>
                <a:cs typeface="Arial"/>
                <a:sym typeface="Arial"/>
              </a:rPr>
              <a:t>, such as safety manuals, standard operating procedures and safety inspection checklists.</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11" name="Shape 61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Shape 6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Karen’s Talking Points</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OLD WEBSITE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--Old EH&amp;S logo</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--Not UW Brand style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--Home page content static, does not direct users to new content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--Must dig for content, down rabbit holes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--Content organized by department structure, not user-oriented</a:t>
            </a:r>
            <a:endParaRPr sz="1100" b="0" i="0" u="none" strike="noStrike" cap="none">
              <a:solidFill>
                <a:srgbClr val="000000"/>
              </a:solidFill>
              <a:latin typeface="Arial"/>
              <a:ea typeface="Arial"/>
              <a:cs typeface="Arial"/>
              <a:sym typeface="Arial"/>
            </a:endParaRPr>
          </a:p>
        </p:txBody>
      </p:sp>
      <p:sp>
        <p:nvSpPr>
          <p:cNvPr id="619" name="Shape 61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Shape 6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Karen’s Talking Points</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View redesigned website at </a:t>
            </a:r>
            <a:r>
              <a:rPr lang="en-US" sz="1100" b="0" i="0" u="sng" strike="noStrike" cap="none">
                <a:solidFill>
                  <a:schemeClr val="hlink"/>
                </a:solidFill>
                <a:latin typeface="Arial"/>
                <a:ea typeface="Arial"/>
                <a:cs typeface="Arial"/>
                <a:sym typeface="Arial"/>
                <a:hlinkClick r:id="rId3"/>
              </a:rPr>
              <a:t>www.ehs.washington.edu</a:t>
            </a: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Features to highlight:</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--Report a Concern form</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--Training course guides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--Main Menu options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    --Review organization by topic</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    --Based on user feedback</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 </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27" name="Shape 62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39" name="Shape 6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3" name="Shape 6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4" name="Shape 6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Federal Budget Deal covered federal FY2018 and 2019</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FY2018 = Oct 1, 2017 – Sep 30, 2018</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FY2019 = Oct 1, 2018 – Sep 30, 2019</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That deal called for a 5-10% increase in federal funding for research for FY2018 (compressed into a few short months) and another small (2% or less) increase in FY2019</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We have no reason to suspect UW researchers won’t be successful in competing for their fair share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PIs should be on the lookout for FOAs – with short turnaround times because funds need to be obligated by federal agencies by Sep 30</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FOAs could be for supplements, new projects, equipment -- almost anything</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We need to be ready for an influx of proposals and then for an influx of awards (this is good news)</a:t>
            </a:r>
            <a:endParaRPr/>
          </a:p>
        </p:txBody>
      </p:sp>
      <p:sp>
        <p:nvSpPr>
          <p:cNvPr id="492" name="Shape 49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1" name="Shape 6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8" name="Shape 6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Shape 7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13" name="Shape 7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Shape 5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As of Monday, the  request is to rescind $15 billion, mostly related to the Children’s Health Insurance Program (CHIP).</a:t>
            </a:r>
            <a:endParaRPr sz="11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7" name="Shape 50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Shape 513"/>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Good morning, my name is Chris Carlson, I’m from the Office of Research Information Services. I’m here this morning to give you a preview changes coming to the compliance sections of the eGC1 in SAGE.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14" name="Shape 514"/>
          <p:cNvSpPr txBox="1">
            <a:spLocks noGrp="1"/>
          </p:cNvSpPr>
          <p:nvPr>
            <p:ph type="sldNum" idx="12"/>
          </p:nvPr>
        </p:nvSpPr>
        <p:spPr>
          <a:xfrm>
            <a:off x="3970937"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Shape 521"/>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 SAGE Compliance Improvements Project aims to redesign how compliance information is collected on the eGC1 to ensure the questions asked are relevant, that they’re asked in a way that facilitates a smooth workflow, leverages information already collected in other compliance systems, and utilizes modern design and accessibility standards.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2" name="Shape 522"/>
          <p:cNvSpPr txBox="1">
            <a:spLocks noGrp="1"/>
          </p:cNvSpPr>
          <p:nvPr>
            <p:ph type="sldNum" idx="12"/>
          </p:nvPr>
        </p:nvSpPr>
        <p:spPr>
          <a:xfrm>
            <a:off x="3970937" y="8829967"/>
            <a:ext cx="3037800" cy="4647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Our upcoming release is scheduled for next Thursday May 17</a:t>
            </a:r>
            <a:r>
              <a:rPr lang="en-US" sz="2000" b="0" i="0" u="none" strike="noStrike" cap="none" baseline="30000">
                <a:solidFill>
                  <a:srgbClr val="000000"/>
                </a:solidFill>
                <a:latin typeface="Arial"/>
                <a:ea typeface="Arial"/>
                <a:cs typeface="Arial"/>
                <a:sym typeface="Arial"/>
              </a:rPr>
              <a:t>th</a:t>
            </a:r>
            <a:r>
              <a:rPr lang="en-US" sz="1100" b="0" i="0" u="none" strike="noStrike" cap="none">
                <a:solidFill>
                  <a:srgbClr val="000000"/>
                </a:solidFill>
                <a:latin typeface="Arial"/>
                <a:ea typeface="Arial"/>
                <a:cs typeface="Arial"/>
                <a:sym typeface="Arial"/>
              </a:rPr>
              <a:t>. This upcoming release will replace the existing Compliance Questions and Explanations sections with a new Non-Fiscal Compliance section with revised questions for improved clarity. We’ll also introduce the ability to copy/</a:t>
            </a:r>
            <a:r>
              <a:rPr lang="en-US"/>
              <a:t>paste</a:t>
            </a:r>
            <a:r>
              <a:rPr lang="en-US" sz="1100" b="0" i="0" u="none" strike="noStrike" cap="none">
                <a:solidFill>
                  <a:srgbClr val="000000"/>
                </a:solidFill>
                <a:latin typeface="Arial"/>
                <a:ea typeface="Arial"/>
                <a:cs typeface="Arial"/>
                <a:sym typeface="Arial"/>
              </a:rPr>
              <a:t> links to the specific page of a specific eGC1 so that preparers can provide PI’s with a more streamlined method of navigating to the Non-Fiscal Compliance questions. We’re leveraging the information collected in Zipline and Hoverboard, allowing you to link your IRB and IACUC protocols to the eGC1. And lastly, we’ve received your feedback on the new look and feel introduced in Activity Locations, and are applying those improvements to both Non-Fiscal Compliance and Activity Locations.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28" name="Shape 528"/>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2" name="Shape 542"/>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In redesigning the compliance sections, we started fresh asking stakeholders “What questions need to be asked at the time of proposal, and why?” This was intended to ensure the questions being asked were relevant, necessary, and wording in a way that made their purpose clear. Obsolete questions were removed.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43" name="Shape 543"/>
          <p:cNvSpPr txBox="1">
            <a:spLocks noGrp="1"/>
          </p:cNvSpPr>
          <p:nvPr>
            <p:ph type="sldNum" idx="12"/>
          </p:nvPr>
        </p:nvSpPr>
        <p:spPr>
          <a:xfrm>
            <a:off x="3970937" y="8829967"/>
            <a:ext cx="3037800" cy="4647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11.xml"/><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1.xml"/><Relationship Id="rId4" Type="http://schemas.openxmlformats.org/officeDocument/2006/relationships/image" Target="../media/image2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77"/>
        <p:cNvGrpSpPr/>
        <p:nvPr/>
      </p:nvGrpSpPr>
      <p:grpSpPr>
        <a:xfrm>
          <a:off x="0" y="0"/>
          <a:ext cx="0" cy="0"/>
          <a:chOff x="0" y="0"/>
          <a:chExt cx="0" cy="0"/>
        </a:xfrm>
      </p:grpSpPr>
      <p:pic>
        <p:nvPicPr>
          <p:cNvPr id="78" name="Shape 78" descr="UW_W Logo_White.png"/>
          <p:cNvPicPr preferRelativeResize="0"/>
          <p:nvPr/>
        </p:nvPicPr>
        <p:blipFill rotWithShape="1">
          <a:blip r:embed="rId2">
            <a:alphaModFix/>
          </a:blip>
          <a:srcRect/>
          <a:stretch/>
        </p:blipFill>
        <p:spPr>
          <a:xfrm>
            <a:off x="7445814" y="5945853"/>
            <a:ext cx="1371600" cy="923700"/>
          </a:xfrm>
          <a:prstGeom prst="rect">
            <a:avLst/>
          </a:prstGeom>
          <a:noFill/>
          <a:ln>
            <a:noFill/>
          </a:ln>
        </p:spPr>
      </p:pic>
      <p:pic>
        <p:nvPicPr>
          <p:cNvPr id="79" name="Shape 79"/>
          <p:cNvPicPr preferRelativeResize="0"/>
          <p:nvPr/>
        </p:nvPicPr>
        <p:blipFill rotWithShape="1">
          <a:blip r:embed="rId3">
            <a:alphaModFix/>
          </a:blip>
          <a:srcRect/>
          <a:stretch/>
        </p:blipFill>
        <p:spPr>
          <a:xfrm>
            <a:off x="677333" y="6354232"/>
            <a:ext cx="2540100" cy="266700"/>
          </a:xfrm>
          <a:prstGeom prst="rect">
            <a:avLst/>
          </a:prstGeom>
          <a:noFill/>
          <a:ln>
            <a:noFill/>
          </a:ln>
        </p:spPr>
      </p:pic>
      <p:sp>
        <p:nvSpPr>
          <p:cNvPr id="80" name="Shape 80"/>
          <p:cNvSpPr txBox="1">
            <a:spLocks noGrp="1"/>
          </p:cNvSpPr>
          <p:nvPr>
            <p:ph type="body" idx="1"/>
          </p:nvPr>
        </p:nvSpPr>
        <p:spPr>
          <a:xfrm>
            <a:off x="671756" y="1179824"/>
            <a:ext cx="6972300" cy="26415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1400"/>
              <a:buFont typeface="Arial"/>
              <a:buNone/>
              <a:defRPr sz="50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Calibri"/>
                <a:ea typeface="Calibri"/>
                <a:cs typeface="Calibri"/>
                <a:sym typeface="Calibri"/>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81" name="Shape 81" descr="Bar_RtAngle_7502_RGB.png"/>
          <p:cNvPicPr preferRelativeResize="0"/>
          <p:nvPr/>
        </p:nvPicPr>
        <p:blipFill rotWithShape="1">
          <a:blip r:embed="rId4">
            <a:alphaModFix/>
          </a:blip>
          <a:srcRect/>
          <a:stretch/>
        </p:blipFill>
        <p:spPr>
          <a:xfrm>
            <a:off x="813587" y="4006085"/>
            <a:ext cx="2284200" cy="112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Shape 8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86" name="Shape 86"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9" name="Shape 89"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90" name="Shape 90"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91" name="Shape 91"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6" name="Shape 96"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97" name="Shape 9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98"/>
        <p:cNvGrpSpPr/>
        <p:nvPr/>
      </p:nvGrpSpPr>
      <p:grpSpPr>
        <a:xfrm>
          <a:off x="0" y="0"/>
          <a:ext cx="0" cy="0"/>
          <a:chOff x="0" y="0"/>
          <a:chExt cx="0" cy="0"/>
        </a:xfrm>
      </p:grpSpPr>
      <p:sp>
        <p:nvSpPr>
          <p:cNvPr id="99" name="Shape 99"/>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1" name="Shape 101"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102" name="Shape 10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3006F"/>
        </a:solidFill>
        <a:effectLst/>
      </p:bgPr>
    </p:bg>
    <p:spTree>
      <p:nvGrpSpPr>
        <p:cNvPr id="1" name="Shape 104"/>
        <p:cNvGrpSpPr/>
        <p:nvPr/>
      </p:nvGrpSpPr>
      <p:grpSpPr>
        <a:xfrm>
          <a:off x="0" y="0"/>
          <a:ext cx="0" cy="0"/>
          <a:chOff x="0" y="0"/>
          <a:chExt cx="0" cy="0"/>
        </a:xfrm>
      </p:grpSpPr>
      <p:pic>
        <p:nvPicPr>
          <p:cNvPr id="105" name="Shape 105"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06" name="Shape 106"/>
          <p:cNvSpPr txBox="1">
            <a:spLocks noGrp="1"/>
          </p:cNvSpPr>
          <p:nvPr>
            <p:ph type="body" idx="1"/>
          </p:nvPr>
        </p:nvSpPr>
        <p:spPr>
          <a:xfrm>
            <a:off x="671757" y="1332224"/>
            <a:ext cx="6972300" cy="26417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E8D3A2"/>
              </a:buClr>
              <a:buSzPts val="1400"/>
              <a:buFont typeface="Arial"/>
              <a:buNone/>
              <a:defRPr sz="5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7" name="Shape 107"/>
          <p:cNvPicPr preferRelativeResize="0"/>
          <p:nvPr/>
        </p:nvPicPr>
        <p:blipFill rotWithShape="1">
          <a:blip r:embed="rId3">
            <a:alphaModFix/>
          </a:blip>
          <a:srcRect/>
          <a:stretch/>
        </p:blipFill>
        <p:spPr>
          <a:xfrm>
            <a:off x="779463" y="3973980"/>
            <a:ext cx="1600200" cy="139700"/>
          </a:xfrm>
          <a:prstGeom prst="rect">
            <a:avLst/>
          </a:prstGeom>
          <a:noFill/>
          <a:ln>
            <a:noFill/>
          </a:ln>
        </p:spPr>
      </p:pic>
      <p:pic>
        <p:nvPicPr>
          <p:cNvPr id="108" name="Shape 108"/>
          <p:cNvPicPr preferRelativeResize="0"/>
          <p:nvPr/>
        </p:nvPicPr>
        <p:blipFill rotWithShape="1">
          <a:blip r:embed="rId4">
            <a:alphaModFix/>
          </a:blip>
          <a:srcRect/>
          <a:stretch/>
        </p:blipFill>
        <p:spPr>
          <a:xfrm>
            <a:off x="509730" y="6001270"/>
            <a:ext cx="4710425" cy="7597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E8D3A2"/>
              </a:buClr>
              <a:buSzPts val="2400"/>
              <a:buFont typeface="Merriweather Sans"/>
              <a:buChar char="&gt;"/>
              <a:defRPr sz="2400" b="0" i="0" u="none" strike="noStrike" cap="none">
                <a:solidFill>
                  <a:srgbClr val="E8D3A2"/>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E8D3A2"/>
              </a:buClr>
              <a:buSzPts val="1800"/>
              <a:buFont typeface="Merriweather Sans"/>
              <a:buChar char="&gt;"/>
              <a:defRPr sz="1800" b="0" i="0" u="none" strike="noStrike" cap="none">
                <a:solidFill>
                  <a:srgbClr val="E8D3A2"/>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E8D3A2"/>
              </a:buClr>
              <a:buSzPts val="1600"/>
              <a:buFont typeface="Arial"/>
              <a:buChar char="–"/>
              <a:defRPr sz="1600" b="0" i="0" u="none" strike="noStrike" cap="none">
                <a:solidFill>
                  <a:srgbClr val="E8D3A2"/>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E8D3A2"/>
              </a:buClr>
              <a:buSzPts val="1400"/>
              <a:buFont typeface="Merriweather Sans"/>
              <a:buChar char="&gt;"/>
              <a:defRPr sz="1400" b="0" i="0" u="none" strike="noStrike" cap="none">
                <a:solidFill>
                  <a:srgbClr val="E8D3A2"/>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3" name="Shape 113"/>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114" name="Shape 114"/>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33006F"/>
        </a:solidFill>
        <a:effectLst/>
      </p:bgPr>
    </p:bg>
    <p:spTree>
      <p:nvGrpSpPr>
        <p:cNvPr id="1" name="Shape 115"/>
        <p:cNvGrpSpPr/>
        <p:nvPr/>
      </p:nvGrpSpPr>
      <p:grpSpPr>
        <a:xfrm>
          <a:off x="0" y="0"/>
          <a:ext cx="0" cy="0"/>
          <a:chOff x="0" y="0"/>
          <a:chExt cx="0" cy="0"/>
        </a:xfrm>
      </p:grpSpPr>
      <p:pic>
        <p:nvPicPr>
          <p:cNvPr id="116" name="Shape 116"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17" name="Shape 117"/>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659305" y="1736725"/>
            <a:ext cx="8076956" cy="401549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Merriweather Sans"/>
              <a:buChar char="&gt;"/>
              <a:defRPr sz="2400" b="0" i="0" u="none" strike="noStrike" cap="none">
                <a:solidFill>
                  <a:schemeClr val="dk1"/>
                </a:solidFill>
                <a:latin typeface="Open Sans"/>
                <a:ea typeface="Open Sans"/>
                <a:cs typeface="Open Sans"/>
                <a:sym typeface="Open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lnSpc>
                <a:spcPct val="100000"/>
              </a:lnSpc>
              <a:spcBef>
                <a:spcPts val="360"/>
              </a:spcBef>
              <a:spcAft>
                <a:spcPts val="0"/>
              </a:spcAft>
              <a:buClr>
                <a:schemeClr val="dk1"/>
              </a:buClr>
              <a:buSzPts val="1800"/>
              <a:buFont typeface="Merriweather Sans"/>
              <a:buChar char="&gt;"/>
              <a:defRPr sz="18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280"/>
              </a:spcBef>
              <a:spcAft>
                <a:spcPts val="0"/>
              </a:spcAft>
              <a:buClr>
                <a:schemeClr val="dk1"/>
              </a:buClr>
              <a:buSzPts val="1400"/>
              <a:buFont typeface="Merriweather Sans"/>
              <a:buChar char="&gt;"/>
              <a:defRPr sz="14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9" name="Shape 119"/>
          <p:cNvPicPr preferRelativeResize="0"/>
          <p:nvPr/>
        </p:nvPicPr>
        <p:blipFill rotWithShape="1">
          <a:blip r:embed="rId3">
            <a:alphaModFix/>
          </a:blip>
          <a:srcRect/>
          <a:stretch/>
        </p:blipFill>
        <p:spPr>
          <a:xfrm>
            <a:off x="766763" y="1364403"/>
            <a:ext cx="1103781" cy="9636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33006F"/>
        </a:solidFill>
        <a:effectLst/>
      </p:bgPr>
    </p:bg>
    <p:spTree>
      <p:nvGrpSpPr>
        <p:cNvPr id="1" name="Shape 120"/>
        <p:cNvGrpSpPr/>
        <p:nvPr/>
      </p:nvGrpSpPr>
      <p:grpSpPr>
        <a:xfrm>
          <a:off x="0" y="0"/>
          <a:ext cx="0" cy="0"/>
          <a:chOff x="0" y="0"/>
          <a:chExt cx="0" cy="0"/>
        </a:xfrm>
      </p:grpSpPr>
      <p:sp>
        <p:nvSpPr>
          <p:cNvPr id="121" name="Shape 121"/>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Open Sans"/>
                <a:ea typeface="Open Sans"/>
                <a:cs typeface="Open Sans"/>
                <a:sym typeface="Open Sans"/>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2" name="Shape 122"/>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E8D3A2"/>
              </a:buClr>
              <a:buSzPts val="1400"/>
              <a:buFont typeface="Arial"/>
              <a:buNone/>
              <a:defRPr sz="3000" b="0" i="0" u="none" strike="noStrike" cap="none">
                <a:solidFill>
                  <a:srgbClr val="E8D3A2"/>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23" name="Shape 123"/>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124" name="Shape 124"/>
          <p:cNvPicPr preferRelativeResize="0"/>
          <p:nvPr/>
        </p:nvPicPr>
        <p:blipFill rotWithShape="1">
          <a:blip r:embed="rId3">
            <a:alphaModFix/>
          </a:blip>
          <a:srcRect/>
          <a:stretch/>
        </p:blipFill>
        <p:spPr>
          <a:xfrm>
            <a:off x="4163704" y="6101111"/>
            <a:ext cx="4692715" cy="7568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69937" y="371510"/>
            <a:ext cx="8386482"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0" y="1363509"/>
            <a:ext cx="8398315" cy="4388714"/>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9" name="Shape 129"/>
          <p:cNvPicPr preferRelativeResize="0"/>
          <p:nvPr/>
        </p:nvPicPr>
        <p:blipFill rotWithShape="1">
          <a:blip r:embed="rId2">
            <a:alphaModFix/>
          </a:blip>
          <a:srcRect/>
          <a:stretch/>
        </p:blipFill>
        <p:spPr>
          <a:xfrm>
            <a:off x="572619" y="914400"/>
            <a:ext cx="1103781" cy="96362"/>
          </a:xfrm>
          <a:prstGeom prst="rect">
            <a:avLst/>
          </a:prstGeom>
          <a:noFill/>
          <a:ln>
            <a:noFill/>
          </a:ln>
        </p:spPr>
      </p:pic>
      <p:pic>
        <p:nvPicPr>
          <p:cNvPr id="130" name="Shape 130"/>
          <p:cNvPicPr preferRelativeResize="0"/>
          <p:nvPr/>
        </p:nvPicPr>
        <p:blipFill rotWithShape="1">
          <a:blip r:embed="rId3">
            <a:alphaModFix/>
          </a:blip>
          <a:srcRect/>
          <a:stretch/>
        </p:blipFill>
        <p:spPr>
          <a:xfrm>
            <a:off x="7483915" y="5945854"/>
            <a:ext cx="1371600" cy="9271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71757" y="1332224"/>
            <a:ext cx="6972300" cy="26417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chemeClr val="dk1"/>
              </a:buClr>
              <a:buSzPts val="1400"/>
              <a:buFont typeface="Arial"/>
              <a:buNone/>
              <a:defRPr sz="5000" b="0" i="0" u="none" strike="noStrike" cap="none">
                <a:solidFill>
                  <a:schemeClr val="dk1"/>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3" name="Shape 133"/>
          <p:cNvPicPr preferRelativeResize="0"/>
          <p:nvPr/>
        </p:nvPicPr>
        <p:blipFill rotWithShape="1">
          <a:blip r:embed="rId2">
            <a:alphaModFix/>
          </a:blip>
          <a:srcRect/>
          <a:stretch/>
        </p:blipFill>
        <p:spPr>
          <a:xfrm>
            <a:off x="779463" y="3973980"/>
            <a:ext cx="1600200" cy="139700"/>
          </a:xfrm>
          <a:prstGeom prst="rect">
            <a:avLst/>
          </a:prstGeom>
          <a:noFill/>
          <a:ln>
            <a:noFill/>
          </a:ln>
        </p:spPr>
      </p:pic>
      <p:pic>
        <p:nvPicPr>
          <p:cNvPr id="134" name="Shape 134"/>
          <p:cNvPicPr preferRelativeResize="0"/>
          <p:nvPr/>
        </p:nvPicPr>
        <p:blipFill rotWithShape="1">
          <a:blip r:embed="rId3">
            <a:alphaModFix/>
          </a:blip>
          <a:srcRect/>
          <a:stretch/>
        </p:blipFill>
        <p:spPr>
          <a:xfrm>
            <a:off x="7483915" y="5945854"/>
            <a:ext cx="1371600" cy="927100"/>
          </a:xfrm>
          <a:prstGeom prst="rect">
            <a:avLst/>
          </a:prstGeom>
          <a:noFill/>
          <a:ln>
            <a:noFill/>
          </a:ln>
        </p:spPr>
      </p:pic>
      <p:pic>
        <p:nvPicPr>
          <p:cNvPr id="135" name="Shape 135"/>
          <p:cNvPicPr preferRelativeResize="0"/>
          <p:nvPr/>
        </p:nvPicPr>
        <p:blipFill rotWithShape="1">
          <a:blip r:embed="rId4">
            <a:alphaModFix/>
          </a:blip>
          <a:srcRect/>
          <a:stretch/>
        </p:blipFill>
        <p:spPr>
          <a:xfrm>
            <a:off x="779463" y="6121338"/>
            <a:ext cx="4669150" cy="51811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381000" y="371510"/>
            <a:ext cx="8475419"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368106" y="1905000"/>
            <a:ext cx="8488313" cy="4225325"/>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9" name="Shape 139"/>
          <p:cNvPicPr preferRelativeResize="0"/>
          <p:nvPr/>
        </p:nvPicPr>
        <p:blipFill rotWithShape="1">
          <a:blip r:embed="rId2">
            <a:alphaModFix/>
          </a:blip>
          <a:srcRect/>
          <a:stretch/>
        </p:blipFill>
        <p:spPr>
          <a:xfrm>
            <a:off x="496419" y="914400"/>
            <a:ext cx="1103781" cy="96362"/>
          </a:xfrm>
          <a:prstGeom prst="rect">
            <a:avLst/>
          </a:prstGeom>
          <a:noFill/>
          <a:ln>
            <a:noFill/>
          </a:ln>
        </p:spPr>
      </p:pic>
      <p:sp>
        <p:nvSpPr>
          <p:cNvPr id="140" name="Shape 140"/>
          <p:cNvSpPr txBox="1">
            <a:spLocks noGrp="1"/>
          </p:cNvSpPr>
          <p:nvPr>
            <p:ph type="body" idx="3"/>
          </p:nvPr>
        </p:nvSpPr>
        <p:spPr>
          <a:xfrm>
            <a:off x="381000" y="1447800"/>
            <a:ext cx="8475419" cy="41117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33006F"/>
              </a:buClr>
              <a:buSzPts val="1400"/>
              <a:buFont typeface="Arial"/>
              <a:buNone/>
              <a:defRPr sz="24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1" name="Shape 141"/>
          <p:cNvPicPr preferRelativeResize="0"/>
          <p:nvPr/>
        </p:nvPicPr>
        <p:blipFill rotWithShape="1">
          <a:blip r:embed="rId3">
            <a:alphaModFix/>
          </a:blip>
          <a:srcRect/>
          <a:stretch/>
        </p:blipFill>
        <p:spPr>
          <a:xfrm>
            <a:off x="4141089" y="6196733"/>
            <a:ext cx="4669150" cy="50592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42"/>
        <p:cNvGrpSpPr/>
        <p:nvPr/>
      </p:nvGrpSpPr>
      <p:grpSpPr>
        <a:xfrm>
          <a:off x="0" y="0"/>
          <a:ext cx="0" cy="0"/>
          <a:chOff x="0" y="0"/>
          <a:chExt cx="0" cy="0"/>
        </a:xfrm>
      </p:grpSpPr>
      <p:sp>
        <p:nvSpPr>
          <p:cNvPr id="143" name="Shape 143"/>
          <p:cNvSpPr>
            <a:spLocks noGrp="1"/>
          </p:cNvSpPr>
          <p:nvPr>
            <p:ph type="chart" idx="2"/>
          </p:nvPr>
        </p:nvSpPr>
        <p:spPr>
          <a:xfrm>
            <a:off x="355903" y="1447800"/>
            <a:ext cx="8432498" cy="4721225"/>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1400"/>
              <a:buFont typeface="Arial"/>
              <a:buNone/>
              <a:defRPr sz="2400" b="0" i="0" u="none" strike="noStrike" cap="none">
                <a:solidFill>
                  <a:srgbClr val="999999"/>
                </a:solidFill>
                <a:latin typeface="Open Sans"/>
                <a:ea typeface="Open Sans"/>
                <a:cs typeface="Open Sans"/>
                <a:sym typeface="Open Sans"/>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1"/>
          </p:nvPr>
        </p:nvSpPr>
        <p:spPr>
          <a:xfrm>
            <a:off x="355903" y="371510"/>
            <a:ext cx="8500516" cy="9919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5" name="Shape 145"/>
          <p:cNvPicPr preferRelativeResize="0"/>
          <p:nvPr/>
        </p:nvPicPr>
        <p:blipFill rotWithShape="1">
          <a:blip r:embed="rId2">
            <a:alphaModFix/>
          </a:blip>
          <a:srcRect/>
          <a:stretch/>
        </p:blipFill>
        <p:spPr>
          <a:xfrm>
            <a:off x="457200" y="914400"/>
            <a:ext cx="1103781" cy="96362"/>
          </a:xfrm>
          <a:prstGeom prst="rect">
            <a:avLst/>
          </a:prstGeom>
          <a:noFill/>
          <a:ln>
            <a:noFill/>
          </a:ln>
        </p:spPr>
      </p:pic>
      <p:pic>
        <p:nvPicPr>
          <p:cNvPr id="146" name="Shape 146"/>
          <p:cNvPicPr preferRelativeResize="0"/>
          <p:nvPr/>
        </p:nvPicPr>
        <p:blipFill rotWithShape="1">
          <a:blip r:embed="rId3">
            <a:alphaModFix/>
          </a:blip>
          <a:srcRect/>
          <a:stretch/>
        </p:blipFill>
        <p:spPr>
          <a:xfrm>
            <a:off x="2771775" y="3171825"/>
            <a:ext cx="3600450" cy="514350"/>
          </a:xfrm>
          <a:prstGeom prst="rect">
            <a:avLst/>
          </a:prstGeom>
          <a:noFill/>
          <a:ln>
            <a:noFill/>
          </a:ln>
        </p:spPr>
      </p:pic>
      <p:pic>
        <p:nvPicPr>
          <p:cNvPr id="147" name="Shape 147"/>
          <p:cNvPicPr preferRelativeResize="0"/>
          <p:nvPr/>
        </p:nvPicPr>
        <p:blipFill rotWithShape="1">
          <a:blip r:embed="rId4">
            <a:alphaModFix/>
          </a:blip>
          <a:srcRect/>
          <a:stretch/>
        </p:blipFill>
        <p:spPr>
          <a:xfrm>
            <a:off x="4141089" y="6196733"/>
            <a:ext cx="4669150" cy="50592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rgbClr val="4B2E83"/>
        </a:solidFill>
        <a:effectLst/>
      </p:bgPr>
    </p:bg>
    <p:spTree>
      <p:nvGrpSpPr>
        <p:cNvPr id="1" name="Shape 153"/>
        <p:cNvGrpSpPr/>
        <p:nvPr/>
      </p:nvGrpSpPr>
      <p:grpSpPr>
        <a:xfrm>
          <a:off x="0" y="0"/>
          <a:ext cx="0" cy="0"/>
          <a:chOff x="0" y="0"/>
          <a:chExt cx="0" cy="0"/>
        </a:xfrm>
      </p:grpSpPr>
      <p:pic>
        <p:nvPicPr>
          <p:cNvPr id="154" name="Shape 154"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155" name="Shape 155"/>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lt2"/>
              </a:buClr>
              <a:buSzPts val="5000"/>
              <a:buFont typeface="Arial"/>
              <a:buNone/>
              <a:defRPr sz="5000" b="0" i="0" u="none" strike="noStrike" cap="none">
                <a:solidFill>
                  <a:schemeClr val="lt2"/>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6" name="Shape 156" descr="Bar_RtAngle_7502_RGB.png"/>
          <p:cNvPicPr preferRelativeResize="0"/>
          <p:nvPr/>
        </p:nvPicPr>
        <p:blipFill rotWithShape="1">
          <a:blip r:embed="rId3">
            <a:alphaModFix/>
          </a:blip>
          <a:srcRect/>
          <a:stretch/>
        </p:blipFill>
        <p:spPr>
          <a:xfrm>
            <a:off x="813587" y="4006085"/>
            <a:ext cx="2284303" cy="112770"/>
          </a:xfrm>
          <a:prstGeom prst="rect">
            <a:avLst/>
          </a:prstGeom>
          <a:noFill/>
          <a:ln>
            <a:noFill/>
          </a:ln>
        </p:spPr>
      </p:pic>
      <p:pic>
        <p:nvPicPr>
          <p:cNvPr id="157" name="Shape 157"/>
          <p:cNvPicPr preferRelativeResize="0"/>
          <p:nvPr/>
        </p:nvPicPr>
        <p:blipFill rotWithShape="1">
          <a:blip r:embed="rId4">
            <a:alphaModFix/>
          </a:blip>
          <a:srcRect/>
          <a:stretch/>
        </p:blipFill>
        <p:spPr>
          <a:xfrm>
            <a:off x="6400800" y="228600"/>
            <a:ext cx="2517866" cy="573074"/>
          </a:xfrm>
          <a:prstGeom prst="rect">
            <a:avLst/>
          </a:prstGeom>
          <a:noFill/>
          <a:ln>
            <a:noFill/>
          </a:ln>
        </p:spPr>
      </p:pic>
      <p:sp>
        <p:nvSpPr>
          <p:cNvPr id="158" name="Shape 158"/>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lt2"/>
              </a:buClr>
              <a:buSzPts val="2400"/>
              <a:buFont typeface="Arial"/>
              <a:buNone/>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228600" algn="l" rtl="0">
              <a:spcBef>
                <a:spcPts val="320"/>
              </a:spcBef>
              <a:spcAft>
                <a:spcPts val="0"/>
              </a:spcAft>
              <a:buClr>
                <a:schemeClr val="lt2"/>
              </a:buClr>
              <a:buSzPts val="1600"/>
              <a:buFont typeface="Arial"/>
              <a:buNone/>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554935" y="4464028"/>
            <a:ext cx="6858000" cy="1244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3"/>
              </a:buClr>
              <a:buSzPts val="5000"/>
              <a:buFont typeface="Encode Sans Black"/>
              <a:buNone/>
              <a:defRPr sz="5000" b="0" i="0" u="none" strike="noStrike" cap="none">
                <a:solidFill>
                  <a:schemeClr val="accent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Shape 161"/>
          <p:cNvSpPr txBox="1">
            <a:spLocks noGrp="1"/>
          </p:cNvSpPr>
          <p:nvPr>
            <p:ph type="subTitle" idx="1"/>
          </p:nvPr>
        </p:nvSpPr>
        <p:spPr>
          <a:xfrm>
            <a:off x="554934" y="3694376"/>
            <a:ext cx="6858000" cy="754025"/>
          </a:xfrm>
          <a:prstGeom prst="rect">
            <a:avLst/>
          </a:prstGeom>
          <a:noFill/>
          <a:ln>
            <a:noFill/>
          </a:ln>
        </p:spPr>
        <p:txBody>
          <a:bodyPr spcFirstLastPara="1" wrap="square" lIns="91425" tIns="45700" rIns="91425" bIns="45700" anchor="b" anchorCtr="0"/>
          <a:lstStyle>
            <a:lvl1pPr marR="0" lvl="0" algn="l" rtl="0">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R="0" lvl="1" algn="ctr" rtl="0">
              <a:spcBef>
                <a:spcPts val="300"/>
              </a:spcBef>
              <a:spcAft>
                <a:spcPts val="0"/>
              </a:spcAft>
              <a:buClr>
                <a:schemeClr val="lt2"/>
              </a:buClr>
              <a:buSzPts val="1500"/>
              <a:buFont typeface="Arial"/>
              <a:buNone/>
              <a:defRPr sz="1500" b="1" i="0" u="none" strike="noStrike" cap="none">
                <a:solidFill>
                  <a:schemeClr val="lt2"/>
                </a:solidFill>
                <a:latin typeface="Open Sans"/>
                <a:ea typeface="Open Sans"/>
                <a:cs typeface="Open Sans"/>
                <a:sym typeface="Open Sans"/>
              </a:defRPr>
            </a:lvl2pPr>
            <a:lvl3pPr marR="0" lvl="2" algn="ctr" rtl="0">
              <a:spcBef>
                <a:spcPts val="270"/>
              </a:spcBef>
              <a:spcAft>
                <a:spcPts val="0"/>
              </a:spcAft>
              <a:buClr>
                <a:schemeClr val="lt2"/>
              </a:buClr>
              <a:buSzPts val="1350"/>
              <a:buFont typeface="Arial"/>
              <a:buNone/>
              <a:defRPr sz="1350" b="1" i="0" u="none" strike="noStrike" cap="none">
                <a:solidFill>
                  <a:schemeClr val="lt2"/>
                </a:solidFill>
                <a:latin typeface="Open Sans"/>
                <a:ea typeface="Open Sans"/>
                <a:cs typeface="Open Sans"/>
                <a:sym typeface="Open Sans"/>
              </a:defRPr>
            </a:lvl3pPr>
            <a:lvl4pPr marR="0" lvl="3" algn="ctr" rtl="0">
              <a:spcBef>
                <a:spcPts val="240"/>
              </a:spcBef>
              <a:spcAft>
                <a:spcPts val="0"/>
              </a:spcAft>
              <a:buClr>
                <a:schemeClr val="lt2"/>
              </a:buClr>
              <a:buSzPts val="1200"/>
              <a:buFont typeface="Arial"/>
              <a:buNone/>
              <a:defRPr sz="1200" b="1" i="0" u="none" strike="noStrike" cap="none">
                <a:solidFill>
                  <a:schemeClr val="lt2"/>
                </a:solidFill>
                <a:latin typeface="Open Sans"/>
                <a:ea typeface="Open Sans"/>
                <a:cs typeface="Open Sans"/>
                <a:sym typeface="Open Sans"/>
              </a:defRPr>
            </a:lvl4pPr>
            <a:lvl5pPr marR="0" lvl="4" algn="ctr" rtl="0">
              <a:spcBef>
                <a:spcPts val="240"/>
              </a:spcBef>
              <a:spcAft>
                <a:spcPts val="0"/>
              </a:spcAft>
              <a:buClr>
                <a:schemeClr val="lt2"/>
              </a:buClr>
              <a:buSzPts val="1200"/>
              <a:buFont typeface="Arial"/>
              <a:buNone/>
              <a:defRPr sz="1200" b="1" i="0" u="none" strike="noStrike" cap="none">
                <a:solidFill>
                  <a:schemeClr val="lt2"/>
                </a:solidFill>
                <a:latin typeface="Open Sans"/>
                <a:ea typeface="Open Sans"/>
                <a:cs typeface="Open Sans"/>
                <a:sym typeface="Open Sans"/>
              </a:defRPr>
            </a:lvl5pPr>
            <a:lvl6pPr marR="0" lvl="5" algn="ctr"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6pPr>
            <a:lvl7pPr marR="0" lvl="6" algn="ctr"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7pPr>
            <a:lvl8pPr marR="0" lvl="7" algn="ctr"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8pPr>
            <a:lvl9pPr marR="0" lvl="8" algn="ctr" rtl="0">
              <a:spcBef>
                <a:spcPts val="24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9pPr>
          </a:lstStyle>
          <a:p>
            <a:endParaRPr/>
          </a:p>
        </p:txBody>
      </p:sp>
      <p:sp>
        <p:nvSpPr>
          <p:cNvPr id="162" name="Shape 162"/>
          <p:cNvSpPr txBox="1">
            <a:spLocks noGrp="1"/>
          </p:cNvSpPr>
          <p:nvPr>
            <p:ph type="sldNum" idx="12"/>
          </p:nvPr>
        </p:nvSpPr>
        <p:spPr>
          <a:xfrm>
            <a:off x="708660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63" name="Shape 163"/>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6" name="Shape 166"/>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lt2"/>
              </a:buClr>
              <a:buSzPts val="2400"/>
              <a:buFont typeface="Arial"/>
              <a:buChar char="•"/>
              <a:defRPr sz="2400" b="1" i="0" u="none" strike="noStrike" cap="none">
                <a:solidFill>
                  <a:schemeClr val="lt2"/>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lt2"/>
              </a:buClr>
              <a:buSzPts val="2000"/>
              <a:buFont typeface="Arial"/>
              <a:buChar char="–"/>
              <a:defRPr sz="2000" b="1" i="0" u="none" strike="noStrike" cap="none">
                <a:solidFill>
                  <a:schemeClr val="lt2"/>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2"/>
              </a:buClr>
              <a:buSzPts val="1800"/>
              <a:buFont typeface="Arial"/>
              <a:buChar char="•"/>
              <a:defRPr sz="1800" b="1" i="0" u="none" strike="noStrike" cap="none">
                <a:solidFill>
                  <a:schemeClr val="lt2"/>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lt2"/>
              </a:buClr>
              <a:buSzPts val="1600"/>
              <a:buFont typeface="Arial"/>
              <a:buChar char="–"/>
              <a:defRPr sz="1600" b="1" i="0" u="none" strike="noStrike" cap="none">
                <a:solidFill>
                  <a:schemeClr val="lt2"/>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lt2"/>
              </a:buClr>
              <a:buSzPts val="1400"/>
              <a:buFont typeface="Arial"/>
              <a:buChar char="»"/>
              <a:defRPr sz="1400" b="1" i="0" u="none" strike="noStrike" cap="none">
                <a:solidFill>
                  <a:schemeClr val="lt2"/>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7" name="Shape 167"/>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chemeClr val="accent3"/>
              </a:buClr>
              <a:buSzPts val="2400"/>
              <a:buFont typeface="Arial"/>
              <a:buNone/>
              <a:defRPr sz="2400" b="0" i="0" u="none" strike="noStrike" cap="none">
                <a:solidFill>
                  <a:schemeClr val="accent3"/>
                </a:solidFill>
                <a:latin typeface="Arial"/>
                <a:ea typeface="Arial"/>
                <a:cs typeface="Arial"/>
                <a:sym typeface="Arial"/>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68" name="Shape 16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69" name="Shape 169"/>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accent3"/>
              </a:buClr>
              <a:buSzPts val="2400"/>
              <a:buFont typeface="Arial"/>
              <a:buChar char="•"/>
              <a:defRPr sz="2400" b="1" i="0" u="none" strike="noStrike" cap="none">
                <a:solidFill>
                  <a:schemeClr val="accent3"/>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3"/>
              </a:buClr>
              <a:buSzPts val="2000"/>
              <a:buFont typeface="Arial"/>
              <a:buChar char="–"/>
              <a:defRPr sz="2000" b="1" i="0" u="none" strike="noStrike" cap="none">
                <a:solidFill>
                  <a:schemeClr val="accent3"/>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1" i="0" u="none" strike="noStrike" cap="none">
                <a:solidFill>
                  <a:schemeClr val="accent3"/>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3"/>
              </a:buClr>
              <a:buSzPts val="1600"/>
              <a:buFont typeface="Arial"/>
              <a:buChar char="–"/>
              <a:defRPr sz="1600" b="1" i="0" u="none" strike="noStrike" cap="none">
                <a:solidFill>
                  <a:schemeClr val="accent3"/>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3"/>
              </a:buClr>
              <a:buSzPts val="1400"/>
              <a:buFont typeface="Arial"/>
              <a:buChar char="»"/>
              <a:defRPr sz="1400" b="1" i="0" u="none" strike="noStrike" cap="none">
                <a:solidFill>
                  <a:schemeClr val="accent3"/>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73" name="Shape 17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74" name="Shape 174"/>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175"/>
        <p:cNvGrpSpPr/>
        <p:nvPr/>
      </p:nvGrpSpPr>
      <p:grpSpPr>
        <a:xfrm>
          <a:off x="0" y="0"/>
          <a:ext cx="0" cy="0"/>
          <a:chOff x="0" y="0"/>
          <a:chExt cx="0" cy="0"/>
        </a:xfrm>
      </p:grpSpPr>
      <p:sp>
        <p:nvSpPr>
          <p:cNvPr id="176" name="Shape 176"/>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R="0" lvl="1"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R="0" lvl="2"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R="0" lvl="3"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R="0" lvl="4"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7" name="Shape 17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78" name="Shape 17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79" name="Shape 179"/>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2" name="Shape 182"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83" name="Shape 183"/>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84" name="Shape 184"/>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5" name="Shape 185"/>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8" name="Shape 18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89" name="Shape 189"/>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90" name="Shape 190"/>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1" name="Shape 191"/>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2" name="Shape 192"/>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lstStyle>
            <a:lvl1pPr marL="457200" marR="0" lvl="0" indent="-228600" algn="l" rtl="0">
              <a:spcBef>
                <a:spcPts val="36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228600" algn="l" rtl="0">
              <a:spcBef>
                <a:spcPts val="300"/>
              </a:spcBef>
              <a:spcAft>
                <a:spcPts val="0"/>
              </a:spcAft>
              <a:buClr>
                <a:schemeClr val="lt2"/>
              </a:buClr>
              <a:buSzPts val="1500"/>
              <a:buFont typeface="Arial"/>
              <a:buNone/>
              <a:defRPr sz="1500" b="1" i="0" u="none" strike="noStrike" cap="none">
                <a:solidFill>
                  <a:schemeClr val="lt2"/>
                </a:solidFill>
                <a:latin typeface="Open Sans"/>
                <a:ea typeface="Open Sans"/>
                <a:cs typeface="Open Sans"/>
                <a:sym typeface="Open Sans"/>
              </a:defRPr>
            </a:lvl2pPr>
            <a:lvl3pPr marL="1371600" marR="0" lvl="2" indent="-228600" algn="l" rtl="0">
              <a:spcBef>
                <a:spcPts val="270"/>
              </a:spcBef>
              <a:spcAft>
                <a:spcPts val="0"/>
              </a:spcAft>
              <a:buClr>
                <a:schemeClr val="lt2"/>
              </a:buClr>
              <a:buSzPts val="1350"/>
              <a:buFont typeface="Arial"/>
              <a:buNone/>
              <a:defRPr sz="1350" b="1" i="0" u="none" strike="noStrike" cap="none">
                <a:solidFill>
                  <a:schemeClr val="lt2"/>
                </a:solidFill>
                <a:latin typeface="Open Sans"/>
                <a:ea typeface="Open Sans"/>
                <a:cs typeface="Open Sans"/>
                <a:sym typeface="Open Sans"/>
              </a:defRPr>
            </a:lvl3pPr>
            <a:lvl4pPr marL="1828800" marR="0" lvl="3" indent="-228600" algn="l" rtl="0">
              <a:spcBef>
                <a:spcPts val="240"/>
              </a:spcBef>
              <a:spcAft>
                <a:spcPts val="0"/>
              </a:spcAft>
              <a:buClr>
                <a:schemeClr val="lt2"/>
              </a:buClr>
              <a:buSzPts val="1200"/>
              <a:buFont typeface="Arial"/>
              <a:buNone/>
              <a:defRPr sz="1200" b="1" i="0" u="none" strike="noStrike" cap="none">
                <a:solidFill>
                  <a:schemeClr val="lt2"/>
                </a:solidFill>
                <a:latin typeface="Open Sans"/>
                <a:ea typeface="Open Sans"/>
                <a:cs typeface="Open Sans"/>
                <a:sym typeface="Open Sans"/>
              </a:defRPr>
            </a:lvl4pPr>
            <a:lvl5pPr marL="2286000" marR="0" lvl="4" indent="-228600" algn="l" rtl="0">
              <a:spcBef>
                <a:spcPts val="240"/>
              </a:spcBef>
              <a:spcAft>
                <a:spcPts val="0"/>
              </a:spcAft>
              <a:buClr>
                <a:schemeClr val="lt2"/>
              </a:buClr>
              <a:buSzPts val="1200"/>
              <a:buFont typeface="Arial"/>
              <a:buNone/>
              <a:defRPr sz="1200" b="1" i="0" u="none" strike="noStrike" cap="none">
                <a:solidFill>
                  <a:schemeClr val="lt2"/>
                </a:solidFill>
                <a:latin typeface="Open Sans"/>
                <a:ea typeface="Open Sans"/>
                <a:cs typeface="Open Sans"/>
                <a:sym typeface="Open Sans"/>
              </a:defRPr>
            </a:lvl5pPr>
            <a:lvl6pPr marL="2743200" marR="0" lvl="5"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6pPr>
            <a:lvl7pPr marL="3200400" marR="0" lvl="6"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7pPr>
            <a:lvl8pPr marL="3657600" marR="0" lvl="7"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8pPr>
            <a:lvl9pPr marL="4114800" marR="0" lvl="8"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9pPr>
          </a:lstStyle>
          <a:p>
            <a:endParaRPr/>
          </a:p>
        </p:txBody>
      </p:sp>
      <p:sp>
        <p:nvSpPr>
          <p:cNvPr id="193" name="Shape 193"/>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lstStyle>
            <a:lvl1pPr marL="457200" marR="0" lvl="0" indent="-228600" algn="l" rtl="0">
              <a:spcBef>
                <a:spcPts val="36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228600" algn="l" rtl="0">
              <a:spcBef>
                <a:spcPts val="300"/>
              </a:spcBef>
              <a:spcAft>
                <a:spcPts val="0"/>
              </a:spcAft>
              <a:buClr>
                <a:schemeClr val="lt2"/>
              </a:buClr>
              <a:buSzPts val="1500"/>
              <a:buFont typeface="Arial"/>
              <a:buNone/>
              <a:defRPr sz="1500" b="1" i="0" u="none" strike="noStrike" cap="none">
                <a:solidFill>
                  <a:schemeClr val="lt2"/>
                </a:solidFill>
                <a:latin typeface="Open Sans"/>
                <a:ea typeface="Open Sans"/>
                <a:cs typeface="Open Sans"/>
                <a:sym typeface="Open Sans"/>
              </a:defRPr>
            </a:lvl2pPr>
            <a:lvl3pPr marL="1371600" marR="0" lvl="2" indent="-228600" algn="l" rtl="0">
              <a:spcBef>
                <a:spcPts val="270"/>
              </a:spcBef>
              <a:spcAft>
                <a:spcPts val="0"/>
              </a:spcAft>
              <a:buClr>
                <a:schemeClr val="lt2"/>
              </a:buClr>
              <a:buSzPts val="1350"/>
              <a:buFont typeface="Arial"/>
              <a:buNone/>
              <a:defRPr sz="1350" b="1" i="0" u="none" strike="noStrike" cap="none">
                <a:solidFill>
                  <a:schemeClr val="lt2"/>
                </a:solidFill>
                <a:latin typeface="Open Sans"/>
                <a:ea typeface="Open Sans"/>
                <a:cs typeface="Open Sans"/>
                <a:sym typeface="Open Sans"/>
              </a:defRPr>
            </a:lvl3pPr>
            <a:lvl4pPr marL="1828800" marR="0" lvl="3" indent="-228600" algn="l" rtl="0">
              <a:spcBef>
                <a:spcPts val="240"/>
              </a:spcBef>
              <a:spcAft>
                <a:spcPts val="0"/>
              </a:spcAft>
              <a:buClr>
                <a:schemeClr val="lt2"/>
              </a:buClr>
              <a:buSzPts val="1200"/>
              <a:buFont typeface="Arial"/>
              <a:buNone/>
              <a:defRPr sz="1200" b="1" i="0" u="none" strike="noStrike" cap="none">
                <a:solidFill>
                  <a:schemeClr val="lt2"/>
                </a:solidFill>
                <a:latin typeface="Open Sans"/>
                <a:ea typeface="Open Sans"/>
                <a:cs typeface="Open Sans"/>
                <a:sym typeface="Open Sans"/>
              </a:defRPr>
            </a:lvl4pPr>
            <a:lvl5pPr marL="2286000" marR="0" lvl="4" indent="-228600" algn="l" rtl="0">
              <a:spcBef>
                <a:spcPts val="240"/>
              </a:spcBef>
              <a:spcAft>
                <a:spcPts val="0"/>
              </a:spcAft>
              <a:buClr>
                <a:schemeClr val="lt2"/>
              </a:buClr>
              <a:buSzPts val="1200"/>
              <a:buFont typeface="Arial"/>
              <a:buNone/>
              <a:defRPr sz="1200" b="1" i="0" u="none" strike="noStrike" cap="none">
                <a:solidFill>
                  <a:schemeClr val="lt2"/>
                </a:solidFill>
                <a:latin typeface="Open Sans"/>
                <a:ea typeface="Open Sans"/>
                <a:cs typeface="Open Sans"/>
                <a:sym typeface="Open Sans"/>
              </a:defRPr>
            </a:lvl5pPr>
            <a:lvl6pPr marL="2743200" marR="0" lvl="5"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6pPr>
            <a:lvl7pPr marL="3200400" marR="0" lvl="6"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7pPr>
            <a:lvl8pPr marL="3657600" marR="0" lvl="7"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8pPr>
            <a:lvl9pPr marL="4114800" marR="0" lvl="8" indent="-228600" algn="l" rtl="0">
              <a:spcBef>
                <a:spcPts val="24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6" name="Shape 19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197" name="Shape 197"/>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98" name="Shape 198"/>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9" name="Shape 199"/>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0" name="Shape 200"/>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accent3"/>
              </a:buClr>
              <a:buSzPts val="3000"/>
              <a:buFont typeface="Arial"/>
              <a:buNone/>
              <a:defRPr sz="3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03" name="Shape 20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04" name="Shape 204"/>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05" name="Shape 205"/>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6" name="Shape 206"/>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7" name="Shape 207"/>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8" name="Shape 208"/>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000"/>
              <a:buFont typeface="Encode Sans Black"/>
              <a:buNone/>
              <a:defRPr sz="3000" b="0"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1" name="Shape 2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2" name="Shape 212"/>
          <p:cNvSpPr txBox="1">
            <a:spLocks noGrp="1"/>
          </p:cNvSpPr>
          <p:nvPr>
            <p:ph type="body" idx="2"/>
          </p:nvPr>
        </p:nvSpPr>
        <p:spPr>
          <a:xfrm>
            <a:off x="840000" y="2238998"/>
            <a:ext cx="2739019" cy="3629990"/>
          </a:xfrm>
          <a:prstGeom prst="rect">
            <a:avLst/>
          </a:prstGeom>
          <a:noFill/>
          <a:ln>
            <a:noFill/>
          </a:ln>
        </p:spPr>
        <p:txBody>
          <a:bodyPr spcFirstLastPara="1" wrap="square" lIns="91425" tIns="45700" rIns="91425" bIns="45700" anchor="t" anchorCtr="0"/>
          <a:lstStyle>
            <a:lvl1pPr marL="457200" marR="0" lvl="0" indent="-228600" algn="l" rtl="0">
              <a:spcBef>
                <a:spcPts val="320"/>
              </a:spcBef>
              <a:spcAft>
                <a:spcPts val="0"/>
              </a:spcAft>
              <a:buClr>
                <a:schemeClr val="lt2"/>
              </a:buClr>
              <a:buSzPts val="1600"/>
              <a:buFont typeface="Arial"/>
              <a:buNone/>
              <a:defRPr sz="1600" b="1" i="0" u="none" strike="noStrike" cap="none">
                <a:solidFill>
                  <a:schemeClr val="lt2"/>
                </a:solidFill>
                <a:latin typeface="Open Sans"/>
                <a:ea typeface="Open Sans"/>
                <a:cs typeface="Open Sans"/>
                <a:sym typeface="Open Sans"/>
              </a:defRPr>
            </a:lvl1pPr>
            <a:lvl2pPr marL="914400" marR="0" lvl="1" indent="-228600" algn="l" rtl="0">
              <a:spcBef>
                <a:spcPts val="210"/>
              </a:spcBef>
              <a:spcAft>
                <a:spcPts val="0"/>
              </a:spcAft>
              <a:buClr>
                <a:schemeClr val="lt2"/>
              </a:buClr>
              <a:buSzPts val="1050"/>
              <a:buFont typeface="Arial"/>
              <a:buNone/>
              <a:defRPr sz="1050" b="1" i="0" u="none" strike="noStrike" cap="none">
                <a:solidFill>
                  <a:schemeClr val="lt2"/>
                </a:solidFill>
                <a:latin typeface="Open Sans"/>
                <a:ea typeface="Open Sans"/>
                <a:cs typeface="Open Sans"/>
                <a:sym typeface="Open Sans"/>
              </a:defRPr>
            </a:lvl2pPr>
            <a:lvl3pPr marL="1371600" marR="0" lvl="2" indent="-228600" algn="l" rtl="0">
              <a:spcBef>
                <a:spcPts val="180"/>
              </a:spcBef>
              <a:spcAft>
                <a:spcPts val="0"/>
              </a:spcAft>
              <a:buClr>
                <a:schemeClr val="lt2"/>
              </a:buClr>
              <a:buSzPts val="900"/>
              <a:buFont typeface="Arial"/>
              <a:buNone/>
              <a:defRPr sz="900" b="1" i="0" u="none" strike="noStrike" cap="none">
                <a:solidFill>
                  <a:schemeClr val="lt2"/>
                </a:solidFill>
                <a:latin typeface="Open Sans"/>
                <a:ea typeface="Open Sans"/>
                <a:cs typeface="Open Sans"/>
                <a:sym typeface="Open Sans"/>
              </a:defRPr>
            </a:lvl3pPr>
            <a:lvl4pPr marL="1828800" marR="0" lvl="3" indent="-228600" algn="l" rtl="0">
              <a:spcBef>
                <a:spcPts val="150"/>
              </a:spcBef>
              <a:spcAft>
                <a:spcPts val="0"/>
              </a:spcAft>
              <a:buClr>
                <a:schemeClr val="lt2"/>
              </a:buClr>
              <a:buSzPts val="750"/>
              <a:buFont typeface="Arial"/>
              <a:buNone/>
              <a:defRPr sz="750" b="1" i="0" u="none" strike="noStrike" cap="none">
                <a:solidFill>
                  <a:schemeClr val="lt2"/>
                </a:solidFill>
                <a:latin typeface="Open Sans"/>
                <a:ea typeface="Open Sans"/>
                <a:cs typeface="Open Sans"/>
                <a:sym typeface="Open Sans"/>
              </a:defRPr>
            </a:lvl4pPr>
            <a:lvl5pPr marL="2286000" marR="0" lvl="4" indent="-228600" algn="l" rtl="0">
              <a:spcBef>
                <a:spcPts val="150"/>
              </a:spcBef>
              <a:spcAft>
                <a:spcPts val="0"/>
              </a:spcAft>
              <a:buClr>
                <a:schemeClr val="lt2"/>
              </a:buClr>
              <a:buSzPts val="750"/>
              <a:buFont typeface="Arial"/>
              <a:buNone/>
              <a:defRPr sz="750" b="1" i="0" u="none" strike="noStrike" cap="none">
                <a:solidFill>
                  <a:schemeClr val="lt2"/>
                </a:solidFill>
                <a:latin typeface="Open Sans"/>
                <a:ea typeface="Open Sans"/>
                <a:cs typeface="Open Sans"/>
                <a:sym typeface="Open Sans"/>
              </a:defRPr>
            </a:lvl5pPr>
            <a:lvl6pPr marL="2743200" marR="0" lvl="5" indent="-228600" algn="l" rtl="0">
              <a:spcBef>
                <a:spcPts val="150"/>
              </a:spcBef>
              <a:spcAft>
                <a:spcPts val="0"/>
              </a:spcAft>
              <a:buClr>
                <a:schemeClr val="lt1"/>
              </a:buClr>
              <a:buSzPts val="750"/>
              <a:buFont typeface="Arial"/>
              <a:buNone/>
              <a:defRPr sz="750" b="0" i="0" u="none" strike="noStrike" cap="none">
                <a:solidFill>
                  <a:schemeClr val="lt1"/>
                </a:solidFill>
                <a:latin typeface="Calibri"/>
                <a:ea typeface="Calibri"/>
                <a:cs typeface="Calibri"/>
                <a:sym typeface="Calibri"/>
              </a:defRPr>
            </a:lvl6pPr>
            <a:lvl7pPr marL="3200400" marR="0" lvl="6" indent="-228600" algn="l" rtl="0">
              <a:spcBef>
                <a:spcPts val="150"/>
              </a:spcBef>
              <a:spcAft>
                <a:spcPts val="0"/>
              </a:spcAft>
              <a:buClr>
                <a:schemeClr val="lt1"/>
              </a:buClr>
              <a:buSzPts val="750"/>
              <a:buFont typeface="Arial"/>
              <a:buNone/>
              <a:defRPr sz="750" b="0" i="0" u="none" strike="noStrike" cap="none">
                <a:solidFill>
                  <a:schemeClr val="lt1"/>
                </a:solidFill>
                <a:latin typeface="Calibri"/>
                <a:ea typeface="Calibri"/>
                <a:cs typeface="Calibri"/>
                <a:sym typeface="Calibri"/>
              </a:defRPr>
            </a:lvl7pPr>
            <a:lvl8pPr marL="3657600" marR="0" lvl="7" indent="-228600" algn="l" rtl="0">
              <a:spcBef>
                <a:spcPts val="150"/>
              </a:spcBef>
              <a:spcAft>
                <a:spcPts val="0"/>
              </a:spcAft>
              <a:buClr>
                <a:schemeClr val="lt1"/>
              </a:buClr>
              <a:buSzPts val="750"/>
              <a:buFont typeface="Arial"/>
              <a:buNone/>
              <a:defRPr sz="750" b="0" i="0" u="none" strike="noStrike" cap="none">
                <a:solidFill>
                  <a:schemeClr val="lt1"/>
                </a:solidFill>
                <a:latin typeface="Calibri"/>
                <a:ea typeface="Calibri"/>
                <a:cs typeface="Calibri"/>
                <a:sym typeface="Calibri"/>
              </a:defRPr>
            </a:lvl8pPr>
            <a:lvl9pPr marL="4114800" marR="0" lvl="8" indent="-228600" algn="l" rtl="0">
              <a:spcBef>
                <a:spcPts val="150"/>
              </a:spcBef>
              <a:spcAft>
                <a:spcPts val="0"/>
              </a:spcAft>
              <a:buClr>
                <a:schemeClr val="lt1"/>
              </a:buClr>
              <a:buSzPts val="750"/>
              <a:buFont typeface="Arial"/>
              <a:buNone/>
              <a:defRPr sz="750" b="0" i="0" u="none" strike="noStrike" cap="none">
                <a:solidFill>
                  <a:schemeClr val="lt1"/>
                </a:solidFill>
                <a:latin typeface="Calibri"/>
                <a:ea typeface="Calibri"/>
                <a:cs typeface="Calibri"/>
                <a:sym typeface="Calibri"/>
              </a:defRPr>
            </a:lvl9pPr>
          </a:lstStyle>
          <a:p>
            <a:endParaRPr/>
          </a:p>
        </p:txBody>
      </p:sp>
      <p:pic>
        <p:nvPicPr>
          <p:cNvPr id="213" name="Shape 213"/>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214" name="Shape 214"/>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15"/>
        <p:cNvGrpSpPr/>
        <p:nvPr/>
      </p:nvGrpSpPr>
      <p:grpSpPr>
        <a:xfrm>
          <a:off x="0" y="0"/>
          <a:ext cx="0" cy="0"/>
          <a:chOff x="0" y="0"/>
          <a:chExt cx="0" cy="0"/>
        </a:xfrm>
      </p:grpSpPr>
      <p:sp>
        <p:nvSpPr>
          <p:cNvPr id="216" name="Shape 216"/>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17"/>
        <p:cNvGrpSpPr/>
        <p:nvPr/>
      </p:nvGrpSpPr>
      <p:grpSpPr>
        <a:xfrm>
          <a:off x="0" y="0"/>
          <a:ext cx="0" cy="0"/>
          <a:chOff x="0" y="0"/>
          <a:chExt cx="0" cy="0"/>
        </a:xfrm>
      </p:grpSpPr>
      <p:sp>
        <p:nvSpPr>
          <p:cNvPr id="218" name="Shape 218"/>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19" name="Shape 219"/>
          <p:cNvSpPr txBox="1">
            <a:spLocks noGrp="1"/>
          </p:cNvSpPr>
          <p:nvPr>
            <p:ph type="body" idx="1"/>
          </p:nvPr>
        </p:nvSpPr>
        <p:spPr>
          <a:xfrm>
            <a:off x="564022" y="803304"/>
            <a:ext cx="8203963" cy="4862557"/>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EW_Header + Content">
  <p:cSld name="NEW_Header + Content">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Arial"/>
              <a:buChar char="»"/>
              <a:defRPr sz="14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body" idx="2"/>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8" name="Shape 228"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29" name="Shape 229"/>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EW Header + Graphic">
  <p:cSld name="NEW Header + Graphic">
    <p:spTree>
      <p:nvGrpSpPr>
        <p:cNvPr id="1" name="Shape 230"/>
        <p:cNvGrpSpPr/>
        <p:nvPr/>
      </p:nvGrpSpPr>
      <p:grpSpPr>
        <a:xfrm>
          <a:off x="0" y="0"/>
          <a:ext cx="0" cy="0"/>
          <a:chOff x="0" y="0"/>
          <a:chExt cx="0" cy="0"/>
        </a:xfrm>
      </p:grpSpPr>
      <p:sp>
        <p:nvSpPr>
          <p:cNvPr id="231" name="Shape 231"/>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1pPr>
            <a:lvl2pPr marR="0" lvl="1"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R="0" lvl="2"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R="0" lvl="3"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R="0" lvl="4"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Arial Black"/>
                <a:ea typeface="Arial Black"/>
                <a:cs typeface="Arial Black"/>
                <a:sym typeface="Arial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3" name="Shape 233"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34" name="Shape 234"/>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EW Title Slide">
  <p:cSld name="NEW Title Slide">
    <p:bg>
      <p:bgPr>
        <a:solidFill>
          <a:schemeClr val="lt2"/>
        </a:solidFill>
        <a:effectLst/>
      </p:bgPr>
    </p:bg>
    <p:spTree>
      <p:nvGrpSpPr>
        <p:cNvPr id="1" name="Shape 235"/>
        <p:cNvGrpSpPr/>
        <p:nvPr/>
      </p:nvGrpSpPr>
      <p:grpSpPr>
        <a:xfrm>
          <a:off x="0" y="0"/>
          <a:ext cx="0" cy="0"/>
          <a:chOff x="0" y="0"/>
          <a:chExt cx="0" cy="0"/>
        </a:xfrm>
      </p:grpSpPr>
      <p:pic>
        <p:nvPicPr>
          <p:cNvPr id="236" name="Shape 236" descr="UW_W Logo_White.png"/>
          <p:cNvPicPr preferRelativeResize="0"/>
          <p:nvPr/>
        </p:nvPicPr>
        <p:blipFill rotWithShape="1">
          <a:blip r:embed="rId2">
            <a:alphaModFix/>
          </a:blip>
          <a:srcRect/>
          <a:stretch/>
        </p:blipFill>
        <p:spPr>
          <a:xfrm>
            <a:off x="7483915" y="5945854"/>
            <a:ext cx="1371600" cy="923544"/>
          </a:xfrm>
          <a:prstGeom prst="rect">
            <a:avLst/>
          </a:prstGeom>
          <a:noFill/>
          <a:ln>
            <a:noFill/>
          </a:ln>
        </p:spPr>
      </p:pic>
      <p:sp>
        <p:nvSpPr>
          <p:cNvPr id="237" name="Shape 237"/>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dk2"/>
              </a:buClr>
              <a:buSzPts val="5000"/>
              <a:buFont typeface="Arial"/>
              <a:buNone/>
              <a:defRPr sz="5000" b="0" i="0" u="none" strike="noStrike" cap="none">
                <a:solidFill>
                  <a:schemeClr val="dk2"/>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8" name="Shape 238" descr="Bar_RtAngle_7502_RGB.png"/>
          <p:cNvPicPr preferRelativeResize="0"/>
          <p:nvPr/>
        </p:nvPicPr>
        <p:blipFill rotWithShape="1">
          <a:blip r:embed="rId3">
            <a:alphaModFix/>
          </a:blip>
          <a:srcRect/>
          <a:stretch/>
        </p:blipFill>
        <p:spPr>
          <a:xfrm>
            <a:off x="813587" y="4006085"/>
            <a:ext cx="2284303" cy="112770"/>
          </a:xfrm>
          <a:prstGeom prst="rect">
            <a:avLst/>
          </a:prstGeom>
          <a:noFill/>
          <a:ln>
            <a:noFill/>
          </a:ln>
        </p:spPr>
      </p:pic>
      <p:sp>
        <p:nvSpPr>
          <p:cNvPr id="239" name="Shape 239"/>
          <p:cNvSpPr txBox="1">
            <a:spLocks noGrp="1"/>
          </p:cNvSpPr>
          <p:nvPr>
            <p:ph type="body" idx="2"/>
          </p:nvPr>
        </p:nvSpPr>
        <p:spPr>
          <a:xfrm>
            <a:off x="671756" y="4303360"/>
            <a:ext cx="6626352" cy="1642494"/>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2"/>
              </a:buClr>
              <a:buSzPts val="2400"/>
              <a:buFont typeface="Arial"/>
              <a:buNone/>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228600" algn="l" rtl="0">
              <a:spcBef>
                <a:spcPts val="320"/>
              </a:spcBef>
              <a:spcAft>
                <a:spcPts val="0"/>
              </a:spcAft>
              <a:buClr>
                <a:schemeClr val="dk2"/>
              </a:buClr>
              <a:buSzPts val="1600"/>
              <a:buFont typeface="Arial"/>
              <a:buNone/>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0" name="Shape 240"/>
          <p:cNvPicPr preferRelativeResize="0"/>
          <p:nvPr/>
        </p:nvPicPr>
        <p:blipFill rotWithShape="1">
          <a:blip r:embed="rId4">
            <a:alphaModFix/>
          </a:blip>
          <a:srcRect/>
          <a:stretch/>
        </p:blipFill>
        <p:spPr>
          <a:xfrm>
            <a:off x="6400800" y="228600"/>
            <a:ext cx="2517866" cy="573074"/>
          </a:xfrm>
          <a:prstGeom prst="rect">
            <a:avLst/>
          </a:prstGeom>
          <a:noFill/>
          <a:ln>
            <a:noFill/>
          </a:ln>
        </p:spPr>
      </p:pic>
      <p:pic>
        <p:nvPicPr>
          <p:cNvPr id="241" name="Shape 241"/>
          <p:cNvPicPr preferRelativeResize="0"/>
          <p:nvPr/>
        </p:nvPicPr>
        <p:blipFill rotWithShape="1">
          <a:blip r:embed="rId5">
            <a:alphaModFix/>
          </a:blip>
          <a:srcRect/>
          <a:stretch/>
        </p:blipFill>
        <p:spPr>
          <a:xfrm>
            <a:off x="7483796" y="5936474"/>
            <a:ext cx="1371719" cy="92057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EW Section Title Slide" type="title">
  <p:cSld name="TITLE">
    <p:spTree>
      <p:nvGrpSpPr>
        <p:cNvPr id="1" name="Shape 242"/>
        <p:cNvGrpSpPr/>
        <p:nvPr/>
      </p:nvGrpSpPr>
      <p:grpSpPr>
        <a:xfrm>
          <a:off x="0" y="0"/>
          <a:ext cx="0" cy="0"/>
          <a:chOff x="0" y="0"/>
          <a:chExt cx="0" cy="0"/>
        </a:xfrm>
      </p:grpSpPr>
      <p:sp>
        <p:nvSpPr>
          <p:cNvPr id="243" name="Shape 243"/>
          <p:cNvSpPr txBox="1">
            <a:spLocks noGrp="1"/>
          </p:cNvSpPr>
          <p:nvPr>
            <p:ph type="ctrTitle"/>
          </p:nvPr>
        </p:nvSpPr>
        <p:spPr>
          <a:xfrm>
            <a:off x="554935" y="4464028"/>
            <a:ext cx="6858000" cy="1244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5000"/>
              <a:buFont typeface="Encode Sans Black"/>
              <a:buNone/>
              <a:defRPr sz="500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4" name="Shape 244"/>
          <p:cNvSpPr txBox="1">
            <a:spLocks noGrp="1"/>
          </p:cNvSpPr>
          <p:nvPr>
            <p:ph type="subTitle" idx="1"/>
          </p:nvPr>
        </p:nvSpPr>
        <p:spPr>
          <a:xfrm>
            <a:off x="554934" y="3694376"/>
            <a:ext cx="6858000" cy="754025"/>
          </a:xfrm>
          <a:prstGeom prst="rect">
            <a:avLst/>
          </a:prstGeom>
          <a:noFill/>
          <a:ln>
            <a:noFill/>
          </a:ln>
        </p:spPr>
        <p:txBody>
          <a:bodyPr spcFirstLastPara="1" wrap="square" lIns="91425" tIns="45700" rIns="91425" bIns="45700" anchor="b" anchorCtr="0"/>
          <a:lstStyle>
            <a:lvl1pPr marR="0" lvl="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ctr" rtl="0">
              <a:spcBef>
                <a:spcPts val="300"/>
              </a:spcBef>
              <a:spcAft>
                <a:spcPts val="0"/>
              </a:spcAft>
              <a:buClr>
                <a:schemeClr val="dk2"/>
              </a:buClr>
              <a:buSzPts val="1500"/>
              <a:buFont typeface="Arial"/>
              <a:buNone/>
              <a:defRPr sz="1500" b="1" i="0" u="none" strike="noStrike" cap="none">
                <a:solidFill>
                  <a:schemeClr val="dk2"/>
                </a:solidFill>
                <a:latin typeface="Open Sans"/>
                <a:ea typeface="Open Sans"/>
                <a:cs typeface="Open Sans"/>
                <a:sym typeface="Open Sans"/>
              </a:defRPr>
            </a:lvl2pPr>
            <a:lvl3pPr marR="0" lvl="2" algn="ctr" rtl="0">
              <a:spcBef>
                <a:spcPts val="270"/>
              </a:spcBef>
              <a:spcAft>
                <a:spcPts val="0"/>
              </a:spcAft>
              <a:buClr>
                <a:schemeClr val="dk2"/>
              </a:buClr>
              <a:buSzPts val="1350"/>
              <a:buFont typeface="Arial"/>
              <a:buNone/>
              <a:defRPr sz="1350" b="1" i="0" u="none" strike="noStrike" cap="none">
                <a:solidFill>
                  <a:schemeClr val="dk2"/>
                </a:solidFill>
                <a:latin typeface="Open Sans"/>
                <a:ea typeface="Open Sans"/>
                <a:cs typeface="Open Sans"/>
                <a:sym typeface="Open Sans"/>
              </a:defRPr>
            </a:lvl3pPr>
            <a:lvl4pPr marR="0" lvl="3" algn="ctr" rtl="0">
              <a:spcBef>
                <a:spcPts val="240"/>
              </a:spcBef>
              <a:spcAft>
                <a:spcPts val="0"/>
              </a:spcAft>
              <a:buClr>
                <a:schemeClr val="dk2"/>
              </a:buClr>
              <a:buSzPts val="1200"/>
              <a:buFont typeface="Arial"/>
              <a:buNone/>
              <a:defRPr sz="1200" b="1" i="0" u="none" strike="noStrike" cap="none">
                <a:solidFill>
                  <a:schemeClr val="dk2"/>
                </a:solidFill>
                <a:latin typeface="Open Sans"/>
                <a:ea typeface="Open Sans"/>
                <a:cs typeface="Open Sans"/>
                <a:sym typeface="Open Sans"/>
              </a:defRPr>
            </a:lvl4pPr>
            <a:lvl5pPr marR="0" lvl="4" algn="ctr" rtl="0">
              <a:spcBef>
                <a:spcPts val="240"/>
              </a:spcBef>
              <a:spcAft>
                <a:spcPts val="0"/>
              </a:spcAft>
              <a:buClr>
                <a:schemeClr val="dk2"/>
              </a:buClr>
              <a:buSzPts val="1200"/>
              <a:buFont typeface="Arial"/>
              <a:buNone/>
              <a:defRPr sz="1200" b="1" i="0" u="none" strike="noStrike" cap="none">
                <a:solidFill>
                  <a:schemeClr val="dk2"/>
                </a:solidFill>
                <a:latin typeface="Open Sans"/>
                <a:ea typeface="Open Sans"/>
                <a:cs typeface="Open Sans"/>
                <a:sym typeface="Open Sans"/>
              </a:defRPr>
            </a:lvl5pPr>
            <a:lvl6pPr marR="0" lvl="5"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sldNum" idx="12"/>
          </p:nvPr>
        </p:nvSpPr>
        <p:spPr>
          <a:xfrm>
            <a:off x="708660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246" name="Shape 246"/>
          <p:cNvPicPr preferRelativeResize="0"/>
          <p:nvPr/>
        </p:nvPicPr>
        <p:blipFill rotWithShape="1">
          <a:blip r:embed="rId2">
            <a:alphaModFix/>
          </a:blip>
          <a:srcRect/>
          <a:stretch/>
        </p:blipFill>
        <p:spPr>
          <a:xfrm>
            <a:off x="691667" y="5788456"/>
            <a:ext cx="2286198" cy="1158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EW_Header + Subheader + Content">
  <p:cSld name="NEW_Header + Subheader + Content">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Arial"/>
              <a:buChar char="»"/>
              <a:defRPr sz="14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1" name="Shape 25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2" name="Shape 252"/>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EW Two Content">
  <p:cSld name="NEW Two Content">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5" name="Shape 255"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56" name="Shape 256"/>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57" name="Shape 257"/>
          <p:cNvSpPr txBox="1">
            <a:spLocks noGrp="1"/>
          </p:cNvSpPr>
          <p:nvPr>
            <p:ph type="body" idx="2"/>
          </p:nvPr>
        </p:nvSpPr>
        <p:spPr>
          <a:xfrm>
            <a:off x="4811025" y="1736725"/>
            <a:ext cx="4023360" cy="40147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EW Comparison">
  <p:cSld name="NEW Comparison">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1" name="Shape 261"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62" name="Shape 262"/>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63" name="Shape 263"/>
          <p:cNvSpPr txBox="1">
            <a:spLocks noGrp="1"/>
          </p:cNvSpPr>
          <p:nvPr>
            <p:ph type="body" idx="2"/>
          </p:nvPr>
        </p:nvSpPr>
        <p:spPr>
          <a:xfrm>
            <a:off x="4811025" y="2559423"/>
            <a:ext cx="4023360" cy="319209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3"/>
          </p:nvPr>
        </p:nvSpPr>
        <p:spPr>
          <a:xfrm>
            <a:off x="658523" y="2559423"/>
            <a:ext cx="4023360" cy="319151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4"/>
          </p:nvPr>
        </p:nvSpPr>
        <p:spPr>
          <a:xfrm>
            <a:off x="658523" y="1620183"/>
            <a:ext cx="4023360" cy="8239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dk2"/>
              </a:buClr>
              <a:buSzPts val="1500"/>
              <a:buFont typeface="Arial"/>
              <a:buNone/>
              <a:defRPr sz="1500" b="1" i="0" u="none" strike="noStrike" cap="none">
                <a:solidFill>
                  <a:schemeClr val="dk2"/>
                </a:solidFill>
                <a:latin typeface="Open Sans"/>
                <a:ea typeface="Open Sans"/>
                <a:cs typeface="Open Sans"/>
                <a:sym typeface="Open Sans"/>
              </a:defRPr>
            </a:lvl2pPr>
            <a:lvl3pPr marL="1371600" marR="0" lvl="2" indent="-228600" algn="l" rtl="0">
              <a:spcBef>
                <a:spcPts val="270"/>
              </a:spcBef>
              <a:spcAft>
                <a:spcPts val="0"/>
              </a:spcAft>
              <a:buClr>
                <a:schemeClr val="dk2"/>
              </a:buClr>
              <a:buSzPts val="1350"/>
              <a:buFont typeface="Arial"/>
              <a:buNone/>
              <a:defRPr sz="1350" b="1" i="0" u="none" strike="noStrike" cap="none">
                <a:solidFill>
                  <a:schemeClr val="dk2"/>
                </a:solidFill>
                <a:latin typeface="Open Sans"/>
                <a:ea typeface="Open Sans"/>
                <a:cs typeface="Open Sans"/>
                <a:sym typeface="Open Sans"/>
              </a:defRPr>
            </a:lvl3pPr>
            <a:lvl4pPr marL="1828800" marR="0" lvl="3" indent="-228600" algn="l" rtl="0">
              <a:spcBef>
                <a:spcPts val="240"/>
              </a:spcBef>
              <a:spcAft>
                <a:spcPts val="0"/>
              </a:spcAft>
              <a:buClr>
                <a:schemeClr val="dk2"/>
              </a:buClr>
              <a:buSzPts val="1200"/>
              <a:buFont typeface="Arial"/>
              <a:buNone/>
              <a:defRPr sz="1200" b="1" i="0" u="none" strike="noStrike" cap="none">
                <a:solidFill>
                  <a:schemeClr val="dk2"/>
                </a:solidFill>
                <a:latin typeface="Open Sans"/>
                <a:ea typeface="Open Sans"/>
                <a:cs typeface="Open Sans"/>
                <a:sym typeface="Open Sans"/>
              </a:defRPr>
            </a:lvl4pPr>
            <a:lvl5pPr marL="2286000" marR="0" lvl="4" indent="-228600" algn="l" rtl="0">
              <a:spcBef>
                <a:spcPts val="240"/>
              </a:spcBef>
              <a:spcAft>
                <a:spcPts val="0"/>
              </a:spcAft>
              <a:buClr>
                <a:schemeClr val="dk2"/>
              </a:buClr>
              <a:buSzPts val="1200"/>
              <a:buFont typeface="Arial"/>
              <a:buNone/>
              <a:defRPr sz="1200" b="1" i="0" u="none" strike="noStrike" cap="none">
                <a:solidFill>
                  <a:schemeClr val="dk2"/>
                </a:solidFill>
                <a:latin typeface="Open Sans"/>
                <a:ea typeface="Open Sans"/>
                <a:cs typeface="Open Sans"/>
                <a:sym typeface="Open Sans"/>
              </a:defRPr>
            </a:lvl5pPr>
            <a:lvl6pPr marL="2743200" marR="0" lvl="5"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body" idx="5"/>
          </p:nvPr>
        </p:nvSpPr>
        <p:spPr>
          <a:xfrm>
            <a:off x="4811025" y="1626723"/>
            <a:ext cx="4023360" cy="8239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spcBef>
                <a:spcPts val="300"/>
              </a:spcBef>
              <a:spcAft>
                <a:spcPts val="0"/>
              </a:spcAft>
              <a:buClr>
                <a:schemeClr val="dk2"/>
              </a:buClr>
              <a:buSzPts val="1500"/>
              <a:buFont typeface="Arial"/>
              <a:buNone/>
              <a:defRPr sz="1500" b="1" i="0" u="none" strike="noStrike" cap="none">
                <a:solidFill>
                  <a:schemeClr val="dk2"/>
                </a:solidFill>
                <a:latin typeface="Open Sans"/>
                <a:ea typeface="Open Sans"/>
                <a:cs typeface="Open Sans"/>
                <a:sym typeface="Open Sans"/>
              </a:defRPr>
            </a:lvl2pPr>
            <a:lvl3pPr marL="1371600" marR="0" lvl="2" indent="-228600" algn="l" rtl="0">
              <a:spcBef>
                <a:spcPts val="270"/>
              </a:spcBef>
              <a:spcAft>
                <a:spcPts val="0"/>
              </a:spcAft>
              <a:buClr>
                <a:schemeClr val="dk2"/>
              </a:buClr>
              <a:buSzPts val="1350"/>
              <a:buFont typeface="Arial"/>
              <a:buNone/>
              <a:defRPr sz="1350" b="1" i="0" u="none" strike="noStrike" cap="none">
                <a:solidFill>
                  <a:schemeClr val="dk2"/>
                </a:solidFill>
                <a:latin typeface="Open Sans"/>
                <a:ea typeface="Open Sans"/>
                <a:cs typeface="Open Sans"/>
                <a:sym typeface="Open Sans"/>
              </a:defRPr>
            </a:lvl3pPr>
            <a:lvl4pPr marL="1828800" marR="0" lvl="3" indent="-228600" algn="l" rtl="0">
              <a:spcBef>
                <a:spcPts val="240"/>
              </a:spcBef>
              <a:spcAft>
                <a:spcPts val="0"/>
              </a:spcAft>
              <a:buClr>
                <a:schemeClr val="dk2"/>
              </a:buClr>
              <a:buSzPts val="1200"/>
              <a:buFont typeface="Arial"/>
              <a:buNone/>
              <a:defRPr sz="1200" b="1" i="0" u="none" strike="noStrike" cap="none">
                <a:solidFill>
                  <a:schemeClr val="dk2"/>
                </a:solidFill>
                <a:latin typeface="Open Sans"/>
                <a:ea typeface="Open Sans"/>
                <a:cs typeface="Open Sans"/>
                <a:sym typeface="Open Sans"/>
              </a:defRPr>
            </a:lvl4pPr>
            <a:lvl5pPr marL="2286000" marR="0" lvl="4" indent="-228600" algn="l" rtl="0">
              <a:spcBef>
                <a:spcPts val="240"/>
              </a:spcBef>
              <a:spcAft>
                <a:spcPts val="0"/>
              </a:spcAft>
              <a:buClr>
                <a:schemeClr val="dk2"/>
              </a:buClr>
              <a:buSzPts val="1200"/>
              <a:buFont typeface="Arial"/>
              <a:buNone/>
              <a:defRPr sz="1200" b="1" i="0" u="none" strike="noStrike" cap="none">
                <a:solidFill>
                  <a:schemeClr val="dk2"/>
                </a:solidFill>
                <a:latin typeface="Open Sans"/>
                <a:ea typeface="Open Sans"/>
                <a:cs typeface="Open Sans"/>
                <a:sym typeface="Open Sans"/>
              </a:defRPr>
            </a:lvl5pPr>
            <a:lvl6pPr marL="2743200" marR="0" lvl="5"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EW Three Content">
  <p:cSld name="NEW Three Content">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9" name="Shape 269"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70" name="Shape 270"/>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71" name="Shape 271"/>
          <p:cNvSpPr txBox="1">
            <a:spLocks noGrp="1"/>
          </p:cNvSpPr>
          <p:nvPr>
            <p:ph type="body" idx="2"/>
          </p:nvPr>
        </p:nvSpPr>
        <p:spPr>
          <a:xfrm>
            <a:off x="4811025" y="1736724"/>
            <a:ext cx="4023360" cy="19202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body" idx="3"/>
          </p:nvPr>
        </p:nvSpPr>
        <p:spPr>
          <a:xfrm>
            <a:off x="658523" y="1736725"/>
            <a:ext cx="4023360" cy="401421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body" idx="4"/>
          </p:nvPr>
        </p:nvSpPr>
        <p:spPr>
          <a:xfrm>
            <a:off x="4811025" y="3811928"/>
            <a:ext cx="4023360" cy="192024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EW Four Content">
  <p:cSld name="NEW Four Content">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chemeClr val="dk1"/>
              </a:buClr>
              <a:buSzPts val="3000"/>
              <a:buFont typeface="Arial"/>
              <a:buNone/>
              <a:defRPr sz="3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360"/>
              </a:spcBef>
              <a:spcAft>
                <a:spcPts val="0"/>
              </a:spcAft>
              <a:buClr>
                <a:srgbClr val="E8D3A2"/>
              </a:buClr>
              <a:buSzPts val="1800"/>
              <a:buFont typeface="Arial"/>
              <a:buNone/>
              <a:defRPr sz="18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320"/>
              </a:spcBef>
              <a:spcAft>
                <a:spcPts val="0"/>
              </a:spcAft>
              <a:buClr>
                <a:srgbClr val="E8D3A2"/>
              </a:buClr>
              <a:buSzPts val="1600"/>
              <a:buFont typeface="Arial"/>
              <a:buNone/>
              <a:defRPr sz="16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6" name="Shape 276" descr="Bar_RtAngle_7502_RGB.png"/>
          <p:cNvPicPr preferRelativeResize="0"/>
          <p:nvPr/>
        </p:nvPicPr>
        <p:blipFill rotWithShape="1">
          <a:blip r:embed="rId2">
            <a:alphaModFix/>
          </a:blip>
          <a:srcRect/>
          <a:stretch/>
        </p:blipFill>
        <p:spPr>
          <a:xfrm>
            <a:off x="784225" y="1437805"/>
            <a:ext cx="1358184" cy="67050"/>
          </a:xfrm>
          <a:prstGeom prst="rect">
            <a:avLst/>
          </a:prstGeom>
          <a:noFill/>
          <a:ln>
            <a:noFill/>
          </a:ln>
        </p:spPr>
      </p:pic>
      <p:sp>
        <p:nvSpPr>
          <p:cNvPr id="277" name="Shape 277"/>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78" name="Shape 278"/>
          <p:cNvSpPr txBox="1">
            <a:spLocks noGrp="1"/>
          </p:cNvSpPr>
          <p:nvPr>
            <p:ph type="body" idx="2"/>
          </p:nvPr>
        </p:nvSpPr>
        <p:spPr>
          <a:xfrm>
            <a:off x="4811025" y="1736725"/>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body" idx="3"/>
          </p:nvPr>
        </p:nvSpPr>
        <p:spPr>
          <a:xfrm>
            <a:off x="658523" y="1736725"/>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body" idx="4"/>
          </p:nvPr>
        </p:nvSpPr>
        <p:spPr>
          <a:xfrm>
            <a:off x="658523" y="3871750"/>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Shape 281"/>
          <p:cNvSpPr txBox="1">
            <a:spLocks noGrp="1"/>
          </p:cNvSpPr>
          <p:nvPr>
            <p:ph type="body" idx="5"/>
          </p:nvPr>
        </p:nvSpPr>
        <p:spPr>
          <a:xfrm>
            <a:off x="4811025" y="3855164"/>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2" name="Shape 282"/>
          <p:cNvSpPr txBox="1">
            <a:spLocks noGrp="1"/>
          </p:cNvSpPr>
          <p:nvPr>
            <p:ph type="body" idx="6"/>
          </p:nvPr>
        </p:nvSpPr>
        <p:spPr>
          <a:xfrm>
            <a:off x="4833059" y="1720139"/>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body" idx="7"/>
          </p:nvPr>
        </p:nvSpPr>
        <p:spPr>
          <a:xfrm>
            <a:off x="680557" y="1720139"/>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body" idx="8"/>
          </p:nvPr>
        </p:nvSpPr>
        <p:spPr>
          <a:xfrm>
            <a:off x="680557" y="3855164"/>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body" idx="9"/>
          </p:nvPr>
        </p:nvSpPr>
        <p:spPr>
          <a:xfrm>
            <a:off x="4833059" y="3838578"/>
            <a:ext cx="4023360" cy="201168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EW Content with Caption" type="objTx">
  <p:cSld name="OBJECT_WITH_CAPTION_TEX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676656" y="374904"/>
            <a:ext cx="2949178" cy="155448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8" name="Shape 28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body" idx="2"/>
          </p:nvPr>
        </p:nvSpPr>
        <p:spPr>
          <a:xfrm>
            <a:off x="840000" y="2238998"/>
            <a:ext cx="2739019" cy="362999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marL="914400" marR="0" lvl="1" indent="-228600" algn="l" rtl="0">
              <a:spcBef>
                <a:spcPts val="210"/>
              </a:spcBef>
              <a:spcAft>
                <a:spcPts val="0"/>
              </a:spcAft>
              <a:buClr>
                <a:schemeClr val="dk2"/>
              </a:buClr>
              <a:buSzPts val="1050"/>
              <a:buFont typeface="Arial"/>
              <a:buNone/>
              <a:defRPr sz="1050" b="1" i="0" u="none" strike="noStrike" cap="none">
                <a:solidFill>
                  <a:schemeClr val="dk2"/>
                </a:solidFill>
                <a:latin typeface="Open Sans"/>
                <a:ea typeface="Open Sans"/>
                <a:cs typeface="Open Sans"/>
                <a:sym typeface="Open Sans"/>
              </a:defRPr>
            </a:lvl2pPr>
            <a:lvl3pPr marL="1371600" marR="0" lvl="2" indent="-228600" algn="l" rtl="0">
              <a:spcBef>
                <a:spcPts val="180"/>
              </a:spcBef>
              <a:spcAft>
                <a:spcPts val="0"/>
              </a:spcAft>
              <a:buClr>
                <a:schemeClr val="dk2"/>
              </a:buClr>
              <a:buSzPts val="900"/>
              <a:buFont typeface="Arial"/>
              <a:buNone/>
              <a:defRPr sz="900" b="1" i="0" u="none" strike="noStrike" cap="none">
                <a:solidFill>
                  <a:schemeClr val="dk2"/>
                </a:solidFill>
                <a:latin typeface="Open Sans"/>
                <a:ea typeface="Open Sans"/>
                <a:cs typeface="Open Sans"/>
                <a:sym typeface="Open Sans"/>
              </a:defRPr>
            </a:lvl3pPr>
            <a:lvl4pPr marL="1828800" marR="0" lvl="3" indent="-228600" algn="l" rtl="0">
              <a:spcBef>
                <a:spcPts val="150"/>
              </a:spcBef>
              <a:spcAft>
                <a:spcPts val="0"/>
              </a:spcAft>
              <a:buClr>
                <a:schemeClr val="dk2"/>
              </a:buClr>
              <a:buSzPts val="750"/>
              <a:buFont typeface="Arial"/>
              <a:buNone/>
              <a:defRPr sz="750" b="1" i="0" u="none" strike="noStrike" cap="none">
                <a:solidFill>
                  <a:schemeClr val="dk2"/>
                </a:solidFill>
                <a:latin typeface="Open Sans"/>
                <a:ea typeface="Open Sans"/>
                <a:cs typeface="Open Sans"/>
                <a:sym typeface="Open Sans"/>
              </a:defRPr>
            </a:lvl4pPr>
            <a:lvl5pPr marL="2286000" marR="0" lvl="4" indent="-228600" algn="l" rtl="0">
              <a:spcBef>
                <a:spcPts val="150"/>
              </a:spcBef>
              <a:spcAft>
                <a:spcPts val="0"/>
              </a:spcAft>
              <a:buClr>
                <a:schemeClr val="dk2"/>
              </a:buClr>
              <a:buSzPts val="750"/>
              <a:buFont typeface="Arial"/>
              <a:buNone/>
              <a:defRPr sz="750" b="1" i="0" u="none" strike="noStrike" cap="none">
                <a:solidFill>
                  <a:schemeClr val="dk2"/>
                </a:solidFill>
                <a:latin typeface="Open Sans"/>
                <a:ea typeface="Open Sans"/>
                <a:cs typeface="Open Sans"/>
                <a:sym typeface="Open Sans"/>
              </a:defRPr>
            </a:lvl5pPr>
            <a:lvl6pPr marL="2743200" marR="0" lvl="5" indent="-228600" algn="l" rtl="0">
              <a:spcBef>
                <a:spcPts val="15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spcBef>
                <a:spcPts val="15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spcBef>
                <a:spcPts val="15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spcBef>
                <a:spcPts val="15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pic>
        <p:nvPicPr>
          <p:cNvPr id="290" name="Shape 290"/>
          <p:cNvPicPr preferRelativeResize="0"/>
          <p:nvPr/>
        </p:nvPicPr>
        <p:blipFill rotWithShape="1">
          <a:blip r:embed="rId2">
            <a:alphaModFix/>
          </a:blip>
          <a:srcRect/>
          <a:stretch/>
        </p:blipFill>
        <p:spPr>
          <a:xfrm>
            <a:off x="840000" y="2057400"/>
            <a:ext cx="1359526" cy="73158"/>
          </a:xfrm>
          <a:prstGeom prst="rect">
            <a:avLst/>
          </a:prstGeom>
          <a:noFill/>
          <a:ln>
            <a:noFill/>
          </a:ln>
        </p:spPr>
      </p:pic>
      <p:sp>
        <p:nvSpPr>
          <p:cNvPr id="291" name="Shape 291"/>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EW Blank" type="blank">
  <p:cSld name="BLANK">
    <p:spTree>
      <p:nvGrpSpPr>
        <p:cNvPr id="1" name="Shape 292"/>
        <p:cNvGrpSpPr/>
        <p:nvPr/>
      </p:nvGrpSpPr>
      <p:grpSpPr>
        <a:xfrm>
          <a:off x="0" y="0"/>
          <a:ext cx="0" cy="0"/>
          <a:chOff x="0" y="0"/>
          <a:chExt cx="0" cy="0"/>
        </a:xfrm>
      </p:grpSpPr>
      <p:sp>
        <p:nvSpPr>
          <p:cNvPr id="293" name="Shape 293"/>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NEW LastSlide">
  <p:cSld name="NEW LastSlide">
    <p:spTree>
      <p:nvGrpSpPr>
        <p:cNvPr id="1" name="Shape 294"/>
        <p:cNvGrpSpPr/>
        <p:nvPr/>
      </p:nvGrpSpPr>
      <p:grpSpPr>
        <a:xfrm>
          <a:off x="0" y="0"/>
          <a:ext cx="0" cy="0"/>
          <a:chOff x="0" y="0"/>
          <a:chExt cx="0" cy="0"/>
        </a:xfrm>
      </p:grpSpPr>
      <p:sp>
        <p:nvSpPr>
          <p:cNvPr id="295" name="Shape 295"/>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96" name="Shape 296"/>
          <p:cNvSpPr txBox="1">
            <a:spLocks noGrp="1"/>
          </p:cNvSpPr>
          <p:nvPr>
            <p:ph type="body" idx="1"/>
          </p:nvPr>
        </p:nvSpPr>
        <p:spPr>
          <a:xfrm>
            <a:off x="564022" y="803304"/>
            <a:ext cx="8203963" cy="4862557"/>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98"/>
        <p:cNvGrpSpPr/>
        <p:nvPr/>
      </p:nvGrpSpPr>
      <p:grpSpPr>
        <a:xfrm>
          <a:off x="0" y="0"/>
          <a:ext cx="0" cy="0"/>
          <a:chOff x="0" y="0"/>
          <a:chExt cx="0" cy="0"/>
        </a:xfrm>
      </p:grpSpPr>
      <p:pic>
        <p:nvPicPr>
          <p:cNvPr id="299" name="Shape 29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00" name="Shape 300"/>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301" name="Shape 301"/>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2" name="Shape 30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5" name="Shape 305"/>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6" name="Shape 306"/>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7" name="Shape 307"/>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308" name="Shape 30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309"/>
        <p:cNvGrpSpPr/>
        <p:nvPr/>
      </p:nvGrpSpPr>
      <p:grpSpPr>
        <a:xfrm>
          <a:off x="0" y="0"/>
          <a:ext cx="0" cy="0"/>
          <a:chOff x="0" y="0"/>
          <a:chExt cx="0" cy="0"/>
        </a:xfrm>
      </p:grpSpPr>
      <p:pic>
        <p:nvPicPr>
          <p:cNvPr id="310" name="Shape 310"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311" name="Shape 31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12" name="Shape 312"/>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13" name="Shape 31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316" name="Shape 316"/>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17" name="Shape 31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18" name="Shape 31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2" name="Shape 32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4" name="Shape 3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5" name="Shape 32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9" name="Shape 329"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30" name="Shape 33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3" name="Shape 33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34" name="Shape 334"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35" name="Shape 335"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8" name="Shape 33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0" name="Shape 340"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341" name="Shape 341"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42"/>
        <p:cNvGrpSpPr/>
        <p:nvPr/>
      </p:nvGrpSpPr>
      <p:grpSpPr>
        <a:xfrm>
          <a:off x="0" y="0"/>
          <a:ext cx="0" cy="0"/>
          <a:chOff x="0" y="0"/>
          <a:chExt cx="0" cy="0"/>
        </a:xfrm>
      </p:grpSpPr>
      <p:sp>
        <p:nvSpPr>
          <p:cNvPr id="343" name="Shape 343"/>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Shape 34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45" name="Shape 345"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346" name="Shape 346"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3"/>
        <p:cNvGrpSpPr/>
        <p:nvPr/>
      </p:nvGrpSpPr>
      <p:grpSpPr>
        <a:xfrm>
          <a:off x="0" y="0"/>
          <a:ext cx="0" cy="0"/>
          <a:chOff x="0" y="0"/>
          <a:chExt cx="0" cy="0"/>
        </a:xfrm>
      </p:grpSpPr>
      <p:sp>
        <p:nvSpPr>
          <p:cNvPr id="354" name="Shape 35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5" name="Shape 3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56" name="Shape 3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7" name="Shape 3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8" name="Shape 3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1" name="Shape 3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3" name="Shape 3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4" name="Shape 3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7" name="Shape 3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8" name="Shape 3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9" name="Shape 3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0" name="Shape 3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3" name="Shape 37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Shape 37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Shape 3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6" name="Shape 3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7" name="Shape 3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0" name="Shape 38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1" name="Shape 38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2" name="Shape 38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3" name="Shape 38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4" name="Shape 3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5" name="Shape 3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6" name="Shape 3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9" name="Shape 3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0" name="Shape 3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1" name="Shape 3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2"/>
        <p:cNvGrpSpPr/>
        <p:nvPr/>
      </p:nvGrpSpPr>
      <p:grpSpPr>
        <a:xfrm>
          <a:off x="0" y="0"/>
          <a:ext cx="0" cy="0"/>
          <a:chOff x="0" y="0"/>
          <a:chExt cx="0" cy="0"/>
        </a:xfrm>
      </p:grpSpPr>
      <p:sp>
        <p:nvSpPr>
          <p:cNvPr id="393" name="Shape 3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4" name="Shape 3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5" name="Shape 3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8" name="Shape 39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9" name="Shape 39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0" name="Shape 4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1" name="Shape 4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2" name="Shape 4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5" name="Shape 40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6" name="Shape 40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07" name="Shape 4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8" name="Shape 4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9" name="Shape 4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2" name="Shape 4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4" name="Shape 4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5" name="Shape 4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8" name="Shape 41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9" name="Shape 4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0" name="Shape 4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1" name="Shape 4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423"/>
        <p:cNvGrpSpPr/>
        <p:nvPr/>
      </p:nvGrpSpPr>
      <p:grpSpPr>
        <a:xfrm>
          <a:off x="0" y="0"/>
          <a:ext cx="0" cy="0"/>
          <a:chOff x="0" y="0"/>
          <a:chExt cx="0" cy="0"/>
        </a:xfrm>
      </p:grpSpPr>
      <p:pic>
        <p:nvPicPr>
          <p:cNvPr id="424" name="Shape 424" descr="UW_W Logo_White.png"/>
          <p:cNvPicPr preferRelativeResize="0"/>
          <p:nvPr/>
        </p:nvPicPr>
        <p:blipFill rotWithShape="1">
          <a:blip r:embed="rId2">
            <a:alphaModFix/>
          </a:blip>
          <a:srcRect/>
          <a:stretch/>
        </p:blipFill>
        <p:spPr>
          <a:xfrm>
            <a:off x="7483915" y="5626608"/>
            <a:ext cx="1371600" cy="1231392"/>
          </a:xfrm>
          <a:prstGeom prst="rect">
            <a:avLst/>
          </a:prstGeom>
          <a:noFill/>
          <a:ln>
            <a:noFill/>
          </a:ln>
        </p:spPr>
      </p:pic>
      <p:pic>
        <p:nvPicPr>
          <p:cNvPr id="425" name="Shape 425"/>
          <p:cNvPicPr preferRelativeResize="0"/>
          <p:nvPr/>
        </p:nvPicPr>
        <p:blipFill rotWithShape="1">
          <a:blip r:embed="rId3">
            <a:alphaModFix/>
          </a:blip>
          <a:srcRect/>
          <a:stretch/>
        </p:blipFill>
        <p:spPr>
          <a:xfrm>
            <a:off x="568081" y="6131476"/>
            <a:ext cx="2416267" cy="284648"/>
          </a:xfrm>
          <a:prstGeom prst="rect">
            <a:avLst/>
          </a:prstGeom>
          <a:noFill/>
          <a:ln>
            <a:noFill/>
          </a:ln>
        </p:spPr>
      </p:pic>
      <p:pic>
        <p:nvPicPr>
          <p:cNvPr id="426" name="Shape 426"/>
          <p:cNvPicPr preferRelativeResize="0"/>
          <p:nvPr/>
        </p:nvPicPr>
        <p:blipFill rotWithShape="1">
          <a:blip r:embed="rId4">
            <a:alphaModFix/>
          </a:blip>
          <a:srcRect/>
          <a:stretch/>
        </p:blipFill>
        <p:spPr>
          <a:xfrm>
            <a:off x="568081" y="4568598"/>
            <a:ext cx="1600201" cy="186267"/>
          </a:xfrm>
          <a:prstGeom prst="rect">
            <a:avLst/>
          </a:prstGeom>
          <a:noFill/>
          <a:ln>
            <a:noFill/>
          </a:ln>
        </p:spPr>
      </p:pic>
      <p:sp>
        <p:nvSpPr>
          <p:cNvPr id="427" name="Shape 427"/>
          <p:cNvSpPr txBox="1">
            <a:spLocks noGrp="1"/>
          </p:cNvSpPr>
          <p:nvPr>
            <p:ph type="title"/>
          </p:nvPr>
        </p:nvSpPr>
        <p:spPr>
          <a:xfrm>
            <a:off x="460375" y="859991"/>
            <a:ext cx="6972300" cy="35223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428"/>
        <p:cNvGrpSpPr/>
        <p:nvPr/>
      </p:nvGrpSpPr>
      <p:grpSpPr>
        <a:xfrm>
          <a:off x="0" y="0"/>
          <a:ext cx="0" cy="0"/>
          <a:chOff x="0" y="0"/>
          <a:chExt cx="0" cy="0"/>
        </a:xfrm>
      </p:grpSpPr>
      <p:pic>
        <p:nvPicPr>
          <p:cNvPr id="429" name="Shape 429" descr="UW_W Logo_White.png"/>
          <p:cNvPicPr preferRelativeResize="0"/>
          <p:nvPr/>
        </p:nvPicPr>
        <p:blipFill rotWithShape="1">
          <a:blip r:embed="rId2">
            <a:alphaModFix/>
          </a:blip>
          <a:srcRect/>
          <a:stretch/>
        </p:blipFill>
        <p:spPr>
          <a:xfrm>
            <a:off x="7483915" y="5626608"/>
            <a:ext cx="1371600" cy="1231392"/>
          </a:xfrm>
          <a:prstGeom prst="rect">
            <a:avLst/>
          </a:prstGeom>
          <a:noFill/>
          <a:ln>
            <a:noFill/>
          </a:ln>
        </p:spPr>
      </p:pic>
      <p:pic>
        <p:nvPicPr>
          <p:cNvPr id="430" name="Shape 430"/>
          <p:cNvPicPr preferRelativeResize="0"/>
          <p:nvPr/>
        </p:nvPicPr>
        <p:blipFill rotWithShape="1">
          <a:blip r:embed="rId3">
            <a:alphaModFix/>
          </a:blip>
          <a:srcRect/>
          <a:stretch/>
        </p:blipFill>
        <p:spPr>
          <a:xfrm>
            <a:off x="568081" y="6234041"/>
            <a:ext cx="2540000" cy="229748"/>
          </a:xfrm>
          <a:prstGeom prst="rect">
            <a:avLst/>
          </a:prstGeom>
          <a:noFill/>
          <a:ln>
            <a:noFill/>
          </a:ln>
        </p:spPr>
      </p:pic>
      <p:pic>
        <p:nvPicPr>
          <p:cNvPr id="431" name="Shape 431"/>
          <p:cNvPicPr preferRelativeResize="0"/>
          <p:nvPr/>
        </p:nvPicPr>
        <p:blipFill rotWithShape="1">
          <a:blip r:embed="rId4">
            <a:alphaModFix/>
          </a:blip>
          <a:srcRect/>
          <a:stretch/>
        </p:blipFill>
        <p:spPr>
          <a:xfrm>
            <a:off x="568081" y="4568598"/>
            <a:ext cx="1600201" cy="186267"/>
          </a:xfrm>
          <a:prstGeom prst="rect">
            <a:avLst/>
          </a:prstGeom>
          <a:noFill/>
          <a:ln>
            <a:noFill/>
          </a:ln>
        </p:spPr>
      </p:pic>
      <p:sp>
        <p:nvSpPr>
          <p:cNvPr id="432" name="Shape 432"/>
          <p:cNvSpPr txBox="1">
            <a:spLocks noGrp="1"/>
          </p:cNvSpPr>
          <p:nvPr>
            <p:ph type="title"/>
          </p:nvPr>
        </p:nvSpPr>
        <p:spPr>
          <a:xfrm>
            <a:off x="460375" y="859991"/>
            <a:ext cx="7023600" cy="35223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447923" y="3093653"/>
            <a:ext cx="8197200" cy="3002400"/>
          </a:xfrm>
          <a:prstGeom prst="rect">
            <a:avLst/>
          </a:prstGeom>
          <a:noFill/>
          <a:ln>
            <a:noFill/>
          </a:ln>
        </p:spPr>
        <p:txBody>
          <a:bodyPr spcFirstLastPara="1" wrap="square" lIns="121900" tIns="60925" rIns="121900" bIns="60925" anchor="t" anchorCtr="0"/>
          <a:lstStyle>
            <a:lvl1pPr marL="457200" marR="0" lvl="0" indent="-381000" algn="l" rtl="0">
              <a:spcBef>
                <a:spcPts val="50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40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0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30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5" name="Shape 435"/>
          <p:cNvSpPr txBox="1">
            <a:spLocks noGrp="1"/>
          </p:cNvSpPr>
          <p:nvPr>
            <p:ph type="body" idx="2"/>
          </p:nvPr>
        </p:nvSpPr>
        <p:spPr>
          <a:xfrm>
            <a:off x="460375" y="2307557"/>
            <a:ext cx="8184900" cy="548400"/>
          </a:xfrm>
          <a:prstGeom prst="rect">
            <a:avLst/>
          </a:prstGeom>
          <a:noFill/>
          <a:ln>
            <a:noFill/>
          </a:ln>
        </p:spPr>
        <p:txBody>
          <a:bodyPr spcFirstLastPara="1" wrap="square" lIns="121900" tIns="60925" rIns="121900" bIns="60925" anchor="t" anchorCtr="0"/>
          <a:lstStyle>
            <a:lvl1pPr marL="457200" marR="0" lvl="0" indent="-228600" algn="l" rtl="0">
              <a:lnSpc>
                <a:spcPct val="90000"/>
              </a:lnSpc>
              <a:spcBef>
                <a:spcPts val="50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60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50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36" name="Shape 436"/>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437" name="Shape 437"/>
          <p:cNvPicPr preferRelativeResize="0"/>
          <p:nvPr/>
        </p:nvPicPr>
        <p:blipFill rotWithShape="1">
          <a:blip r:embed="rId3">
            <a:alphaModFix/>
          </a:blip>
          <a:srcRect/>
          <a:stretch/>
        </p:blipFill>
        <p:spPr>
          <a:xfrm>
            <a:off x="6105038" y="6234041"/>
            <a:ext cx="2540000" cy="229748"/>
          </a:xfrm>
          <a:prstGeom prst="rect">
            <a:avLst/>
          </a:prstGeom>
          <a:noFill/>
          <a:ln>
            <a:noFill/>
          </a:ln>
        </p:spPr>
      </p:pic>
      <p:sp>
        <p:nvSpPr>
          <p:cNvPr id="438" name="Shape 438"/>
          <p:cNvSpPr txBox="1">
            <a:spLocks noGrp="1"/>
          </p:cNvSpPr>
          <p:nvPr>
            <p:ph type="title"/>
          </p:nvPr>
        </p:nvSpPr>
        <p:spPr>
          <a:xfrm>
            <a:off x="447923" y="495348"/>
            <a:ext cx="8197200" cy="13251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447923" y="2307557"/>
            <a:ext cx="8197200" cy="3154500"/>
          </a:xfrm>
          <a:prstGeom prst="rect">
            <a:avLst/>
          </a:prstGeom>
          <a:noFill/>
          <a:ln>
            <a:noFill/>
          </a:ln>
        </p:spPr>
        <p:txBody>
          <a:bodyPr spcFirstLastPara="1" wrap="square" lIns="121900" tIns="60925" rIns="121900" bIns="60925" anchor="t" anchorCtr="0"/>
          <a:lstStyle>
            <a:lvl1pPr marL="457200" marR="0" lvl="0" indent="-381000" algn="l" rtl="0">
              <a:spcBef>
                <a:spcPts val="50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40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0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30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41" name="Shape 441"/>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442" name="Shape 442" descr="UW_W Logo_White.png"/>
          <p:cNvPicPr preferRelativeResize="0"/>
          <p:nvPr/>
        </p:nvPicPr>
        <p:blipFill rotWithShape="1">
          <a:blip r:embed="rId3">
            <a:alphaModFix/>
          </a:blip>
          <a:srcRect/>
          <a:stretch/>
        </p:blipFill>
        <p:spPr>
          <a:xfrm>
            <a:off x="7483915" y="5626608"/>
            <a:ext cx="1371600" cy="1231392"/>
          </a:xfrm>
          <a:prstGeom prst="rect">
            <a:avLst/>
          </a:prstGeom>
          <a:noFill/>
          <a:ln>
            <a:noFill/>
          </a:ln>
        </p:spPr>
      </p:pic>
      <p:sp>
        <p:nvSpPr>
          <p:cNvPr id="443" name="Shape 443"/>
          <p:cNvSpPr txBox="1">
            <a:spLocks noGrp="1"/>
          </p:cNvSpPr>
          <p:nvPr>
            <p:ph type="title"/>
          </p:nvPr>
        </p:nvSpPr>
        <p:spPr>
          <a:xfrm>
            <a:off x="447923" y="492977"/>
            <a:ext cx="8197200" cy="13251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chemeClr val="dk1"/>
        </a:solidFill>
        <a:effectLst/>
      </p:bgPr>
    </p:bg>
    <p:spTree>
      <p:nvGrpSpPr>
        <p:cNvPr id="1" name="Shape 444"/>
        <p:cNvGrpSpPr/>
        <p:nvPr/>
      </p:nvGrpSpPr>
      <p:grpSpPr>
        <a:xfrm>
          <a:off x="0" y="0"/>
          <a:ext cx="0" cy="0"/>
          <a:chOff x="0" y="0"/>
          <a:chExt cx="0" cy="0"/>
        </a:xfrm>
      </p:grpSpPr>
      <p:sp>
        <p:nvSpPr>
          <p:cNvPr id="445" name="Shape 445"/>
          <p:cNvSpPr>
            <a:spLocks noGrp="1"/>
          </p:cNvSpPr>
          <p:nvPr>
            <p:ph type="chart" idx="2"/>
          </p:nvPr>
        </p:nvSpPr>
        <p:spPr>
          <a:xfrm>
            <a:off x="447923" y="2299971"/>
            <a:ext cx="8184900" cy="3770700"/>
          </a:xfrm>
          <a:prstGeom prst="rect">
            <a:avLst/>
          </a:prstGeom>
          <a:noFill/>
          <a:ln>
            <a:noFill/>
          </a:ln>
        </p:spPr>
        <p:txBody>
          <a:bodyPr spcFirstLastPara="1" wrap="square" lIns="121900" tIns="60925" rIns="121900" bIns="60925" anchor="t" anchorCtr="0"/>
          <a:lstStyle>
            <a:lvl1pPr marR="0" lvl="0" algn="l" rtl="0">
              <a:spcBef>
                <a:spcPts val="50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6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446" name="Shape 446"/>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447" name="Shape 447"/>
          <p:cNvPicPr preferRelativeResize="0"/>
          <p:nvPr/>
        </p:nvPicPr>
        <p:blipFill rotWithShape="1">
          <a:blip r:embed="rId3">
            <a:alphaModFix/>
          </a:blip>
          <a:srcRect/>
          <a:stretch/>
        </p:blipFill>
        <p:spPr>
          <a:xfrm>
            <a:off x="6105038" y="6234041"/>
            <a:ext cx="2540000" cy="229748"/>
          </a:xfrm>
          <a:prstGeom prst="rect">
            <a:avLst/>
          </a:prstGeom>
          <a:noFill/>
          <a:ln>
            <a:noFill/>
          </a:ln>
        </p:spPr>
      </p:pic>
      <p:sp>
        <p:nvSpPr>
          <p:cNvPr id="448" name="Shape 448"/>
          <p:cNvSpPr txBox="1">
            <a:spLocks noGrp="1"/>
          </p:cNvSpPr>
          <p:nvPr>
            <p:ph type="title"/>
          </p:nvPr>
        </p:nvSpPr>
        <p:spPr>
          <a:xfrm>
            <a:off x="460375" y="494164"/>
            <a:ext cx="8184900" cy="13251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50"/>
        <p:cNvGrpSpPr/>
        <p:nvPr/>
      </p:nvGrpSpPr>
      <p:grpSpPr>
        <a:xfrm>
          <a:off x="0" y="0"/>
          <a:ext cx="0" cy="0"/>
          <a:chOff x="0" y="0"/>
          <a:chExt cx="0" cy="0"/>
        </a:xfrm>
      </p:grpSpPr>
      <p:pic>
        <p:nvPicPr>
          <p:cNvPr id="451" name="Shape 451"/>
          <p:cNvPicPr preferRelativeResize="0"/>
          <p:nvPr/>
        </p:nvPicPr>
        <p:blipFill rotWithShape="1">
          <a:blip r:embed="rId2">
            <a:alphaModFix/>
          </a:blip>
          <a:srcRect/>
          <a:stretch/>
        </p:blipFill>
        <p:spPr>
          <a:xfrm>
            <a:off x="555381" y="1819205"/>
            <a:ext cx="1103785" cy="128481"/>
          </a:xfrm>
          <a:prstGeom prst="rect">
            <a:avLst/>
          </a:prstGeom>
          <a:noFill/>
          <a:ln>
            <a:noFill/>
          </a:ln>
        </p:spPr>
      </p:pic>
      <p:pic>
        <p:nvPicPr>
          <p:cNvPr id="452" name="Shape 452"/>
          <p:cNvPicPr preferRelativeResize="0"/>
          <p:nvPr/>
        </p:nvPicPr>
        <p:blipFill rotWithShape="1">
          <a:blip r:embed="rId3">
            <a:alphaModFix/>
          </a:blip>
          <a:srcRect/>
          <a:stretch/>
        </p:blipFill>
        <p:spPr>
          <a:xfrm>
            <a:off x="549032" y="1818011"/>
            <a:ext cx="1103785" cy="128483"/>
          </a:xfrm>
          <a:prstGeom prst="rect">
            <a:avLst/>
          </a:prstGeom>
          <a:noFill/>
          <a:ln>
            <a:noFill/>
          </a:ln>
        </p:spPr>
      </p:pic>
      <p:sp>
        <p:nvSpPr>
          <p:cNvPr id="453" name="Shape 453"/>
          <p:cNvSpPr txBox="1">
            <a:spLocks noGrp="1"/>
          </p:cNvSpPr>
          <p:nvPr>
            <p:ph type="body" idx="1"/>
          </p:nvPr>
        </p:nvSpPr>
        <p:spPr>
          <a:xfrm>
            <a:off x="447923" y="3093653"/>
            <a:ext cx="8197200" cy="3002400"/>
          </a:xfrm>
          <a:prstGeom prst="rect">
            <a:avLst/>
          </a:prstGeom>
          <a:noFill/>
          <a:ln>
            <a:noFill/>
          </a:ln>
        </p:spPr>
        <p:txBody>
          <a:bodyPr spcFirstLastPara="1" wrap="square" lIns="121900" tIns="60925" rIns="121900" bIns="60925" anchor="t" anchorCtr="0"/>
          <a:lstStyle>
            <a:lvl1pPr marL="457200" marR="0" lvl="0" indent="-381000" algn="l" rtl="0">
              <a:spcBef>
                <a:spcPts val="50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40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0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30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4" name="Shape 454"/>
          <p:cNvSpPr txBox="1">
            <a:spLocks noGrp="1"/>
          </p:cNvSpPr>
          <p:nvPr>
            <p:ph type="body" idx="2"/>
          </p:nvPr>
        </p:nvSpPr>
        <p:spPr>
          <a:xfrm>
            <a:off x="460375" y="2307557"/>
            <a:ext cx="8184900" cy="548400"/>
          </a:xfrm>
          <a:prstGeom prst="rect">
            <a:avLst/>
          </a:prstGeom>
          <a:noFill/>
          <a:ln>
            <a:noFill/>
          </a:ln>
        </p:spPr>
        <p:txBody>
          <a:bodyPr spcFirstLastPara="1" wrap="square" lIns="121900" tIns="60925" rIns="121900" bIns="60925" anchor="t" anchorCtr="0"/>
          <a:lstStyle>
            <a:lvl1pPr marL="457200" marR="0" lvl="0" indent="-228600"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60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50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5" name="Shape 455"/>
          <p:cNvPicPr preferRelativeResize="0"/>
          <p:nvPr/>
        </p:nvPicPr>
        <p:blipFill rotWithShape="1">
          <a:blip r:embed="rId4">
            <a:alphaModFix/>
          </a:blip>
          <a:srcRect/>
          <a:stretch/>
        </p:blipFill>
        <p:spPr>
          <a:xfrm>
            <a:off x="6105041" y="6234041"/>
            <a:ext cx="2539991" cy="229748"/>
          </a:xfrm>
          <a:prstGeom prst="rect">
            <a:avLst/>
          </a:prstGeom>
          <a:noFill/>
          <a:ln>
            <a:noFill/>
          </a:ln>
        </p:spPr>
      </p:pic>
      <p:sp>
        <p:nvSpPr>
          <p:cNvPr id="456" name="Shape 456"/>
          <p:cNvSpPr txBox="1">
            <a:spLocks noGrp="1"/>
          </p:cNvSpPr>
          <p:nvPr>
            <p:ph type="title"/>
          </p:nvPr>
        </p:nvSpPr>
        <p:spPr>
          <a:xfrm>
            <a:off x="447923" y="492381"/>
            <a:ext cx="8197200" cy="13251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2">
            <a:alphaModFix/>
          </a:blip>
          <a:srcRect/>
          <a:stretch/>
        </p:blipFill>
        <p:spPr>
          <a:xfrm>
            <a:off x="568081" y="4568598"/>
            <a:ext cx="1600201" cy="186267"/>
          </a:xfrm>
          <a:prstGeom prst="rect">
            <a:avLst/>
          </a:prstGeom>
          <a:noFill/>
          <a:ln>
            <a:noFill/>
          </a:ln>
        </p:spPr>
      </p:pic>
      <p:pic>
        <p:nvPicPr>
          <p:cNvPr id="459" name="Shape 459"/>
          <p:cNvPicPr preferRelativeResize="0"/>
          <p:nvPr/>
        </p:nvPicPr>
        <p:blipFill rotWithShape="1">
          <a:blip r:embed="rId3">
            <a:alphaModFix/>
          </a:blip>
          <a:srcRect/>
          <a:stretch/>
        </p:blipFill>
        <p:spPr>
          <a:xfrm>
            <a:off x="568081" y="6132014"/>
            <a:ext cx="2425226" cy="284364"/>
          </a:xfrm>
          <a:prstGeom prst="rect">
            <a:avLst/>
          </a:prstGeom>
          <a:noFill/>
          <a:ln>
            <a:noFill/>
          </a:ln>
        </p:spPr>
      </p:pic>
      <p:pic>
        <p:nvPicPr>
          <p:cNvPr id="460" name="Shape 460" descr="W Logo_Purple_2685_HEX.png"/>
          <p:cNvPicPr preferRelativeResize="0"/>
          <p:nvPr/>
        </p:nvPicPr>
        <p:blipFill rotWithShape="1">
          <a:blip r:embed="rId4">
            <a:alphaModFix/>
          </a:blip>
          <a:srcRect/>
          <a:stretch/>
        </p:blipFill>
        <p:spPr>
          <a:xfrm>
            <a:off x="7483915" y="5626608"/>
            <a:ext cx="1371600" cy="1231392"/>
          </a:xfrm>
          <a:prstGeom prst="rect">
            <a:avLst/>
          </a:prstGeom>
          <a:noFill/>
          <a:ln>
            <a:noFill/>
          </a:ln>
        </p:spPr>
      </p:pic>
      <p:sp>
        <p:nvSpPr>
          <p:cNvPr id="461" name="Shape 461"/>
          <p:cNvSpPr txBox="1">
            <a:spLocks noGrp="1"/>
          </p:cNvSpPr>
          <p:nvPr>
            <p:ph type="title"/>
          </p:nvPr>
        </p:nvSpPr>
        <p:spPr>
          <a:xfrm>
            <a:off x="460375" y="859991"/>
            <a:ext cx="7023600" cy="35223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2"/>
        <p:cNvGrpSpPr/>
        <p:nvPr/>
      </p:nvGrpSpPr>
      <p:grpSpPr>
        <a:xfrm>
          <a:off x="0" y="0"/>
          <a:ext cx="0" cy="0"/>
          <a:chOff x="0" y="0"/>
          <a:chExt cx="0" cy="0"/>
        </a:xfrm>
      </p:grpSpPr>
      <p:pic>
        <p:nvPicPr>
          <p:cNvPr id="463" name="Shape 463"/>
          <p:cNvPicPr preferRelativeResize="0"/>
          <p:nvPr/>
        </p:nvPicPr>
        <p:blipFill rotWithShape="1">
          <a:blip r:embed="rId2">
            <a:alphaModFix/>
          </a:blip>
          <a:srcRect/>
          <a:stretch/>
        </p:blipFill>
        <p:spPr>
          <a:xfrm>
            <a:off x="568081" y="4568598"/>
            <a:ext cx="1600201" cy="186267"/>
          </a:xfrm>
          <a:prstGeom prst="rect">
            <a:avLst/>
          </a:prstGeom>
          <a:noFill/>
          <a:ln>
            <a:noFill/>
          </a:ln>
        </p:spPr>
      </p:pic>
      <p:pic>
        <p:nvPicPr>
          <p:cNvPr id="464" name="Shape 464" descr="W Logo_Purple_2685_HEX.png"/>
          <p:cNvPicPr preferRelativeResize="0"/>
          <p:nvPr/>
        </p:nvPicPr>
        <p:blipFill rotWithShape="1">
          <a:blip r:embed="rId3">
            <a:alphaModFix/>
          </a:blip>
          <a:srcRect/>
          <a:stretch/>
        </p:blipFill>
        <p:spPr>
          <a:xfrm>
            <a:off x="7483915" y="5626608"/>
            <a:ext cx="1371600" cy="1231392"/>
          </a:xfrm>
          <a:prstGeom prst="rect">
            <a:avLst/>
          </a:prstGeom>
          <a:noFill/>
          <a:ln>
            <a:noFill/>
          </a:ln>
        </p:spPr>
      </p:pic>
      <p:pic>
        <p:nvPicPr>
          <p:cNvPr id="465" name="Shape 465"/>
          <p:cNvPicPr preferRelativeResize="0"/>
          <p:nvPr/>
        </p:nvPicPr>
        <p:blipFill rotWithShape="1">
          <a:blip r:embed="rId4">
            <a:alphaModFix/>
          </a:blip>
          <a:srcRect/>
          <a:stretch/>
        </p:blipFill>
        <p:spPr>
          <a:xfrm>
            <a:off x="568085" y="6234041"/>
            <a:ext cx="2539991" cy="229748"/>
          </a:xfrm>
          <a:prstGeom prst="rect">
            <a:avLst/>
          </a:prstGeom>
          <a:noFill/>
          <a:ln>
            <a:noFill/>
          </a:ln>
        </p:spPr>
      </p:pic>
      <p:sp>
        <p:nvSpPr>
          <p:cNvPr id="466" name="Shape 466"/>
          <p:cNvSpPr txBox="1">
            <a:spLocks noGrp="1"/>
          </p:cNvSpPr>
          <p:nvPr>
            <p:ph type="title"/>
          </p:nvPr>
        </p:nvSpPr>
        <p:spPr>
          <a:xfrm>
            <a:off x="460376" y="859991"/>
            <a:ext cx="7023600" cy="35223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67"/>
        <p:cNvGrpSpPr/>
        <p:nvPr/>
      </p:nvGrpSpPr>
      <p:grpSpPr>
        <a:xfrm>
          <a:off x="0" y="0"/>
          <a:ext cx="0" cy="0"/>
          <a:chOff x="0" y="0"/>
          <a:chExt cx="0" cy="0"/>
        </a:xfrm>
      </p:grpSpPr>
      <p:pic>
        <p:nvPicPr>
          <p:cNvPr id="468" name="Shape 468"/>
          <p:cNvPicPr preferRelativeResize="0"/>
          <p:nvPr/>
        </p:nvPicPr>
        <p:blipFill rotWithShape="1">
          <a:blip r:embed="rId2">
            <a:alphaModFix/>
          </a:blip>
          <a:srcRect/>
          <a:stretch/>
        </p:blipFill>
        <p:spPr>
          <a:xfrm>
            <a:off x="549032" y="1818011"/>
            <a:ext cx="1103785" cy="128483"/>
          </a:xfrm>
          <a:prstGeom prst="rect">
            <a:avLst/>
          </a:prstGeom>
          <a:noFill/>
          <a:ln>
            <a:noFill/>
          </a:ln>
        </p:spPr>
      </p:pic>
      <p:pic>
        <p:nvPicPr>
          <p:cNvPr id="469" name="Shape 469" descr="W Logo_Purple_2685_HEX.png"/>
          <p:cNvPicPr preferRelativeResize="0"/>
          <p:nvPr/>
        </p:nvPicPr>
        <p:blipFill rotWithShape="1">
          <a:blip r:embed="rId3">
            <a:alphaModFix/>
          </a:blip>
          <a:srcRect/>
          <a:stretch/>
        </p:blipFill>
        <p:spPr>
          <a:xfrm>
            <a:off x="7483915" y="5626608"/>
            <a:ext cx="1371600" cy="1231392"/>
          </a:xfrm>
          <a:prstGeom prst="rect">
            <a:avLst/>
          </a:prstGeom>
          <a:noFill/>
          <a:ln>
            <a:noFill/>
          </a:ln>
        </p:spPr>
      </p:pic>
      <p:sp>
        <p:nvSpPr>
          <p:cNvPr id="470" name="Shape 470"/>
          <p:cNvSpPr txBox="1">
            <a:spLocks noGrp="1"/>
          </p:cNvSpPr>
          <p:nvPr>
            <p:ph type="body" idx="1"/>
          </p:nvPr>
        </p:nvSpPr>
        <p:spPr>
          <a:xfrm>
            <a:off x="447923" y="2307557"/>
            <a:ext cx="8197200" cy="3154500"/>
          </a:xfrm>
          <a:prstGeom prst="rect">
            <a:avLst/>
          </a:prstGeom>
          <a:noFill/>
          <a:ln>
            <a:noFill/>
          </a:ln>
        </p:spPr>
        <p:txBody>
          <a:bodyPr spcFirstLastPara="1" wrap="square" lIns="121900" tIns="60925" rIns="121900" bIns="60925" anchor="t" anchorCtr="0"/>
          <a:lstStyle>
            <a:lvl1pPr marL="457200" marR="0" lvl="0" indent="-381000" algn="l" rtl="0">
              <a:spcBef>
                <a:spcPts val="50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40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0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30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1" name="Shape 471"/>
          <p:cNvSpPr txBox="1">
            <a:spLocks noGrp="1"/>
          </p:cNvSpPr>
          <p:nvPr>
            <p:ph type="title"/>
          </p:nvPr>
        </p:nvSpPr>
        <p:spPr>
          <a:xfrm>
            <a:off x="460375" y="494164"/>
            <a:ext cx="8184900" cy="13251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72"/>
        <p:cNvGrpSpPr/>
        <p:nvPr/>
      </p:nvGrpSpPr>
      <p:grpSpPr>
        <a:xfrm>
          <a:off x="0" y="0"/>
          <a:ext cx="0" cy="0"/>
          <a:chOff x="0" y="0"/>
          <a:chExt cx="0" cy="0"/>
        </a:xfrm>
      </p:grpSpPr>
      <p:pic>
        <p:nvPicPr>
          <p:cNvPr id="473" name="Shape 473"/>
          <p:cNvPicPr preferRelativeResize="0"/>
          <p:nvPr/>
        </p:nvPicPr>
        <p:blipFill rotWithShape="1">
          <a:blip r:embed="rId2">
            <a:alphaModFix/>
          </a:blip>
          <a:srcRect/>
          <a:stretch/>
        </p:blipFill>
        <p:spPr>
          <a:xfrm>
            <a:off x="549032" y="1818011"/>
            <a:ext cx="1103785" cy="128483"/>
          </a:xfrm>
          <a:prstGeom prst="rect">
            <a:avLst/>
          </a:prstGeom>
          <a:noFill/>
          <a:ln>
            <a:noFill/>
          </a:ln>
        </p:spPr>
      </p:pic>
      <p:sp>
        <p:nvSpPr>
          <p:cNvPr id="474" name="Shape 474"/>
          <p:cNvSpPr>
            <a:spLocks noGrp="1"/>
          </p:cNvSpPr>
          <p:nvPr>
            <p:ph type="chart" idx="2"/>
          </p:nvPr>
        </p:nvSpPr>
        <p:spPr>
          <a:xfrm>
            <a:off x="447923" y="2299971"/>
            <a:ext cx="8184900" cy="3948300"/>
          </a:xfrm>
          <a:prstGeom prst="rect">
            <a:avLst/>
          </a:prstGeom>
          <a:noFill/>
          <a:ln>
            <a:noFill/>
          </a:ln>
        </p:spPr>
        <p:txBody>
          <a:bodyPr spcFirstLastPara="1" wrap="square" lIns="121900" tIns="60925" rIns="121900" bIns="60925" anchor="t" anchorCtr="0"/>
          <a:lstStyle>
            <a:lvl1pPr marR="0" lvl="0" algn="l" rtl="0">
              <a:spcBef>
                <a:spcPts val="50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5" name="Shape 475"/>
          <p:cNvPicPr preferRelativeResize="0"/>
          <p:nvPr/>
        </p:nvPicPr>
        <p:blipFill rotWithShape="1">
          <a:blip r:embed="rId3">
            <a:alphaModFix/>
          </a:blip>
          <a:srcRect/>
          <a:stretch/>
        </p:blipFill>
        <p:spPr>
          <a:xfrm>
            <a:off x="6105041" y="6234041"/>
            <a:ext cx="2539991" cy="229748"/>
          </a:xfrm>
          <a:prstGeom prst="rect">
            <a:avLst/>
          </a:prstGeom>
          <a:noFill/>
          <a:ln>
            <a:noFill/>
          </a:ln>
        </p:spPr>
      </p:pic>
      <p:sp>
        <p:nvSpPr>
          <p:cNvPr id="476" name="Shape 476"/>
          <p:cNvSpPr txBox="1">
            <a:spLocks noGrp="1"/>
          </p:cNvSpPr>
          <p:nvPr>
            <p:ph type="title"/>
          </p:nvPr>
        </p:nvSpPr>
        <p:spPr>
          <a:xfrm>
            <a:off x="460375" y="492977"/>
            <a:ext cx="8172300" cy="1325100"/>
          </a:xfrm>
          <a:prstGeom prst="rect">
            <a:avLst/>
          </a:prstGeom>
          <a:noFill/>
          <a:ln>
            <a:noFill/>
          </a:ln>
        </p:spPr>
        <p:txBody>
          <a:bodyPr spcFirstLastPara="1" wrap="square" lIns="121900" tIns="60925" rIns="121900" bIns="60925"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Shape 5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10.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1.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0.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7.xml"/><Relationship Id="rId4"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8.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2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000"/>
              <a:buFont typeface="Encode Sans Black"/>
              <a:buNone/>
              <a:defRPr sz="3000" b="0"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Shape 1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lt2"/>
              </a:buClr>
              <a:buSzPts val="2400"/>
              <a:buFont typeface="Arial"/>
              <a:buChar char="•"/>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Arial"/>
              <a:buChar char="•"/>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52" name="Shape 152"/>
          <p:cNvPicPr preferRelativeResize="0"/>
          <p:nvPr/>
        </p:nvPicPr>
        <p:blipFill rotWithShape="1">
          <a:blip r:embed="rId14">
            <a:alphaModFix/>
          </a:blip>
          <a:srcRect l="5638" t="-6886"/>
          <a:stretch/>
        </p:blipFill>
        <p:spPr>
          <a:xfrm>
            <a:off x="572567" y="6212793"/>
            <a:ext cx="3108960" cy="4308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0"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2" name="Shape 2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Arial"/>
              <a:buChar char="•"/>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None/>
              <a:defRPr sz="12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224" name="Shape 224"/>
          <p:cNvPicPr preferRelativeResize="0"/>
          <p:nvPr/>
        </p:nvPicPr>
        <p:blipFill rotWithShape="1">
          <a:blip r:embed="rId14">
            <a:alphaModFix/>
          </a:blip>
          <a:srcRect l="16967" t="-3859"/>
          <a:stretch/>
        </p:blipFill>
        <p:spPr>
          <a:xfrm>
            <a:off x="576072" y="6208776"/>
            <a:ext cx="3108960" cy="417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9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9" name="Shape 3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1" name="Shape 3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2" name="Shape 3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gard4@uw.edu" TargetMode="External"/><Relationship Id="rId3" Type="http://schemas.openxmlformats.org/officeDocument/2006/relationships/hyperlink" Target="mailto:kirsten5@uw.edu" TargetMode="External"/><Relationship Id="rId7" Type="http://schemas.openxmlformats.org/officeDocument/2006/relationships/hyperlink" Target="mailto:krich1@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arenlc@uw.edu" TargetMode="External"/><Relationship Id="rId5" Type="http://schemas.openxmlformats.org/officeDocument/2006/relationships/hyperlink" Target="mailto:carlsc@uw.edu" TargetMode="External"/><Relationship Id="rId4" Type="http://schemas.openxmlformats.org/officeDocument/2006/relationships/hyperlink" Target="mailto:carhodes@uw.edu" TargetMode="External"/><Relationship Id="rId9"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mailto:sagehelp@uw.edu" TargetMode="External"/><Relationship Id="rId5" Type="http://schemas.openxmlformats.org/officeDocument/2006/relationships/hyperlink" Target="https://www.washington.edu/research/myresearch-lifecycle/manage/compliance-requirements-non-financial/" TargetMode="External"/><Relationship Id="rId4" Type="http://schemas.openxmlformats.org/officeDocument/2006/relationships/hyperlink" Target="http://www.washington.edu/research/tools/sag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ehs.washington.edu/"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hyperlink" Target="https://depts.washington.edu/maaweb/maa/csapp/index.php" TargetMode="External"/><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hyperlink" Target="mailto:efecs@uw.ed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hyperlink" Target="http://finance.uw.edu/pafc/tuition"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 Id="rId5" Type="http://schemas.openxmlformats.org/officeDocument/2006/relationships/hyperlink" Target="http://finance.uw.edu/pafc/graduate-student-appointments-gsa" TargetMode="External"/><Relationship Id="rId4" Type="http://schemas.openxmlformats.org/officeDocument/2006/relationships/hyperlink" Target="http://finance.uw.edu/pafc/stipend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57.xml"/><Relationship Id="rId6" Type="http://schemas.openxmlformats.org/officeDocument/2006/relationships/hyperlink" Target="https://www.washington.edu/research/training/about-core/" TargetMode="External"/><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gim-19-waiver-reques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cZ0A8d26t_wr0K6YF3SOraAZdcwXihc5DkzgcwLqubCwAwJw/viewform?usp=sf_link"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aphicFrame>
        <p:nvGraphicFramePr>
          <p:cNvPr id="482" name="Shape 482"/>
          <p:cNvGraphicFramePr/>
          <p:nvPr/>
        </p:nvGraphicFramePr>
        <p:xfrm>
          <a:off x="228600" y="457200"/>
          <a:ext cx="8671425" cy="6188725"/>
        </p:xfrm>
        <a:graphic>
          <a:graphicData uri="http://schemas.openxmlformats.org/drawingml/2006/table">
            <a:tbl>
              <a:tblPr firstRow="1" firstCol="1" bandRow="1">
                <a:noFill/>
                <a:tableStyleId>{641C1801-26CB-4E87-84C4-905B71DF839B}</a:tableStyleId>
              </a:tblPr>
              <a:tblGrid>
                <a:gridCol w="3581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US" sz="3000" b="0" u="none" strike="noStrike" cap="none">
                          <a:solidFill>
                            <a:srgbClr val="5F497A"/>
                          </a:solidFill>
                          <a:latin typeface="Calibri"/>
                          <a:ea typeface="Calibri"/>
                          <a:cs typeface="Calibri"/>
                          <a:sym typeface="Calibri"/>
                        </a:rPr>
                        <a:t>MRAM </a:t>
                      </a:r>
                      <a:r>
                        <a:rPr lang="en-US" sz="3000" b="0" u="none" strike="noStrike" cap="none">
                          <a:solidFill>
                            <a:srgbClr val="BFBFBF"/>
                          </a:solidFill>
                          <a:latin typeface="Calibri"/>
                          <a:ea typeface="Calibri"/>
                          <a:cs typeface="Calibri"/>
                          <a:sym typeface="Calibri"/>
                        </a:rPr>
                        <a:t>|</a:t>
                      </a:r>
                      <a:r>
                        <a:rPr lang="en-US" sz="3000" b="0" u="none" strike="noStrike" cap="none">
                          <a:solidFill>
                            <a:srgbClr val="5F497A"/>
                          </a:solidFill>
                          <a:latin typeface="Calibri"/>
                          <a:ea typeface="Calibri"/>
                          <a:cs typeface="Calibri"/>
                          <a:sym typeface="Calibri"/>
                        </a:rPr>
                        <a:t> Monthly Research Administration Meeting </a:t>
                      </a:r>
                      <a:endParaRPr sz="1400" u="none" strike="noStrike" cap="none"/>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MAY 10, 2018 </a:t>
                      </a:r>
                      <a:endParaRPr sz="1400" u="none" strike="noStrike" cap="none"/>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9:00 AM – 10:00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US" sz="1200" b="0" u="none" strike="noStrike" cap="none">
                          <a:solidFill>
                            <a:srgbClr val="5F497A"/>
                          </a:solidFill>
                          <a:latin typeface="Calibri"/>
                          <a:ea typeface="Calibri"/>
                          <a:cs typeface="Calibri"/>
                          <a:sym typeface="Calibri"/>
                        </a:rPr>
                        <a:t>UW TOWER AUDITORIUM</a:t>
                      </a:r>
                      <a:endParaRPr sz="1400" u="none" strike="noStrike" cap="none"/>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    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latin typeface="Calibri"/>
                          <a:ea typeface="Calibri"/>
                          <a:cs typeface="Calibri"/>
                          <a:sym typeface="Calibri"/>
                        </a:rPr>
                        <a:t>Welcome</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latin typeface="Calibri"/>
                          <a:ea typeface="Calibri"/>
                          <a:cs typeface="Calibri"/>
                          <a:sym typeface="Calibri"/>
                          <a:hlinkClick r:id="rId3"/>
                        </a:rPr>
                        <a:t>kirsten5@uw.edu</a:t>
                      </a:r>
                      <a:r>
                        <a:rPr lang="en-US" sz="1000" u="sng" strike="noStrike" cap="none">
                          <a:solidFill>
                            <a:schemeClr val="dk1"/>
                          </a:solidFill>
                          <a:latin typeface="Calibri"/>
                          <a:ea typeface="Calibri"/>
                          <a:cs typeface="Calibri"/>
                          <a:sym typeface="Calibri"/>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Federal Budget: </a:t>
                      </a:r>
                      <a:endParaRPr sz="1400" b="0" u="none" strike="noStrike" cap="none">
                        <a:solidFill>
                          <a:srgbClr val="3F3F3F"/>
                        </a:solidFill>
                      </a:endParaRPr>
                    </a:p>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Possible Impacts to Funding Opportunities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Carol Rhodes</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Sponsored Programs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4"/>
                        </a:rPr>
                        <a:t>carhodes@uw.edu</a:t>
                      </a:r>
                      <a:r>
                        <a:rPr lang="en-US" sz="1000" u="none" strike="noStrike" cap="none"/>
                        <a:t> </a:t>
                      </a:r>
                      <a:r>
                        <a:rPr lang="en-US" sz="1000" u="none" strike="noStrike" cap="none">
                          <a:solidFill>
                            <a:schemeClr val="dk1"/>
                          </a:solidFill>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5</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SAGE Updates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Chris Carlson</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research Information Services (ORIS)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5"/>
                        </a:rPr>
                        <a:t>carlsc@uw.edu</a:t>
                      </a:r>
                      <a:r>
                        <a:rPr lang="en-US" sz="1000" u="sng" strike="noStrike" cap="none"/>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3F3F3F"/>
                          </a:solidFill>
                        </a:rPr>
                        <a:t>EH&amp;S Updated Website</a:t>
                      </a:r>
                      <a:endParaRPr sz="1400" b="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Karen Crow</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Environmental Health &amp; Safety (EH&amp;S)</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6"/>
                        </a:rPr>
                        <a:t>karenlc@uw.edu</a:t>
                      </a:r>
                      <a:r>
                        <a:rPr lang="en-US" sz="1000" u="none" strike="noStrike" cap="none"/>
                        <a:t> </a:t>
                      </a:r>
                      <a:endParaRPr sz="1000" u="none"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3F3F3F"/>
                          </a:solidFill>
                        </a:rPr>
                        <a:t>M&amp;E Tax Exemption</a:t>
                      </a:r>
                      <a:endParaRPr sz="1400" b="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Kyle Richard</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Tax Office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7"/>
                        </a:rPr>
                        <a:t>krich1@uw.edu</a:t>
                      </a:r>
                      <a:r>
                        <a:rPr lang="en-US" sz="1000" u="none" strike="noStrike" cap="none"/>
                        <a:t> </a:t>
                      </a:r>
                      <a:endParaRPr sz="1000" u="none"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15</a:t>
                      </a:r>
                      <a:endParaRPr sz="100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sz="1400" b="0" u="none" strike="noStrike" cap="none">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8"/>
                        </a:rPr>
                        <a:t>mgard4@uw.edu</a:t>
                      </a:r>
                      <a:r>
                        <a:rPr lang="en-US" sz="1000" u="none" strike="noStrike" cap="none"/>
                        <a:t> </a:t>
                      </a:r>
                      <a:r>
                        <a:rPr lang="en-US" sz="1000" u="sng" strike="noStrike" cap="none">
                          <a:solidFill>
                            <a:schemeClr val="hlink"/>
                          </a:solidFill>
                          <a:hlinkClick r:id="rId9"/>
                        </a:rPr>
                        <a:t> </a:t>
                      </a:r>
                      <a:r>
                        <a:rPr lang="en-US" sz="1000" u="sng" strike="noStrike" cap="none"/>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sz="1400" b="0" u="none" strike="noStrike" cap="none">
                          <a:solidFill>
                            <a:srgbClr val="3F3F3F"/>
                          </a:solidFill>
                        </a:rPr>
                        <a:t>CORE Update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Matt Gardner</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9"/>
                        </a:rPr>
                        <a:t>corehelp@uw.ed</a:t>
                      </a:r>
                      <a:r>
                        <a:rPr lang="en-US" sz="1000" u="sng" strike="noStrike" cap="none">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US"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JUNE 14, 2018    </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US" sz="1100" b="0" u="none" strike="noStrike" cap="none">
                          <a:solidFill>
                            <a:srgbClr val="5F497A"/>
                          </a:solidFill>
                          <a:latin typeface="Calibri"/>
                          <a:ea typeface="Calibri"/>
                          <a:cs typeface="Calibri"/>
                          <a:sym typeface="Calibri"/>
                        </a:rPr>
                        <a:t>UW TOWER AUDITORIUM</a:t>
                      </a:r>
                      <a:endParaRPr sz="11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sz="1100" b="0" u="none" strike="noStrike" cap="none">
                        <a:solidFill>
                          <a:srgbClr val="5F497A"/>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p:nvPr/>
        </p:nvSpPr>
        <p:spPr>
          <a:xfrm>
            <a:off x="7329600" y="5276150"/>
            <a:ext cx="1886400" cy="1650600"/>
          </a:xfrm>
          <a:prstGeom prst="rect">
            <a:avLst/>
          </a:prstGeom>
          <a:solidFill>
            <a:schemeClr val="lt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Shape 554"/>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pic>
        <p:nvPicPr>
          <p:cNvPr id="555" name="Shape 555"/>
          <p:cNvPicPr preferRelativeResize="0"/>
          <p:nvPr/>
        </p:nvPicPr>
        <p:blipFill rotWithShape="1">
          <a:blip r:embed="rId3">
            <a:alphaModFix/>
          </a:blip>
          <a:srcRect/>
          <a:stretch/>
        </p:blipFill>
        <p:spPr>
          <a:xfrm>
            <a:off x="591400" y="1114244"/>
            <a:ext cx="5927958" cy="5743751"/>
          </a:xfrm>
          <a:prstGeom prst="rect">
            <a:avLst/>
          </a:prstGeom>
          <a:noFill/>
          <a:ln>
            <a:noFill/>
          </a:ln>
        </p:spPr>
      </p:pic>
      <p:sp>
        <p:nvSpPr>
          <p:cNvPr id="556" name="Shape 556"/>
          <p:cNvSpPr txBox="1">
            <a:spLocks noGrp="1"/>
          </p:cNvSpPr>
          <p:nvPr>
            <p:ph type="body" idx="2"/>
          </p:nvPr>
        </p:nvSpPr>
        <p:spPr>
          <a:xfrm>
            <a:off x="3989475" y="1363600"/>
            <a:ext cx="5182500" cy="3607200"/>
          </a:xfrm>
          <a:prstGeom prst="rect">
            <a:avLst/>
          </a:prstGeom>
          <a:solidFill>
            <a:srgbClr val="F2DCA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Improved Design</a:t>
            </a:r>
            <a:endParaRPr sz="24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More </a:t>
            </a:r>
            <a:r>
              <a:rPr lang="en-US" sz="2000" b="1" i="0" u="none" strike="noStrike" cap="none">
                <a:solidFill>
                  <a:srgbClr val="151516"/>
                </a:solidFill>
                <a:latin typeface="Open Sans"/>
                <a:ea typeface="Open Sans"/>
                <a:cs typeface="Open Sans"/>
                <a:sym typeface="Open Sans"/>
              </a:rPr>
              <a:t>modern look and feel</a:t>
            </a:r>
            <a:r>
              <a:rPr lang="en-US" sz="2000" b="0" i="0" u="none" strike="noStrike" cap="none">
                <a:solidFill>
                  <a:srgbClr val="151516"/>
                </a:solidFill>
                <a:latin typeface="Open Sans"/>
                <a:ea typeface="Open Sans"/>
                <a:cs typeface="Open Sans"/>
                <a:sym typeface="Open Sans"/>
              </a:rPr>
              <a:t>, based on Activity Locations page feedback</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Improved </a:t>
            </a:r>
            <a:r>
              <a:rPr lang="en-US" sz="2000" b="1" i="0" u="none" strike="noStrike" cap="none">
                <a:solidFill>
                  <a:srgbClr val="151516"/>
                </a:solidFill>
                <a:latin typeface="Open Sans"/>
                <a:ea typeface="Open Sans"/>
                <a:cs typeface="Open Sans"/>
                <a:sym typeface="Open Sans"/>
              </a:rPr>
              <a:t>scannability</a:t>
            </a:r>
            <a:r>
              <a:rPr lang="en-US" sz="2000" b="0" i="0" u="none" strike="noStrike" cap="none">
                <a:solidFill>
                  <a:srgbClr val="151516"/>
                </a:solidFill>
                <a:latin typeface="Open Sans"/>
                <a:ea typeface="Open Sans"/>
                <a:cs typeface="Open Sans"/>
                <a:sym typeface="Open Sans"/>
              </a:rPr>
              <a:t> and </a:t>
            </a:r>
            <a:r>
              <a:rPr lang="en-US" sz="2000" b="1" i="0" u="none" strike="noStrike" cap="none">
                <a:solidFill>
                  <a:srgbClr val="151516"/>
                </a:solidFill>
                <a:latin typeface="Open Sans"/>
                <a:ea typeface="Open Sans"/>
                <a:cs typeface="Open Sans"/>
                <a:sym typeface="Open Sans"/>
              </a:rPr>
              <a:t>progress tracking</a:t>
            </a:r>
            <a:endParaRPr sz="20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1" i="0" u="none" strike="noStrike" cap="none">
                <a:solidFill>
                  <a:srgbClr val="151516"/>
                </a:solidFill>
                <a:latin typeface="Open Sans"/>
                <a:ea typeface="Open Sans"/>
                <a:cs typeface="Open Sans"/>
                <a:sym typeface="Open Sans"/>
              </a:rPr>
              <a:t>Supporting guidance</a:t>
            </a:r>
            <a:r>
              <a:rPr lang="en-US" sz="2000" b="0" i="0" u="none" strike="noStrike" cap="none">
                <a:solidFill>
                  <a:srgbClr val="151516"/>
                </a:solidFill>
                <a:latin typeface="Open Sans"/>
                <a:ea typeface="Open Sans"/>
                <a:cs typeface="Open Sans"/>
                <a:sym typeface="Open Sans"/>
              </a:rPr>
              <a:t> embedded throughout with links and support documentation</a:t>
            </a:r>
            <a:endParaRPr sz="2400" b="1" i="0" u="none" strike="noStrike" cap="none">
              <a:solidFill>
                <a:srgbClr val="15151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562" name="Shape 562"/>
          <p:cNvSpPr txBox="1">
            <a:spLocks noGrp="1"/>
          </p:cNvSpPr>
          <p:nvPr>
            <p:ph type="body" idx="2"/>
          </p:nvPr>
        </p:nvSpPr>
        <p:spPr>
          <a:xfrm>
            <a:off x="457200" y="1219200"/>
            <a:ext cx="8398200" cy="212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Connect SAGE to Zipline and Hoverboard</a:t>
            </a:r>
            <a:endParaRPr sz="2400" b="1"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Search </a:t>
            </a:r>
            <a:r>
              <a:rPr lang="en-US" sz="2000" b="1" i="0" u="none" strike="noStrike" cap="none">
                <a:solidFill>
                  <a:srgbClr val="151516"/>
                </a:solidFill>
                <a:latin typeface="Open Sans"/>
                <a:ea typeface="Open Sans"/>
                <a:cs typeface="Open Sans"/>
                <a:sym typeface="Open Sans"/>
              </a:rPr>
              <a:t>Zipline and Hoverboard </a:t>
            </a:r>
            <a:r>
              <a:rPr lang="en-US" sz="2000" b="0" i="0" u="none" strike="noStrike" cap="none">
                <a:solidFill>
                  <a:srgbClr val="151516"/>
                </a:solidFill>
                <a:latin typeface="Open Sans"/>
                <a:ea typeface="Open Sans"/>
                <a:cs typeface="Open Sans"/>
                <a:sym typeface="Open Sans"/>
              </a:rPr>
              <a:t>for protocols </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Once selected, </a:t>
            </a:r>
            <a:r>
              <a:rPr lang="en-US" sz="2000" b="1" i="0" u="none" strike="noStrike" cap="none">
                <a:solidFill>
                  <a:srgbClr val="151516"/>
                </a:solidFill>
                <a:latin typeface="Open Sans"/>
                <a:ea typeface="Open Sans"/>
                <a:cs typeface="Open Sans"/>
                <a:sym typeface="Open Sans"/>
              </a:rPr>
              <a:t>real-time</a:t>
            </a:r>
            <a:r>
              <a:rPr lang="en-US" sz="2000" b="0" i="0" u="none" strike="noStrike" cap="none">
                <a:solidFill>
                  <a:srgbClr val="151516"/>
                </a:solidFill>
                <a:latin typeface="Open Sans"/>
                <a:ea typeface="Open Sans"/>
                <a:cs typeface="Open Sans"/>
                <a:sym typeface="Open Sans"/>
              </a:rPr>
              <a:t> changes/updates will display in SAGE</a:t>
            </a: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151516"/>
              </a:buClr>
              <a:buSzPts val="2400"/>
              <a:buFont typeface="Merriweather Sans"/>
              <a:buNone/>
            </a:pPr>
            <a:r>
              <a:rPr lang="en-US" sz="1800" b="0" i="0" u="none" strike="noStrike" cap="none">
                <a:solidFill>
                  <a:srgbClr val="151516"/>
                </a:solidFill>
                <a:latin typeface="Open Sans"/>
                <a:ea typeface="Open Sans"/>
                <a:cs typeface="Open Sans"/>
                <a:sym typeface="Open Sans"/>
              </a:rPr>
              <a:t>                      (no info from SAGE currently flows to ZL/HB)</a:t>
            </a: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1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pic>
        <p:nvPicPr>
          <p:cNvPr id="563" name="Shape 563"/>
          <p:cNvPicPr preferRelativeResize="0"/>
          <p:nvPr/>
        </p:nvPicPr>
        <p:blipFill rotWithShape="1">
          <a:blip r:embed="rId3">
            <a:alphaModFix/>
          </a:blip>
          <a:srcRect r="29103"/>
          <a:stretch/>
        </p:blipFill>
        <p:spPr>
          <a:xfrm>
            <a:off x="1052650" y="3262025"/>
            <a:ext cx="6001850" cy="3135125"/>
          </a:xfrm>
          <a:prstGeom prst="rect">
            <a:avLst/>
          </a:prstGeom>
          <a:noFill/>
          <a:ln w="19050" cap="flat" cmpd="sng">
            <a:solidFill>
              <a:schemeClr val="dk2"/>
            </a:solidFill>
            <a:prstDash val="solid"/>
            <a:round/>
            <a:headEnd type="none" w="sm" len="sm"/>
            <a:tailEnd type="none" w="sm" len="sm"/>
          </a:ln>
        </p:spPr>
      </p:pic>
      <p:sp>
        <p:nvSpPr>
          <p:cNvPr id="564" name="Shape 564"/>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570" name="Shape 570"/>
          <p:cNvSpPr txBox="1">
            <a:spLocks noGrp="1"/>
          </p:cNvSpPr>
          <p:nvPr>
            <p:ph type="body" idx="2"/>
          </p:nvPr>
        </p:nvSpPr>
        <p:spPr>
          <a:xfrm>
            <a:off x="457200" y="1219200"/>
            <a:ext cx="8398200" cy="463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Improved collaboration with PI</a:t>
            </a:r>
            <a:endParaRPr sz="2400" b="1"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10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Send the PI a URL to NFC page for a </a:t>
            </a:r>
            <a:r>
              <a:rPr lang="en-US" sz="2000" b="1" i="0" u="none" strike="noStrike" cap="none">
                <a:solidFill>
                  <a:srgbClr val="151516"/>
                </a:solidFill>
                <a:latin typeface="Open Sans"/>
                <a:ea typeface="Open Sans"/>
                <a:cs typeface="Open Sans"/>
                <a:sym typeface="Open Sans"/>
              </a:rPr>
              <a:t>specific eGC1</a:t>
            </a:r>
            <a:endParaRPr sz="2000" b="1" i="0" u="none" strike="noStrike" cap="none">
              <a:solidFill>
                <a:srgbClr val="151516"/>
              </a:solidFill>
              <a:latin typeface="Open Sans"/>
              <a:ea typeface="Open Sans"/>
              <a:cs typeface="Open Sans"/>
              <a:sym typeface="Open Sans"/>
            </a:endParaRPr>
          </a:p>
          <a:p>
            <a:pPr marL="742950" marR="0" lvl="1" indent="-298450" algn="l" rtl="0">
              <a:lnSpc>
                <a:spcPct val="100000"/>
              </a:lnSpc>
              <a:spcBef>
                <a:spcPts val="10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The PI can complete the NFC page </a:t>
            </a:r>
            <a:r>
              <a:rPr lang="en-US" sz="2000" b="1" i="0" u="none" strike="noStrike" cap="none">
                <a:solidFill>
                  <a:srgbClr val="151516"/>
                </a:solidFill>
                <a:latin typeface="Open Sans"/>
                <a:ea typeface="Open Sans"/>
                <a:cs typeface="Open Sans"/>
                <a:sym typeface="Open Sans"/>
              </a:rPr>
              <a:t>while you work on other parts</a:t>
            </a:r>
            <a:r>
              <a:rPr lang="en-US" sz="2000" b="0" i="0" u="none" strike="noStrike" cap="none">
                <a:solidFill>
                  <a:srgbClr val="151516"/>
                </a:solidFill>
                <a:latin typeface="Open Sans"/>
                <a:ea typeface="Open Sans"/>
                <a:cs typeface="Open Sans"/>
                <a:sym typeface="Open Sans"/>
              </a:rPr>
              <a:t> of the eGC1</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Additional benefits</a:t>
            </a:r>
            <a:endParaRPr sz="2000" b="0" i="0" u="none" strike="noStrike" cap="none">
              <a:solidFill>
                <a:srgbClr val="151516"/>
              </a:solidFill>
              <a:latin typeface="Open Sans"/>
              <a:ea typeface="Open Sans"/>
              <a:cs typeface="Open Sans"/>
              <a:sym typeface="Open Sans"/>
            </a:endParaRPr>
          </a:p>
          <a:p>
            <a:pPr marL="1143000" marR="0" lvl="2" indent="-228600" algn="l" rtl="0">
              <a:lnSpc>
                <a:spcPct val="100000"/>
              </a:lnSpc>
              <a:spcBef>
                <a:spcPts val="1000"/>
              </a:spcBef>
              <a:spcAft>
                <a:spcPts val="0"/>
              </a:spcAft>
              <a:buClr>
                <a:srgbClr val="151516"/>
              </a:buClr>
              <a:buSzPts val="1800"/>
              <a:buFont typeface="Merriweather Sans"/>
              <a:buChar char="&gt;"/>
            </a:pPr>
            <a:r>
              <a:rPr lang="en-US" sz="1800" b="0" i="0" u="none" strike="noStrike" cap="none">
                <a:solidFill>
                  <a:srgbClr val="151516"/>
                </a:solidFill>
                <a:latin typeface="Open Sans"/>
                <a:ea typeface="Open Sans"/>
                <a:cs typeface="Open Sans"/>
                <a:sym typeface="Open Sans"/>
              </a:rPr>
              <a:t>Direct URLs available to </a:t>
            </a:r>
            <a:r>
              <a:rPr lang="en-US" sz="1800" b="1" i="0" u="none" strike="noStrike" cap="none">
                <a:solidFill>
                  <a:srgbClr val="151516"/>
                </a:solidFill>
                <a:latin typeface="Open Sans"/>
                <a:ea typeface="Open Sans"/>
                <a:cs typeface="Open Sans"/>
                <a:sym typeface="Open Sans"/>
              </a:rPr>
              <a:t>all standard eGC1 pages</a:t>
            </a:r>
            <a:r>
              <a:rPr lang="en-US" sz="1800" b="0" i="0" u="none" strike="noStrike" cap="none">
                <a:solidFill>
                  <a:srgbClr val="151516"/>
                </a:solidFill>
                <a:latin typeface="Open Sans"/>
                <a:ea typeface="Open Sans"/>
                <a:cs typeface="Open Sans"/>
                <a:sym typeface="Open Sans"/>
              </a:rPr>
              <a:t> (not Grant Runner forms)</a:t>
            </a:r>
            <a:endParaRPr sz="18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080"/>
              </a:spcBef>
              <a:spcAft>
                <a:spcPts val="0"/>
              </a:spcAft>
              <a:buClr>
                <a:srgbClr val="151516"/>
              </a:buClr>
              <a:buSzPts val="2400"/>
              <a:buFont typeface="Merriweather Sans"/>
              <a:buNone/>
            </a:pPr>
            <a:endParaRPr sz="2400" b="1" i="0" u="none" strike="noStrike" cap="none">
              <a:solidFill>
                <a:srgbClr val="151516"/>
              </a:solidFill>
              <a:latin typeface="Open Sans"/>
              <a:ea typeface="Open Sans"/>
              <a:cs typeface="Open Sans"/>
              <a:sym typeface="Open Sans"/>
            </a:endParaRPr>
          </a:p>
        </p:txBody>
      </p:sp>
      <p:pic>
        <p:nvPicPr>
          <p:cNvPr id="571" name="Shape 571"/>
          <p:cNvPicPr preferRelativeResize="0"/>
          <p:nvPr/>
        </p:nvPicPr>
        <p:blipFill rotWithShape="1">
          <a:blip r:embed="rId3">
            <a:alphaModFix/>
          </a:blip>
          <a:srcRect/>
          <a:stretch/>
        </p:blipFill>
        <p:spPr>
          <a:xfrm>
            <a:off x="0" y="4482875"/>
            <a:ext cx="9144000" cy="987920"/>
          </a:xfrm>
          <a:prstGeom prst="rect">
            <a:avLst/>
          </a:prstGeom>
          <a:noFill/>
          <a:ln>
            <a:noFill/>
          </a:ln>
        </p:spPr>
      </p:pic>
      <p:sp>
        <p:nvSpPr>
          <p:cNvPr id="572" name="Shape 572"/>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469937" y="371510"/>
            <a:ext cx="8386482" cy="9919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Summary of Release 2 Benefits</a:t>
            </a:r>
            <a:endParaRPr sz="3000" b="0" i="0" u="none" strike="noStrike" cap="none">
              <a:solidFill>
                <a:srgbClr val="33006F"/>
              </a:solidFill>
              <a:latin typeface="Arial"/>
              <a:ea typeface="Arial"/>
              <a:cs typeface="Arial"/>
              <a:sym typeface="Arial"/>
            </a:endParaRPr>
          </a:p>
        </p:txBody>
      </p:sp>
      <p:sp>
        <p:nvSpPr>
          <p:cNvPr id="578" name="Shape 578"/>
          <p:cNvSpPr txBox="1">
            <a:spLocks noGrp="1"/>
          </p:cNvSpPr>
          <p:nvPr>
            <p:ph type="body" idx="2"/>
          </p:nvPr>
        </p:nvSpPr>
        <p:spPr>
          <a:xfrm>
            <a:off x="457200" y="1022350"/>
            <a:ext cx="8398200" cy="515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Streamline:</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Removed obsolete questions</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Pulls in details from Zipline + Hoverboard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Expedited reviews enabled by more detailed and accurate protocol information</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2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Usability:</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Revised, reworded questions for clarity &amp; relevance </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2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Improved design and user experience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20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Enhanced Collaboration:</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60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Send URL to PIs for direct edit, collaboration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6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600"/>
              </a:spcBef>
              <a:spcAft>
                <a:spcPts val="0"/>
              </a:spcAft>
              <a:buClr>
                <a:srgbClr val="151516"/>
              </a:buClr>
              <a:buSzPts val="2400"/>
              <a:buFont typeface="Merriweather Sans"/>
              <a:buNone/>
            </a:pP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60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579" name="Shape 579"/>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463062" y="20286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What happens with eGC1s in Progress on 5/17?</a:t>
            </a:r>
            <a:endParaRPr sz="3000" b="0" i="0" u="none" strike="noStrike" cap="none">
              <a:solidFill>
                <a:srgbClr val="33006F"/>
              </a:solidFill>
              <a:latin typeface="Arial"/>
              <a:ea typeface="Arial"/>
              <a:cs typeface="Arial"/>
              <a:sym typeface="Arial"/>
            </a:endParaRPr>
          </a:p>
        </p:txBody>
      </p:sp>
      <p:sp>
        <p:nvSpPr>
          <p:cNvPr id="586" name="Shape 586"/>
          <p:cNvSpPr txBox="1">
            <a:spLocks noGrp="1"/>
          </p:cNvSpPr>
          <p:nvPr>
            <p:ph type="body" idx="2"/>
          </p:nvPr>
        </p:nvSpPr>
        <p:spPr>
          <a:xfrm>
            <a:off x="457200" y="1363498"/>
            <a:ext cx="8398200" cy="515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If </a:t>
            </a:r>
            <a:r>
              <a:rPr lang="en-US" sz="2400" b="1" i="0" u="none" strike="noStrike" cap="none">
                <a:solidFill>
                  <a:srgbClr val="151516"/>
                </a:solidFill>
                <a:latin typeface="Open Sans"/>
                <a:ea typeface="Open Sans"/>
                <a:cs typeface="Open Sans"/>
                <a:sym typeface="Open Sans"/>
              </a:rPr>
              <a:t>Composing</a:t>
            </a:r>
            <a:r>
              <a:rPr lang="en-US" sz="2400" b="0" i="0" u="none" strike="noStrike" cap="none">
                <a:solidFill>
                  <a:srgbClr val="151516"/>
                </a:solidFill>
                <a:latin typeface="Open Sans"/>
                <a:ea typeface="Open Sans"/>
                <a:cs typeface="Open Sans"/>
                <a:sym typeface="Open Sans"/>
              </a:rPr>
              <a:t> status</a:t>
            </a:r>
            <a:r>
              <a:rPr lang="en-US" sz="2400" b="1" i="0" u="none" strike="noStrike" cap="none">
                <a:solidFill>
                  <a:srgbClr val="151516"/>
                </a:solidFill>
                <a:latin typeface="Open Sans"/>
                <a:ea typeface="Open Sans"/>
                <a:cs typeface="Open Sans"/>
                <a:sym typeface="Open Sans"/>
              </a:rPr>
              <a:t>….</a:t>
            </a:r>
            <a:endParaRPr sz="2400" b="0" i="0" u="none" strike="noStrike" cap="none">
              <a:solidFill>
                <a:srgbClr val="151516"/>
              </a:solidFill>
              <a:latin typeface="Open Sans"/>
              <a:ea typeface="Open Sans"/>
              <a:cs typeface="Open Sans"/>
              <a:sym typeface="Open Sans"/>
            </a:endParaRPr>
          </a:p>
          <a:p>
            <a:pPr marL="914400" marR="0" lvl="0" indent="-3810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New questions apply, eGC1s will be updated </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If in </a:t>
            </a:r>
            <a:r>
              <a:rPr lang="en-US" sz="2400" b="1" i="0" u="none" strike="noStrike" cap="none">
                <a:solidFill>
                  <a:srgbClr val="151516"/>
                </a:solidFill>
                <a:latin typeface="Open Sans"/>
                <a:ea typeface="Open Sans"/>
                <a:cs typeface="Open Sans"/>
                <a:sym typeface="Open Sans"/>
              </a:rPr>
              <a:t>Read-Only</a:t>
            </a:r>
            <a:r>
              <a:rPr lang="en-US" sz="2400" b="0" i="0" u="none" strike="noStrike" cap="none">
                <a:solidFill>
                  <a:srgbClr val="151516"/>
                </a:solidFill>
                <a:latin typeface="Open Sans"/>
                <a:ea typeface="Open Sans"/>
                <a:cs typeface="Open Sans"/>
                <a:sym typeface="Open Sans"/>
              </a:rPr>
              <a:t> state (Routing, In OSP, Approved, Denied.. status)</a:t>
            </a:r>
            <a:endParaRPr sz="2400" b="0" i="0" u="none" strike="noStrike" cap="none">
              <a:solidFill>
                <a:srgbClr val="151516"/>
              </a:solidFill>
              <a:latin typeface="Open Sans"/>
              <a:ea typeface="Open Sans"/>
              <a:cs typeface="Open Sans"/>
              <a:sym typeface="Open Sans"/>
            </a:endParaRPr>
          </a:p>
          <a:p>
            <a:pPr marL="914400" marR="0" lvl="0" indent="-3810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Questions in effect at time of “completion” apply and will not be changed, unless….</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r>
              <a:rPr lang="en-US" sz="2400" b="0" i="0" u="none" strike="noStrike" cap="none">
                <a:solidFill>
                  <a:srgbClr val="151516"/>
                </a:solidFill>
                <a:latin typeface="Open Sans"/>
                <a:ea typeface="Open Sans"/>
                <a:cs typeface="Open Sans"/>
                <a:sym typeface="Open Sans"/>
              </a:rPr>
              <a:t>If </a:t>
            </a:r>
            <a:r>
              <a:rPr lang="en-US" sz="2400" b="1" i="0" u="none" strike="noStrike" cap="none">
                <a:solidFill>
                  <a:srgbClr val="151516"/>
                </a:solidFill>
                <a:latin typeface="Open Sans"/>
                <a:ea typeface="Open Sans"/>
                <a:cs typeface="Open Sans"/>
                <a:sym typeface="Open Sans"/>
              </a:rPr>
              <a:t>Returned </a:t>
            </a:r>
            <a:r>
              <a:rPr lang="en-US" sz="2400" b="0" i="0" u="none" strike="noStrike" cap="none">
                <a:solidFill>
                  <a:srgbClr val="151516"/>
                </a:solidFill>
                <a:latin typeface="Open Sans"/>
                <a:ea typeface="Open Sans"/>
                <a:cs typeface="Open Sans"/>
                <a:sym typeface="Open Sans"/>
              </a:rPr>
              <a:t>or </a:t>
            </a:r>
            <a:r>
              <a:rPr lang="en-US" sz="2400" b="1" i="0" u="none" strike="noStrike" cap="none">
                <a:solidFill>
                  <a:srgbClr val="151516"/>
                </a:solidFill>
                <a:latin typeface="Open Sans"/>
                <a:ea typeface="Open Sans"/>
                <a:cs typeface="Open Sans"/>
                <a:sym typeface="Open Sans"/>
              </a:rPr>
              <a:t>Withdrawn</a:t>
            </a:r>
            <a:endParaRPr sz="2400" b="0" i="0" u="none" strike="noStrike" cap="none">
              <a:solidFill>
                <a:srgbClr val="151516"/>
              </a:solidFill>
              <a:latin typeface="Open Sans"/>
              <a:ea typeface="Open Sans"/>
              <a:cs typeface="Open Sans"/>
              <a:sym typeface="Open Sans"/>
            </a:endParaRPr>
          </a:p>
          <a:p>
            <a:pPr marL="914400" marR="0" lvl="0" indent="-3810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New questions apply</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Clr>
                <a:srgbClr val="000000"/>
              </a:buClr>
              <a:buSzPts val="1100"/>
              <a:buFont typeface="Arial"/>
              <a:buNone/>
            </a:pPr>
            <a:r>
              <a:rPr lang="en-US" sz="3000" b="0" i="0" u="none" strike="noStrike" cap="none">
                <a:solidFill>
                  <a:schemeClr val="dk1"/>
                </a:solidFill>
                <a:latin typeface="Arial"/>
                <a:ea typeface="Arial"/>
                <a:cs typeface="Arial"/>
                <a:sym typeface="Arial"/>
              </a:rPr>
              <a:t>What happens with eGC1s in Progress on 5/17?</a:t>
            </a:r>
            <a:endParaRPr sz="30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33006F"/>
              </a:buClr>
              <a:buSzPts val="1400"/>
              <a:buFont typeface="Arial"/>
              <a:buNone/>
            </a:pPr>
            <a:endParaRPr sz="3000" b="0" i="0" u="none" strike="noStrike" cap="none">
              <a:solidFill>
                <a:srgbClr val="33006F"/>
              </a:solidFill>
              <a:latin typeface="Arial"/>
              <a:ea typeface="Arial"/>
              <a:cs typeface="Arial"/>
              <a:sym typeface="Arial"/>
            </a:endParaRPr>
          </a:p>
        </p:txBody>
      </p:sp>
      <p:sp>
        <p:nvSpPr>
          <p:cNvPr id="592" name="Shape 592"/>
          <p:cNvSpPr txBox="1">
            <a:spLocks noGrp="1"/>
          </p:cNvSpPr>
          <p:nvPr>
            <p:ph type="body" idx="2"/>
          </p:nvPr>
        </p:nvSpPr>
        <p:spPr>
          <a:xfrm>
            <a:off x="457200" y="1511500"/>
            <a:ext cx="8398200" cy="5044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rgbClr val="151516"/>
              </a:buClr>
              <a:buSzPts val="2400"/>
              <a:buFont typeface="Merriweather Sans"/>
              <a:buChar char="&gt;"/>
            </a:pPr>
            <a:r>
              <a:rPr lang="en-US" sz="2400" b="1" i="0" u="none" strike="noStrike" cap="none">
                <a:solidFill>
                  <a:srgbClr val="151516"/>
                </a:solidFill>
                <a:latin typeface="Open Sans"/>
                <a:ea typeface="Open Sans"/>
                <a:cs typeface="Open Sans"/>
                <a:sym typeface="Open Sans"/>
              </a:rPr>
              <a:t>Tips </a:t>
            </a:r>
            <a:r>
              <a:rPr lang="en-US" sz="2400" b="0" i="0" u="none" strike="noStrike" cap="none">
                <a:solidFill>
                  <a:srgbClr val="151516"/>
                </a:solidFill>
                <a:latin typeface="Open Sans"/>
                <a:ea typeface="Open Sans"/>
                <a:cs typeface="Open Sans"/>
                <a:sym typeface="Open Sans"/>
              </a:rPr>
              <a:t>if you have an eGC1 that could be returned or withdrawn after release:</a:t>
            </a:r>
            <a:endParaRPr sz="24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sng" strike="noStrike" cap="none">
                <a:solidFill>
                  <a:schemeClr val="hlink"/>
                </a:solidFill>
                <a:latin typeface="Open Sans"/>
                <a:ea typeface="Open Sans"/>
                <a:cs typeface="Open Sans"/>
                <a:sym typeface="Open Sans"/>
                <a:hlinkClick r:id="rId3"/>
              </a:rPr>
              <a:t>Preview the new questions</a:t>
            </a:r>
            <a:r>
              <a:rPr lang="en-US" sz="2000" b="0" i="0" u="none" strike="noStrike" cap="none">
                <a:solidFill>
                  <a:srgbClr val="151516"/>
                </a:solidFill>
                <a:latin typeface="Open Sans"/>
                <a:ea typeface="Open Sans"/>
                <a:cs typeface="Open Sans"/>
                <a:sym typeface="Open Sans"/>
              </a:rPr>
              <a:t> before release, and prepare your responses in advance.</a:t>
            </a:r>
            <a:endParaRPr sz="2000" b="0" i="0" u="none" strike="noStrike" cap="none">
              <a:solidFill>
                <a:srgbClr val="151516"/>
              </a:solidFill>
              <a:latin typeface="Open Sans"/>
              <a:ea typeface="Open Sans"/>
              <a:cs typeface="Open Sans"/>
              <a:sym typeface="Open Sans"/>
            </a:endParaRPr>
          </a:p>
          <a:p>
            <a:pPr marL="742950" marR="0" lvl="1" indent="-285750" algn="l" rtl="0">
              <a:lnSpc>
                <a:spcPct val="100000"/>
              </a:lnSpc>
              <a:spcBef>
                <a:spcPts val="16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Withdraw your eGC1 on 5/18 (right after release), and proactively answer the new questions to avoid last second scrambling.</a:t>
            </a:r>
            <a:endParaRPr sz="20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160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593" name="Shape 593"/>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Resources and Feedback</a:t>
            </a:r>
            <a:endParaRPr sz="3000" b="0" i="0" u="none" strike="noStrike" cap="none">
              <a:solidFill>
                <a:srgbClr val="33006F"/>
              </a:solidFill>
              <a:latin typeface="Arial"/>
              <a:ea typeface="Arial"/>
              <a:cs typeface="Arial"/>
              <a:sym typeface="Arial"/>
            </a:endParaRPr>
          </a:p>
        </p:txBody>
      </p:sp>
      <p:sp>
        <p:nvSpPr>
          <p:cNvPr id="599" name="Shape 599"/>
          <p:cNvSpPr txBox="1">
            <a:spLocks noGrp="1"/>
          </p:cNvSpPr>
          <p:nvPr>
            <p:ph type="body" idx="2"/>
          </p:nvPr>
        </p:nvSpPr>
        <p:spPr>
          <a:xfrm>
            <a:off x="469925" y="1474025"/>
            <a:ext cx="8481000" cy="460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Resources</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3"/>
              </a:rPr>
              <a:t>SNEAK PEEK: Preview the questions before they go live</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4"/>
              </a:rPr>
              <a:t>SAGE Help Documentation</a:t>
            </a:r>
            <a:endParaRPr sz="2400" b="0"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1000"/>
              </a:spcBef>
              <a:spcAft>
                <a:spcPts val="0"/>
              </a:spcAft>
              <a:buClr>
                <a:srgbClr val="151516"/>
              </a:buClr>
              <a:buSzPts val="2400"/>
              <a:buFont typeface="Merriweather Sans"/>
              <a:buChar char="&gt;"/>
            </a:pPr>
            <a:r>
              <a:rPr lang="en-US" sz="2400" b="0" i="0" u="sng" strike="noStrike" cap="none">
                <a:solidFill>
                  <a:schemeClr val="hlink"/>
                </a:solidFill>
                <a:latin typeface="Open Sans"/>
                <a:ea typeface="Open Sans"/>
                <a:cs typeface="Open Sans"/>
                <a:sym typeface="Open Sans"/>
                <a:hlinkClick r:id="rId5"/>
              </a:rPr>
              <a:t>Non-Fiscal Compliance Guidance on Research website</a:t>
            </a:r>
            <a:endParaRPr sz="2400" b="0" i="0" u="none" strike="noStrike" cap="none">
              <a:solidFill>
                <a:srgbClr val="151516"/>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100"/>
              <a:buFont typeface="Arial"/>
              <a:buNone/>
            </a:pPr>
            <a:endParaRPr sz="2400" b="1" i="0" u="none" strike="noStrike" cap="none">
              <a:solidFill>
                <a:srgbClr val="151516"/>
              </a:solidFill>
              <a:latin typeface="Open Sans"/>
              <a:ea typeface="Open Sans"/>
              <a:cs typeface="Open Sans"/>
              <a:sym typeface="Open Sans"/>
            </a:endParaRPr>
          </a:p>
          <a:p>
            <a:pPr marL="0" marR="0" lvl="0" indent="0" algn="l" rtl="0">
              <a:lnSpc>
                <a:spcPct val="100000"/>
              </a:lnSpc>
              <a:spcBef>
                <a:spcPts val="480"/>
              </a:spcBef>
              <a:spcAft>
                <a:spcPts val="0"/>
              </a:spcAft>
              <a:buClr>
                <a:srgbClr val="000000"/>
              </a:buClr>
              <a:buSzPts val="1100"/>
              <a:buFont typeface="Arial"/>
              <a:buNone/>
            </a:pPr>
            <a:r>
              <a:rPr lang="en-US" sz="2400" b="1" i="0" u="none" strike="noStrike" cap="none">
                <a:solidFill>
                  <a:srgbClr val="151516"/>
                </a:solidFill>
                <a:latin typeface="Open Sans"/>
                <a:ea typeface="Open Sans"/>
                <a:cs typeface="Open Sans"/>
                <a:sym typeface="Open Sans"/>
              </a:rPr>
              <a:t>Have questions or suggestions?</a:t>
            </a:r>
            <a:endParaRPr sz="2400" b="1" i="0" u="none" strike="noStrike" cap="none">
              <a:solidFill>
                <a:srgbClr val="151516"/>
              </a:solidFill>
              <a:latin typeface="Open Sans"/>
              <a:ea typeface="Open Sans"/>
              <a:cs typeface="Open Sans"/>
              <a:sym typeface="Open Sans"/>
            </a:endParaRPr>
          </a:p>
          <a:p>
            <a:pPr marL="342900" marR="0" lvl="0" indent="-342900" algn="l" rtl="0">
              <a:lnSpc>
                <a:spcPct val="100000"/>
              </a:lnSpc>
              <a:spcBef>
                <a:spcPts val="480"/>
              </a:spcBef>
              <a:spcAft>
                <a:spcPts val="0"/>
              </a:spcAft>
              <a:buClr>
                <a:srgbClr val="151516"/>
              </a:buClr>
              <a:buSzPts val="2400"/>
              <a:buFont typeface="Merriweather Sans"/>
              <a:buChar char="&gt;"/>
            </a:pPr>
            <a:r>
              <a:rPr lang="en-US" sz="2400" b="0" i="0" u="none" strike="noStrike" cap="none">
                <a:solidFill>
                  <a:srgbClr val="151516"/>
                </a:solidFill>
                <a:latin typeface="Open Sans"/>
                <a:ea typeface="Open Sans"/>
                <a:cs typeface="Open Sans"/>
                <a:sym typeface="Open Sans"/>
              </a:rPr>
              <a:t>Contact </a:t>
            </a:r>
            <a:r>
              <a:rPr lang="en-US" sz="2400" b="0" i="0" u="sng" strike="noStrike" cap="none">
                <a:solidFill>
                  <a:schemeClr val="hlink"/>
                </a:solidFill>
                <a:latin typeface="Open Sans"/>
                <a:ea typeface="Open Sans"/>
                <a:cs typeface="Open Sans"/>
                <a:sym typeface="Open Sans"/>
                <a:hlinkClick r:id="rId6"/>
              </a:rPr>
              <a:t>sagehelp@uw.edu</a:t>
            </a:r>
            <a:r>
              <a:rPr lang="en-US" sz="2400" b="0" i="0" u="none" strike="noStrike" cap="none">
                <a:solidFill>
                  <a:srgbClr val="151516"/>
                </a:solidFill>
                <a:latin typeface="Open Sans"/>
                <a:ea typeface="Open Sans"/>
                <a:cs typeface="Open Sans"/>
                <a:sym typeface="Open Sans"/>
              </a:rPr>
              <a:t> </a:t>
            </a:r>
            <a:endParaRPr sz="2400" b="0" i="0" u="none" strike="noStrike" cap="none">
              <a:solidFill>
                <a:srgbClr val="151516"/>
              </a:solidFill>
              <a:latin typeface="Open Sans"/>
              <a:ea typeface="Open Sans"/>
              <a:cs typeface="Open Sans"/>
              <a:sym typeface="Open Sans"/>
            </a:endParaRPr>
          </a:p>
          <a:p>
            <a:pPr marL="342900" marR="0" lvl="0" indent="-190500" algn="l" rtl="0">
              <a:lnSpc>
                <a:spcPct val="100000"/>
              </a:lnSpc>
              <a:spcBef>
                <a:spcPts val="480"/>
              </a:spcBef>
              <a:spcAft>
                <a:spcPts val="0"/>
              </a:spcAft>
              <a:buClr>
                <a:srgbClr val="151516"/>
              </a:buClr>
              <a:buSzPts val="2400"/>
              <a:buFont typeface="Merriweather Sans"/>
              <a:buNone/>
            </a:pPr>
            <a:endParaRPr sz="2400" b="0" i="0" u="none" strike="noStrike" cap="none">
              <a:solidFill>
                <a:srgbClr val="151516"/>
              </a:solidFill>
              <a:latin typeface="Open Sans"/>
              <a:ea typeface="Open Sans"/>
              <a:cs typeface="Open Sans"/>
              <a:sym typeface="Open Sans"/>
            </a:endParaRPr>
          </a:p>
        </p:txBody>
      </p:sp>
      <p:sp>
        <p:nvSpPr>
          <p:cNvPr id="600" name="Shape 600"/>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71757" y="1332224"/>
            <a:ext cx="6972300" cy="242697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5000"/>
              <a:buFont typeface="Arial"/>
              <a:buNone/>
            </a:pPr>
            <a:r>
              <a:rPr lang="en-US" sz="5000" b="0" i="0" u="none" strike="noStrike" cap="none">
                <a:solidFill>
                  <a:schemeClr val="lt2"/>
                </a:solidFill>
                <a:latin typeface="Encode Sans Black"/>
                <a:ea typeface="Encode Sans Black"/>
                <a:cs typeface="Encode Sans Black"/>
                <a:sym typeface="Encode Sans Black"/>
              </a:rPr>
              <a:t>WEBSITE REDESIGN</a:t>
            </a:r>
            <a:endParaRPr sz="5000" b="0" i="0" u="none" strike="noStrike" cap="none">
              <a:solidFill>
                <a:schemeClr val="lt2"/>
              </a:solidFill>
              <a:latin typeface="Encode Sans Black"/>
              <a:ea typeface="Encode Sans Black"/>
              <a:cs typeface="Encode Sans Black"/>
              <a:sym typeface="Encode Sans Black"/>
            </a:endParaRPr>
          </a:p>
        </p:txBody>
      </p:sp>
      <p:sp>
        <p:nvSpPr>
          <p:cNvPr id="607" name="Shape 607"/>
          <p:cNvSpPr txBox="1">
            <a:spLocks noGrp="1"/>
          </p:cNvSpPr>
          <p:nvPr>
            <p:ph type="body" idx="2"/>
          </p:nvPr>
        </p:nvSpPr>
        <p:spPr>
          <a:xfrm>
            <a:off x="671756" y="4303360"/>
            <a:ext cx="8396044" cy="16424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2400"/>
              <a:buFont typeface="Arial"/>
              <a:buNone/>
            </a:pPr>
            <a:r>
              <a:rPr lang="en-US" sz="2400" b="1" i="0" u="none" strike="noStrike" cap="none">
                <a:solidFill>
                  <a:schemeClr val="lt2"/>
                </a:solidFill>
                <a:latin typeface="Open Sans"/>
                <a:ea typeface="Open Sans"/>
                <a:cs typeface="Open Sans"/>
                <a:sym typeface="Open Sans"/>
              </a:rPr>
              <a:t>Karen Crow, Outreach &amp; Health Education Analyst</a:t>
            </a:r>
            <a:endParaRPr/>
          </a:p>
          <a:p>
            <a:pPr marL="0" marR="0" lvl="0" indent="0" algn="l" rtl="0">
              <a:spcBef>
                <a:spcPts val="480"/>
              </a:spcBef>
              <a:spcAft>
                <a:spcPts val="0"/>
              </a:spcAft>
              <a:buClr>
                <a:schemeClr val="lt2"/>
              </a:buClr>
              <a:buSzPts val="2400"/>
              <a:buFont typeface="Arial"/>
              <a:buNone/>
            </a:pPr>
            <a:r>
              <a:rPr lang="en-US" sz="2400" b="1" i="0" u="none" strike="noStrike" cap="none">
                <a:solidFill>
                  <a:schemeClr val="lt2"/>
                </a:solidFill>
                <a:latin typeface="Open Sans"/>
                <a:ea typeface="Open Sans"/>
                <a:cs typeface="Open Sans"/>
                <a:sym typeface="Open Sans"/>
              </a:rPr>
              <a:t>MRAM Meeting</a:t>
            </a:r>
            <a:endParaRPr/>
          </a:p>
          <a:p>
            <a:pPr marL="0" marR="0" lvl="0" indent="0" algn="l" rtl="0">
              <a:spcBef>
                <a:spcPts val="480"/>
              </a:spcBef>
              <a:spcAft>
                <a:spcPts val="0"/>
              </a:spcAft>
              <a:buClr>
                <a:schemeClr val="lt2"/>
              </a:buClr>
              <a:buSzPts val="2400"/>
              <a:buFont typeface="Arial"/>
              <a:buNone/>
            </a:pPr>
            <a:r>
              <a:rPr lang="en-US" sz="2400" b="1" i="0" u="none" strike="noStrike" cap="none">
                <a:solidFill>
                  <a:schemeClr val="lt2"/>
                </a:solidFill>
                <a:latin typeface="Open Sans"/>
                <a:ea typeface="Open Sans"/>
                <a:cs typeface="Open Sans"/>
                <a:sym typeface="Open Sans"/>
              </a:rPr>
              <a:t>May 10, 2018</a:t>
            </a:r>
            <a:endParaRPr sz="2400" b="1" i="0" u="none" strike="noStrike" cap="none">
              <a:solidFill>
                <a:schemeClr val="lt2"/>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body" idx="1"/>
          </p:nvPr>
        </p:nvSpPr>
        <p:spPr>
          <a:xfrm>
            <a:off x="671757" y="1636975"/>
            <a:ext cx="8076956" cy="4425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220"/>
              <a:buFont typeface="Arial"/>
              <a:buChar char="•"/>
            </a:pPr>
            <a:r>
              <a:rPr lang="en-US" sz="2220" b="1" i="0" u="none" strike="noStrike" cap="none">
                <a:solidFill>
                  <a:schemeClr val="dk1"/>
                </a:solidFill>
                <a:latin typeface="Calibri"/>
                <a:ea typeface="Calibri"/>
                <a:cs typeface="Calibri"/>
                <a:sym typeface="Calibri"/>
              </a:rPr>
              <a:t>ABOUT EH&amp;S</a:t>
            </a:r>
            <a:endParaRPr sz="2220" b="1" i="0" u="none" strike="noStrike" cap="none">
              <a:solidFill>
                <a:schemeClr val="dk1"/>
              </a:solidFill>
              <a:latin typeface="Calibri"/>
              <a:ea typeface="Calibri"/>
              <a:cs typeface="Calibri"/>
              <a:sym typeface="Calibri"/>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60+ safety programs serving multiple client groups</a:t>
            </a:r>
            <a:endParaRPr/>
          </a:p>
          <a:p>
            <a:pPr marL="0" marR="0" lvl="0" indent="0" algn="l" rtl="0">
              <a:lnSpc>
                <a:spcPct val="90000"/>
              </a:lnSpc>
              <a:spcBef>
                <a:spcPts val="203"/>
              </a:spcBef>
              <a:spcAft>
                <a:spcPts val="0"/>
              </a:spcAft>
              <a:buClr>
                <a:schemeClr val="dk1"/>
              </a:buClr>
              <a:buSzPts val="1017"/>
              <a:buFont typeface="Arial"/>
              <a:buNone/>
            </a:pPr>
            <a:endParaRPr sz="1017" b="1" i="0" u="none" strike="noStrike" cap="none">
              <a:solidFill>
                <a:schemeClr val="dk1"/>
              </a:solidFill>
              <a:latin typeface="Calibri"/>
              <a:ea typeface="Calibri"/>
              <a:cs typeface="Calibri"/>
              <a:sym typeface="Calibri"/>
            </a:endParaRPr>
          </a:p>
          <a:p>
            <a:pPr marL="342900" marR="0" lvl="0" indent="-342900" algn="l" rtl="0">
              <a:lnSpc>
                <a:spcPct val="90000"/>
              </a:lnSpc>
              <a:spcBef>
                <a:spcPts val="444"/>
              </a:spcBef>
              <a:spcAft>
                <a:spcPts val="0"/>
              </a:spcAft>
              <a:buClr>
                <a:schemeClr val="dk1"/>
              </a:buClr>
              <a:buSzPts val="2220"/>
              <a:buFont typeface="Arial"/>
              <a:buChar char="•"/>
            </a:pPr>
            <a:r>
              <a:rPr lang="en-US" sz="2220" b="1" i="0" u="none" strike="noStrike" cap="none">
                <a:solidFill>
                  <a:schemeClr val="dk1"/>
                </a:solidFill>
                <a:latin typeface="Calibri"/>
                <a:ea typeface="Calibri"/>
                <a:cs typeface="Calibri"/>
                <a:sym typeface="Calibri"/>
              </a:rPr>
              <a:t>WEBSITE PROJECT GOALS</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Replace a static HTML website with CMS website </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More professional and consistent with the UW Brand</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Easier for content owners to update pages</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Easier for users to navigate and locate safety information</a:t>
            </a:r>
            <a:endParaRPr/>
          </a:p>
          <a:p>
            <a:pPr marL="457200" marR="0" lvl="1" indent="0" algn="l" rtl="0">
              <a:lnSpc>
                <a:spcPct val="90000"/>
              </a:lnSpc>
              <a:spcBef>
                <a:spcPts val="203"/>
              </a:spcBef>
              <a:spcAft>
                <a:spcPts val="0"/>
              </a:spcAft>
              <a:buClr>
                <a:schemeClr val="dk1"/>
              </a:buClr>
              <a:buSzPts val="1017"/>
              <a:buFont typeface="Arial"/>
              <a:buNone/>
            </a:pPr>
            <a:endParaRPr sz="1017" b="1" i="0" u="none" strike="noStrike" cap="none">
              <a:solidFill>
                <a:schemeClr val="dk1"/>
              </a:solidFill>
              <a:latin typeface="Calibri"/>
              <a:ea typeface="Calibri"/>
              <a:cs typeface="Calibri"/>
              <a:sym typeface="Calibri"/>
            </a:endParaRPr>
          </a:p>
          <a:p>
            <a:pPr marL="342900" marR="0" lvl="0" indent="-342900" algn="l" rtl="0">
              <a:lnSpc>
                <a:spcPct val="90000"/>
              </a:lnSpc>
              <a:spcBef>
                <a:spcPts val="444"/>
              </a:spcBef>
              <a:spcAft>
                <a:spcPts val="0"/>
              </a:spcAft>
              <a:buClr>
                <a:schemeClr val="dk1"/>
              </a:buClr>
              <a:buSzPts val="2220"/>
              <a:buFont typeface="Arial"/>
              <a:buChar char="•"/>
            </a:pPr>
            <a:r>
              <a:rPr lang="en-US" sz="2220" b="1" i="0" u="none" strike="noStrike" cap="none">
                <a:solidFill>
                  <a:schemeClr val="dk1"/>
                </a:solidFill>
                <a:latin typeface="Calibri"/>
                <a:ea typeface="Calibri"/>
                <a:cs typeface="Calibri"/>
                <a:sym typeface="Calibri"/>
              </a:rPr>
              <a:t>DESIRED FEATURES</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Training course wizard</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Online forms with authentication</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Strong search feature</a:t>
            </a:r>
            <a:endParaRPr/>
          </a:p>
          <a:p>
            <a:pPr marL="742950" marR="0" lvl="1" indent="-285750" algn="l" rtl="0">
              <a:lnSpc>
                <a:spcPct val="90000"/>
              </a:lnSpc>
              <a:spcBef>
                <a:spcPts val="370"/>
              </a:spcBef>
              <a:spcAft>
                <a:spcPts val="0"/>
              </a:spcAft>
              <a:buClr>
                <a:schemeClr val="dk1"/>
              </a:buClr>
              <a:buSzPts val="1850"/>
              <a:buFont typeface="Arial"/>
              <a:buChar char="–"/>
            </a:pPr>
            <a:r>
              <a:rPr lang="en-US" sz="1850" b="1" i="0" u="none" strike="noStrike" cap="none">
                <a:solidFill>
                  <a:schemeClr val="dk1"/>
                </a:solidFill>
                <a:latin typeface="Calibri"/>
                <a:ea typeface="Calibri"/>
                <a:cs typeface="Calibri"/>
                <a:sym typeface="Calibri"/>
              </a:rPr>
              <a:t>Easy access to popular items and news posts</a:t>
            </a:r>
            <a:endParaRPr sz="1850" b="1" i="0" u="none" strike="noStrike" cap="none">
              <a:solidFill>
                <a:schemeClr val="dk1"/>
              </a:solidFill>
              <a:latin typeface="Calibri"/>
              <a:ea typeface="Calibri"/>
              <a:cs typeface="Calibri"/>
              <a:sym typeface="Calibri"/>
            </a:endParaRPr>
          </a:p>
        </p:txBody>
      </p:sp>
      <p:sp>
        <p:nvSpPr>
          <p:cNvPr id="614" name="Shape 614"/>
          <p:cNvSpPr txBox="1">
            <a:spLocks noGrp="1"/>
          </p:cNvSpPr>
          <p:nvPr>
            <p:ph type="body" idx="2"/>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Encode Sans Black"/>
                <a:ea typeface="Encode Sans Black"/>
                <a:cs typeface="Encode Sans Black"/>
                <a:sym typeface="Encode Sans Black"/>
              </a:rPr>
              <a:t>BACKGROUND</a:t>
            </a:r>
            <a:endParaRPr sz="3000" b="0" i="0" u="none" strike="noStrike" cap="none">
              <a:solidFill>
                <a:schemeClr val="dk1"/>
              </a:solidFill>
              <a:latin typeface="Encode Sans Black"/>
              <a:ea typeface="Encode Sans Black"/>
              <a:cs typeface="Encode Sans Black"/>
              <a:sym typeface="Encode Sans Black"/>
            </a:endParaRPr>
          </a:p>
        </p:txBody>
      </p:sp>
      <p:sp>
        <p:nvSpPr>
          <p:cNvPr id="615" name="Shape 615"/>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E83"/>
              </a:buClr>
              <a:buSzPts val="1200"/>
              <a:buFont typeface="Arial"/>
              <a:buNone/>
            </a:pPr>
            <a:fld id="{00000000-1234-1234-1234-123412341234}" type="slidenum">
              <a:rPr lang="en-US" sz="1200" b="0" i="0" u="none" strike="noStrike" cap="none">
                <a:solidFill>
                  <a:srgbClr val="4B2E83"/>
                </a:solidFill>
                <a:latin typeface="Calibri"/>
                <a:ea typeface="Calibri"/>
                <a:cs typeface="Calibri"/>
                <a:sym typeface="Calibri"/>
              </a:rPr>
              <a:t>18</a:t>
            </a:fld>
            <a:endParaRPr sz="1200" b="0" i="0" u="none" strike="noStrike" cap="none">
              <a:solidFill>
                <a:srgbClr val="4B2E8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52506" y="507366"/>
            <a:ext cx="8184662" cy="46669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dk1"/>
              </a:buClr>
              <a:buSzPts val="3000"/>
              <a:buFont typeface="Arial"/>
              <a:buNone/>
            </a:pPr>
            <a:r>
              <a:rPr lang="en-US" sz="3000" b="0" i="0" u="none" strike="noStrike" cap="none">
                <a:solidFill>
                  <a:schemeClr val="dk1"/>
                </a:solidFill>
                <a:latin typeface="Arial Black"/>
                <a:ea typeface="Arial Black"/>
                <a:cs typeface="Arial Black"/>
                <a:sym typeface="Arial Black"/>
              </a:rPr>
              <a:t>OLD EH&amp;S WEBSITE</a:t>
            </a:r>
            <a:endParaRPr sz="3000" b="0" i="0" u="none" strike="noStrike" cap="none">
              <a:solidFill>
                <a:schemeClr val="dk1"/>
              </a:solidFill>
              <a:latin typeface="Arial Black"/>
              <a:ea typeface="Arial Black"/>
              <a:cs typeface="Arial Black"/>
              <a:sym typeface="Arial Black"/>
            </a:endParaRPr>
          </a:p>
        </p:txBody>
      </p:sp>
      <p:sp>
        <p:nvSpPr>
          <p:cNvPr id="622" name="Shape 622"/>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E83"/>
              </a:buClr>
              <a:buSzPts val="1200"/>
              <a:buFont typeface="Arial"/>
              <a:buNone/>
            </a:pPr>
            <a:fld id="{00000000-1234-1234-1234-123412341234}" type="slidenum">
              <a:rPr lang="en-US" sz="1200" b="0" i="0" u="none" strike="noStrike" cap="none">
                <a:solidFill>
                  <a:srgbClr val="4B2E83"/>
                </a:solidFill>
                <a:latin typeface="Calibri"/>
                <a:ea typeface="Calibri"/>
                <a:cs typeface="Calibri"/>
                <a:sym typeface="Calibri"/>
              </a:rPr>
              <a:t>19</a:t>
            </a:fld>
            <a:endParaRPr sz="1200" b="0" i="0" u="none" strike="noStrike" cap="none">
              <a:solidFill>
                <a:srgbClr val="4B2E83"/>
              </a:solidFill>
              <a:latin typeface="Calibri"/>
              <a:ea typeface="Calibri"/>
              <a:cs typeface="Calibri"/>
              <a:sym typeface="Calibri"/>
            </a:endParaRPr>
          </a:p>
        </p:txBody>
      </p:sp>
      <p:pic>
        <p:nvPicPr>
          <p:cNvPr id="623" name="Shape 623"/>
          <p:cNvPicPr preferRelativeResize="0"/>
          <p:nvPr/>
        </p:nvPicPr>
        <p:blipFill rotWithShape="1">
          <a:blip r:embed="rId3">
            <a:alphaModFix/>
          </a:blip>
          <a:srcRect/>
          <a:stretch/>
        </p:blipFill>
        <p:spPr>
          <a:xfrm>
            <a:off x="526131" y="1214688"/>
            <a:ext cx="7267575" cy="5391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71756" y="1179824"/>
            <a:ext cx="7448116" cy="2641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1000"/>
              </a:spcBef>
              <a:spcAft>
                <a:spcPts val="0"/>
              </a:spcAft>
              <a:buClr>
                <a:schemeClr val="accent3"/>
              </a:buClr>
              <a:buSzPts val="1400"/>
              <a:buFont typeface="Arial"/>
              <a:buNone/>
            </a:pPr>
            <a:r>
              <a:rPr lang="en-US" sz="5000" b="0" i="0" u="none" strike="noStrike" cap="none">
                <a:solidFill>
                  <a:schemeClr val="accent3"/>
                </a:solidFill>
                <a:latin typeface="Open Sans ExtraBold"/>
                <a:ea typeface="Open Sans ExtraBold"/>
                <a:cs typeface="Open Sans ExtraBold"/>
                <a:sym typeface="Open Sans ExtraBold"/>
              </a:rPr>
              <a:t>Possible Impact of Federal Research Budgets</a:t>
            </a:r>
            <a:endParaRPr sz="3000" b="0" i="0" u="none" strike="noStrike" cap="none">
              <a:solidFill>
                <a:schemeClr val="accent3"/>
              </a:solidFill>
              <a:latin typeface="Open Sans ExtraBold"/>
              <a:ea typeface="Open Sans ExtraBold"/>
              <a:cs typeface="Open Sans ExtraBold"/>
              <a:sym typeface="Open Sans ExtraBold"/>
            </a:endParaRPr>
          </a:p>
        </p:txBody>
      </p:sp>
      <p:sp>
        <p:nvSpPr>
          <p:cNvPr id="488" name="Shape 488"/>
          <p:cNvSpPr txBox="1"/>
          <p:nvPr/>
        </p:nvSpPr>
        <p:spPr>
          <a:xfrm>
            <a:off x="799772" y="4497392"/>
            <a:ext cx="5527876" cy="18620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500"/>
              <a:buFont typeface="Arial"/>
              <a:buNone/>
            </a:pPr>
            <a:r>
              <a:rPr lang="en-US" sz="2500" b="0" i="0" u="none" strike="noStrike" cap="none">
                <a:solidFill>
                  <a:srgbClr val="FFFFFF"/>
                </a:solidFill>
                <a:latin typeface="Open Sans"/>
                <a:ea typeface="Open Sans"/>
                <a:cs typeface="Open Sans"/>
                <a:sym typeface="Open Sans"/>
              </a:rPr>
              <a:t>Carol Rhodes</a:t>
            </a:r>
            <a:endParaRPr/>
          </a:p>
          <a:p>
            <a:pPr marL="0" marR="0" lvl="0" indent="0" algn="l" rtl="0">
              <a:lnSpc>
                <a:spcPct val="100000"/>
              </a:lnSpc>
              <a:spcBef>
                <a:spcPts val="0"/>
              </a:spcBef>
              <a:spcAft>
                <a:spcPts val="0"/>
              </a:spcAft>
              <a:buClr>
                <a:srgbClr val="FFFFFF"/>
              </a:buClr>
              <a:buSzPts val="2500"/>
              <a:buFont typeface="Arial"/>
              <a:buNone/>
            </a:pPr>
            <a:r>
              <a:rPr lang="en-US" sz="2500" b="0" i="0" u="none" strike="noStrike" cap="none">
                <a:solidFill>
                  <a:srgbClr val="FFFFFF"/>
                </a:solidFill>
                <a:latin typeface="Open Sans"/>
                <a:ea typeface="Open Sans"/>
                <a:cs typeface="Open Sans"/>
                <a:sym typeface="Open Sans"/>
              </a:rPr>
              <a:t>Director</a:t>
            </a:r>
            <a:endParaRPr/>
          </a:p>
          <a:p>
            <a:pPr marL="0" marR="0" lvl="0" indent="0" algn="l" rtl="0">
              <a:lnSpc>
                <a:spcPct val="100000"/>
              </a:lnSpc>
              <a:spcBef>
                <a:spcPts val="0"/>
              </a:spcBef>
              <a:spcAft>
                <a:spcPts val="0"/>
              </a:spcAft>
              <a:buClr>
                <a:srgbClr val="FFFFFF"/>
              </a:buClr>
              <a:buSzPts val="2500"/>
              <a:buFont typeface="Arial"/>
              <a:buNone/>
            </a:pPr>
            <a:r>
              <a:rPr lang="en-US" sz="2500" b="0" i="0" u="none" strike="noStrike" cap="none">
                <a:solidFill>
                  <a:srgbClr val="FFFFFF"/>
                </a:solidFill>
                <a:latin typeface="Open Sans"/>
                <a:ea typeface="Open Sans"/>
                <a:cs typeface="Open Sans"/>
                <a:sym typeface="Open Sans"/>
              </a:rPr>
              <a:t>Office of Sponsored Programs</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MRAM – May 2018 </a:t>
            </a:r>
            <a:endParaRPr sz="20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59305" y="1736725"/>
            <a:ext cx="8076956" cy="4221313"/>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2 years from contract signing to launch on Feb 2, 2018</a:t>
            </a:r>
            <a:endParaRPr/>
          </a:p>
          <a:p>
            <a:pPr marL="0" marR="0" lvl="0" indent="0" algn="l" rtl="0">
              <a:lnSpc>
                <a:spcPct val="100000"/>
              </a:lnSpc>
              <a:spcBef>
                <a:spcPts val="20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From 1,200 HTML pages to about 300 pages</a:t>
            </a:r>
            <a:endParaRPr/>
          </a:p>
          <a:p>
            <a:pPr marL="0" marR="0" lvl="0" indent="0" algn="l" rtl="0">
              <a:lnSpc>
                <a:spcPct val="100000"/>
              </a:lnSpc>
              <a:spcBef>
                <a:spcPts val="20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New features:</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Organized by topic</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Better search functionality</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Report a Concern form</a:t>
            </a:r>
            <a:endParaRPr/>
          </a:p>
          <a:p>
            <a:pPr marL="742950" marR="0" lvl="1" indent="-285750" algn="l" rtl="0">
              <a:lnSpc>
                <a:spcPct val="100000"/>
              </a:lnSpc>
              <a:spcBef>
                <a:spcPts val="400"/>
              </a:spcBef>
              <a:spcAft>
                <a:spcPts val="0"/>
              </a:spcAft>
              <a:buClr>
                <a:schemeClr val="dk1"/>
              </a:buClr>
              <a:buSzPts val="2000"/>
              <a:buFont typeface="Arial"/>
              <a:buChar char="–"/>
            </a:pPr>
            <a:r>
              <a:rPr lang="en-US" sz="2000" b="1" i="0" u="none" strike="noStrike" cap="none">
                <a:solidFill>
                  <a:schemeClr val="dk1"/>
                </a:solidFill>
                <a:latin typeface="Calibri"/>
                <a:ea typeface="Calibri"/>
                <a:cs typeface="Calibri"/>
                <a:sym typeface="Calibri"/>
              </a:rPr>
              <a:t>Training Course Selection Guides (in progress)</a:t>
            </a:r>
            <a:endParaRPr/>
          </a:p>
          <a:p>
            <a:pPr marL="457200" marR="0" lvl="1" indent="0" algn="l" rtl="0">
              <a:lnSpc>
                <a:spcPct val="100000"/>
              </a:lnSpc>
              <a:spcBef>
                <a:spcPts val="4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457200" marR="0" lvl="1" indent="0" algn="l" rtl="0">
              <a:lnSpc>
                <a:spcPct val="100000"/>
              </a:lnSpc>
              <a:spcBef>
                <a:spcPts val="40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www.ehs.washington.edu (</a:t>
            </a:r>
            <a:r>
              <a:rPr lang="en-US" sz="2000" b="1" i="0" u="sng" strike="noStrike" cap="none">
                <a:solidFill>
                  <a:schemeClr val="hlink"/>
                </a:solidFill>
                <a:latin typeface="Calibri"/>
                <a:ea typeface="Calibri"/>
                <a:cs typeface="Calibri"/>
                <a:sym typeface="Calibri"/>
                <a:hlinkClick r:id="rId3"/>
              </a:rPr>
              <a:t>link</a:t>
            </a:r>
            <a:r>
              <a:rPr lang="en-US" sz="2000" b="1" i="0" u="none" strike="noStrike" cap="none">
                <a:solidFill>
                  <a:schemeClr val="dk1"/>
                </a:solidFill>
                <a:latin typeface="Calibri"/>
                <a:ea typeface="Calibri"/>
                <a:cs typeface="Calibri"/>
                <a:sym typeface="Calibri"/>
              </a:rPr>
              <a:t>)</a:t>
            </a:r>
            <a:endParaRPr/>
          </a:p>
          <a:p>
            <a:pPr marL="457200" marR="0" lvl="1" indent="0" algn="l" rtl="0">
              <a:lnSpc>
                <a:spcPct val="100000"/>
              </a:lnSpc>
              <a:spcBef>
                <a:spcPts val="4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630" name="Shape 630"/>
          <p:cNvSpPr txBox="1">
            <a:spLocks noGrp="1"/>
          </p:cNvSpPr>
          <p:nvPr>
            <p:ph type="body" idx="2"/>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0" i="0" u="none" strike="noStrike" cap="none">
                <a:solidFill>
                  <a:schemeClr val="dk1"/>
                </a:solidFill>
                <a:latin typeface="Encode Sans Black"/>
                <a:ea typeface="Encode Sans Black"/>
                <a:cs typeface="Encode Sans Black"/>
                <a:sym typeface="Encode Sans Black"/>
              </a:rPr>
              <a:t>WEBSITE REDESIGN PROJECT</a:t>
            </a:r>
            <a:endParaRPr sz="3000" b="0" i="0" u="none" strike="noStrike" cap="none">
              <a:solidFill>
                <a:schemeClr val="dk1"/>
              </a:solidFill>
              <a:latin typeface="Encode Sans Black"/>
              <a:ea typeface="Encode Sans Black"/>
              <a:cs typeface="Encode Sans Black"/>
              <a:sym typeface="Encode Sans Black"/>
            </a:endParaRPr>
          </a:p>
        </p:txBody>
      </p:sp>
      <p:sp>
        <p:nvSpPr>
          <p:cNvPr id="631" name="Shape 631"/>
          <p:cNvSpPr txBox="1">
            <a:spLocks noGrp="1"/>
          </p:cNvSpPr>
          <p:nvPr>
            <p:ph type="sldNum" idx="12"/>
          </p:nvPr>
        </p:nvSpPr>
        <p:spPr>
          <a:xfrm>
            <a:off x="7086600" y="6336393"/>
            <a:ext cx="20574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E83"/>
              </a:buClr>
              <a:buSzPts val="1200"/>
              <a:buFont typeface="Arial"/>
              <a:buNone/>
            </a:pPr>
            <a:fld id="{00000000-1234-1234-1234-123412341234}" type="slidenum">
              <a:rPr lang="en-US" sz="1200" b="0" i="0" u="none" strike="noStrike" cap="none">
                <a:solidFill>
                  <a:srgbClr val="4B2E83"/>
                </a:solidFill>
                <a:latin typeface="Calibri"/>
                <a:ea typeface="Calibri"/>
                <a:cs typeface="Calibri"/>
                <a:sym typeface="Calibri"/>
              </a:rPr>
              <a:t>20</a:t>
            </a:fld>
            <a:endParaRPr sz="1200" b="0" i="0" u="none" strike="noStrike" cap="none">
              <a:solidFill>
                <a:srgbClr val="4B2E8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60375" y="859991"/>
            <a:ext cx="6972300" cy="3522300"/>
          </a:xfrm>
          <a:prstGeom prst="rect">
            <a:avLst/>
          </a:prstGeom>
          <a:noFill/>
          <a:ln>
            <a:noFill/>
          </a:ln>
        </p:spPr>
        <p:txBody>
          <a:bodyPr spcFirstLastPara="1" wrap="square" lIns="121900" tIns="60925" rIns="121900" bIns="60925" anchor="b" anchorCtr="0">
            <a:noAutofit/>
          </a:bodyPr>
          <a:lstStyle/>
          <a:p>
            <a:pPr marL="0" marR="0" lvl="0" indent="0" algn="l" rtl="0">
              <a:spcBef>
                <a:spcPts val="0"/>
              </a:spcBef>
              <a:spcAft>
                <a:spcPts val="0"/>
              </a:spcAft>
              <a:buClr>
                <a:schemeClr val="lt2"/>
              </a:buClr>
              <a:buSzPts val="5000"/>
              <a:buFont typeface="Encode Sans Black"/>
              <a:buNone/>
            </a:pPr>
            <a:r>
              <a:rPr lang="en-US" sz="5000" b="1" i="0" u="none" strike="noStrike" cap="none">
                <a:solidFill>
                  <a:schemeClr val="lt2"/>
                </a:solidFill>
                <a:latin typeface="Encode Sans Black"/>
                <a:ea typeface="Encode Sans Black"/>
                <a:cs typeface="Encode Sans Black"/>
                <a:sym typeface="Encode Sans Black"/>
              </a:rPr>
              <a:t>M&amp;E Tax Exemption</a:t>
            </a:r>
            <a:endParaRPr sz="5000" b="1" i="0" u="none" strike="noStrike" cap="none">
              <a:solidFill>
                <a:schemeClr val="lt2"/>
              </a:solidFill>
              <a:latin typeface="Encode Sans Black"/>
              <a:ea typeface="Encode Sans Black"/>
              <a:cs typeface="Encode Sans Black"/>
              <a:sym typeface="Encode Sans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178904" y="2334868"/>
            <a:ext cx="8852400" cy="3027900"/>
          </a:xfrm>
          <a:prstGeom prst="rect">
            <a:avLst/>
          </a:prstGeom>
          <a:noFill/>
          <a:ln>
            <a:noFill/>
          </a:ln>
        </p:spPr>
        <p:txBody>
          <a:bodyPr spcFirstLastPara="1" wrap="square" lIns="121900" tIns="60925" rIns="121900" bIns="60925" anchor="t" anchorCtr="0">
            <a:noAutofit/>
          </a:bodyPr>
          <a:lstStyle/>
          <a:p>
            <a:pPr marL="342900" marR="0" lvl="0" indent="-342900" algn="l" rtl="0">
              <a:spcBef>
                <a:spcPts val="0"/>
              </a:spcBef>
              <a:spcAft>
                <a:spcPts val="0"/>
              </a:spcAft>
              <a:buClr>
                <a:schemeClr val="dk2"/>
              </a:buClr>
              <a:buSzPts val="2000"/>
              <a:buFont typeface="Merriweather Sans"/>
              <a:buChar char="&gt;"/>
            </a:pPr>
            <a:r>
              <a:rPr lang="en-US" sz="2000" b="1" i="0" u="none" strike="noStrike" cap="none">
                <a:solidFill>
                  <a:schemeClr val="dk2"/>
                </a:solidFill>
                <a:latin typeface="Open Sans"/>
                <a:ea typeface="Open Sans"/>
                <a:cs typeface="Open Sans"/>
                <a:sym typeface="Open Sans"/>
              </a:rPr>
              <a:t>Machinery and equipment (M&amp;E), which:</a:t>
            </a:r>
            <a:endParaRPr/>
          </a:p>
          <a:p>
            <a:pPr marL="749300" marR="0" lvl="1" indent="-292100" algn="l" rtl="0">
              <a:spcBef>
                <a:spcPts val="400"/>
              </a:spcBef>
              <a:spcAft>
                <a:spcPts val="0"/>
              </a:spcAft>
              <a:buClr>
                <a:schemeClr val="dk2"/>
              </a:buClr>
              <a:buSzPts val="1800"/>
              <a:buFont typeface="Arial"/>
              <a:buChar char="–"/>
            </a:pPr>
            <a:r>
              <a:rPr lang="en-US" sz="1800" b="1" i="0" u="none" strike="noStrike" cap="none">
                <a:solidFill>
                  <a:schemeClr val="dk2"/>
                </a:solidFill>
                <a:latin typeface="Open Sans"/>
                <a:ea typeface="Open Sans"/>
                <a:cs typeface="Open Sans"/>
                <a:sym typeface="Open Sans"/>
              </a:rPr>
              <a:t>Has a useful life of one year or more (as well as repair, maintenance, and installation services) </a:t>
            </a:r>
            <a:endParaRPr sz="1800" b="1" i="0" u="none" strike="noStrike" cap="none">
              <a:solidFill>
                <a:schemeClr val="dk2"/>
              </a:solidFill>
              <a:latin typeface="Open Sans"/>
              <a:ea typeface="Open Sans"/>
              <a:cs typeface="Open Sans"/>
              <a:sym typeface="Open Sans"/>
            </a:endParaRPr>
          </a:p>
          <a:p>
            <a:pPr marL="749300" marR="0" lvl="1" indent="-292100" algn="l" rtl="0">
              <a:spcBef>
                <a:spcPts val="400"/>
              </a:spcBef>
              <a:spcAft>
                <a:spcPts val="0"/>
              </a:spcAft>
              <a:buClr>
                <a:schemeClr val="dk2"/>
              </a:buClr>
              <a:buSzPts val="1800"/>
              <a:buFont typeface="Arial"/>
              <a:buChar char="–"/>
            </a:pPr>
            <a:r>
              <a:rPr lang="en-US" sz="1800" b="1" i="0" u="none" strike="noStrike" cap="none">
                <a:solidFill>
                  <a:schemeClr val="dk2"/>
                </a:solidFill>
                <a:latin typeface="Open Sans"/>
                <a:ea typeface="Open Sans"/>
                <a:cs typeface="Open Sans"/>
                <a:sym typeface="Open Sans"/>
              </a:rPr>
              <a:t>Is used for more than 50% of its life (measured by time) to discover new scientific information and to translate that scientific information into technological innovations</a:t>
            </a:r>
            <a:endParaRPr/>
          </a:p>
          <a:p>
            <a:pPr marL="342900" marR="0" lvl="0" indent="-342900" algn="l" rtl="0">
              <a:spcBef>
                <a:spcPts val="400"/>
              </a:spcBef>
              <a:spcAft>
                <a:spcPts val="0"/>
              </a:spcAft>
              <a:buClr>
                <a:schemeClr val="dk2"/>
              </a:buClr>
              <a:buSzPts val="2000"/>
              <a:buFont typeface="Merriweather Sans"/>
              <a:buChar char="&gt;"/>
            </a:pPr>
            <a:r>
              <a:rPr lang="en-US" sz="2000" b="1" i="0" u="none" strike="noStrike" cap="none">
                <a:solidFill>
                  <a:schemeClr val="dk2"/>
                </a:solidFill>
                <a:latin typeface="Open Sans"/>
                <a:ea typeface="Open Sans"/>
                <a:cs typeface="Open Sans"/>
                <a:sym typeface="Open Sans"/>
              </a:rPr>
              <a:t>What is M&amp;E</a:t>
            </a:r>
            <a:endParaRPr/>
          </a:p>
          <a:p>
            <a:pPr marL="749300" marR="0" lvl="1" indent="-292100" algn="l" rtl="0">
              <a:spcBef>
                <a:spcPts val="400"/>
              </a:spcBef>
              <a:spcAft>
                <a:spcPts val="0"/>
              </a:spcAft>
              <a:buClr>
                <a:schemeClr val="dk2"/>
              </a:buClr>
              <a:buSzPts val="1800"/>
              <a:buFont typeface="Arial"/>
              <a:buChar char="–"/>
            </a:pPr>
            <a:r>
              <a:rPr lang="en-US" sz="1800" b="1" i="0" u="none" strike="noStrike" cap="none">
                <a:solidFill>
                  <a:schemeClr val="dk2"/>
                </a:solidFill>
                <a:latin typeface="Open Sans"/>
                <a:ea typeface="Open Sans"/>
                <a:cs typeface="Open Sans"/>
                <a:sym typeface="Open Sans"/>
              </a:rPr>
              <a:t>No definition in state law</a:t>
            </a:r>
            <a:endParaRPr/>
          </a:p>
          <a:p>
            <a:pPr marL="749300" marR="0" lvl="1" indent="-292100" algn="l" rtl="0">
              <a:spcBef>
                <a:spcPts val="400"/>
              </a:spcBef>
              <a:spcAft>
                <a:spcPts val="0"/>
              </a:spcAft>
              <a:buClr>
                <a:schemeClr val="dk2"/>
              </a:buClr>
              <a:buSzPts val="1800"/>
              <a:buFont typeface="Arial"/>
              <a:buChar char="–"/>
            </a:pPr>
            <a:r>
              <a:rPr lang="en-US" sz="1800" b="1" i="0" u="none" strike="noStrike" cap="none">
                <a:solidFill>
                  <a:schemeClr val="dk2"/>
                </a:solidFill>
                <a:latin typeface="Open Sans"/>
                <a:ea typeface="Open Sans"/>
                <a:cs typeface="Open Sans"/>
                <a:sym typeface="Open Sans"/>
              </a:rPr>
              <a:t>Tangible personal property with a useful life of one year or more used in research to accomplish research objectives </a:t>
            </a:r>
            <a:endParaRPr sz="1400" b="1" i="0" u="none" strike="noStrike" cap="none">
              <a:solidFill>
                <a:schemeClr val="dk2"/>
              </a:solidFill>
              <a:latin typeface="Open Sans"/>
              <a:ea typeface="Open Sans"/>
              <a:cs typeface="Open Sans"/>
              <a:sym typeface="Open Sans"/>
            </a:endParaRPr>
          </a:p>
        </p:txBody>
      </p:sp>
      <p:sp>
        <p:nvSpPr>
          <p:cNvPr id="642" name="Shape 642"/>
          <p:cNvSpPr txBox="1">
            <a:spLocks noGrp="1"/>
          </p:cNvSpPr>
          <p:nvPr>
            <p:ph type="title"/>
          </p:nvPr>
        </p:nvSpPr>
        <p:spPr>
          <a:xfrm>
            <a:off x="447923" y="492381"/>
            <a:ext cx="8197200" cy="1325100"/>
          </a:xfrm>
          <a:prstGeom prst="rect">
            <a:avLst/>
          </a:prstGeom>
          <a:noFill/>
          <a:ln>
            <a:noFill/>
          </a:ln>
        </p:spPr>
        <p:txBody>
          <a:bodyPr spcFirstLastPara="1" wrap="square" lIns="121900" tIns="60925" rIns="121900" bIns="60925" anchor="b" anchorCtr="0">
            <a:noAutofit/>
          </a:bodyPr>
          <a:lstStyle/>
          <a:p>
            <a:pPr marL="0" marR="0" lvl="0" indent="0" algn="l" rtl="0">
              <a:spcBef>
                <a:spcPts val="0"/>
              </a:spcBef>
              <a:spcAft>
                <a:spcPts val="0"/>
              </a:spcAft>
              <a:buClr>
                <a:schemeClr val="dk1"/>
              </a:buClr>
              <a:buSzPts val="3000"/>
              <a:buFont typeface="Encode Sans Black"/>
              <a:buNone/>
            </a:pPr>
            <a:r>
              <a:rPr lang="en-US" sz="3000" b="1" i="0" u="none" strike="noStrike" cap="none">
                <a:solidFill>
                  <a:schemeClr val="dk1"/>
                </a:solidFill>
                <a:latin typeface="Encode Sans Black"/>
                <a:ea typeface="Encode Sans Black"/>
                <a:cs typeface="Encode Sans Black"/>
                <a:sym typeface="Encode Sans Black"/>
              </a:rPr>
              <a:t>What does the M&amp;E Exemption Apply to?</a:t>
            </a:r>
            <a:endParaRPr sz="3000" b="1" i="0" u="none" strike="noStrike" cap="none">
              <a:solidFill>
                <a:schemeClr val="dk1"/>
              </a:solidFill>
              <a:latin typeface="Encode Sans Black"/>
              <a:ea typeface="Encode Sans Black"/>
              <a:cs typeface="Encode Sans Black"/>
              <a:sym typeface="Encode Sans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447923" y="2401129"/>
            <a:ext cx="8197200" cy="3027900"/>
          </a:xfrm>
          <a:prstGeom prst="rect">
            <a:avLst/>
          </a:prstGeom>
          <a:noFill/>
          <a:ln>
            <a:noFill/>
          </a:ln>
        </p:spPr>
        <p:txBody>
          <a:bodyPr spcFirstLastPara="1" wrap="square" lIns="121900" tIns="60925" rIns="121900" bIns="60925" anchor="t" anchorCtr="0">
            <a:noAutofit/>
          </a:bodyPr>
          <a:lstStyle/>
          <a:p>
            <a:pPr marL="342900" marR="0" lvl="0" indent="-342900" algn="l" rtl="0">
              <a:spcBef>
                <a:spcPts val="0"/>
              </a:spcBef>
              <a:spcAft>
                <a:spcPts val="0"/>
              </a:spcAft>
              <a:buClr>
                <a:schemeClr val="dk2"/>
              </a:buClr>
              <a:buSzPts val="1800"/>
              <a:buFont typeface="Merriweather Sans"/>
              <a:buChar char="&gt;"/>
            </a:pPr>
            <a:r>
              <a:rPr lang="en-US" sz="1800" b="1" i="0" u="none" strike="noStrike" cap="none">
                <a:solidFill>
                  <a:schemeClr val="dk2"/>
                </a:solidFill>
                <a:latin typeface="Open Sans"/>
                <a:ea typeface="Open Sans"/>
                <a:cs typeface="Open Sans"/>
                <a:sym typeface="Open Sans"/>
              </a:rPr>
              <a:t>M&amp;E must be used in the research itself</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equipment used to build </a:t>
            </a:r>
            <a:r>
              <a:rPr lang="en-US" sz="1600" b="1" i="1" u="none" strike="noStrike" cap="none">
                <a:solidFill>
                  <a:schemeClr val="dk2"/>
                </a:solidFill>
                <a:latin typeface="Open Sans"/>
                <a:ea typeface="Open Sans"/>
                <a:cs typeface="Open Sans"/>
                <a:sym typeface="Open Sans"/>
              </a:rPr>
              <a:t>other </a:t>
            </a:r>
            <a:r>
              <a:rPr lang="en-US" sz="1600" b="1" i="0" u="none" strike="noStrike" cap="none">
                <a:solidFill>
                  <a:schemeClr val="dk2"/>
                </a:solidFill>
                <a:latin typeface="Open Sans"/>
                <a:ea typeface="Open Sans"/>
                <a:cs typeface="Open Sans"/>
                <a:sym typeface="Open Sans"/>
              </a:rPr>
              <a:t>equipment that is later used in the research; </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computers used to buy research equipment; and </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building fixtures that merely hold or support equipment do not qualify</a:t>
            </a:r>
            <a:endParaRPr/>
          </a:p>
          <a:p>
            <a:pPr marL="342900" marR="0" lvl="0" indent="-342900" algn="l" rtl="0">
              <a:spcBef>
                <a:spcPts val="400"/>
              </a:spcBef>
              <a:spcAft>
                <a:spcPts val="0"/>
              </a:spcAft>
              <a:buClr>
                <a:schemeClr val="dk2"/>
              </a:buClr>
              <a:buSzPts val="1800"/>
              <a:buFont typeface="Merriweather Sans"/>
              <a:buChar char="&gt;"/>
            </a:pPr>
            <a:r>
              <a:rPr lang="en-US" sz="1800" b="1" i="0" u="none" strike="noStrike" cap="none">
                <a:solidFill>
                  <a:schemeClr val="dk2"/>
                </a:solidFill>
                <a:latin typeface="Open Sans"/>
                <a:ea typeface="Open Sans"/>
                <a:cs typeface="Open Sans"/>
                <a:sym typeface="Open Sans"/>
              </a:rPr>
              <a:t>The purchase must not be:  </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consumable supplies; </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hand-powered tools; </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repair and replacement parts that are anticipated to last for less than one year; or </a:t>
            </a:r>
            <a:endParaRPr/>
          </a:p>
          <a:p>
            <a:pPr marL="749300" marR="0" lvl="1" indent="-292100" algn="l" rtl="0">
              <a:spcBef>
                <a:spcPts val="300"/>
              </a:spcBef>
              <a:spcAft>
                <a:spcPts val="0"/>
              </a:spcAft>
              <a:buClr>
                <a:schemeClr val="dk2"/>
              </a:buClr>
              <a:buSzPts val="1600"/>
              <a:buFont typeface="Arial"/>
              <a:buChar char="–"/>
            </a:pPr>
            <a:r>
              <a:rPr lang="en-US" sz="1600" b="1" i="0" u="none" strike="noStrike" cap="none">
                <a:solidFill>
                  <a:schemeClr val="dk2"/>
                </a:solidFill>
                <a:latin typeface="Open Sans"/>
                <a:ea typeface="Open Sans"/>
                <a:cs typeface="Open Sans"/>
                <a:sym typeface="Open Sans"/>
              </a:rPr>
              <a:t>warranty protection</a:t>
            </a:r>
            <a:endParaRPr/>
          </a:p>
        </p:txBody>
      </p:sp>
      <p:sp>
        <p:nvSpPr>
          <p:cNvPr id="648" name="Shape 648"/>
          <p:cNvSpPr txBox="1">
            <a:spLocks noGrp="1"/>
          </p:cNvSpPr>
          <p:nvPr>
            <p:ph type="title"/>
          </p:nvPr>
        </p:nvSpPr>
        <p:spPr>
          <a:xfrm>
            <a:off x="447923" y="492381"/>
            <a:ext cx="8197200" cy="1325100"/>
          </a:xfrm>
          <a:prstGeom prst="rect">
            <a:avLst/>
          </a:prstGeom>
          <a:noFill/>
          <a:ln>
            <a:noFill/>
          </a:ln>
        </p:spPr>
        <p:txBody>
          <a:bodyPr spcFirstLastPara="1" wrap="square" lIns="121900" tIns="60925" rIns="121900" bIns="60925" anchor="b" anchorCtr="0">
            <a:noAutofit/>
          </a:bodyPr>
          <a:lstStyle/>
          <a:p>
            <a:pPr marL="0" marR="0" lvl="0" indent="0" algn="l" rtl="0">
              <a:spcBef>
                <a:spcPts val="0"/>
              </a:spcBef>
              <a:spcAft>
                <a:spcPts val="0"/>
              </a:spcAft>
              <a:buClr>
                <a:schemeClr val="dk1"/>
              </a:buClr>
              <a:buSzPts val="3000"/>
              <a:buFont typeface="Encode Sans Black"/>
              <a:buNone/>
            </a:pPr>
            <a:r>
              <a:rPr lang="en-US" sz="3000" b="1" i="0" u="none" strike="noStrike" cap="none">
                <a:solidFill>
                  <a:schemeClr val="dk1"/>
                </a:solidFill>
                <a:latin typeface="Encode Sans Black"/>
                <a:ea typeface="Encode Sans Black"/>
                <a:cs typeface="Encode Sans Black"/>
                <a:sym typeface="Encode Sans Black"/>
              </a:rPr>
              <a:t>What does the M&amp;E Exemption Not Apply to?</a:t>
            </a:r>
            <a:endParaRPr sz="3000" b="1" i="0" u="none" strike="noStrike" cap="none">
              <a:solidFill>
                <a:schemeClr val="dk1"/>
              </a:solidFill>
              <a:latin typeface="Encode Sans Black"/>
              <a:ea typeface="Encode Sans Black"/>
              <a:cs typeface="Encode Sans Black"/>
              <a:sym typeface="Encode Sans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US" sz="5000" b="0" i="0" u="none" strike="noStrike" cap="none">
                <a:solidFill>
                  <a:schemeClr val="accent3"/>
                </a:solidFill>
                <a:latin typeface="Arial"/>
                <a:ea typeface="Arial"/>
                <a:cs typeface="Arial"/>
                <a:sym typeface="Arial"/>
              </a:rPr>
              <a:t>COMPLIANCE CORNER</a:t>
            </a:r>
            <a:endParaRPr/>
          </a:p>
        </p:txBody>
      </p:sp>
      <p:sp>
        <p:nvSpPr>
          <p:cNvPr id="654" name="Shape 654"/>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May, 2018</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Matt Gardner</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Post Award Fiscal Compliance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74638"/>
            <a:ext cx="8229600" cy="9445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Effort Reporting Update	</a:t>
            </a:r>
            <a:endParaRPr sz="4400" b="0" i="0" u="none" strike="noStrike" cap="none">
              <a:solidFill>
                <a:schemeClr val="dk1"/>
              </a:solidFill>
              <a:latin typeface="Calibri"/>
              <a:ea typeface="Calibri"/>
              <a:cs typeface="Calibri"/>
              <a:sym typeface="Calibri"/>
            </a:endParaRPr>
          </a:p>
        </p:txBody>
      </p:sp>
      <p:sp>
        <p:nvSpPr>
          <p:cNvPr id="660" name="Shape 660"/>
          <p:cNvSpPr txBox="1">
            <a:spLocks noGrp="1"/>
          </p:cNvSpPr>
          <p:nvPr>
            <p:ph type="body" idx="1"/>
          </p:nvPr>
        </p:nvSpPr>
        <p:spPr>
          <a:xfrm>
            <a:off x="457200" y="1295400"/>
            <a:ext cx="83820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Department Administrator Unmet Cost Share Report is available again! </a:t>
            </a:r>
            <a:endParaRPr/>
          </a:p>
          <a:p>
            <a:pPr marL="400050" marR="0" lvl="1" indent="0" algn="l" rtl="0">
              <a:lnSpc>
                <a:spcPct val="80000"/>
              </a:lnSpc>
              <a:spcBef>
                <a:spcPts val="387"/>
              </a:spcBef>
              <a:spcAft>
                <a:spcPts val="0"/>
              </a:spcAft>
              <a:buClr>
                <a:schemeClr val="dk1"/>
              </a:buClr>
              <a:buSzPts val="1937"/>
              <a:buFont typeface="Arial"/>
              <a:buNone/>
            </a:pPr>
            <a:r>
              <a:rPr lang="en-US" sz="1937" b="0" i="0" u="none" strike="noStrike" cap="none">
                <a:solidFill>
                  <a:schemeClr val="dk1"/>
                </a:solidFill>
                <a:latin typeface="Calibri"/>
                <a:ea typeface="Calibri"/>
                <a:cs typeface="Calibri"/>
                <a:sym typeface="Calibri"/>
              </a:rPr>
              <a:t>log in: </a:t>
            </a:r>
            <a:r>
              <a:rPr lang="en-US" sz="1937" b="0" i="0" u="sng" strike="noStrike" cap="none">
                <a:solidFill>
                  <a:schemeClr val="hlink"/>
                </a:solidFill>
                <a:latin typeface="Calibri"/>
                <a:ea typeface="Calibri"/>
                <a:cs typeface="Calibri"/>
                <a:sym typeface="Calibri"/>
                <a:hlinkClick r:id="rId3"/>
              </a:rPr>
              <a:t>https://depts.washington.edu/maaweb/maa/csapp/index.php</a:t>
            </a:r>
            <a:r>
              <a:rPr lang="en-US" sz="1937" b="0" i="0" u="none" strike="noStrike" cap="none">
                <a:solidFill>
                  <a:schemeClr val="dk1"/>
                </a:solidFill>
                <a:latin typeface="Calibri"/>
                <a:ea typeface="Calibri"/>
                <a:cs typeface="Calibri"/>
                <a:sym typeface="Calibri"/>
              </a:rPr>
              <a:t> </a:t>
            </a:r>
            <a:endParaRPr/>
          </a:p>
          <a:p>
            <a:pPr marL="742950" marR="0" lvl="1" indent="-285750" algn="l" rtl="0">
              <a:lnSpc>
                <a:spcPct val="80000"/>
              </a:lnSpc>
              <a:spcBef>
                <a:spcPts val="3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Need access to the Unmet CS report? E-mail </a:t>
            </a:r>
            <a:r>
              <a:rPr lang="en-US" sz="1860" b="0" i="0" u="sng" strike="noStrike" cap="none">
                <a:solidFill>
                  <a:schemeClr val="hlink"/>
                </a:solidFill>
                <a:latin typeface="Calibri"/>
                <a:ea typeface="Calibri"/>
                <a:cs typeface="Calibri"/>
                <a:sym typeface="Calibri"/>
                <a:hlinkClick r:id="rId4"/>
              </a:rPr>
              <a:t>efecs@uw.edu</a:t>
            </a:r>
            <a:endParaRPr sz="18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16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FECs for academic cycle 9/16/2017 – 3/15/2018 were released in April </a:t>
            </a:r>
            <a:endParaRPr/>
          </a:p>
          <a:p>
            <a:pPr marL="742950" marR="0" lvl="1" indent="-285750" algn="l" rtl="0">
              <a:lnSpc>
                <a:spcPct val="80000"/>
              </a:lnSpc>
              <a:spcBef>
                <a:spcPts val="9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process all OSETs and cost share adjustments before the faculty certify. Certification deadline – 6/8/2018</a:t>
            </a:r>
            <a:endParaRPr/>
          </a:p>
          <a:p>
            <a:pPr marL="342900" marR="0" lvl="0" indent="-342900" algn="l" rtl="0">
              <a:lnSpc>
                <a:spcPct val="80000"/>
              </a:lnSpc>
              <a:spcBef>
                <a:spcPts val="1034"/>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In July 2018, the eFECS Effort Reporting application will purge electronic FECs for these reporting periods:</a:t>
            </a:r>
            <a:endParaRPr/>
          </a:p>
          <a:p>
            <a:pPr marL="742950" marR="0" lvl="1" indent="-285750" algn="l" rtl="0">
              <a:lnSpc>
                <a:spcPct val="80000"/>
              </a:lnSpc>
              <a:spcBef>
                <a:spcPts val="9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7/1/2011 – 12/31/2011</a:t>
            </a:r>
            <a:endParaRPr/>
          </a:p>
          <a:p>
            <a:pPr marL="742950" marR="0" lvl="1" indent="-285750" algn="l" rtl="0">
              <a:lnSpc>
                <a:spcPct val="80000"/>
              </a:lnSpc>
              <a:spcBef>
                <a:spcPts val="9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9/16/2011 – 3/15/2012</a:t>
            </a:r>
            <a:endParaRPr/>
          </a:p>
          <a:p>
            <a:pPr marL="742950" marR="0" lvl="1" indent="-285750" algn="l" rtl="0">
              <a:lnSpc>
                <a:spcPct val="80000"/>
              </a:lnSpc>
              <a:spcBef>
                <a:spcPts val="972"/>
              </a:spcBef>
              <a:spcAft>
                <a:spcPts val="0"/>
              </a:spcAft>
              <a:buClr>
                <a:schemeClr val="dk1"/>
              </a:buClr>
              <a:buSzPts val="1860"/>
              <a:buFont typeface="Arial"/>
              <a:buChar char="–"/>
            </a:pPr>
            <a:r>
              <a:rPr lang="en-US" sz="1860" b="0" i="0" u="none" strike="noStrike" cap="none">
                <a:solidFill>
                  <a:schemeClr val="dk1"/>
                </a:solidFill>
                <a:latin typeface="Calibri"/>
                <a:ea typeface="Calibri"/>
                <a:cs typeface="Calibri"/>
                <a:sym typeface="Calibri"/>
              </a:rPr>
              <a:t>1/1/2012 – 6/30/2012</a:t>
            </a:r>
            <a:endParaRPr/>
          </a:p>
          <a:p>
            <a:pPr marL="342900" marR="0" lvl="0" indent="-342900" algn="l" rtl="0">
              <a:lnSpc>
                <a:spcPct val="80000"/>
              </a:lnSpc>
              <a:spcBef>
                <a:spcPts val="10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Welcome Liana Ksaibati</a:t>
            </a:r>
            <a:endParaRPr sz="248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Tuition and Stipends</a:t>
            </a:r>
            <a:endParaRPr sz="3000" b="0" i="0" u="none" strike="noStrike" cap="none">
              <a:solidFill>
                <a:srgbClr val="4B2E83"/>
              </a:solidFill>
              <a:latin typeface="Arial"/>
              <a:ea typeface="Arial"/>
              <a:cs typeface="Arial"/>
              <a:sym typeface="Arial"/>
            </a:endParaRPr>
          </a:p>
        </p:txBody>
      </p:sp>
      <p:sp>
        <p:nvSpPr>
          <p:cNvPr id="666" name="Shape 66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Sparse coverage in the Uniform Guidance</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Federal rules require adherence to the UW’s institutional policies</a:t>
            </a:r>
            <a:br>
              <a:rPr lang="en-US" sz="2400" b="1" i="0" u="none" strike="noStrike" cap="none">
                <a:solidFill>
                  <a:srgbClr val="4B2E83"/>
                </a:solidFill>
                <a:latin typeface="Arial"/>
                <a:ea typeface="Arial"/>
                <a:cs typeface="Arial"/>
                <a:sym typeface="Arial"/>
              </a:rPr>
            </a:b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Requirement of consistency and equitable treatment</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Terminology can be inconsistent between Federal and non-Federal sponsors</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667" name="Shape 66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Tuition</a:t>
            </a:r>
            <a:endParaRPr sz="3000" b="0" i="0" u="none" strike="noStrike" cap="none">
              <a:solidFill>
                <a:srgbClr val="4B2E83"/>
              </a:solidFill>
              <a:latin typeface="Arial"/>
              <a:ea typeface="Arial"/>
              <a:cs typeface="Arial"/>
              <a:sym typeface="Arial"/>
            </a:endParaRPr>
          </a:p>
        </p:txBody>
      </p:sp>
      <p:sp>
        <p:nvSpPr>
          <p:cNvPr id="673" name="Shape 67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Allowable on a Federal award in two situations:</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0" marR="0" lvl="0" indent="0" algn="l" rtl="0">
              <a:spcBef>
                <a:spcPts val="480"/>
              </a:spcBef>
              <a:spcAft>
                <a:spcPts val="0"/>
              </a:spcAft>
              <a:buClr>
                <a:srgbClr val="4B2E83"/>
              </a:buClr>
              <a:buSzPts val="2400"/>
              <a:buFont typeface="Merriweather Sans"/>
              <a:buNone/>
            </a:pPr>
            <a:r>
              <a:rPr lang="en-US" sz="2400" b="1" i="0" u="none" strike="noStrike" cap="none">
                <a:solidFill>
                  <a:srgbClr val="4B2E83"/>
                </a:solidFill>
                <a:latin typeface="Arial"/>
                <a:ea typeface="Arial"/>
                <a:cs typeface="Arial"/>
                <a:sym typeface="Arial"/>
              </a:rPr>
              <a:t>1. Covered by the University (or sponsor) under a 	Graduate Student Appointment. [2 CFR 200.431 and 	UW’s Executive Order 28]</a:t>
            </a:r>
            <a:br>
              <a:rPr lang="en-US" sz="2400" b="1" i="0" u="none" strike="noStrike" cap="none">
                <a:solidFill>
                  <a:srgbClr val="4B2E83"/>
                </a:solidFill>
                <a:latin typeface="Arial"/>
                <a:ea typeface="Arial"/>
                <a:cs typeface="Arial"/>
                <a:sym typeface="Arial"/>
              </a:rPr>
            </a:br>
            <a:endParaRPr sz="2400" b="1" i="0" u="none" strike="noStrike" cap="none">
              <a:solidFill>
                <a:srgbClr val="4B2E83"/>
              </a:solidFill>
              <a:latin typeface="Arial"/>
              <a:ea typeface="Arial"/>
              <a:cs typeface="Arial"/>
              <a:sym typeface="Arial"/>
            </a:endParaRPr>
          </a:p>
          <a:p>
            <a:pPr marL="0" marR="0" lvl="0" indent="0" algn="l" rtl="0">
              <a:spcBef>
                <a:spcPts val="480"/>
              </a:spcBef>
              <a:spcAft>
                <a:spcPts val="0"/>
              </a:spcAft>
              <a:buClr>
                <a:srgbClr val="4B2E83"/>
              </a:buClr>
              <a:buSzPts val="2400"/>
              <a:buFont typeface="Merriweather Sans"/>
              <a:buNone/>
            </a:pPr>
            <a:r>
              <a:rPr lang="en-US" sz="2400" b="1" i="0" u="none" strike="noStrike" cap="none">
                <a:solidFill>
                  <a:srgbClr val="4B2E83"/>
                </a:solidFill>
                <a:latin typeface="Arial"/>
                <a:ea typeface="Arial"/>
                <a:cs typeface="Arial"/>
                <a:sym typeface="Arial"/>
              </a:rPr>
              <a:t>2. Allowed by the sponsor on an award when the 	purpose of the award is to provide training to 	selected participants. [200.466]</a:t>
            </a: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674" name="Shape 674"/>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Tuition - Unallowable In Lieu of Wages</a:t>
            </a:r>
            <a:endParaRPr/>
          </a:p>
        </p:txBody>
      </p:sp>
      <p:sp>
        <p:nvSpPr>
          <p:cNvPr id="680" name="Shape 68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Can a graduate student on an award be paid Tuition (08-05) in lieu of compensation (01-XX)? </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No.</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Uniform Guidance lists requirements to charge tuition in lieu of wages [§ 200.466] but..</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Subject to the compensation reporting requirements [§ 200.466], which means producing a GCCRs but…</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Tuition has no associated effort so..</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UW cannot meet federal requirements.</a:t>
            </a:r>
            <a:endParaRPr/>
          </a:p>
        </p:txBody>
      </p:sp>
      <p:sp>
        <p:nvSpPr>
          <p:cNvPr id="681" name="Shape 681"/>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Stipends</a:t>
            </a:r>
            <a:endParaRPr sz="3000" b="0" i="0" u="none" strike="noStrike" cap="none">
              <a:solidFill>
                <a:srgbClr val="4B2E83"/>
              </a:solidFill>
              <a:latin typeface="Arial"/>
              <a:ea typeface="Arial"/>
              <a:cs typeface="Arial"/>
              <a:sym typeface="Arial"/>
            </a:endParaRPr>
          </a:p>
        </p:txBody>
      </p:sp>
      <p:sp>
        <p:nvSpPr>
          <p:cNvPr id="687" name="Shape 68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Stipends </a:t>
            </a:r>
            <a:r>
              <a:rPr lang="en-US" sz="2400" b="1" i="0" u="sng" strike="noStrike" cap="none">
                <a:solidFill>
                  <a:srgbClr val="4B2E83"/>
                </a:solidFill>
                <a:latin typeface="Arial"/>
                <a:ea typeface="Arial"/>
                <a:cs typeface="Arial"/>
                <a:sym typeface="Arial"/>
              </a:rPr>
              <a:t>are not</a:t>
            </a:r>
            <a:r>
              <a:rPr lang="en-US" sz="2400" b="1" i="0" u="none" strike="noStrike" cap="none">
                <a:solidFill>
                  <a:srgbClr val="4B2E83"/>
                </a:solidFill>
                <a:latin typeface="Arial"/>
                <a:ea typeface="Arial"/>
                <a:cs typeface="Arial"/>
                <a:sym typeface="Arial"/>
              </a:rPr>
              <a:t> compensation for work performed</a:t>
            </a:r>
            <a:endParaRPr sz="24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No effort requirements associated with stipends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Included with fellowship and training awards</a:t>
            </a:r>
            <a:br>
              <a:rPr lang="en-US" sz="2000" b="1" i="0" u="none" strike="noStrike" cap="none">
                <a:solidFill>
                  <a:srgbClr val="4B2E83"/>
                </a:solidFill>
                <a:latin typeface="Arial"/>
                <a:ea typeface="Arial"/>
                <a:cs typeface="Arial"/>
                <a:sym typeface="Arial"/>
              </a:rPr>
            </a:b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The nature of the payment, not the name, controls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Sponsor may call the payment a “stipend”, but if it’s in exchange for effort and represents compensation, it’s wages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Read funding announcements and awards carefully</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688" name="Shape 68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Open Sans ExtraBold"/>
                <a:ea typeface="Open Sans ExtraBold"/>
                <a:cs typeface="Open Sans ExtraBold"/>
                <a:sym typeface="Open Sans ExtraBold"/>
              </a:rPr>
              <a:t>Possible Impact of Federal Research Budgets on Proposals and Awards</a:t>
            </a:r>
            <a:endParaRPr/>
          </a:p>
        </p:txBody>
      </p:sp>
      <p:pic>
        <p:nvPicPr>
          <p:cNvPr id="495" name="Shape 495"/>
          <p:cNvPicPr preferRelativeResize="0"/>
          <p:nvPr/>
        </p:nvPicPr>
        <p:blipFill rotWithShape="1">
          <a:blip r:embed="rId3">
            <a:alphaModFix/>
          </a:blip>
          <a:srcRect l="17333" t="23887" r="14916" b="33973"/>
          <a:stretch/>
        </p:blipFill>
        <p:spPr>
          <a:xfrm>
            <a:off x="297635" y="2384008"/>
            <a:ext cx="8846365" cy="3285934"/>
          </a:xfrm>
          <a:prstGeom prst="rect">
            <a:avLst/>
          </a:prstGeom>
          <a:noFill/>
          <a:ln>
            <a:noFill/>
          </a:ln>
        </p:spPr>
      </p:pic>
      <p:sp>
        <p:nvSpPr>
          <p:cNvPr id="496" name="Shape 496"/>
          <p:cNvSpPr/>
          <p:nvPr/>
        </p:nvSpPr>
        <p:spPr>
          <a:xfrm>
            <a:off x="543741" y="5404979"/>
            <a:ext cx="860025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006F"/>
              </a:buClr>
              <a:buSzPts val="2800"/>
              <a:buFont typeface="Arial"/>
              <a:buNone/>
            </a:pPr>
            <a:r>
              <a:rPr lang="en-US" sz="2800" b="0" i="0" u="none" strike="noStrike" cap="none">
                <a:solidFill>
                  <a:srgbClr val="33006F"/>
                </a:solidFill>
                <a:latin typeface="Calibri"/>
                <a:ea typeface="Calibri"/>
                <a:cs typeface="Calibri"/>
                <a:sym typeface="Calibri"/>
              </a:rPr>
              <a:t>UW needs to be ready for an influx of proposals and awards over the next several months</a:t>
            </a:r>
            <a:endParaRPr/>
          </a:p>
        </p:txBody>
      </p:sp>
      <p:sp>
        <p:nvSpPr>
          <p:cNvPr id="497" name="Shape 497"/>
          <p:cNvSpPr/>
          <p:nvPr/>
        </p:nvSpPr>
        <p:spPr>
          <a:xfrm>
            <a:off x="671757" y="1586248"/>
            <a:ext cx="334778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006F"/>
              </a:buClr>
              <a:buSzPts val="2400"/>
              <a:buFont typeface="Arial"/>
              <a:buNone/>
            </a:pPr>
            <a:r>
              <a:rPr lang="en-US" sz="2400" b="0" i="0" u="none" strike="noStrike" cap="none">
                <a:solidFill>
                  <a:srgbClr val="33006F"/>
                </a:solidFill>
                <a:latin typeface="Open Sans SemiBold"/>
                <a:ea typeface="Open Sans SemiBold"/>
                <a:cs typeface="Open Sans SemiBold"/>
                <a:sym typeface="Open Sans SemiBold"/>
              </a:rPr>
              <a:t>FY2018 &amp; 2019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Stipends Unallowable In Lieu of Wages</a:t>
            </a:r>
            <a:endParaRPr sz="3000" b="0" i="0" u="none" strike="noStrike" cap="none">
              <a:solidFill>
                <a:srgbClr val="4B2E83"/>
              </a:solidFill>
              <a:latin typeface="Arial"/>
              <a:ea typeface="Arial"/>
              <a:cs typeface="Arial"/>
              <a:sym typeface="Arial"/>
            </a:endParaRPr>
          </a:p>
        </p:txBody>
      </p:sp>
      <p:sp>
        <p:nvSpPr>
          <p:cNvPr id="694" name="Shape 69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Can a graduate student on a federal award be paid a stipend instead of wages?</a:t>
            </a:r>
            <a:br>
              <a:rPr lang="en-US" sz="2400" b="1" i="0" u="none" strike="noStrike" cap="none">
                <a:solidFill>
                  <a:srgbClr val="4B2E83"/>
                </a:solidFill>
                <a:latin typeface="Arial"/>
                <a:ea typeface="Arial"/>
                <a:cs typeface="Arial"/>
                <a:sym typeface="Arial"/>
              </a:rPr>
            </a:br>
            <a:endParaRPr sz="2400" b="1" i="0" u="none" strike="noStrike" cap="none">
              <a:solidFill>
                <a:srgbClr val="4B2E83"/>
              </a:solidFill>
              <a:latin typeface="Arial"/>
              <a:ea typeface="Arial"/>
              <a:cs typeface="Arial"/>
              <a:sym typeface="Arial"/>
            </a:endParaRPr>
          </a:p>
          <a:p>
            <a:pPr marL="0" marR="0" lvl="0" indent="0" algn="l" rtl="0">
              <a:spcBef>
                <a:spcPts val="480"/>
              </a:spcBef>
              <a:spcAft>
                <a:spcPts val="0"/>
              </a:spcAft>
              <a:buClr>
                <a:srgbClr val="4B2E83"/>
              </a:buClr>
              <a:buSzPts val="2400"/>
              <a:buFont typeface="Merriweather Sans"/>
              <a:buNone/>
            </a:pPr>
            <a:r>
              <a:rPr lang="en-US" sz="2400" b="1" i="0" u="none" strike="noStrike" cap="none">
                <a:solidFill>
                  <a:srgbClr val="4B2E83"/>
                </a:solidFill>
                <a:latin typeface="Arial"/>
                <a:ea typeface="Arial"/>
                <a:cs typeface="Arial"/>
                <a:sym typeface="Arial"/>
              </a:rPr>
              <a:t>	No; same issues as with Tuition in lieu of wages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The UW must comply with the Uniform Guidance requirements for documenting compensation</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Stipends are not captured on the GCCRs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No method at the UW to document and certify that the stipend payments are reasonable given the level of effort</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695" name="Shape 69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References</a:t>
            </a:r>
            <a:endParaRPr sz="3000" b="0" i="0" u="none" strike="noStrike" cap="none">
              <a:solidFill>
                <a:srgbClr val="4B2E83"/>
              </a:solidFill>
              <a:latin typeface="Arial"/>
              <a:ea typeface="Arial"/>
              <a:cs typeface="Arial"/>
              <a:sym typeface="Arial"/>
            </a:endParaRPr>
          </a:p>
        </p:txBody>
      </p:sp>
      <p:sp>
        <p:nvSpPr>
          <p:cNvPr id="701" name="Shape 70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Tuition: </a:t>
            </a:r>
            <a:r>
              <a:rPr lang="en-US" sz="2400" b="1" i="0" u="sng" strike="noStrike" cap="none">
                <a:solidFill>
                  <a:schemeClr val="hlink"/>
                </a:solidFill>
                <a:latin typeface="Arial"/>
                <a:ea typeface="Arial"/>
                <a:cs typeface="Arial"/>
                <a:sym typeface="Arial"/>
                <a:hlinkClick r:id="rId3"/>
              </a:rPr>
              <a:t>http://finance.uw.edu/pafc/tuition</a:t>
            </a:r>
            <a:endParaRPr sz="2400" b="1" i="0" u="none" strike="noStrike" cap="none">
              <a:solidFill>
                <a:srgbClr val="FF0000"/>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Stipends: </a:t>
            </a:r>
            <a:r>
              <a:rPr lang="en-US" sz="2400" b="1" i="0" u="sng" strike="noStrike" cap="none">
                <a:solidFill>
                  <a:schemeClr val="hlink"/>
                </a:solidFill>
                <a:latin typeface="Arial"/>
                <a:ea typeface="Arial"/>
                <a:cs typeface="Arial"/>
                <a:sym typeface="Arial"/>
                <a:hlinkClick r:id="rId4"/>
              </a:rPr>
              <a:t>http://finance.uw.edu/pafc/stipends</a:t>
            </a:r>
            <a:endParaRPr sz="2400" b="1" i="0" u="none" strike="noStrike" cap="none">
              <a:solidFill>
                <a:srgbClr val="FF0000"/>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Graduate</a:t>
            </a:r>
            <a:r>
              <a:rPr lang="en-US" sz="2400" b="1" i="0" u="none" strike="noStrike" cap="none">
                <a:solidFill>
                  <a:srgbClr val="FF0000"/>
                </a:solidFill>
                <a:latin typeface="Arial"/>
                <a:ea typeface="Arial"/>
                <a:cs typeface="Arial"/>
                <a:sym typeface="Arial"/>
              </a:rPr>
              <a:t> </a:t>
            </a:r>
            <a:r>
              <a:rPr lang="en-US" sz="2400" b="1" i="0" u="none" strike="noStrike" cap="none">
                <a:solidFill>
                  <a:srgbClr val="4B2E83"/>
                </a:solidFill>
                <a:latin typeface="Arial"/>
                <a:ea typeface="Arial"/>
                <a:cs typeface="Arial"/>
                <a:sym typeface="Arial"/>
              </a:rPr>
              <a:t>Student Appointments:</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Arial"/>
                <a:ea typeface="Arial"/>
                <a:cs typeface="Arial"/>
                <a:sym typeface="Arial"/>
                <a:hlinkClick r:id="rId5"/>
              </a:rPr>
              <a:t>http://finance.uw.edu/pafc/graduate-student-appointments-gsa</a:t>
            </a:r>
            <a:endParaRPr sz="20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UW Executive Order #28</a:t>
            </a:r>
            <a:endParaRPr/>
          </a:p>
          <a:p>
            <a:pPr marL="342900" marR="0" lvl="0" indent="-273050" algn="l" rtl="0">
              <a:spcBef>
                <a:spcPts val="220"/>
              </a:spcBef>
              <a:spcAft>
                <a:spcPts val="0"/>
              </a:spcAft>
              <a:buClr>
                <a:srgbClr val="4B2E83"/>
              </a:buClr>
              <a:buSzPts val="1100"/>
              <a:buFont typeface="Merriweather Sans"/>
              <a:buNone/>
            </a:pPr>
            <a:endParaRPr sz="1100" b="1" i="0" u="none" strike="noStrike" cap="none">
              <a:solidFill>
                <a:srgbClr val="FF0000"/>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Uniform Guidance</a:t>
            </a:r>
            <a:endParaRPr sz="24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200.430 Compensation</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200.431 Fringe Benefits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200.466 Scholarships and Student Aid</a:t>
            </a:r>
            <a:endParaRPr/>
          </a:p>
        </p:txBody>
      </p:sp>
      <p:sp>
        <p:nvSpPr>
          <p:cNvPr id="702" name="Shape 702"/>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Questions?</a:t>
            </a:r>
            <a:endParaRPr sz="3000" b="0" i="0" u="none" strike="noStrike" cap="none">
              <a:solidFill>
                <a:srgbClr val="4B2E83"/>
              </a:solidFill>
              <a:latin typeface="Arial"/>
              <a:ea typeface="Arial"/>
              <a:cs typeface="Arial"/>
              <a:sym typeface="Arial"/>
            </a:endParaRPr>
          </a:p>
        </p:txBody>
      </p:sp>
      <p:sp>
        <p:nvSpPr>
          <p:cNvPr id="708" name="Shape 70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Matt Gardner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mgard4@uw.edu</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206-543-2610 </a:t>
            </a:r>
            <a:endParaRPr sz="2000" b="1" i="0" u="none" strike="noStrike" cap="none">
              <a:solidFill>
                <a:srgbClr val="4B2E83"/>
              </a:solidFill>
              <a:latin typeface="Arial"/>
              <a:ea typeface="Arial"/>
              <a:cs typeface="Arial"/>
              <a:sym typeface="Arial"/>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1"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Andra Sawyer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andra2@uw.edu</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206-685-8902</a:t>
            </a:r>
            <a:br>
              <a:rPr lang="en-US" sz="2000" b="1" i="0" u="none" strike="noStrike" cap="none">
                <a:solidFill>
                  <a:srgbClr val="4B2E83"/>
                </a:solidFill>
                <a:latin typeface="Arial"/>
                <a:ea typeface="Arial"/>
                <a:cs typeface="Arial"/>
                <a:sym typeface="Arial"/>
              </a:rPr>
            </a:br>
            <a:r>
              <a:rPr lang="en-US" sz="2000" b="1" i="0" u="none" strike="noStrike" cap="none">
                <a:solidFill>
                  <a:srgbClr val="4B2E83"/>
                </a:solidFill>
                <a:latin typeface="Arial"/>
                <a:ea typeface="Arial"/>
                <a:cs typeface="Arial"/>
                <a:sym typeface="Arial"/>
              </a:rPr>
              <a:t/>
            </a:r>
            <a:br>
              <a:rPr lang="en-US" sz="2000" b="1" i="0" u="none" strike="noStrike" cap="none">
                <a:solidFill>
                  <a:srgbClr val="4B2E83"/>
                </a:solidFill>
                <a:latin typeface="Arial"/>
                <a:ea typeface="Arial"/>
                <a:cs typeface="Arial"/>
                <a:sym typeface="Arial"/>
              </a:rPr>
            </a:b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PAFC: gcafco@uw.edu</a:t>
            </a:r>
            <a:endParaRPr sz="2400" b="1" i="0" u="none" strike="noStrike" cap="none">
              <a:solidFill>
                <a:srgbClr val="4B2E83"/>
              </a:solidFill>
              <a:latin typeface="Arial"/>
              <a:ea typeface="Arial"/>
              <a:cs typeface="Arial"/>
              <a:sym typeface="Arial"/>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709" name="Shape 709"/>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Shape 715" descr="_UW20435"/>
          <p:cNvPicPr preferRelativeResize="0"/>
          <p:nvPr/>
        </p:nvPicPr>
        <p:blipFill rotWithShape="1">
          <a:blip r:embed="rId3">
            <a:alphaModFix/>
          </a:blip>
          <a:srcRect t="27223" b="49985"/>
          <a:stretch/>
        </p:blipFill>
        <p:spPr>
          <a:xfrm>
            <a:off x="0" y="5466148"/>
            <a:ext cx="9153525" cy="1391852"/>
          </a:xfrm>
          <a:prstGeom prst="rect">
            <a:avLst/>
          </a:prstGeom>
          <a:noFill/>
          <a:ln>
            <a:noFill/>
          </a:ln>
        </p:spPr>
      </p:pic>
      <p:sp>
        <p:nvSpPr>
          <p:cNvPr id="716" name="Shape 716"/>
          <p:cNvSpPr/>
          <p:nvPr/>
        </p:nvSpPr>
        <p:spPr>
          <a:xfrm>
            <a:off x="0" y="0"/>
            <a:ext cx="9153525" cy="1219199"/>
          </a:xfrm>
          <a:prstGeom prst="rect">
            <a:avLst/>
          </a:prstGeom>
          <a:solidFill>
            <a:srgbClr val="3185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17" name="Shape 717"/>
          <p:cNvSpPr txBox="1"/>
          <p:nvPr/>
        </p:nvSpPr>
        <p:spPr>
          <a:xfrm>
            <a:off x="548963" y="375047"/>
            <a:ext cx="5470972"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Encode Sans"/>
                <a:ea typeface="Encode Sans"/>
                <a:cs typeface="Encode Sans"/>
                <a:sym typeface="Encode Sans"/>
              </a:rPr>
              <a:t>UPCOMING COURSES </a:t>
            </a:r>
            <a:endParaRPr/>
          </a:p>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Encode Sans"/>
                <a:ea typeface="Encode Sans"/>
                <a:cs typeface="Encode Sans"/>
                <a:sym typeface="Encode Sans"/>
              </a:rPr>
              <a:t>IN RESEARCH ADMINISTRATION</a:t>
            </a:r>
            <a:endParaRPr sz="2000" b="1" i="0" u="none" strike="noStrike" cap="none">
              <a:solidFill>
                <a:srgbClr val="FFFFFF"/>
              </a:solidFill>
              <a:latin typeface="Encode Sans"/>
              <a:ea typeface="Encode Sans"/>
              <a:cs typeface="Encode Sans"/>
              <a:sym typeface="Encode Sans"/>
            </a:endParaRPr>
          </a:p>
        </p:txBody>
      </p:sp>
      <p:pic>
        <p:nvPicPr>
          <p:cNvPr id="718" name="Shape 718"/>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719" name="Shape 719"/>
          <p:cNvGrpSpPr/>
          <p:nvPr/>
        </p:nvGrpSpPr>
        <p:grpSpPr>
          <a:xfrm>
            <a:off x="1137225" y="2882443"/>
            <a:ext cx="6454140" cy="307777"/>
            <a:chOff x="0" y="1401986"/>
            <a:chExt cx="5334000" cy="307777"/>
          </a:xfrm>
        </p:grpSpPr>
        <p:sp>
          <p:nvSpPr>
            <p:cNvPr id="720" name="Shape 720"/>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595959"/>
                </a:solidFill>
                <a:latin typeface="Calibri"/>
                <a:ea typeface="Calibri"/>
                <a:cs typeface="Calibri"/>
                <a:sym typeface="Calibri"/>
              </a:endParaRPr>
            </a:p>
          </p:txBody>
        </p:sp>
        <p:sp>
          <p:nvSpPr>
            <p:cNvPr id="721" name="Shape 721"/>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F497A"/>
                </a:solidFill>
                <a:latin typeface="Calibri"/>
                <a:ea typeface="Calibri"/>
                <a:cs typeface="Calibri"/>
                <a:sym typeface="Calibri"/>
              </a:endParaRPr>
            </a:p>
          </p:txBody>
        </p:sp>
      </p:grpSp>
      <p:sp>
        <p:nvSpPr>
          <p:cNvPr id="722" name="Shape 722"/>
          <p:cNvSpPr txBox="1"/>
          <p:nvPr/>
        </p:nvSpPr>
        <p:spPr>
          <a:xfrm>
            <a:off x="0" y="4749225"/>
            <a:ext cx="9067800" cy="584775"/>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205867"/>
              </a:buClr>
              <a:buSzPts val="1600"/>
              <a:buFont typeface="Arial"/>
              <a:buNone/>
            </a:pPr>
            <a:r>
              <a:rPr lang="en-US" sz="1600" b="1" i="0" u="none" strike="noStrike" cap="none">
                <a:solidFill>
                  <a:srgbClr val="205867"/>
                </a:solidFill>
                <a:latin typeface="Calibri"/>
                <a:ea typeface="Calibri"/>
                <a:cs typeface="Calibri"/>
                <a:sym typeface="Calibri"/>
              </a:rPr>
              <a:t>Register:</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5"/>
              </a:rPr>
              <a:t>https://uwresearch.gosignmeup.com/public/course/browse</a:t>
            </a:r>
            <a:r>
              <a:rPr lang="en-US" sz="1400" b="1" i="0" u="none" strike="noStrike" cap="none">
                <a:solidFill>
                  <a:srgbClr val="002060"/>
                </a:solidFill>
                <a:latin typeface="Calibri"/>
                <a:ea typeface="Calibri"/>
                <a:cs typeface="Calibri"/>
                <a:sym typeface="Calibri"/>
              </a:rPr>
              <a:t>   </a:t>
            </a:r>
            <a:endParaRPr sz="16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205867"/>
              </a:buClr>
              <a:buSzPts val="1600"/>
              <a:buFont typeface="Arial"/>
              <a:buNone/>
            </a:pPr>
            <a:r>
              <a:rPr lang="en-US" sz="1600" b="1" i="0" u="none" strike="noStrike" cap="none">
                <a:solidFill>
                  <a:srgbClr val="205867"/>
                </a:solidFill>
                <a:latin typeface="Calibri"/>
                <a:ea typeface="Calibri"/>
                <a:cs typeface="Calibri"/>
                <a:sym typeface="Calibri"/>
              </a:rPr>
              <a:t>CORE home</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6"/>
              </a:rPr>
              <a:t>https://www.washington.edu/research/training/about-core/</a:t>
            </a:r>
            <a:endParaRPr sz="1400" b="1" i="0" u="none" strike="noStrike" cap="none">
              <a:solidFill>
                <a:srgbClr val="002060"/>
              </a:solidFill>
              <a:latin typeface="Calibri"/>
              <a:ea typeface="Calibri"/>
              <a:cs typeface="Calibri"/>
              <a:sym typeface="Calibri"/>
            </a:endParaRPr>
          </a:p>
        </p:txBody>
      </p:sp>
      <p:grpSp>
        <p:nvGrpSpPr>
          <p:cNvPr id="723" name="Shape 723"/>
          <p:cNvGrpSpPr/>
          <p:nvPr/>
        </p:nvGrpSpPr>
        <p:grpSpPr>
          <a:xfrm>
            <a:off x="1386952" y="3339643"/>
            <a:ext cx="6454140" cy="307777"/>
            <a:chOff x="0" y="1401986"/>
            <a:chExt cx="5334000" cy="307777"/>
          </a:xfrm>
        </p:grpSpPr>
        <p:sp>
          <p:nvSpPr>
            <p:cNvPr id="724" name="Shape 724"/>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595959"/>
                </a:solidFill>
                <a:latin typeface="Calibri"/>
                <a:ea typeface="Calibri"/>
                <a:cs typeface="Calibri"/>
                <a:sym typeface="Calibri"/>
              </a:endParaRPr>
            </a:p>
          </p:txBody>
        </p:sp>
        <p:sp>
          <p:nvSpPr>
            <p:cNvPr id="725" name="Shape 725"/>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F497A"/>
                </a:solidFill>
                <a:latin typeface="Calibri"/>
                <a:ea typeface="Calibri"/>
                <a:cs typeface="Calibri"/>
                <a:sym typeface="Calibri"/>
              </a:endParaRPr>
            </a:p>
          </p:txBody>
        </p:sp>
      </p:grpSp>
      <p:graphicFrame>
        <p:nvGraphicFramePr>
          <p:cNvPr id="726" name="Shape 726"/>
          <p:cNvGraphicFramePr/>
          <p:nvPr/>
        </p:nvGraphicFramePr>
        <p:xfrm>
          <a:off x="609599" y="1661160"/>
          <a:ext cx="3000000" cy="3000000"/>
        </p:xfrm>
        <a:graphic>
          <a:graphicData uri="http://schemas.openxmlformats.org/drawingml/2006/table">
            <a:tbl>
              <a:tblPr>
                <a:noFill/>
                <a:tableStyleId>{641C1801-26CB-4E87-84C4-905B71DF839B}</a:tableStyleId>
              </a:tblPr>
              <a:tblGrid>
                <a:gridCol w="838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310325">
                <a:tc>
                  <a:txBody>
                    <a:bodyPr/>
                    <a:lstStyle/>
                    <a:p>
                      <a:pPr marL="0" marR="0" lvl="0" indent="0" algn="l" rtl="0">
                        <a:spcBef>
                          <a:spcPts val="0"/>
                        </a:spcBef>
                        <a:spcAft>
                          <a:spcPts val="0"/>
                        </a:spcAft>
                        <a:buNone/>
                      </a:pPr>
                      <a:r>
                        <a:rPr lang="en-US" sz="1600" u="none" strike="noStrike" cap="none">
                          <a:solidFill>
                            <a:schemeClr val="dk1"/>
                          </a:solidFill>
                          <a:latin typeface="Calibri"/>
                          <a:ea typeface="Calibri"/>
                          <a:cs typeface="Calibri"/>
                          <a:sym typeface="Calibri"/>
                        </a:rPr>
                        <a:t>May 16</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MAA 102</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Electronic Faculty Effort Certification (eFECS) for FEC Coordinators</a:t>
                      </a:r>
                      <a:endParaRPr/>
                    </a:p>
                  </a:txBody>
                  <a:tcPr marL="91450" marR="91450" marT="45725" marB="45725"/>
                </a:tc>
                <a:extLst>
                  <a:ext uri="{0D108BD9-81ED-4DB2-BD59-A6C34878D82A}">
                    <a16:rowId xmlns:a16="http://schemas.microsoft.com/office/drawing/2014/main" val="10000"/>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May 22</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ORIS 103</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SAGE Budget</a:t>
                      </a:r>
                      <a:endParaRPr/>
                    </a:p>
                  </a:txBody>
                  <a:tcPr marL="91450" marR="91450" marT="45725" marB="45725"/>
                </a:tc>
                <a:extLst>
                  <a:ext uri="{0D108BD9-81ED-4DB2-BD59-A6C34878D82A}">
                    <a16:rowId xmlns:a16="http://schemas.microsoft.com/office/drawing/2014/main" val="10001"/>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May 23</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OSP 146</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Subawards in SAGE</a:t>
                      </a:r>
                      <a:endParaRPr/>
                    </a:p>
                  </a:txBody>
                  <a:tcPr marL="91450" marR="91450" marT="45725" marB="45725"/>
                </a:tc>
                <a:extLst>
                  <a:ext uri="{0D108BD9-81ED-4DB2-BD59-A6C34878D82A}">
                    <a16:rowId xmlns:a16="http://schemas.microsoft.com/office/drawing/2014/main" val="10002"/>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May 30</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MAA 225</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Using the Tools: Calculators, Worksheets and Reports</a:t>
                      </a:r>
                      <a:endParaRPr/>
                    </a:p>
                  </a:txBody>
                  <a:tcPr marL="91450" marR="91450" marT="45725" marB="45725"/>
                </a:tc>
                <a:extLst>
                  <a:ext uri="{0D108BD9-81ED-4DB2-BD59-A6C34878D82A}">
                    <a16:rowId xmlns:a16="http://schemas.microsoft.com/office/drawing/2014/main" val="10003"/>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June 6</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MAA 231</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Salary Limitations: Salary Cap</a:t>
                      </a:r>
                      <a:endParaRPr/>
                    </a:p>
                  </a:txBody>
                  <a:tcPr marL="91450" marR="91450" marT="45725" marB="45725"/>
                </a:tc>
                <a:extLst>
                  <a:ext uri="{0D108BD9-81ED-4DB2-BD59-A6C34878D82A}">
                    <a16:rowId xmlns:a16="http://schemas.microsoft.com/office/drawing/2014/main" val="10004"/>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June 6</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OSP 145</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Subaward Fundamentals</a:t>
                      </a:r>
                      <a:endParaRPr/>
                    </a:p>
                  </a:txBody>
                  <a:tcPr marL="91450" marR="91450" marT="45725" marB="45725"/>
                </a:tc>
                <a:extLst>
                  <a:ext uri="{0D108BD9-81ED-4DB2-BD59-A6C34878D82A}">
                    <a16:rowId xmlns:a16="http://schemas.microsoft.com/office/drawing/2014/main" val="10005"/>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June 12</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MAA 230</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Salary Limitations: K Awards</a:t>
                      </a:r>
                      <a:endParaRPr sz="1600" u="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310325">
                <a:tc>
                  <a:txBody>
                    <a:bodyPr/>
                    <a:lstStyle/>
                    <a:p>
                      <a:pPr marL="0" marR="0" lvl="0" indent="0" algn="l" rtl="0">
                        <a:spcBef>
                          <a:spcPts val="0"/>
                        </a:spcBef>
                        <a:spcAft>
                          <a:spcPts val="0"/>
                        </a:spcAft>
                        <a:buNone/>
                      </a:pPr>
                      <a:r>
                        <a:rPr lang="en-US" sz="1600" u="none">
                          <a:solidFill>
                            <a:schemeClr val="dk1"/>
                          </a:solidFill>
                          <a:latin typeface="Calibri"/>
                          <a:ea typeface="Calibri"/>
                          <a:cs typeface="Calibri"/>
                          <a:sym typeface="Calibri"/>
                        </a:rPr>
                        <a:t>New Online</a:t>
                      </a:r>
                      <a:endParaRPr sz="1600" u="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RAA 203</a:t>
                      </a:r>
                      <a:endParaRPr sz="1600" b="1" u="none">
                        <a:solidFill>
                          <a:srgbClr val="7F7F7F"/>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u="none"/>
                        <a:t>Internal Controls In Purchasing:  Basic Concepts</a:t>
                      </a:r>
                      <a:endParaRPr sz="1600" b="1" u="none">
                        <a:solidFill>
                          <a:srgbClr val="7F7F7F"/>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pic>
        <p:nvPicPr>
          <p:cNvPr id="727" name="Shape 727" descr="C:\Users\hient2\Desktop\Untitled-1.png"/>
          <p:cNvPicPr preferRelativeResize="0"/>
          <p:nvPr/>
        </p:nvPicPr>
        <p:blipFill rotWithShape="1">
          <a:blip r:embed="rId7">
            <a:alphaModFix/>
          </a:blip>
          <a:srcRect/>
          <a:stretch/>
        </p:blipFill>
        <p:spPr>
          <a:xfrm>
            <a:off x="6553200" y="60614"/>
            <a:ext cx="2768927" cy="1006186"/>
          </a:xfrm>
          <a:prstGeom prst="rect">
            <a:avLst/>
          </a:prstGeom>
          <a:noFill/>
          <a:ln>
            <a:noFill/>
          </a:ln>
        </p:spPr>
      </p:pic>
      <p:pic>
        <p:nvPicPr>
          <p:cNvPr id="728" name="Shape 728"/>
          <p:cNvPicPr preferRelativeResize="0"/>
          <p:nvPr/>
        </p:nvPicPr>
        <p:blipFill rotWithShape="1">
          <a:blip r:embed="rId4">
            <a:alphaModFix/>
          </a:blip>
          <a:srcRect/>
          <a:stretch/>
        </p:blipFill>
        <p:spPr>
          <a:xfrm>
            <a:off x="7772400" y="5943600"/>
            <a:ext cx="135802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600"/>
              <a:buFont typeface="Arial"/>
              <a:buNone/>
            </a:pPr>
            <a:r>
              <a:rPr lang="en-US" sz="3600" b="0" i="0" u="none" strike="noStrike" cap="none">
                <a:solidFill>
                  <a:srgbClr val="4B2E83"/>
                </a:solidFill>
                <a:latin typeface="Open Sans ExtraBold"/>
                <a:ea typeface="Open Sans ExtraBold"/>
                <a:cs typeface="Open Sans ExtraBold"/>
                <a:sym typeface="Open Sans ExtraBold"/>
              </a:rPr>
              <a:t>GIM 19 exceptions include . . . </a:t>
            </a:r>
            <a:endParaRPr sz="3600" b="0" i="0" u="none" strike="noStrike" cap="none">
              <a:solidFill>
                <a:srgbClr val="4B2E83"/>
              </a:solidFill>
              <a:latin typeface="Open Sans ExtraBold"/>
              <a:ea typeface="Open Sans ExtraBold"/>
              <a:cs typeface="Open Sans ExtraBold"/>
              <a:sym typeface="Open Sans ExtraBold"/>
            </a:endParaRPr>
          </a:p>
        </p:txBody>
      </p:sp>
      <p:sp>
        <p:nvSpPr>
          <p:cNvPr id="503" name="Shape 503"/>
          <p:cNvSpPr txBox="1">
            <a:spLocks noGrp="1"/>
          </p:cNvSpPr>
          <p:nvPr>
            <p:ph type="body" idx="2"/>
          </p:nvPr>
        </p:nvSpPr>
        <p:spPr>
          <a:xfrm>
            <a:off x="659305" y="2011045"/>
            <a:ext cx="8196210" cy="420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3200"/>
              <a:buFont typeface="Merriweather Sans"/>
              <a:buNone/>
            </a:pPr>
            <a:r>
              <a:rPr lang="en-US" sz="3200" b="0" i="0" u="none" strike="noStrike" cap="none">
                <a:solidFill>
                  <a:srgbClr val="4B2E83"/>
                </a:solidFill>
                <a:latin typeface="Open Sans"/>
                <a:ea typeface="Open Sans"/>
                <a:cs typeface="Open Sans"/>
                <a:sym typeface="Open Sans"/>
              </a:rPr>
              <a:t>When documented notification of </a:t>
            </a:r>
            <a:endParaRPr sz="3200" b="0" i="0" u="none" strike="noStrike" cap="none">
              <a:solidFill>
                <a:srgbClr val="4B2E83"/>
              </a:solidFill>
              <a:latin typeface="Open Sans"/>
              <a:ea typeface="Open Sans"/>
              <a:cs typeface="Open Sans"/>
              <a:sym typeface="Open Sans"/>
            </a:endParaRPr>
          </a:p>
          <a:p>
            <a:pPr marL="0" marR="0" lvl="0" indent="0" algn="l" rtl="0">
              <a:spcBef>
                <a:spcPts val="640"/>
              </a:spcBef>
              <a:spcAft>
                <a:spcPts val="0"/>
              </a:spcAft>
              <a:buClr>
                <a:srgbClr val="4B2E83"/>
              </a:buClr>
              <a:buSzPts val="3200"/>
              <a:buFont typeface="Merriweather Sans"/>
              <a:buNone/>
            </a:pPr>
            <a:r>
              <a:rPr lang="en-US" sz="3200" b="0" i="0" u="none" strike="noStrike" cap="none">
                <a:solidFill>
                  <a:srgbClr val="4B2E83"/>
                </a:solidFill>
                <a:latin typeface="Open Sans"/>
                <a:ea typeface="Open Sans"/>
                <a:cs typeface="Open Sans"/>
                <a:sym typeface="Open Sans"/>
              </a:rPr>
              <a:t>funding opportunity was made </a:t>
            </a:r>
            <a:endParaRPr sz="3200" b="0" i="0" u="none" strike="noStrike" cap="none">
              <a:solidFill>
                <a:srgbClr val="4B2E83"/>
              </a:solidFill>
              <a:latin typeface="Open Sans"/>
              <a:ea typeface="Open Sans"/>
              <a:cs typeface="Open Sans"/>
              <a:sym typeface="Open Sans"/>
            </a:endParaRPr>
          </a:p>
          <a:p>
            <a:pPr marL="0" marR="0" lvl="0" indent="0" algn="l" rtl="0">
              <a:spcBef>
                <a:spcPts val="640"/>
              </a:spcBef>
              <a:spcAft>
                <a:spcPts val="0"/>
              </a:spcAft>
              <a:buClr>
                <a:srgbClr val="4B2E83"/>
              </a:buClr>
              <a:buSzPts val="3200"/>
              <a:buFont typeface="Merriweather Sans"/>
              <a:buNone/>
            </a:pPr>
            <a:r>
              <a:rPr lang="en-US" sz="3200" b="1" i="0" u="none" strike="noStrike" cap="none">
                <a:solidFill>
                  <a:srgbClr val="4B2E83"/>
                </a:solidFill>
                <a:latin typeface="Open Sans"/>
                <a:ea typeface="Open Sans"/>
                <a:cs typeface="Open Sans"/>
                <a:sym typeface="Open Sans"/>
              </a:rPr>
              <a:t>less than two ( 2) weeks prior</a:t>
            </a:r>
            <a:r>
              <a:rPr lang="en-US" sz="3200" b="0" i="0" u="none" strike="noStrike" cap="none">
                <a:solidFill>
                  <a:srgbClr val="4B2E83"/>
                </a:solidFill>
                <a:latin typeface="Open Sans"/>
                <a:ea typeface="Open Sans"/>
                <a:cs typeface="Open Sans"/>
                <a:sym typeface="Open Sans"/>
              </a:rPr>
              <a:t> </a:t>
            </a:r>
            <a:endParaRPr sz="3200" b="0" i="0" u="none" strike="noStrike" cap="none">
              <a:solidFill>
                <a:srgbClr val="4B2E83"/>
              </a:solidFill>
              <a:latin typeface="Open Sans"/>
              <a:ea typeface="Open Sans"/>
              <a:cs typeface="Open Sans"/>
              <a:sym typeface="Open Sans"/>
            </a:endParaRPr>
          </a:p>
          <a:p>
            <a:pPr marL="0" marR="0" lvl="0" indent="0" algn="l" rtl="0">
              <a:spcBef>
                <a:spcPts val="640"/>
              </a:spcBef>
              <a:spcAft>
                <a:spcPts val="0"/>
              </a:spcAft>
              <a:buClr>
                <a:srgbClr val="4B2E83"/>
              </a:buClr>
              <a:buSzPts val="3200"/>
              <a:buFont typeface="Merriweather Sans"/>
              <a:buNone/>
            </a:pPr>
            <a:r>
              <a:rPr lang="en-US" sz="3200" b="0" i="0" u="none" strike="noStrike" cap="none">
                <a:solidFill>
                  <a:srgbClr val="4B2E83"/>
                </a:solidFill>
                <a:latin typeface="Open Sans"/>
                <a:ea typeface="Open Sans"/>
                <a:cs typeface="Open Sans"/>
                <a:sym typeface="Open Sans"/>
              </a:rPr>
              <a:t>to deadline.</a:t>
            </a:r>
            <a:endParaRPr/>
          </a:p>
          <a:p>
            <a:pPr marL="0" marR="0" lvl="0" indent="0" algn="l" rtl="0">
              <a:spcBef>
                <a:spcPts val="640"/>
              </a:spcBef>
              <a:spcAft>
                <a:spcPts val="0"/>
              </a:spcAft>
              <a:buClr>
                <a:srgbClr val="4B2E83"/>
              </a:buClr>
              <a:buSzPts val="3200"/>
              <a:buFont typeface="Merriweather Sans"/>
              <a:buNone/>
            </a:pPr>
            <a:endParaRPr sz="32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0" marR="0" lvl="0" indent="0" algn="l" rtl="0">
              <a:spcBef>
                <a:spcPts val="560"/>
              </a:spcBef>
              <a:spcAft>
                <a:spcPts val="0"/>
              </a:spcAft>
              <a:buClr>
                <a:srgbClr val="4B2E83"/>
              </a:buClr>
              <a:buSzPts val="2800"/>
              <a:buFont typeface="Merriweather Sans"/>
              <a:buNone/>
            </a:pPr>
            <a:r>
              <a:rPr lang="en-US" sz="2800" b="0" i="0" u="none" strike="noStrike" cap="none">
                <a:solidFill>
                  <a:srgbClr val="4B2E83"/>
                </a:solidFill>
                <a:latin typeface="Open Sans"/>
                <a:ea typeface="Open Sans"/>
                <a:cs typeface="Open Sans"/>
                <a:sym typeface="Open Sans"/>
              </a:rPr>
              <a:t>Use </a:t>
            </a:r>
            <a:r>
              <a:rPr lang="en-US" sz="2800" b="0" i="0" u="sng" strike="noStrike" cap="none">
                <a:solidFill>
                  <a:schemeClr val="hlink"/>
                </a:solidFill>
                <a:latin typeface="Open Sans"/>
                <a:ea typeface="Open Sans"/>
                <a:cs typeface="Open Sans"/>
                <a:sym typeface="Open Sans"/>
                <a:hlinkClick r:id="rId3"/>
              </a:rPr>
              <a:t>waiver request</a:t>
            </a:r>
            <a:r>
              <a:rPr lang="en-US" sz="2800" b="0" i="0" u="none" strike="noStrike" cap="none">
                <a:solidFill>
                  <a:srgbClr val="4B2E83"/>
                </a:solidFill>
                <a:latin typeface="Open Sans"/>
                <a:ea typeface="Open Sans"/>
                <a:cs typeface="Open Sans"/>
                <a:sym typeface="Open Sans"/>
              </a:rPr>
              <a:t>  process.</a:t>
            </a:r>
            <a:endParaRPr sz="28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Open Sans ExtraBold"/>
                <a:ea typeface="Open Sans ExtraBold"/>
                <a:cs typeface="Open Sans ExtraBold"/>
                <a:sym typeface="Open Sans ExtraBold"/>
              </a:rPr>
              <a:t>Unknown Variable</a:t>
            </a:r>
            <a:endParaRPr sz="3000" b="1" i="0" u="none" strike="noStrike" cap="none">
              <a:solidFill>
                <a:srgbClr val="4B2E83"/>
              </a:solidFill>
              <a:latin typeface="Open Sans ExtraBold"/>
              <a:ea typeface="Open Sans ExtraBold"/>
              <a:cs typeface="Open Sans ExtraBold"/>
              <a:sym typeface="Open Sans ExtraBold"/>
            </a:endParaRPr>
          </a:p>
        </p:txBody>
      </p:sp>
      <p:sp>
        <p:nvSpPr>
          <p:cNvPr id="510" name="Shape 510"/>
          <p:cNvSpPr txBox="1">
            <a:spLocks noGrp="1"/>
          </p:cNvSpPr>
          <p:nvPr>
            <p:ph type="body" idx="2"/>
          </p:nvPr>
        </p:nvSpPr>
        <p:spPr>
          <a:xfrm>
            <a:off x="659305" y="1692692"/>
            <a:ext cx="8196210" cy="41086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Rescission is a request to Congress from Administration to revoke portions of the budget.</a:t>
            </a: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Congress can:</a:t>
            </a:r>
            <a:endParaRPr/>
          </a:p>
          <a:p>
            <a:pPr marL="342900" marR="0" lvl="0" indent="-342900" algn="l" rtl="0">
              <a:spcBef>
                <a:spcPts val="480"/>
              </a:spcBef>
              <a:spcAft>
                <a:spcPts val="0"/>
              </a:spcAft>
              <a:buClr>
                <a:srgbClr val="4B2E83"/>
              </a:buClr>
              <a:buSzPts val="2400"/>
              <a:buFont typeface="Open Sans"/>
              <a:buChar char="&gt;"/>
            </a:pPr>
            <a:r>
              <a:rPr lang="en-US" sz="2400" b="0" i="0" u="none" strike="noStrike" cap="none">
                <a:solidFill>
                  <a:srgbClr val="4B2E83"/>
                </a:solidFill>
                <a:latin typeface="Open Sans"/>
                <a:ea typeface="Open Sans"/>
                <a:cs typeface="Open Sans"/>
                <a:sym typeface="Open Sans"/>
              </a:rPr>
              <a:t>Vote to pass with majority in each chamber</a:t>
            </a:r>
            <a:endParaRPr/>
          </a:p>
          <a:p>
            <a:pPr marL="342900" marR="0" lvl="0" indent="-342900" algn="l" rtl="0">
              <a:spcBef>
                <a:spcPts val="480"/>
              </a:spcBef>
              <a:spcAft>
                <a:spcPts val="0"/>
              </a:spcAft>
              <a:buClr>
                <a:srgbClr val="4B2E83"/>
              </a:buClr>
              <a:buSzPts val="2400"/>
              <a:buFont typeface="Open Sans"/>
              <a:buChar char="&gt;"/>
            </a:pPr>
            <a:r>
              <a:rPr lang="en-US" sz="2400" b="0" i="0" u="none" strike="noStrike" cap="none">
                <a:solidFill>
                  <a:srgbClr val="4B2E83"/>
                </a:solidFill>
                <a:latin typeface="Open Sans"/>
                <a:ea typeface="Open Sans"/>
                <a:cs typeface="Open Sans"/>
                <a:sym typeface="Open Sans"/>
              </a:rPr>
              <a:t>No action</a:t>
            </a:r>
            <a:endParaRPr/>
          </a:p>
          <a:p>
            <a:pPr marL="0" marR="0" lvl="0" indent="0" algn="l" rtl="0">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If no action after 45 days of the rescission request to Congress, budget remains as-is.</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In meantime, there is a “hold” on the funding that is subject to rescission request.</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71757" y="1332224"/>
            <a:ext cx="6972300" cy="26417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1400"/>
              <a:buFont typeface="Arial"/>
              <a:buNone/>
            </a:pPr>
            <a:r>
              <a:rPr lang="en-US" sz="5000" b="0" i="0" u="none" strike="noStrike" cap="none">
                <a:solidFill>
                  <a:srgbClr val="E8D3A2"/>
                </a:solidFill>
                <a:latin typeface="Open Sans"/>
                <a:ea typeface="Open Sans"/>
                <a:cs typeface="Open Sans"/>
                <a:sym typeface="Open Sans"/>
              </a:rPr>
              <a:t> </a:t>
            </a:r>
            <a:endParaRPr sz="5000" b="0" i="0" u="none" strike="noStrike" cap="none">
              <a:solidFill>
                <a:srgbClr val="E8D3A2"/>
              </a:solidFill>
              <a:latin typeface="Arial"/>
              <a:ea typeface="Arial"/>
              <a:cs typeface="Arial"/>
              <a:sym typeface="Arial"/>
            </a:endParaRPr>
          </a:p>
        </p:txBody>
      </p:sp>
      <p:sp>
        <p:nvSpPr>
          <p:cNvPr id="517" name="Shape 517"/>
          <p:cNvSpPr txBox="1">
            <a:spLocks noGrp="1"/>
          </p:cNvSpPr>
          <p:nvPr>
            <p:ph type="ctrTitle"/>
          </p:nvPr>
        </p:nvSpPr>
        <p:spPr>
          <a:xfrm>
            <a:off x="685800" y="2362200"/>
            <a:ext cx="7515000" cy="147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8D3A2"/>
              </a:buClr>
              <a:buSzPts val="3600"/>
              <a:buFont typeface="Arial"/>
              <a:buNone/>
            </a:pPr>
            <a:r>
              <a:rPr lang="en-US" sz="3600" b="0" i="0" u="none" strike="noStrike" cap="none">
                <a:solidFill>
                  <a:srgbClr val="E8D3A2"/>
                </a:solidFill>
                <a:latin typeface="Arial"/>
                <a:ea typeface="Arial"/>
                <a:cs typeface="Arial"/>
                <a:sym typeface="Arial"/>
              </a:rPr>
              <a:t>SAGE Compliance Improvements Release 2 Update</a:t>
            </a:r>
            <a:endParaRPr sz="3600" b="0" i="0" u="none" strike="noStrike" cap="none">
              <a:solidFill>
                <a:srgbClr val="E8D3A2"/>
              </a:solidFill>
              <a:latin typeface="Arial"/>
              <a:ea typeface="Arial"/>
              <a:cs typeface="Arial"/>
              <a:sym typeface="Arial"/>
            </a:endParaRPr>
          </a:p>
          <a:p>
            <a:pPr marL="0" marR="0" lvl="0" indent="0" algn="ctr" rtl="0">
              <a:lnSpc>
                <a:spcPct val="100000"/>
              </a:lnSpc>
              <a:spcBef>
                <a:spcPts val="0"/>
              </a:spcBef>
              <a:spcAft>
                <a:spcPts val="0"/>
              </a:spcAft>
              <a:buClr>
                <a:srgbClr val="E8D3A2"/>
              </a:buClr>
              <a:buSzPts val="3600"/>
              <a:buFont typeface="Arial"/>
              <a:buNone/>
            </a:pPr>
            <a:endParaRPr sz="3600" b="0" i="0" u="none" strike="noStrike" cap="none">
              <a:solidFill>
                <a:srgbClr val="E8D3A2"/>
              </a:solidFill>
              <a:latin typeface="Arial"/>
              <a:ea typeface="Arial"/>
              <a:cs typeface="Arial"/>
              <a:sym typeface="Arial"/>
            </a:endParaRPr>
          </a:p>
        </p:txBody>
      </p:sp>
      <p:sp>
        <p:nvSpPr>
          <p:cNvPr id="518" name="Shape 518"/>
          <p:cNvSpPr txBox="1"/>
          <p:nvPr/>
        </p:nvSpPr>
        <p:spPr>
          <a:xfrm>
            <a:off x="654725" y="4267200"/>
            <a:ext cx="8053200" cy="147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MRAM</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May 10th, 2018</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Chris Carlson - Technology Project Manager</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ORIS</a:t>
            </a: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carlsc@uw.edu</a:t>
            </a: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Shape 524"/>
          <p:cNvPicPr preferRelativeResize="0"/>
          <p:nvPr/>
        </p:nvPicPr>
        <p:blipFill rotWithShape="1">
          <a:blip r:embed="rId3">
            <a:alphaModFix/>
          </a:blip>
          <a:srcRect/>
          <a:stretch/>
        </p:blipFill>
        <p:spPr>
          <a:xfrm>
            <a:off x="0" y="116457"/>
            <a:ext cx="9144000" cy="5710687"/>
          </a:xfrm>
          <a:prstGeom prst="rect">
            <a:avLst/>
          </a:prstGeom>
          <a:noFill/>
          <a:ln>
            <a:noFill/>
          </a:ln>
        </p:spPr>
      </p:pic>
      <p:sp>
        <p:nvSpPr>
          <p:cNvPr id="525" name="Shape 525"/>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469937" y="371510"/>
            <a:ext cx="8386500" cy="99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006F"/>
              </a:buClr>
              <a:buSzPts val="1400"/>
              <a:buFont typeface="Arial"/>
              <a:buNone/>
            </a:pPr>
            <a:r>
              <a:rPr lang="en-US" sz="3000" b="0" i="0" u="none" strike="noStrike" cap="none">
                <a:solidFill>
                  <a:srgbClr val="33006F"/>
                </a:solidFill>
                <a:latin typeface="Arial"/>
                <a:ea typeface="Arial"/>
                <a:cs typeface="Arial"/>
                <a:sym typeface="Arial"/>
              </a:rPr>
              <a:t>May 17th Release</a:t>
            </a:r>
            <a:endParaRPr sz="3000" b="0" i="0" u="none" strike="noStrike" cap="none">
              <a:solidFill>
                <a:srgbClr val="33006F"/>
              </a:solidFill>
              <a:latin typeface="Arial"/>
              <a:ea typeface="Arial"/>
              <a:cs typeface="Arial"/>
              <a:sym typeface="Arial"/>
            </a:endParaRPr>
          </a:p>
        </p:txBody>
      </p:sp>
      <p:graphicFrame>
        <p:nvGraphicFramePr>
          <p:cNvPr id="531" name="Shape 531"/>
          <p:cNvGraphicFramePr/>
          <p:nvPr/>
        </p:nvGraphicFramePr>
        <p:xfrm>
          <a:off x="12725" y="1244525"/>
          <a:ext cx="3000000" cy="3000000"/>
        </p:xfrm>
        <a:graphic>
          <a:graphicData uri="http://schemas.openxmlformats.org/drawingml/2006/table">
            <a:tbl>
              <a:tblPr>
                <a:noFill/>
                <a:tableStyleId>{7F96A150-5909-4045-AC78-912D100BB8B2}</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Ask the Right Questions</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532" name="Shape 532"/>
          <p:cNvGraphicFramePr/>
          <p:nvPr/>
        </p:nvGraphicFramePr>
        <p:xfrm>
          <a:off x="12725" y="1636925"/>
          <a:ext cx="3000000" cy="3000000"/>
        </p:xfrm>
        <a:graphic>
          <a:graphicData uri="http://schemas.openxmlformats.org/drawingml/2006/table">
            <a:tbl>
              <a:tblPr>
                <a:noFill/>
                <a:tableStyleId>{7F96A150-5909-4045-AC78-912D100BB8B2}</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Revise compliance questions for improved clarity</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533" name="Shape 533"/>
          <p:cNvGraphicFramePr/>
          <p:nvPr/>
        </p:nvGraphicFramePr>
        <p:xfrm>
          <a:off x="12725" y="2381825"/>
          <a:ext cx="3000000" cy="3000000"/>
        </p:xfrm>
        <a:graphic>
          <a:graphicData uri="http://schemas.openxmlformats.org/drawingml/2006/table">
            <a:tbl>
              <a:tblPr>
                <a:noFill/>
                <a:tableStyleId>{7F96A150-5909-4045-AC78-912D100BB8B2}</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Improve Workflow</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534" name="Shape 534"/>
          <p:cNvGraphicFramePr/>
          <p:nvPr/>
        </p:nvGraphicFramePr>
        <p:xfrm>
          <a:off x="12725" y="2779925"/>
          <a:ext cx="3000000" cy="3000000"/>
        </p:xfrm>
        <a:graphic>
          <a:graphicData uri="http://schemas.openxmlformats.org/drawingml/2006/table">
            <a:tbl>
              <a:tblPr>
                <a:noFill/>
                <a:tableStyleId>{7F96A150-5909-4045-AC78-912D100BB8B2}</a:tableStyleId>
              </a:tblPr>
              <a:tblGrid>
                <a:gridCol w="4564000">
                  <a:extLst>
                    <a:ext uri="{9D8B030D-6E8A-4147-A177-3AD203B41FA5}">
                      <a16:colId xmlns:a16="http://schemas.microsoft.com/office/drawing/2014/main" val="20000"/>
                    </a:ext>
                  </a:extLst>
                </a:gridCol>
                <a:gridCol w="458002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Provide PIs with direct access to Non-Fiscal Compliance page via URL</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535" name="Shape 535"/>
          <p:cNvGraphicFramePr/>
          <p:nvPr/>
        </p:nvGraphicFramePr>
        <p:xfrm>
          <a:off x="19100" y="3589775"/>
          <a:ext cx="3000000" cy="3000000"/>
        </p:xfrm>
        <a:graphic>
          <a:graphicData uri="http://schemas.openxmlformats.org/drawingml/2006/table">
            <a:tbl>
              <a:tblPr>
                <a:noFill/>
                <a:tableStyleId>{7F96A150-5909-4045-AC78-912D100BB8B2}</a:tableStyleId>
              </a:tblPr>
              <a:tblGrid>
                <a:gridCol w="9131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Integrate with other Systems</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536" name="Shape 536"/>
          <p:cNvGraphicFramePr/>
          <p:nvPr/>
        </p:nvGraphicFramePr>
        <p:xfrm>
          <a:off x="12725" y="3982188"/>
          <a:ext cx="3000000" cy="3000000"/>
        </p:xfrm>
        <a:graphic>
          <a:graphicData uri="http://schemas.openxmlformats.org/drawingml/2006/table">
            <a:tbl>
              <a:tblPr>
                <a:noFill/>
                <a:tableStyleId>{7F96A150-5909-4045-AC78-912D100BB8B2}</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Link Zipline and Hoverboard to Human Subjects and Animal Use sections of eGC1</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537" name="Shape 537"/>
          <p:cNvGraphicFramePr/>
          <p:nvPr/>
        </p:nvGraphicFramePr>
        <p:xfrm>
          <a:off x="6350" y="4689575"/>
          <a:ext cx="3000000" cy="3000000"/>
        </p:xfrm>
        <a:graphic>
          <a:graphicData uri="http://schemas.openxmlformats.org/drawingml/2006/table">
            <a:tbl>
              <a:tblPr>
                <a:noFill/>
                <a:tableStyleId>{7F96A150-5909-4045-AC78-912D100BB8B2}</a:tableStyleId>
              </a:tblPr>
              <a:tblGrid>
                <a:gridCol w="914402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Goal:  Improve Usability</a:t>
                      </a:r>
                      <a:endParaRPr sz="1400" b="1" u="none" strike="noStrike" cap="none">
                        <a:solidFill>
                          <a:srgbClr val="FFFFFF"/>
                        </a:solidFill>
                      </a:endParaRPr>
                    </a:p>
                  </a:txBody>
                  <a:tcPr marL="91425" marR="91425" marT="91425" marB="91425">
                    <a:solidFill>
                      <a:srgbClr val="33006F"/>
                    </a:solidFill>
                  </a:tcPr>
                </a:tc>
                <a:extLst>
                  <a:ext uri="{0D108BD9-81ED-4DB2-BD59-A6C34878D82A}">
                    <a16:rowId xmlns:a16="http://schemas.microsoft.com/office/drawing/2014/main" val="10000"/>
                  </a:ext>
                </a:extLst>
              </a:tr>
            </a:tbl>
          </a:graphicData>
        </a:graphic>
      </p:graphicFrame>
      <p:graphicFrame>
        <p:nvGraphicFramePr>
          <p:cNvPr id="538" name="Shape 538"/>
          <p:cNvGraphicFramePr/>
          <p:nvPr/>
        </p:nvGraphicFramePr>
        <p:xfrm>
          <a:off x="12713" y="5088150"/>
          <a:ext cx="3000000" cy="3000000"/>
        </p:xfrm>
        <a:graphic>
          <a:graphicData uri="http://schemas.openxmlformats.org/drawingml/2006/table">
            <a:tbl>
              <a:tblPr>
                <a:noFill/>
                <a:tableStyleId>{7F96A150-5909-4045-AC78-912D100BB8B2}</a:tableStyleId>
              </a:tblPr>
              <a:tblGrid>
                <a:gridCol w="4564000">
                  <a:extLst>
                    <a:ext uri="{9D8B030D-6E8A-4147-A177-3AD203B41FA5}">
                      <a16:colId xmlns:a16="http://schemas.microsoft.com/office/drawing/2014/main" val="20000"/>
                    </a:ext>
                  </a:extLst>
                </a:gridCol>
                <a:gridCol w="4567275">
                  <a:extLst>
                    <a:ext uri="{9D8B030D-6E8A-4147-A177-3AD203B41FA5}">
                      <a16:colId xmlns:a16="http://schemas.microsoft.com/office/drawing/2014/main" val="20001"/>
                    </a:ext>
                  </a:extLst>
                </a:gridCol>
              </a:tblGrid>
              <a:tr h="381000">
                <a:tc gridSpan="2">
                  <a:txBody>
                    <a:bodyPr/>
                    <a:lstStyle/>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Improved design for Non-Fiscal Compliance page</a:t>
                      </a:r>
                      <a:endParaRPr sz="14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t>Activity Locations design updated based on subsequent feedback</a:t>
                      </a:r>
                      <a:endParaRPr sz="14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539" name="Shape 539"/>
          <p:cNvSpPr txBox="1"/>
          <p:nvPr/>
        </p:nvSpPr>
        <p:spPr>
          <a:xfrm>
            <a:off x="339075" y="6556050"/>
            <a:ext cx="2377800" cy="3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33006F"/>
                </a:solidFill>
                <a:latin typeface="Open Sans"/>
                <a:ea typeface="Open Sans"/>
                <a:cs typeface="Open Sans"/>
                <a:sym typeface="Open Sans"/>
              </a:rPr>
              <a:t>MRAM - Chris Carlson - ORIS</a:t>
            </a:r>
            <a:endParaRPr sz="1200" b="1"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p:nvPr/>
        </p:nvSpPr>
        <p:spPr>
          <a:xfrm>
            <a:off x="7390575" y="5810925"/>
            <a:ext cx="1548900" cy="1084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Shape 546"/>
          <p:cNvSpPr txBox="1">
            <a:spLocks noGrp="1"/>
          </p:cNvSpPr>
          <p:nvPr>
            <p:ph type="body" idx="1"/>
          </p:nvPr>
        </p:nvSpPr>
        <p:spPr>
          <a:xfrm>
            <a:off x="463062" y="371410"/>
            <a:ext cx="8386500" cy="99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US" sz="3000" b="0" i="0" u="none" strike="noStrike" cap="none">
                <a:solidFill>
                  <a:schemeClr val="dk1"/>
                </a:solidFill>
                <a:latin typeface="Arial"/>
                <a:ea typeface="Arial"/>
                <a:cs typeface="Arial"/>
                <a:sym typeface="Arial"/>
              </a:rPr>
              <a:t>Release 2 Feature Overview</a:t>
            </a:r>
            <a:endParaRPr sz="3000" b="0" i="0" u="none" strike="noStrike" cap="none">
              <a:solidFill>
                <a:srgbClr val="33006F"/>
              </a:solidFill>
              <a:latin typeface="Arial"/>
              <a:ea typeface="Arial"/>
              <a:cs typeface="Arial"/>
              <a:sym typeface="Arial"/>
            </a:endParaRPr>
          </a:p>
        </p:txBody>
      </p:sp>
      <p:sp>
        <p:nvSpPr>
          <p:cNvPr id="547" name="Shape 547"/>
          <p:cNvSpPr txBox="1">
            <a:spLocks noGrp="1"/>
          </p:cNvSpPr>
          <p:nvPr>
            <p:ph type="body" idx="2"/>
          </p:nvPr>
        </p:nvSpPr>
        <p:spPr>
          <a:xfrm>
            <a:off x="491050" y="998079"/>
            <a:ext cx="8398200" cy="255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151516"/>
              </a:buClr>
              <a:buSzPts val="2400"/>
              <a:buFont typeface="Merriweather Sans"/>
              <a:buNone/>
            </a:pPr>
            <a:r>
              <a:rPr lang="en-US" sz="2400" b="1" i="0" u="none" strike="noStrike" cap="none">
                <a:solidFill>
                  <a:srgbClr val="151516"/>
                </a:solidFill>
                <a:latin typeface="Open Sans"/>
                <a:ea typeface="Open Sans"/>
                <a:cs typeface="Open Sans"/>
                <a:sym typeface="Open Sans"/>
              </a:rPr>
              <a:t>New and improved compliance questions</a:t>
            </a:r>
            <a:endParaRPr sz="2400" b="1" i="0" u="none" strike="noStrike" cap="none">
              <a:solidFill>
                <a:srgbClr val="151516"/>
              </a:solidFill>
              <a:latin typeface="Open Sans"/>
              <a:ea typeface="Open Sans"/>
              <a:cs typeface="Open Sans"/>
              <a:sym typeface="Open Sans"/>
            </a:endParaRPr>
          </a:p>
          <a:p>
            <a:pPr marL="914400" marR="0" lvl="1" indent="-381000" algn="l" rtl="0">
              <a:lnSpc>
                <a:spcPct val="100000"/>
              </a:lnSpc>
              <a:spcBef>
                <a:spcPts val="1600"/>
              </a:spcBef>
              <a:spcAft>
                <a:spcPts val="0"/>
              </a:spcAft>
              <a:buClr>
                <a:srgbClr val="151516"/>
              </a:buClr>
              <a:buSzPts val="2400"/>
              <a:buFont typeface="Merriweather Sans"/>
              <a:buChar char="–"/>
            </a:pPr>
            <a:r>
              <a:rPr lang="en-US" sz="2000" b="0" i="0" u="none" strike="noStrike" cap="none">
                <a:solidFill>
                  <a:srgbClr val="151516"/>
                </a:solidFill>
                <a:latin typeface="Open Sans"/>
                <a:ea typeface="Open Sans"/>
                <a:cs typeface="Open Sans"/>
                <a:sym typeface="Open Sans"/>
              </a:rPr>
              <a:t>Questions </a:t>
            </a:r>
            <a:r>
              <a:rPr lang="en-US" sz="2000" b="1" i="0" u="none" strike="noStrike" cap="none">
                <a:solidFill>
                  <a:srgbClr val="151516"/>
                </a:solidFill>
                <a:latin typeface="Open Sans"/>
                <a:ea typeface="Open Sans"/>
                <a:cs typeface="Open Sans"/>
                <a:sym typeface="Open Sans"/>
              </a:rPr>
              <a:t>re-worded</a:t>
            </a:r>
            <a:r>
              <a:rPr lang="en-US" sz="2000" b="0" i="0" u="none" strike="noStrike" cap="none">
                <a:solidFill>
                  <a:srgbClr val="151516"/>
                </a:solidFill>
                <a:latin typeface="Open Sans"/>
                <a:ea typeface="Open Sans"/>
                <a:cs typeface="Open Sans"/>
                <a:sym typeface="Open Sans"/>
              </a:rPr>
              <a:t> and </a:t>
            </a:r>
            <a:r>
              <a:rPr lang="en-US" sz="2000" b="1" i="0" u="none" strike="noStrike" cap="none">
                <a:solidFill>
                  <a:srgbClr val="151516"/>
                </a:solidFill>
                <a:latin typeface="Open Sans"/>
                <a:ea typeface="Open Sans"/>
                <a:cs typeface="Open Sans"/>
                <a:sym typeface="Open Sans"/>
              </a:rPr>
              <a:t>re-organized</a:t>
            </a:r>
            <a:r>
              <a:rPr lang="en-US" sz="2000" b="0" i="0" u="none" strike="noStrike" cap="none">
                <a:solidFill>
                  <a:srgbClr val="151516"/>
                </a:solidFill>
                <a:latin typeface="Open Sans"/>
                <a:ea typeface="Open Sans"/>
                <a:cs typeface="Open Sans"/>
                <a:sym typeface="Open Sans"/>
              </a:rPr>
              <a:t> for improved clarity</a:t>
            </a:r>
            <a:endParaRPr sz="2000" b="0" i="0" u="none" strike="noStrike" cap="none">
              <a:solidFill>
                <a:srgbClr val="151516"/>
              </a:solidFill>
              <a:latin typeface="Open Sans"/>
              <a:ea typeface="Open Sans"/>
              <a:cs typeface="Open Sans"/>
              <a:sym typeface="Open Sans"/>
            </a:endParaRPr>
          </a:p>
          <a:p>
            <a:pPr marL="914400" marR="0" lvl="1" indent="-368300" algn="l" rtl="0">
              <a:lnSpc>
                <a:spcPct val="100000"/>
              </a:lnSpc>
              <a:spcBef>
                <a:spcPts val="1000"/>
              </a:spcBef>
              <a:spcAft>
                <a:spcPts val="0"/>
              </a:spcAft>
              <a:buClr>
                <a:srgbClr val="151516"/>
              </a:buClr>
              <a:buSzPts val="2200"/>
              <a:buFont typeface="Arial"/>
              <a:buChar char="–"/>
            </a:pPr>
            <a:r>
              <a:rPr lang="en-US" sz="2000" b="0" i="0" u="none" strike="noStrike" cap="none">
                <a:solidFill>
                  <a:srgbClr val="151516"/>
                </a:solidFill>
                <a:latin typeface="Open Sans"/>
                <a:ea typeface="Open Sans"/>
                <a:cs typeface="Open Sans"/>
                <a:sym typeface="Open Sans"/>
              </a:rPr>
              <a:t>Obsolete questions </a:t>
            </a:r>
            <a:r>
              <a:rPr lang="en-US" sz="2000" b="1" i="0" u="none" strike="noStrike" cap="none">
                <a:solidFill>
                  <a:srgbClr val="151516"/>
                </a:solidFill>
                <a:latin typeface="Open Sans"/>
                <a:ea typeface="Open Sans"/>
                <a:cs typeface="Open Sans"/>
                <a:sym typeface="Open Sans"/>
              </a:rPr>
              <a:t>removed</a:t>
            </a:r>
            <a:endParaRPr sz="2000" b="1" i="0" u="none" strike="noStrike" cap="none">
              <a:solidFill>
                <a:srgbClr val="151516"/>
              </a:solidFill>
              <a:latin typeface="Open Sans"/>
              <a:ea typeface="Open Sans"/>
              <a:cs typeface="Open Sans"/>
              <a:sym typeface="Open Sans"/>
            </a:endParaRPr>
          </a:p>
          <a:p>
            <a:pPr marL="914400" marR="0" lvl="1" indent="-355600" algn="l" rtl="0">
              <a:lnSpc>
                <a:spcPct val="100000"/>
              </a:lnSpc>
              <a:spcBef>
                <a:spcPts val="480"/>
              </a:spcBef>
              <a:spcAft>
                <a:spcPts val="1000"/>
              </a:spcAft>
              <a:buClr>
                <a:srgbClr val="151516"/>
              </a:buClr>
              <a:buSzPts val="2000"/>
              <a:buFont typeface="Arial"/>
              <a:buChar char="–"/>
            </a:pPr>
            <a:r>
              <a:rPr lang="en-US" sz="2000" b="0" i="0" u="sng" strike="noStrike" cap="none">
                <a:solidFill>
                  <a:schemeClr val="hlink"/>
                </a:solidFill>
                <a:latin typeface="Open Sans"/>
                <a:ea typeface="Open Sans"/>
                <a:cs typeface="Open Sans"/>
                <a:sym typeface="Open Sans"/>
                <a:hlinkClick r:id="rId3"/>
              </a:rPr>
              <a:t>Preview the questions before they go live</a:t>
            </a:r>
            <a:endParaRPr sz="2000" b="1" i="0" u="none" strike="noStrike" cap="none">
              <a:solidFill>
                <a:srgbClr val="151516"/>
              </a:solidFill>
              <a:latin typeface="Open Sans"/>
              <a:ea typeface="Open Sans"/>
              <a:cs typeface="Open Sans"/>
              <a:sym typeface="Open Sans"/>
            </a:endParaRPr>
          </a:p>
        </p:txBody>
      </p:sp>
      <p:pic>
        <p:nvPicPr>
          <p:cNvPr id="548" name="Shape 548"/>
          <p:cNvPicPr preferRelativeResize="0"/>
          <p:nvPr/>
        </p:nvPicPr>
        <p:blipFill rotWithShape="1">
          <a:blip r:embed="rId4">
            <a:alphaModFix/>
          </a:blip>
          <a:srcRect/>
          <a:stretch/>
        </p:blipFill>
        <p:spPr>
          <a:xfrm>
            <a:off x="2247725" y="3142225"/>
            <a:ext cx="4789800" cy="37157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UWBranding">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88DD"/>
      </a:hlink>
      <a:folHlink>
        <a:srgbClr val="340A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HS-PPT-Theme1">
  <a:themeElements>
    <a:clrScheme name="UW Basic Colors">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hite_Plain">
  <a:themeElements>
    <a:clrScheme name="UW Basic Colors">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2746</Words>
  <Application>Microsoft Office PowerPoint</Application>
  <PresentationFormat>On-screen Show (4:3)</PresentationFormat>
  <Paragraphs>375</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33</vt:i4>
      </vt:variant>
    </vt:vector>
  </HeadingPairs>
  <TitlesOfParts>
    <vt:vector size="54" baseType="lpstr">
      <vt:lpstr>Open Sans ExtraBold</vt:lpstr>
      <vt:lpstr>Open Sans Light</vt:lpstr>
      <vt:lpstr>Arial Black</vt:lpstr>
      <vt:lpstr>Arial</vt:lpstr>
      <vt:lpstr>Open Sans</vt:lpstr>
      <vt:lpstr>Encode Sans Black</vt:lpstr>
      <vt:lpstr>Merriweather Sans</vt:lpstr>
      <vt:lpstr>Calibri</vt:lpstr>
      <vt:lpstr>Encode Sans</vt:lpstr>
      <vt:lpstr>Open Sans SemiBold</vt:lpstr>
      <vt:lpstr>Office Theme</vt:lpstr>
      <vt:lpstr>1_Custom Design</vt:lpstr>
      <vt:lpstr>Custom Design</vt:lpstr>
      <vt:lpstr>2_Custom Design</vt:lpstr>
      <vt:lpstr>EHS-PPT-Theme1</vt:lpstr>
      <vt:lpstr>White_Plain</vt:lpstr>
      <vt:lpstr>5_Custom Design</vt:lpstr>
      <vt:lpstr>6_Custom Design</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SAGE Compliance Improvements Release 2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M&amp;E Tax Exemption</vt:lpstr>
      <vt:lpstr>What does the M&amp;E Exemption Apply to?</vt:lpstr>
      <vt:lpstr>What does the M&amp;E Exemption Not Apply to?</vt:lpstr>
      <vt:lpstr>PowerPoint Presentation</vt:lpstr>
      <vt:lpstr>Effort Reporting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2018-05-10T23:19:13Z</dcterms:modified>
</cp:coreProperties>
</file>