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 id="2147483657"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7010400" cy="9296400"/>
  <p:embeddedFontLst>
    <p:embeddedFont>
      <p:font typeface="Open Sans"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C528B9-23A3-4B60-84F9-3DA8016DE07E}">
  <a:tblStyle styleId="{B6C528B9-23A3-4B60-84F9-3DA8016DE07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2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937"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Shape 56"/>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rgbClr val="000000"/>
                </a:solidFill>
                <a:latin typeface="Calibri"/>
                <a:ea typeface="Calibri"/>
                <a:cs typeface="Calibri"/>
                <a:sym typeface="Calibri"/>
              </a:rPr>
              <a:t>Good morning, my name is Chris Carlson, I’m from the Office of Research Information Services. I’m here this morning to give you a preview changes coming to the compliance sections of the eGC1 in SAGE.</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 name="Shape 57"/>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If you have an eGC1 that you think could be returned or withdrawn (for instance because it’s currently marked as ‘ready to submit’ NO) then a few strategies you could employ to avoid surprises at the last minute before a deadline: Preview the questions in advance so you know how they should be answered, and potentially withdraw your eGC1 the day after release to proactively update. We will also be sending out emails to SAGE users who have eGC1s in Routing or In OSP status prior to release to get the word out in advance of the release.</a:t>
            </a:r>
            <a:endParaRPr sz="1200" b="0" i="0" u="none" strike="noStrike" cap="none">
              <a:solidFill>
                <a:schemeClr val="dk1"/>
              </a:solidFill>
              <a:latin typeface="Calibri"/>
              <a:ea typeface="Calibri"/>
              <a:cs typeface="Calibri"/>
              <a:sym typeface="Calibri"/>
            </a:endParaRPr>
          </a:p>
        </p:txBody>
      </p:sp>
      <p:sp>
        <p:nvSpPr>
          <p:cNvPr id="132" name="Shape 13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Existing compliance guidance on the Research website will also be updated in conjunction with the release.  If you have any other questions or suggestions, please email sagehelp@uw.edu as we love to hear from you. I’ll also be back for next month’s MRAM to give you and update and reminder. Does anyone have any questions?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9" name="Shape 13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Shape 64"/>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The SAGE Compliance Improvements Project aims to redesign how compliance information is collected on the eGC1 to ensure the questions asked are relevant, that they’re asked in a way that facilitates a smooth workflow, leverages information already collected in other compliance systems, and utilizes modern design and accessibility standards.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 name="Shape 65"/>
          <p:cNvSpPr txBox="1">
            <a:spLocks noGrp="1"/>
          </p:cNvSpPr>
          <p:nvPr>
            <p:ph type="sldNum" idx="12"/>
          </p:nvPr>
        </p:nvSpPr>
        <p:spPr>
          <a:xfrm>
            <a:off x="3970937" y="8829967"/>
            <a:ext cx="3037800" cy="4647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Our upcoming release is scheduled for next Thursday May 17</a:t>
            </a:r>
            <a:r>
              <a:rPr lang="en-US" sz="20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This upcoming release will replace the existing Compliance Questions and Explanations sections with a new Non-Fiscal Compliance section with revised questions for improved clarity. We’ll also introduce the ability to copy/past links to the specific page of a specific eGC1 so that preparers can provide PI’s with a more streamlined method of navigating to the Non-Fiscal Compliance questions. We’re leveraging the information collected in Zipline and Hoverboard, allowing you to link your IRB and IACUC protocols to the eGC1. And lastly, we’ve received your feedback on the new look and feel introduced in Activity Locations, and are applying those improvements to both Non-Fiscal Compliance and Activity Locations.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1" name="Shape 71"/>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In redesigning the compliance sections, we started fresh asking stakeholders “What questions need to be asked at the time of proposal, and why?” This was intended to ensure the questions being asked were relevant, necessary, and wording in a way that made their purpose clear. Obsolete questions were removed.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970937" y="8829967"/>
            <a:ext cx="3037800" cy="4647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The design lessons learned from introduction of the Activity Locations page have been applied to the new Non-Fiscal Compliance page. You’ll be able to more easily can to see which sections have been started. The new Non-Fiscal Compliance summary page will provide you with a brief description of each section so you know why the information is being collected and who reviews it so that you know who to contact with questions. </a:t>
            </a:r>
            <a:endParaRPr sz="1200" b="0" i="0" u="none" strike="noStrike" cap="none">
              <a:solidFill>
                <a:schemeClr val="dk1"/>
              </a:solidFill>
              <a:latin typeface="Calibri"/>
              <a:ea typeface="Calibri"/>
              <a:cs typeface="Calibri"/>
              <a:sym typeface="Calibri"/>
            </a:endParaRPr>
          </a:p>
        </p:txBody>
      </p:sp>
      <p:sp>
        <p:nvSpPr>
          <p:cNvPr id="94" name="Shape 9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With the recent introduction of new systems for IRB and IACUC submissions, SAGE will now allow you to search for protocols by the ID, and once linked pull real-time details into the eGC1. Each time you visit the page, you’ll see the latest information available from Zipline and Hoverboard. Note however that it’s currently a one-way link, so no SAGE information will flow to Zipline or Hoverboard.</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We’re also introducing some features to improve the collaboration between preparers and PI’s on completing the Non-Fiscal Compliance section. When you’re on the Non-Fiscal Compliance page of a specific eGC1, you’ll now be able to copy the URL from the address bar, and share it with the PI (or other collaborators). If they have access to that eGC1, that link will take them directly to the page. PI’s can also complete the Non-Fiscal Compliance page even while you work on other parts of the eGC1. So no need to worry that the PI could try to enter and be locked out. Note that the feature allowing you to send direct URLs to eGC1 pages will work on ALL pages except Grant Runner forms. So this will hopefully streamline your ability to collaborate.</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0" name="Shape 110"/>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So in summary, our next release will be aimed at streamlining by removing obsolete questions, integrating with Zipline and Hoverboard to reduce back-and-forth, and hopefully expedite reviews by providing more detailed and accurate protocol information. We’ll be improving usability to revising questions for clarity and relevance, while also building on the improved design standards from our October release. And lastly, improving collaboration between preparers and PI’s on the Non-Fiscal Compliance questions with shareable URLs and simultaneous editing.</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How will this affect existing eGC1s? New eGC1s and those in Composing upon release will update to use the new questions. Those that are read-only, and in statuses like Routing, In OSP, Approved, Awarded, will retain their existing questions and responses. However if an eGC1 is returned or withdrawn after release, the new questions will be applied, and you’ll be required to answer them prior to re-completing your eGC1.</a:t>
            </a: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970937" y="8829967"/>
            <a:ext cx="3037800" cy="4647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10"/>
        <p:cNvGrpSpPr/>
        <p:nvPr/>
      </p:nvGrpSpPr>
      <p:grpSpPr>
        <a:xfrm>
          <a:off x="0" y="0"/>
          <a:ext cx="0" cy="0"/>
          <a:chOff x="0" y="0"/>
          <a:chExt cx="0" cy="0"/>
        </a:xfrm>
      </p:grpSpPr>
      <p:pic>
        <p:nvPicPr>
          <p:cNvPr id="11" name="Shape 11"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2" name="Shape 12"/>
          <p:cNvSpPr txBox="1">
            <a:spLocks noGrp="1"/>
          </p:cNvSpPr>
          <p:nvPr>
            <p:ph type="body" idx="1"/>
          </p:nvPr>
        </p:nvSpPr>
        <p:spPr>
          <a:xfrm>
            <a:off x="671757" y="1332224"/>
            <a:ext cx="6972300" cy="26417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E8D3A2"/>
              </a:buClr>
              <a:buSzPts val="1400"/>
              <a:buFont typeface="Arial"/>
              <a:buNone/>
              <a:defRPr sz="5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 name="Shape 13"/>
          <p:cNvPicPr preferRelativeResize="0"/>
          <p:nvPr/>
        </p:nvPicPr>
        <p:blipFill rotWithShape="1">
          <a:blip r:embed="rId3">
            <a:alphaModFix/>
          </a:blip>
          <a:srcRect/>
          <a:stretch/>
        </p:blipFill>
        <p:spPr>
          <a:xfrm>
            <a:off x="779463" y="3973980"/>
            <a:ext cx="1600200" cy="139700"/>
          </a:xfrm>
          <a:prstGeom prst="rect">
            <a:avLst/>
          </a:prstGeom>
          <a:noFill/>
          <a:ln>
            <a:noFill/>
          </a:ln>
        </p:spPr>
      </p:pic>
      <p:pic>
        <p:nvPicPr>
          <p:cNvPr id="14" name="Shape 14"/>
          <p:cNvPicPr preferRelativeResize="0"/>
          <p:nvPr/>
        </p:nvPicPr>
        <p:blipFill rotWithShape="1">
          <a:blip r:embed="rId4">
            <a:alphaModFix/>
          </a:blip>
          <a:srcRect/>
          <a:stretch/>
        </p:blipFill>
        <p:spPr>
          <a:xfrm>
            <a:off x="509730" y="6001270"/>
            <a:ext cx="4710425" cy="75974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 name="Shape 17"/>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E8D3A2"/>
              </a:buClr>
              <a:buSzPts val="2400"/>
              <a:buFont typeface="Merriweather Sans"/>
              <a:buChar char="&gt;"/>
              <a:defRPr sz="2400" b="0" i="0" u="none" strike="noStrike" cap="none">
                <a:solidFill>
                  <a:srgbClr val="E8D3A2"/>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E8D3A2"/>
              </a:buClr>
              <a:buSzPts val="1800"/>
              <a:buFont typeface="Merriweather Sans"/>
              <a:buChar char="&gt;"/>
              <a:defRPr sz="1800" b="0" i="0" u="none" strike="noStrike" cap="none">
                <a:solidFill>
                  <a:srgbClr val="E8D3A2"/>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E8D3A2"/>
              </a:buClr>
              <a:buSzPts val="1600"/>
              <a:buFont typeface="Arial"/>
              <a:buChar char="–"/>
              <a:defRPr sz="1600" b="0" i="0" u="none" strike="noStrike" cap="none">
                <a:solidFill>
                  <a:srgbClr val="E8D3A2"/>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E8D3A2"/>
              </a:buClr>
              <a:buSzPts val="1400"/>
              <a:buFont typeface="Merriweather Sans"/>
              <a:buChar char="&gt;"/>
              <a:defRPr sz="14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 name="Shape 19"/>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0" name="Shape 20"/>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21"/>
        <p:cNvGrpSpPr/>
        <p:nvPr/>
      </p:nvGrpSpPr>
      <p:grpSpPr>
        <a:xfrm>
          <a:off x="0" y="0"/>
          <a:ext cx="0" cy="0"/>
          <a:chOff x="0" y="0"/>
          <a:chExt cx="0" cy="0"/>
        </a:xfrm>
      </p:grpSpPr>
      <p:pic>
        <p:nvPicPr>
          <p:cNvPr id="22" name="Shape 22"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3" name="Shape 2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659305" y="1736725"/>
            <a:ext cx="8076956" cy="401549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Merriweather Sans"/>
              <a:buChar char="&gt;"/>
              <a:defRPr sz="2400" b="0" i="0" u="none" strike="noStrike" cap="none">
                <a:solidFill>
                  <a:schemeClr val="dk1"/>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1"/>
              </a:buClr>
              <a:buSzPts val="1800"/>
              <a:buFont typeface="Merriweather Sans"/>
              <a:buChar char="&gt;"/>
              <a:defRPr sz="18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1"/>
              </a:buClr>
              <a:buSzPts val="1400"/>
              <a:buFont typeface="Merriweather Sans"/>
              <a:buChar char="&gt;"/>
              <a:defRPr sz="14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 name="Shape 25"/>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26"/>
        <p:cNvGrpSpPr/>
        <p:nvPr/>
      </p:nvGrpSpPr>
      <p:grpSpPr>
        <a:xfrm>
          <a:off x="0" y="0"/>
          <a:ext cx="0" cy="0"/>
          <a:chOff x="0" y="0"/>
          <a:chExt cx="0" cy="0"/>
        </a:xfrm>
      </p:grpSpPr>
      <p:sp>
        <p:nvSpPr>
          <p:cNvPr id="27" name="Shape 27"/>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Open Sans"/>
                <a:ea typeface="Open Sans"/>
                <a:cs typeface="Open Sans"/>
                <a:sym typeface="Open Sans"/>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9" name="Shape 29"/>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30" name="Shape 30"/>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69937" y="371510"/>
            <a:ext cx="838648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0" y="1363509"/>
            <a:ext cx="8398315" cy="4388714"/>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Shape 35"/>
          <p:cNvPicPr preferRelativeResize="0"/>
          <p:nvPr/>
        </p:nvPicPr>
        <p:blipFill rotWithShape="1">
          <a:blip r:embed="rId2">
            <a:alphaModFix/>
          </a:blip>
          <a:srcRect/>
          <a:stretch/>
        </p:blipFill>
        <p:spPr>
          <a:xfrm>
            <a:off x="572619" y="914400"/>
            <a:ext cx="1103781" cy="96362"/>
          </a:xfrm>
          <a:prstGeom prst="rect">
            <a:avLst/>
          </a:prstGeom>
          <a:noFill/>
          <a:ln>
            <a:noFill/>
          </a:ln>
        </p:spPr>
      </p:pic>
      <p:pic>
        <p:nvPicPr>
          <p:cNvPr id="36" name="Shape 36"/>
          <p:cNvPicPr preferRelativeResize="0"/>
          <p:nvPr/>
        </p:nvPicPr>
        <p:blipFill rotWithShape="1">
          <a:blip r:embed="rId3">
            <a:alphaModFix/>
          </a:blip>
          <a:srcRect/>
          <a:stretch/>
        </p:blipFill>
        <p:spPr>
          <a:xfrm>
            <a:off x="7483915" y="5945854"/>
            <a:ext cx="1371600" cy="927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71757" y="1332224"/>
            <a:ext cx="6972300" cy="26417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1400"/>
              <a:buFont typeface="Arial"/>
              <a:buNone/>
              <a:defRPr sz="50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Shape 39"/>
          <p:cNvPicPr preferRelativeResize="0"/>
          <p:nvPr/>
        </p:nvPicPr>
        <p:blipFill rotWithShape="1">
          <a:blip r:embed="rId2">
            <a:alphaModFix/>
          </a:blip>
          <a:srcRect/>
          <a:stretch/>
        </p:blipFill>
        <p:spPr>
          <a:xfrm>
            <a:off x="779463" y="3973980"/>
            <a:ext cx="1600200" cy="139700"/>
          </a:xfrm>
          <a:prstGeom prst="rect">
            <a:avLst/>
          </a:prstGeom>
          <a:noFill/>
          <a:ln>
            <a:noFill/>
          </a:ln>
        </p:spPr>
      </p:pic>
      <p:pic>
        <p:nvPicPr>
          <p:cNvPr id="40" name="Shape 40"/>
          <p:cNvPicPr preferRelativeResize="0"/>
          <p:nvPr/>
        </p:nvPicPr>
        <p:blipFill rotWithShape="1">
          <a:blip r:embed="rId3">
            <a:alphaModFix/>
          </a:blip>
          <a:srcRect/>
          <a:stretch/>
        </p:blipFill>
        <p:spPr>
          <a:xfrm>
            <a:off x="7483915" y="5945854"/>
            <a:ext cx="1371600" cy="927100"/>
          </a:xfrm>
          <a:prstGeom prst="rect">
            <a:avLst/>
          </a:prstGeom>
          <a:noFill/>
          <a:ln>
            <a:noFill/>
          </a:ln>
        </p:spPr>
      </p:pic>
      <p:pic>
        <p:nvPicPr>
          <p:cNvPr id="41" name="Shape 41"/>
          <p:cNvPicPr preferRelativeResize="0"/>
          <p:nvPr/>
        </p:nvPicPr>
        <p:blipFill rotWithShape="1">
          <a:blip r:embed="rId4">
            <a:alphaModFix/>
          </a:blip>
          <a:srcRect/>
          <a:stretch/>
        </p:blipFill>
        <p:spPr>
          <a:xfrm>
            <a:off x="779463" y="6121338"/>
            <a:ext cx="4669150" cy="5181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81000" y="371510"/>
            <a:ext cx="8475419"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368106" y="1905000"/>
            <a:ext cx="8488313" cy="422532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 name="Shape 45"/>
          <p:cNvPicPr preferRelativeResize="0"/>
          <p:nvPr/>
        </p:nvPicPr>
        <p:blipFill rotWithShape="1">
          <a:blip r:embed="rId2">
            <a:alphaModFix/>
          </a:blip>
          <a:srcRect/>
          <a:stretch/>
        </p:blipFill>
        <p:spPr>
          <a:xfrm>
            <a:off x="496419" y="914400"/>
            <a:ext cx="1103781" cy="96362"/>
          </a:xfrm>
          <a:prstGeom prst="rect">
            <a:avLst/>
          </a:prstGeom>
          <a:noFill/>
          <a:ln>
            <a:noFill/>
          </a:ln>
        </p:spPr>
      </p:pic>
      <p:sp>
        <p:nvSpPr>
          <p:cNvPr id="46" name="Shape 46"/>
          <p:cNvSpPr txBox="1">
            <a:spLocks noGrp="1"/>
          </p:cNvSpPr>
          <p:nvPr>
            <p:ph type="body" idx="3"/>
          </p:nvPr>
        </p:nvSpPr>
        <p:spPr>
          <a:xfrm>
            <a:off x="381000" y="1447800"/>
            <a:ext cx="8475419"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33006F"/>
              </a:buClr>
              <a:buSzPts val="1400"/>
              <a:buFont typeface="Arial"/>
              <a:buNone/>
              <a:defRPr sz="24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Shape 47"/>
          <p:cNvPicPr preferRelativeResize="0"/>
          <p:nvPr/>
        </p:nvPicPr>
        <p:blipFill rotWithShape="1">
          <a:blip r:embed="rId3">
            <a:alphaModFix/>
          </a:blip>
          <a:srcRect/>
          <a:stretch/>
        </p:blipFill>
        <p:spPr>
          <a:xfrm>
            <a:off x="4141089" y="6196733"/>
            <a:ext cx="4669150" cy="5059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8"/>
        <p:cNvGrpSpPr/>
        <p:nvPr/>
      </p:nvGrpSpPr>
      <p:grpSpPr>
        <a:xfrm>
          <a:off x="0" y="0"/>
          <a:ext cx="0" cy="0"/>
          <a:chOff x="0" y="0"/>
          <a:chExt cx="0" cy="0"/>
        </a:xfrm>
      </p:grpSpPr>
      <p:sp>
        <p:nvSpPr>
          <p:cNvPr id="49" name="Shape 49"/>
          <p:cNvSpPr>
            <a:spLocks noGrp="1"/>
          </p:cNvSpPr>
          <p:nvPr>
            <p:ph type="chart" idx="2"/>
          </p:nvPr>
        </p:nvSpPr>
        <p:spPr>
          <a:xfrm>
            <a:off x="355903" y="1447800"/>
            <a:ext cx="8432498" cy="4721225"/>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1400"/>
              <a:buFont typeface="Arial"/>
              <a:buNone/>
              <a:defRPr sz="2400" b="0" i="0" u="none" strike="noStrike" cap="none">
                <a:solidFill>
                  <a:srgbClr val="999999"/>
                </a:solidFill>
                <a:latin typeface="Open Sans"/>
                <a:ea typeface="Open Sans"/>
                <a:cs typeface="Open Sans"/>
                <a:sym typeface="Open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355903" y="371510"/>
            <a:ext cx="8500516"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1" name="Shape 51"/>
          <p:cNvPicPr preferRelativeResize="0"/>
          <p:nvPr/>
        </p:nvPicPr>
        <p:blipFill rotWithShape="1">
          <a:blip r:embed="rId2">
            <a:alphaModFix/>
          </a:blip>
          <a:srcRect/>
          <a:stretch/>
        </p:blipFill>
        <p:spPr>
          <a:xfrm>
            <a:off x="457200" y="914400"/>
            <a:ext cx="1103781" cy="96362"/>
          </a:xfrm>
          <a:prstGeom prst="rect">
            <a:avLst/>
          </a:prstGeom>
          <a:noFill/>
          <a:ln>
            <a:noFill/>
          </a:ln>
        </p:spPr>
      </p:pic>
      <p:pic>
        <p:nvPicPr>
          <p:cNvPr id="52" name="Shape 52"/>
          <p:cNvPicPr preferRelativeResize="0"/>
          <p:nvPr/>
        </p:nvPicPr>
        <p:blipFill rotWithShape="1">
          <a:blip r:embed="rId3">
            <a:alphaModFix/>
          </a:blip>
          <a:srcRect/>
          <a:stretch/>
        </p:blipFill>
        <p:spPr>
          <a:xfrm>
            <a:off x="2771775" y="3171825"/>
            <a:ext cx="3600450" cy="514350"/>
          </a:xfrm>
          <a:prstGeom prst="rect">
            <a:avLst/>
          </a:prstGeom>
          <a:noFill/>
          <a:ln>
            <a:noFill/>
          </a:ln>
        </p:spPr>
      </p:pic>
      <p:pic>
        <p:nvPicPr>
          <p:cNvPr id="53" name="Shape 53"/>
          <p:cNvPicPr preferRelativeResize="0"/>
          <p:nvPr/>
        </p:nvPicPr>
        <p:blipFill rotWithShape="1">
          <a:blip r:embed="rId4">
            <a:alphaModFix/>
          </a:blip>
          <a:srcRect/>
          <a:stretch/>
        </p:blipFill>
        <p:spPr>
          <a:xfrm>
            <a:off x="4141089" y="6196733"/>
            <a:ext cx="4669150" cy="505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mailto:sagehelp@uw.edu" TargetMode="External"/><Relationship Id="rId5" Type="http://schemas.openxmlformats.org/officeDocument/2006/relationships/hyperlink" Target="https://www.washington.edu/research/myresearch-lifecycle/manage/compliance-requirements-non-financial/" TargetMode="External"/><Relationship Id="rId4" Type="http://schemas.openxmlformats.org/officeDocument/2006/relationships/hyperlink" Target="http://www.washington.edu/research/tools/s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71757" y="1332224"/>
            <a:ext cx="6972300" cy="26417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1400"/>
              <a:buFont typeface="Arial"/>
              <a:buNone/>
            </a:pPr>
            <a:r>
              <a:rPr lang="en-US" sz="5000" b="0" i="0" u="none" strike="noStrike" cap="none">
                <a:solidFill>
                  <a:srgbClr val="E8D3A2"/>
                </a:solidFill>
                <a:latin typeface="Open Sans"/>
                <a:ea typeface="Open Sans"/>
                <a:cs typeface="Open Sans"/>
                <a:sym typeface="Open Sans"/>
              </a:rPr>
              <a:t> </a:t>
            </a:r>
            <a:endParaRPr sz="5000" b="0" i="0" u="none" strike="noStrike" cap="none">
              <a:solidFill>
                <a:srgbClr val="E8D3A2"/>
              </a:solidFill>
              <a:latin typeface="Arial"/>
              <a:ea typeface="Arial"/>
              <a:cs typeface="Arial"/>
              <a:sym typeface="Arial"/>
            </a:endParaRPr>
          </a:p>
        </p:txBody>
      </p:sp>
      <p:sp>
        <p:nvSpPr>
          <p:cNvPr id="60" name="Shape 60"/>
          <p:cNvSpPr txBox="1">
            <a:spLocks noGrp="1"/>
          </p:cNvSpPr>
          <p:nvPr>
            <p:ph type="ctrTitle"/>
          </p:nvPr>
        </p:nvSpPr>
        <p:spPr>
          <a:xfrm>
            <a:off x="685800" y="2362200"/>
            <a:ext cx="7515000" cy="14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3600"/>
              <a:buFont typeface="Arial"/>
              <a:buNone/>
            </a:pPr>
            <a:r>
              <a:rPr lang="en-US" sz="3600" b="0" i="0" u="none" strike="noStrike" cap="none">
                <a:solidFill>
                  <a:srgbClr val="E8D3A2"/>
                </a:solidFill>
                <a:latin typeface="Arial"/>
                <a:ea typeface="Arial"/>
                <a:cs typeface="Arial"/>
                <a:sym typeface="Arial"/>
              </a:rPr>
              <a:t>SAGE Compliance Improvements Release 2 Update</a:t>
            </a:r>
            <a:endParaRPr sz="3600" b="0" i="0" u="none" strike="noStrike" cap="none">
              <a:solidFill>
                <a:srgbClr val="E8D3A2"/>
              </a:solidFill>
              <a:latin typeface="Arial"/>
              <a:ea typeface="Arial"/>
              <a:cs typeface="Arial"/>
              <a:sym typeface="Arial"/>
            </a:endParaRPr>
          </a:p>
          <a:p>
            <a:pPr marL="0" marR="0" lvl="0" indent="0" algn="ctr" rtl="0">
              <a:lnSpc>
                <a:spcPct val="100000"/>
              </a:lnSpc>
              <a:spcBef>
                <a:spcPts val="0"/>
              </a:spcBef>
              <a:spcAft>
                <a:spcPts val="0"/>
              </a:spcAft>
              <a:buClr>
                <a:srgbClr val="E8D3A2"/>
              </a:buClr>
              <a:buSzPts val="3600"/>
              <a:buFont typeface="Arial"/>
              <a:buNone/>
            </a:pPr>
            <a:endParaRPr sz="3600" b="0" i="0" u="none" strike="noStrike" cap="none">
              <a:solidFill>
                <a:srgbClr val="E8D3A2"/>
              </a:solidFill>
              <a:latin typeface="Arial"/>
              <a:ea typeface="Arial"/>
              <a:cs typeface="Arial"/>
              <a:sym typeface="Arial"/>
            </a:endParaRPr>
          </a:p>
        </p:txBody>
      </p:sp>
      <p:sp>
        <p:nvSpPr>
          <p:cNvPr id="61" name="Shape 61"/>
          <p:cNvSpPr txBox="1"/>
          <p:nvPr/>
        </p:nvSpPr>
        <p:spPr>
          <a:xfrm>
            <a:off x="654725" y="4267200"/>
            <a:ext cx="8053200" cy="147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MRAM</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May 10th, 2018</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Chris Carlson - Technology Project Manager</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ORIS</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3"/>
                </a:solidFill>
                <a:latin typeface="Arial"/>
                <a:ea typeface="Arial"/>
                <a:cs typeface="Arial"/>
                <a:sym typeface="Arial"/>
              </a:rPr>
              <a:t>carlsc@uw.edu</a:t>
            </a:r>
            <a:endParaRPr sz="2000" b="0" i="0" u="none" strike="noStrike" cap="none">
              <a:solidFill>
                <a:schemeClr val="accent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Clr>
                <a:srgbClr val="000000"/>
              </a:buClr>
              <a:buSzPts val="1100"/>
              <a:buFont typeface="Arial"/>
              <a:buNone/>
            </a:pPr>
            <a:r>
              <a:rPr lang="en-US" sz="3000" b="0" i="0" u="none" strike="noStrike" cap="none">
                <a:solidFill>
                  <a:schemeClr val="dk1"/>
                </a:solidFill>
                <a:latin typeface="Arial"/>
                <a:ea typeface="Arial"/>
                <a:cs typeface="Arial"/>
                <a:sym typeface="Arial"/>
              </a:rPr>
              <a:t>What happens with eGC1s in Progress on 5/17?</a:t>
            </a:r>
            <a:endParaRPr sz="30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33006F"/>
              </a:buClr>
              <a:buSzPts val="1400"/>
              <a:buFont typeface="Arial"/>
              <a:buNone/>
            </a:pPr>
            <a:endParaRPr sz="3000" b="0" i="0" u="none" strike="noStrike" cap="none">
              <a:solidFill>
                <a:srgbClr val="33006F"/>
              </a:solidFill>
              <a:latin typeface="Arial"/>
              <a:ea typeface="Arial"/>
              <a:cs typeface="Arial"/>
              <a:sym typeface="Arial"/>
            </a:endParaRPr>
          </a:p>
        </p:txBody>
      </p:sp>
      <p:sp>
        <p:nvSpPr>
          <p:cNvPr id="135" name="Shape 135"/>
          <p:cNvSpPr txBox="1">
            <a:spLocks noGrp="1"/>
          </p:cNvSpPr>
          <p:nvPr>
            <p:ph type="body" idx="2"/>
          </p:nvPr>
        </p:nvSpPr>
        <p:spPr>
          <a:xfrm>
            <a:off x="457200" y="1511500"/>
            <a:ext cx="8398200" cy="5044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rgbClr val="151516"/>
              </a:buClr>
              <a:buSzPts val="2400"/>
              <a:buFont typeface="Merriweather Sans"/>
              <a:buChar char="&gt;"/>
            </a:pPr>
            <a:r>
              <a:rPr lang="en-US" sz="2400" b="1" i="0" u="none" strike="noStrike" cap="none">
                <a:solidFill>
                  <a:srgbClr val="151516"/>
                </a:solidFill>
                <a:latin typeface="Open Sans"/>
                <a:ea typeface="Open Sans"/>
                <a:cs typeface="Open Sans"/>
                <a:sym typeface="Open Sans"/>
              </a:rPr>
              <a:t>Tips </a:t>
            </a:r>
            <a:r>
              <a:rPr lang="en-US" sz="2400" b="0" i="0" u="none" strike="noStrike" cap="none">
                <a:solidFill>
                  <a:srgbClr val="151516"/>
                </a:solidFill>
                <a:latin typeface="Open Sans"/>
                <a:ea typeface="Open Sans"/>
                <a:cs typeface="Open Sans"/>
                <a:sym typeface="Open Sans"/>
              </a:rPr>
              <a:t>if you have an eGC1 that could be returned or withdrawn after release:</a:t>
            </a:r>
            <a:endParaRPr sz="24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sng" strike="noStrike" cap="none">
                <a:solidFill>
                  <a:schemeClr val="hlink"/>
                </a:solidFill>
                <a:latin typeface="Open Sans"/>
                <a:ea typeface="Open Sans"/>
                <a:cs typeface="Open Sans"/>
                <a:sym typeface="Open Sans"/>
                <a:hlinkClick r:id="rId3"/>
              </a:rPr>
              <a:t>Preview the new questions</a:t>
            </a:r>
            <a:r>
              <a:rPr lang="en-US" sz="2000" b="0" i="0" u="none" strike="noStrike" cap="none">
                <a:solidFill>
                  <a:srgbClr val="151516"/>
                </a:solidFill>
                <a:latin typeface="Open Sans"/>
                <a:ea typeface="Open Sans"/>
                <a:cs typeface="Open Sans"/>
                <a:sym typeface="Open Sans"/>
              </a:rPr>
              <a:t> before release, and prepare your responses in advance.</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Withdraw your eGC1 on 5/18 (right after release), and proactively answer the new questions to avoid last second scrambling.</a:t>
            </a: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60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136" name="Shape 136"/>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Resources and Feedback</a:t>
            </a:r>
            <a:endParaRPr sz="3000" b="0" i="0" u="none" strike="noStrike" cap="none">
              <a:solidFill>
                <a:srgbClr val="33006F"/>
              </a:solidFill>
              <a:latin typeface="Arial"/>
              <a:ea typeface="Arial"/>
              <a:cs typeface="Arial"/>
              <a:sym typeface="Arial"/>
            </a:endParaRPr>
          </a:p>
        </p:txBody>
      </p:sp>
      <p:sp>
        <p:nvSpPr>
          <p:cNvPr id="142" name="Shape 142"/>
          <p:cNvSpPr txBox="1">
            <a:spLocks noGrp="1"/>
          </p:cNvSpPr>
          <p:nvPr>
            <p:ph type="body" idx="2"/>
          </p:nvPr>
        </p:nvSpPr>
        <p:spPr>
          <a:xfrm>
            <a:off x="469925" y="1474025"/>
            <a:ext cx="8481000" cy="460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Resources</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3"/>
              </a:rPr>
              <a:t>SNEAK PEEK: Preview the questions before they go live</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4"/>
              </a:rPr>
              <a:t>SAGE Help Documentation</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5"/>
              </a:rPr>
              <a:t>Non-Fiscal Compliance Guidance on Research website</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100"/>
              <a:buFont typeface="Arial"/>
              <a:buNone/>
            </a:pPr>
            <a:endParaRPr sz="2400" b="1"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000000"/>
              </a:buClr>
              <a:buSzPts val="1100"/>
              <a:buFont typeface="Arial"/>
              <a:buNone/>
            </a:pPr>
            <a:r>
              <a:rPr lang="en-US" sz="2400" b="1" i="0" u="none" strike="noStrike" cap="none">
                <a:solidFill>
                  <a:srgbClr val="151516"/>
                </a:solidFill>
                <a:latin typeface="Open Sans"/>
                <a:ea typeface="Open Sans"/>
                <a:cs typeface="Open Sans"/>
                <a:sym typeface="Open Sans"/>
              </a:rPr>
              <a:t>Have questions or suggestions?</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Contact </a:t>
            </a:r>
            <a:r>
              <a:rPr lang="en-US" sz="2400" b="0" i="0" u="sng" strike="noStrike" cap="none">
                <a:solidFill>
                  <a:schemeClr val="hlink"/>
                </a:solidFill>
                <a:latin typeface="Open Sans"/>
                <a:ea typeface="Open Sans"/>
                <a:cs typeface="Open Sans"/>
                <a:sym typeface="Open Sans"/>
                <a:hlinkClick r:id="rId6"/>
              </a:rPr>
              <a:t>sagehelp@uw.edu</a:t>
            </a:r>
            <a:r>
              <a:rPr lang="en-US" sz="2400" b="0" i="0" u="none" strike="noStrike" cap="none">
                <a:solidFill>
                  <a:srgbClr val="151516"/>
                </a:solidFill>
                <a:latin typeface="Open Sans"/>
                <a:ea typeface="Open Sans"/>
                <a:cs typeface="Open Sans"/>
                <a:sym typeface="Open Sans"/>
              </a:rPr>
              <a:t> </a:t>
            </a:r>
            <a:endParaRPr sz="24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143" name="Shape 143"/>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a:alphaModFix/>
          </a:blip>
          <a:srcRect/>
          <a:stretch/>
        </p:blipFill>
        <p:spPr>
          <a:xfrm>
            <a:off x="0" y="116457"/>
            <a:ext cx="9144000" cy="5710687"/>
          </a:xfrm>
          <a:prstGeom prst="rect">
            <a:avLst/>
          </a:prstGeom>
          <a:noFill/>
          <a:ln>
            <a:noFill/>
          </a:ln>
        </p:spPr>
      </p:pic>
      <p:sp>
        <p:nvSpPr>
          <p:cNvPr id="68" name="Shape 68"/>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May 17th Release</a:t>
            </a:r>
            <a:endParaRPr sz="3000" b="0" i="0" u="none" strike="noStrike" cap="none">
              <a:solidFill>
                <a:srgbClr val="33006F"/>
              </a:solidFill>
              <a:latin typeface="Arial"/>
              <a:ea typeface="Arial"/>
              <a:cs typeface="Arial"/>
              <a:sym typeface="Arial"/>
            </a:endParaRPr>
          </a:p>
        </p:txBody>
      </p:sp>
      <p:graphicFrame>
        <p:nvGraphicFramePr>
          <p:cNvPr id="74" name="Shape 74"/>
          <p:cNvGraphicFramePr/>
          <p:nvPr/>
        </p:nvGraphicFramePr>
        <p:xfrm>
          <a:off x="12725" y="1244525"/>
          <a:ext cx="3000000" cy="3000000"/>
        </p:xfrm>
        <a:graphic>
          <a:graphicData uri="http://schemas.openxmlformats.org/drawingml/2006/table">
            <a:tbl>
              <a:tblPr>
                <a:noFill/>
                <a:tableStyleId>{B6C528B9-23A3-4B60-84F9-3DA8016DE07E}</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Ask the Right Questions</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75" name="Shape 75"/>
          <p:cNvGraphicFramePr/>
          <p:nvPr/>
        </p:nvGraphicFramePr>
        <p:xfrm>
          <a:off x="12725" y="1636925"/>
          <a:ext cx="3000000" cy="3000000"/>
        </p:xfrm>
        <a:graphic>
          <a:graphicData uri="http://schemas.openxmlformats.org/drawingml/2006/table">
            <a:tbl>
              <a:tblPr>
                <a:noFill/>
                <a:tableStyleId>{B6C528B9-23A3-4B60-84F9-3DA8016DE07E}</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Revise compliance questions for improved clarity</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76" name="Shape 76"/>
          <p:cNvGraphicFramePr/>
          <p:nvPr/>
        </p:nvGraphicFramePr>
        <p:xfrm>
          <a:off x="12725" y="2381825"/>
          <a:ext cx="3000000" cy="3000000"/>
        </p:xfrm>
        <a:graphic>
          <a:graphicData uri="http://schemas.openxmlformats.org/drawingml/2006/table">
            <a:tbl>
              <a:tblPr>
                <a:noFill/>
                <a:tableStyleId>{B6C528B9-23A3-4B60-84F9-3DA8016DE07E}</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Improve Workflow</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77" name="Shape 77"/>
          <p:cNvGraphicFramePr/>
          <p:nvPr/>
        </p:nvGraphicFramePr>
        <p:xfrm>
          <a:off x="12725" y="2779925"/>
          <a:ext cx="3000000" cy="3000000"/>
        </p:xfrm>
        <a:graphic>
          <a:graphicData uri="http://schemas.openxmlformats.org/drawingml/2006/table">
            <a:tbl>
              <a:tblPr>
                <a:noFill/>
                <a:tableStyleId>{B6C528B9-23A3-4B60-84F9-3DA8016DE07E}</a:tableStyleId>
              </a:tblPr>
              <a:tblGrid>
                <a:gridCol w="4564000">
                  <a:extLst>
                    <a:ext uri="{9D8B030D-6E8A-4147-A177-3AD203B41FA5}">
                      <a16:colId xmlns:a16="http://schemas.microsoft.com/office/drawing/2014/main" val="20000"/>
                    </a:ext>
                  </a:extLst>
                </a:gridCol>
                <a:gridCol w="458002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Provide PIs with direct access to Non-Fiscal Compliance page via URL</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78" name="Shape 78"/>
          <p:cNvGraphicFramePr/>
          <p:nvPr/>
        </p:nvGraphicFramePr>
        <p:xfrm>
          <a:off x="19100" y="3589775"/>
          <a:ext cx="3000000" cy="3000000"/>
        </p:xfrm>
        <a:graphic>
          <a:graphicData uri="http://schemas.openxmlformats.org/drawingml/2006/table">
            <a:tbl>
              <a:tblPr>
                <a:noFill/>
                <a:tableStyleId>{B6C528B9-23A3-4B60-84F9-3DA8016DE07E}</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Integrate with other Systems</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79" name="Shape 79"/>
          <p:cNvGraphicFramePr/>
          <p:nvPr/>
        </p:nvGraphicFramePr>
        <p:xfrm>
          <a:off x="12725" y="3982188"/>
          <a:ext cx="3000000" cy="3000000"/>
        </p:xfrm>
        <a:graphic>
          <a:graphicData uri="http://schemas.openxmlformats.org/drawingml/2006/table">
            <a:tbl>
              <a:tblPr>
                <a:noFill/>
                <a:tableStyleId>{B6C528B9-23A3-4B60-84F9-3DA8016DE07E}</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Link Zipline and Hoverboard to Human Subjects and Animal Use sections of eGC1</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80" name="Shape 80"/>
          <p:cNvGraphicFramePr/>
          <p:nvPr/>
        </p:nvGraphicFramePr>
        <p:xfrm>
          <a:off x="6350" y="4689575"/>
          <a:ext cx="3000000" cy="3000000"/>
        </p:xfrm>
        <a:graphic>
          <a:graphicData uri="http://schemas.openxmlformats.org/drawingml/2006/table">
            <a:tbl>
              <a:tblPr>
                <a:noFill/>
                <a:tableStyleId>{B6C528B9-23A3-4B60-84F9-3DA8016DE07E}</a:tableStyleId>
              </a:tblPr>
              <a:tblGrid>
                <a:gridCol w="914402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Improve Usability</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81" name="Shape 81"/>
          <p:cNvGraphicFramePr/>
          <p:nvPr/>
        </p:nvGraphicFramePr>
        <p:xfrm>
          <a:off x="12713" y="5088150"/>
          <a:ext cx="3000000" cy="3000000"/>
        </p:xfrm>
        <a:graphic>
          <a:graphicData uri="http://schemas.openxmlformats.org/drawingml/2006/table">
            <a:tbl>
              <a:tblPr>
                <a:noFill/>
                <a:tableStyleId>{B6C528B9-23A3-4B60-84F9-3DA8016DE07E}</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Improved design for Non-Fiscal Compliance page</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Activity Locations design updated based on subsequent feedback</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82" name="Shape 82"/>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7390575" y="5810925"/>
            <a:ext cx="1548900" cy="1084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Shape 89"/>
          <p:cNvSpPr txBox="1">
            <a:spLocks noGrp="1"/>
          </p:cNvSpPr>
          <p:nvPr>
            <p:ph type="body" idx="1"/>
          </p:nvPr>
        </p:nvSpPr>
        <p:spPr>
          <a:xfrm>
            <a:off x="463062" y="37141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3000" b="0" i="0" u="none" strike="noStrike" cap="none">
                <a:solidFill>
                  <a:schemeClr val="dk1"/>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90" name="Shape 90"/>
          <p:cNvSpPr txBox="1">
            <a:spLocks noGrp="1"/>
          </p:cNvSpPr>
          <p:nvPr>
            <p:ph type="body" idx="2"/>
          </p:nvPr>
        </p:nvSpPr>
        <p:spPr>
          <a:xfrm>
            <a:off x="491050" y="998079"/>
            <a:ext cx="8398200" cy="255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New and improved compliance questions</a:t>
            </a:r>
            <a:endParaRPr sz="2400" b="1" i="0" u="none" strike="noStrike" cap="none">
              <a:solidFill>
                <a:srgbClr val="151516"/>
              </a:solidFill>
              <a:latin typeface="Open Sans"/>
              <a:ea typeface="Open Sans"/>
              <a:cs typeface="Open Sans"/>
              <a:sym typeface="Open Sans"/>
            </a:endParaRPr>
          </a:p>
          <a:p>
            <a:pPr marL="914400" marR="0" lvl="1" indent="-381000" algn="l" rtl="0">
              <a:lnSpc>
                <a:spcPct val="100000"/>
              </a:lnSpc>
              <a:spcBef>
                <a:spcPts val="16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Questions </a:t>
            </a:r>
            <a:r>
              <a:rPr lang="en-US" sz="2000" b="1" i="0" u="none" strike="noStrike" cap="none">
                <a:solidFill>
                  <a:srgbClr val="151516"/>
                </a:solidFill>
                <a:latin typeface="Open Sans"/>
                <a:ea typeface="Open Sans"/>
                <a:cs typeface="Open Sans"/>
                <a:sym typeface="Open Sans"/>
              </a:rPr>
              <a:t>re-worded</a:t>
            </a:r>
            <a:r>
              <a:rPr lang="en-US" sz="2000" b="0" i="0" u="none" strike="noStrike" cap="none">
                <a:solidFill>
                  <a:srgbClr val="151516"/>
                </a:solidFill>
                <a:latin typeface="Open Sans"/>
                <a:ea typeface="Open Sans"/>
                <a:cs typeface="Open Sans"/>
                <a:sym typeface="Open Sans"/>
              </a:rPr>
              <a:t> and </a:t>
            </a:r>
            <a:r>
              <a:rPr lang="en-US" sz="2000" b="1" i="0" u="none" strike="noStrike" cap="none">
                <a:solidFill>
                  <a:srgbClr val="151516"/>
                </a:solidFill>
                <a:latin typeface="Open Sans"/>
                <a:ea typeface="Open Sans"/>
                <a:cs typeface="Open Sans"/>
                <a:sym typeface="Open Sans"/>
              </a:rPr>
              <a:t>re-organized</a:t>
            </a:r>
            <a:r>
              <a:rPr lang="en-US" sz="2000" b="0" i="0" u="none" strike="noStrike" cap="none">
                <a:solidFill>
                  <a:srgbClr val="151516"/>
                </a:solidFill>
                <a:latin typeface="Open Sans"/>
                <a:ea typeface="Open Sans"/>
                <a:cs typeface="Open Sans"/>
                <a:sym typeface="Open Sans"/>
              </a:rPr>
              <a:t> for improved clarity</a:t>
            </a:r>
            <a:endParaRPr sz="2000" b="0" i="0" u="none" strike="noStrike" cap="none">
              <a:solidFill>
                <a:srgbClr val="151516"/>
              </a:solidFill>
              <a:latin typeface="Open Sans"/>
              <a:ea typeface="Open Sans"/>
              <a:cs typeface="Open Sans"/>
              <a:sym typeface="Open Sans"/>
            </a:endParaRPr>
          </a:p>
          <a:p>
            <a:pPr marL="914400" marR="0" lvl="1" indent="-36830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Obsolete questions </a:t>
            </a:r>
            <a:r>
              <a:rPr lang="en-US" sz="2000" b="1" i="0" u="none" strike="noStrike" cap="none">
                <a:solidFill>
                  <a:srgbClr val="151516"/>
                </a:solidFill>
                <a:latin typeface="Open Sans"/>
                <a:ea typeface="Open Sans"/>
                <a:cs typeface="Open Sans"/>
                <a:sym typeface="Open Sans"/>
              </a:rPr>
              <a:t>removed</a:t>
            </a:r>
            <a:endParaRPr sz="2000" b="1" i="0" u="none" strike="noStrike" cap="none">
              <a:solidFill>
                <a:srgbClr val="151516"/>
              </a:solidFill>
              <a:latin typeface="Open Sans"/>
              <a:ea typeface="Open Sans"/>
              <a:cs typeface="Open Sans"/>
              <a:sym typeface="Open Sans"/>
            </a:endParaRPr>
          </a:p>
          <a:p>
            <a:pPr marL="914400" marR="0" lvl="1" indent="-355600" algn="l" rtl="0">
              <a:lnSpc>
                <a:spcPct val="100000"/>
              </a:lnSpc>
              <a:spcBef>
                <a:spcPts val="480"/>
              </a:spcBef>
              <a:spcAft>
                <a:spcPts val="1000"/>
              </a:spcAft>
              <a:buClr>
                <a:srgbClr val="151516"/>
              </a:buClr>
              <a:buSzPts val="2000"/>
              <a:buFont typeface="Arial"/>
              <a:buChar char="–"/>
            </a:pPr>
            <a:r>
              <a:rPr lang="en-US" sz="2000" b="0" i="0" u="sng" strike="noStrike" cap="none">
                <a:solidFill>
                  <a:schemeClr val="hlink"/>
                </a:solidFill>
                <a:latin typeface="Open Sans"/>
                <a:ea typeface="Open Sans"/>
                <a:cs typeface="Open Sans"/>
                <a:sym typeface="Open Sans"/>
                <a:hlinkClick r:id="rId3"/>
              </a:rPr>
              <a:t>Preview the questions before they go live</a:t>
            </a:r>
            <a:endParaRPr sz="2000" b="1" i="0" u="none" strike="noStrike" cap="none">
              <a:solidFill>
                <a:srgbClr val="151516"/>
              </a:solidFill>
              <a:latin typeface="Open Sans"/>
              <a:ea typeface="Open Sans"/>
              <a:cs typeface="Open Sans"/>
              <a:sym typeface="Open Sans"/>
            </a:endParaRPr>
          </a:p>
        </p:txBody>
      </p:sp>
      <p:pic>
        <p:nvPicPr>
          <p:cNvPr id="91" name="Shape 91"/>
          <p:cNvPicPr preferRelativeResize="0"/>
          <p:nvPr/>
        </p:nvPicPr>
        <p:blipFill rotWithShape="1">
          <a:blip r:embed="rId4">
            <a:alphaModFix/>
          </a:blip>
          <a:srcRect/>
          <a:stretch/>
        </p:blipFill>
        <p:spPr>
          <a:xfrm>
            <a:off x="2247725" y="3142225"/>
            <a:ext cx="4789800" cy="37157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7329600" y="5276150"/>
            <a:ext cx="1886400" cy="16506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pic>
        <p:nvPicPr>
          <p:cNvPr id="98" name="Shape 98"/>
          <p:cNvPicPr preferRelativeResize="0"/>
          <p:nvPr/>
        </p:nvPicPr>
        <p:blipFill rotWithShape="1">
          <a:blip r:embed="rId3">
            <a:alphaModFix/>
          </a:blip>
          <a:srcRect/>
          <a:stretch/>
        </p:blipFill>
        <p:spPr>
          <a:xfrm>
            <a:off x="591400" y="1114244"/>
            <a:ext cx="5927958" cy="5743751"/>
          </a:xfrm>
          <a:prstGeom prst="rect">
            <a:avLst/>
          </a:prstGeom>
          <a:noFill/>
          <a:ln>
            <a:noFill/>
          </a:ln>
        </p:spPr>
      </p:pic>
      <p:sp>
        <p:nvSpPr>
          <p:cNvPr id="99" name="Shape 99"/>
          <p:cNvSpPr txBox="1">
            <a:spLocks noGrp="1"/>
          </p:cNvSpPr>
          <p:nvPr>
            <p:ph type="body" idx="2"/>
          </p:nvPr>
        </p:nvSpPr>
        <p:spPr>
          <a:xfrm>
            <a:off x="3989475" y="1363600"/>
            <a:ext cx="5182500" cy="3607200"/>
          </a:xfrm>
          <a:prstGeom prst="rect">
            <a:avLst/>
          </a:prstGeom>
          <a:solidFill>
            <a:srgbClr val="F2DCA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Improved Design</a:t>
            </a:r>
            <a:endParaRPr sz="24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More </a:t>
            </a:r>
            <a:r>
              <a:rPr lang="en-US" sz="2000" b="1" i="0" u="none" strike="noStrike" cap="none">
                <a:solidFill>
                  <a:srgbClr val="151516"/>
                </a:solidFill>
                <a:latin typeface="Open Sans"/>
                <a:ea typeface="Open Sans"/>
                <a:cs typeface="Open Sans"/>
                <a:sym typeface="Open Sans"/>
              </a:rPr>
              <a:t>modern look and feel</a:t>
            </a:r>
            <a:r>
              <a:rPr lang="en-US" sz="2000" b="0" i="0" u="none" strike="noStrike" cap="none">
                <a:solidFill>
                  <a:srgbClr val="151516"/>
                </a:solidFill>
                <a:latin typeface="Open Sans"/>
                <a:ea typeface="Open Sans"/>
                <a:cs typeface="Open Sans"/>
                <a:sym typeface="Open Sans"/>
              </a:rPr>
              <a:t>, based on Activity Locations page feedback</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Improved </a:t>
            </a:r>
            <a:r>
              <a:rPr lang="en-US" sz="2000" b="1" i="0" u="none" strike="noStrike" cap="none">
                <a:solidFill>
                  <a:srgbClr val="151516"/>
                </a:solidFill>
                <a:latin typeface="Open Sans"/>
                <a:ea typeface="Open Sans"/>
                <a:cs typeface="Open Sans"/>
                <a:sym typeface="Open Sans"/>
              </a:rPr>
              <a:t>scannability</a:t>
            </a:r>
            <a:r>
              <a:rPr lang="en-US" sz="2000" b="0" i="0" u="none" strike="noStrike" cap="none">
                <a:solidFill>
                  <a:srgbClr val="151516"/>
                </a:solidFill>
                <a:latin typeface="Open Sans"/>
                <a:ea typeface="Open Sans"/>
                <a:cs typeface="Open Sans"/>
                <a:sym typeface="Open Sans"/>
              </a:rPr>
              <a:t> and </a:t>
            </a:r>
            <a:r>
              <a:rPr lang="en-US" sz="2000" b="1" i="0" u="none" strike="noStrike" cap="none">
                <a:solidFill>
                  <a:srgbClr val="151516"/>
                </a:solidFill>
                <a:latin typeface="Open Sans"/>
                <a:ea typeface="Open Sans"/>
                <a:cs typeface="Open Sans"/>
                <a:sym typeface="Open Sans"/>
              </a:rPr>
              <a:t>progress tracking</a:t>
            </a:r>
            <a:endParaRPr sz="20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1" i="0" u="none" strike="noStrike" cap="none">
                <a:solidFill>
                  <a:srgbClr val="151516"/>
                </a:solidFill>
                <a:latin typeface="Open Sans"/>
                <a:ea typeface="Open Sans"/>
                <a:cs typeface="Open Sans"/>
                <a:sym typeface="Open Sans"/>
              </a:rPr>
              <a:t>Supporting guidance</a:t>
            </a:r>
            <a:r>
              <a:rPr lang="en-US" sz="2000" b="0" i="0" u="none" strike="noStrike" cap="none">
                <a:solidFill>
                  <a:srgbClr val="151516"/>
                </a:solidFill>
                <a:latin typeface="Open Sans"/>
                <a:ea typeface="Open Sans"/>
                <a:cs typeface="Open Sans"/>
                <a:sym typeface="Open Sans"/>
              </a:rPr>
              <a:t> embedded throughout with links and support documentation</a:t>
            </a:r>
            <a:endParaRPr sz="2400" b="1" i="0" u="none" strike="noStrike" cap="none">
              <a:solidFill>
                <a:srgbClr val="15151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105" name="Shape 105"/>
          <p:cNvSpPr txBox="1">
            <a:spLocks noGrp="1"/>
          </p:cNvSpPr>
          <p:nvPr>
            <p:ph type="body" idx="2"/>
          </p:nvPr>
        </p:nvSpPr>
        <p:spPr>
          <a:xfrm>
            <a:off x="457200" y="1219200"/>
            <a:ext cx="8398200" cy="212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Connect SAGE to Zipline and Hoverboard</a:t>
            </a:r>
            <a:endParaRPr sz="24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Search </a:t>
            </a:r>
            <a:r>
              <a:rPr lang="en-US" sz="2000" b="1" i="0" u="none" strike="noStrike" cap="none">
                <a:solidFill>
                  <a:srgbClr val="151516"/>
                </a:solidFill>
                <a:latin typeface="Open Sans"/>
                <a:ea typeface="Open Sans"/>
                <a:cs typeface="Open Sans"/>
                <a:sym typeface="Open Sans"/>
              </a:rPr>
              <a:t>Zipline and Hoverboard </a:t>
            </a:r>
            <a:r>
              <a:rPr lang="en-US" sz="2000" b="0" i="0" u="none" strike="noStrike" cap="none">
                <a:solidFill>
                  <a:srgbClr val="151516"/>
                </a:solidFill>
                <a:latin typeface="Open Sans"/>
                <a:ea typeface="Open Sans"/>
                <a:cs typeface="Open Sans"/>
                <a:sym typeface="Open Sans"/>
              </a:rPr>
              <a:t>for protocols </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Once selected, </a:t>
            </a:r>
            <a:r>
              <a:rPr lang="en-US" sz="2000" b="1" i="0" u="none" strike="noStrike" cap="none">
                <a:solidFill>
                  <a:srgbClr val="151516"/>
                </a:solidFill>
                <a:latin typeface="Open Sans"/>
                <a:ea typeface="Open Sans"/>
                <a:cs typeface="Open Sans"/>
                <a:sym typeface="Open Sans"/>
              </a:rPr>
              <a:t>real-time</a:t>
            </a:r>
            <a:r>
              <a:rPr lang="en-US" sz="2000" b="0" i="0" u="none" strike="noStrike" cap="none">
                <a:solidFill>
                  <a:srgbClr val="151516"/>
                </a:solidFill>
                <a:latin typeface="Open Sans"/>
                <a:ea typeface="Open Sans"/>
                <a:cs typeface="Open Sans"/>
                <a:sym typeface="Open Sans"/>
              </a:rPr>
              <a:t> changes/updates will display in SAGE</a:t>
            </a: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151516"/>
              </a:buClr>
              <a:buSzPts val="2400"/>
              <a:buFont typeface="Merriweather Sans"/>
              <a:buNone/>
            </a:pPr>
            <a:r>
              <a:rPr lang="en-US" sz="1800" b="0" i="0" u="none" strike="noStrike" cap="none">
                <a:solidFill>
                  <a:srgbClr val="151516"/>
                </a:solidFill>
                <a:latin typeface="Open Sans"/>
                <a:ea typeface="Open Sans"/>
                <a:cs typeface="Open Sans"/>
                <a:sym typeface="Open Sans"/>
              </a:rPr>
              <a:t>                      (no info from SAGE currently flows to ZL/HB)</a:t>
            </a: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1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pic>
        <p:nvPicPr>
          <p:cNvPr id="106" name="Shape 106"/>
          <p:cNvPicPr preferRelativeResize="0"/>
          <p:nvPr/>
        </p:nvPicPr>
        <p:blipFill rotWithShape="1">
          <a:blip r:embed="rId3">
            <a:alphaModFix/>
          </a:blip>
          <a:srcRect r="29103"/>
          <a:stretch/>
        </p:blipFill>
        <p:spPr>
          <a:xfrm>
            <a:off x="1052650" y="3262025"/>
            <a:ext cx="6001850" cy="3135125"/>
          </a:xfrm>
          <a:prstGeom prst="rect">
            <a:avLst/>
          </a:prstGeom>
          <a:noFill/>
          <a:ln w="19050" cap="flat" cmpd="sng">
            <a:solidFill>
              <a:schemeClr val="dk2"/>
            </a:solidFill>
            <a:prstDash val="solid"/>
            <a:round/>
            <a:headEnd type="none" w="sm" len="sm"/>
            <a:tailEnd type="none" w="sm" len="sm"/>
          </a:ln>
        </p:spPr>
      </p:pic>
      <p:sp>
        <p:nvSpPr>
          <p:cNvPr id="107" name="Shape 107"/>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113" name="Shape 113"/>
          <p:cNvSpPr txBox="1">
            <a:spLocks noGrp="1"/>
          </p:cNvSpPr>
          <p:nvPr>
            <p:ph type="body" idx="2"/>
          </p:nvPr>
        </p:nvSpPr>
        <p:spPr>
          <a:xfrm>
            <a:off x="457200" y="1219200"/>
            <a:ext cx="8398200" cy="463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Improved collaboration with PI</a:t>
            </a:r>
            <a:endParaRPr sz="2400" b="1"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10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Send the PI a URL to NFC page for a </a:t>
            </a:r>
            <a:r>
              <a:rPr lang="en-US" sz="2000" b="1" i="0" u="none" strike="noStrike" cap="none">
                <a:solidFill>
                  <a:srgbClr val="151516"/>
                </a:solidFill>
                <a:latin typeface="Open Sans"/>
                <a:ea typeface="Open Sans"/>
                <a:cs typeface="Open Sans"/>
                <a:sym typeface="Open Sans"/>
              </a:rPr>
              <a:t>specific eGC1</a:t>
            </a:r>
            <a:endParaRPr sz="2000" b="1"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10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The PI can complete the NFC page </a:t>
            </a:r>
            <a:r>
              <a:rPr lang="en-US" sz="2000" b="1" i="0" u="none" strike="noStrike" cap="none">
                <a:solidFill>
                  <a:srgbClr val="151516"/>
                </a:solidFill>
                <a:latin typeface="Open Sans"/>
                <a:ea typeface="Open Sans"/>
                <a:cs typeface="Open Sans"/>
                <a:sym typeface="Open Sans"/>
              </a:rPr>
              <a:t>while you work on other parts</a:t>
            </a:r>
            <a:r>
              <a:rPr lang="en-US" sz="2000" b="0" i="0" u="none" strike="noStrike" cap="none">
                <a:solidFill>
                  <a:srgbClr val="151516"/>
                </a:solidFill>
                <a:latin typeface="Open Sans"/>
                <a:ea typeface="Open Sans"/>
                <a:cs typeface="Open Sans"/>
                <a:sym typeface="Open Sans"/>
              </a:rPr>
              <a:t> of the eGC1</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Additional benefits</a:t>
            </a:r>
            <a:endParaRPr sz="2000" b="0" i="0" u="none" strike="noStrike" cap="none">
              <a:solidFill>
                <a:srgbClr val="151516"/>
              </a:solidFill>
              <a:latin typeface="Open Sans"/>
              <a:ea typeface="Open Sans"/>
              <a:cs typeface="Open Sans"/>
              <a:sym typeface="Open Sans"/>
            </a:endParaRPr>
          </a:p>
          <a:p>
            <a:pPr marL="1143000" marR="0" lvl="2" indent="-228600" algn="l" rtl="0">
              <a:lnSpc>
                <a:spcPct val="100000"/>
              </a:lnSpc>
              <a:spcBef>
                <a:spcPts val="1000"/>
              </a:spcBef>
              <a:spcAft>
                <a:spcPts val="0"/>
              </a:spcAft>
              <a:buClr>
                <a:srgbClr val="151516"/>
              </a:buClr>
              <a:buSzPts val="1800"/>
              <a:buFont typeface="Merriweather Sans"/>
              <a:buChar char="&gt;"/>
            </a:pPr>
            <a:r>
              <a:rPr lang="en-US" sz="1800" b="0" i="0" u="none" strike="noStrike" cap="none">
                <a:solidFill>
                  <a:srgbClr val="151516"/>
                </a:solidFill>
                <a:latin typeface="Open Sans"/>
                <a:ea typeface="Open Sans"/>
                <a:cs typeface="Open Sans"/>
                <a:sym typeface="Open Sans"/>
              </a:rPr>
              <a:t>Direct URLs available to </a:t>
            </a:r>
            <a:r>
              <a:rPr lang="en-US" sz="1800" b="1" i="0" u="none" strike="noStrike" cap="none">
                <a:solidFill>
                  <a:srgbClr val="151516"/>
                </a:solidFill>
                <a:latin typeface="Open Sans"/>
                <a:ea typeface="Open Sans"/>
                <a:cs typeface="Open Sans"/>
                <a:sym typeface="Open Sans"/>
              </a:rPr>
              <a:t>all standard eGC1 pages</a:t>
            </a:r>
            <a:r>
              <a:rPr lang="en-US" sz="1800" b="0" i="0" u="none" strike="noStrike" cap="none">
                <a:solidFill>
                  <a:srgbClr val="151516"/>
                </a:solidFill>
                <a:latin typeface="Open Sans"/>
                <a:ea typeface="Open Sans"/>
                <a:cs typeface="Open Sans"/>
                <a:sym typeface="Open Sans"/>
              </a:rPr>
              <a:t> (not Grant Runner forms)</a:t>
            </a: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pic>
        <p:nvPicPr>
          <p:cNvPr id="114" name="Shape 114"/>
          <p:cNvPicPr preferRelativeResize="0"/>
          <p:nvPr/>
        </p:nvPicPr>
        <p:blipFill rotWithShape="1">
          <a:blip r:embed="rId3">
            <a:alphaModFix/>
          </a:blip>
          <a:srcRect/>
          <a:stretch/>
        </p:blipFill>
        <p:spPr>
          <a:xfrm>
            <a:off x="0" y="4482875"/>
            <a:ext cx="9144000" cy="987920"/>
          </a:xfrm>
          <a:prstGeom prst="rect">
            <a:avLst/>
          </a:prstGeom>
          <a:noFill/>
          <a:ln>
            <a:noFill/>
          </a:ln>
        </p:spPr>
      </p:pic>
      <p:sp>
        <p:nvSpPr>
          <p:cNvPr id="115" name="Shape 115"/>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69937" y="371510"/>
            <a:ext cx="8386482" cy="9919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Summary of Release 2 Benefits</a:t>
            </a:r>
            <a:endParaRPr sz="3000" b="0" i="0" u="none" strike="noStrike" cap="none">
              <a:solidFill>
                <a:srgbClr val="33006F"/>
              </a:solidFill>
              <a:latin typeface="Arial"/>
              <a:ea typeface="Arial"/>
              <a:cs typeface="Arial"/>
              <a:sym typeface="Arial"/>
            </a:endParaRPr>
          </a:p>
        </p:txBody>
      </p:sp>
      <p:sp>
        <p:nvSpPr>
          <p:cNvPr id="121" name="Shape 121"/>
          <p:cNvSpPr txBox="1">
            <a:spLocks noGrp="1"/>
          </p:cNvSpPr>
          <p:nvPr>
            <p:ph type="body" idx="2"/>
          </p:nvPr>
        </p:nvSpPr>
        <p:spPr>
          <a:xfrm>
            <a:off x="457200" y="1022350"/>
            <a:ext cx="8398200" cy="515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Streamline:</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Removed obsolete questions</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Pulls in details from Zipline + Hoverboard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Expedited reviews enabled by more detailed and accurate protocol information</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2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Usability:</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Revised, reworded questions for clarity &amp; relevance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Improved design and user experience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2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Enhanced Collaboration:</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Send URL to PIs for direct edit, collaboration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6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6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60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122" name="Shape 122"/>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Open Sans"/>
                <a:ea typeface="Open Sans"/>
                <a:cs typeface="Open Sans"/>
                <a:sym typeface="Open Sans"/>
              </a:rPr>
              <a:t>MRAM - Chris Carlson - ORIS</a:t>
            </a:r>
            <a:endParaRPr sz="12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63062" y="20286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What happens with eGC1s in Progress on 5/17?</a:t>
            </a:r>
            <a:endParaRPr sz="3000" b="0" i="0" u="none" strike="noStrike" cap="none">
              <a:solidFill>
                <a:srgbClr val="33006F"/>
              </a:solidFill>
              <a:latin typeface="Arial"/>
              <a:ea typeface="Arial"/>
              <a:cs typeface="Arial"/>
              <a:sym typeface="Arial"/>
            </a:endParaRPr>
          </a:p>
        </p:txBody>
      </p:sp>
      <p:sp>
        <p:nvSpPr>
          <p:cNvPr id="129" name="Shape 129"/>
          <p:cNvSpPr txBox="1">
            <a:spLocks noGrp="1"/>
          </p:cNvSpPr>
          <p:nvPr>
            <p:ph type="body" idx="2"/>
          </p:nvPr>
        </p:nvSpPr>
        <p:spPr>
          <a:xfrm>
            <a:off x="457200" y="1363498"/>
            <a:ext cx="8398200" cy="515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If </a:t>
            </a:r>
            <a:r>
              <a:rPr lang="en-US" sz="2400" b="1" i="0" u="none" strike="noStrike" cap="none">
                <a:solidFill>
                  <a:srgbClr val="151516"/>
                </a:solidFill>
                <a:latin typeface="Open Sans"/>
                <a:ea typeface="Open Sans"/>
                <a:cs typeface="Open Sans"/>
                <a:sym typeface="Open Sans"/>
              </a:rPr>
              <a:t>Composing</a:t>
            </a:r>
            <a:r>
              <a:rPr lang="en-US" sz="2400" b="0" i="0" u="none" strike="noStrike" cap="none">
                <a:solidFill>
                  <a:srgbClr val="151516"/>
                </a:solidFill>
                <a:latin typeface="Open Sans"/>
                <a:ea typeface="Open Sans"/>
                <a:cs typeface="Open Sans"/>
                <a:sym typeface="Open Sans"/>
              </a:rPr>
              <a:t> status</a:t>
            </a:r>
            <a:r>
              <a:rPr lang="en-US" sz="2400" b="1" i="0" u="none" strike="noStrike" cap="none">
                <a:solidFill>
                  <a:srgbClr val="151516"/>
                </a:solidFill>
                <a:latin typeface="Open Sans"/>
                <a:ea typeface="Open Sans"/>
                <a:cs typeface="Open Sans"/>
                <a:sym typeface="Open Sans"/>
              </a:rPr>
              <a:t>….</a:t>
            </a:r>
            <a:endParaRPr sz="2400" b="0" i="0" u="none" strike="noStrike" cap="none">
              <a:solidFill>
                <a:srgbClr val="151516"/>
              </a:solidFill>
              <a:latin typeface="Open Sans"/>
              <a:ea typeface="Open Sans"/>
              <a:cs typeface="Open Sans"/>
              <a:sym typeface="Open Sans"/>
            </a:endParaRPr>
          </a:p>
          <a:p>
            <a:pPr marL="914400" marR="0" lvl="0" indent="-3810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New questions apply, eGC1s will be updated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If in </a:t>
            </a:r>
            <a:r>
              <a:rPr lang="en-US" sz="2400" b="1" i="0" u="none" strike="noStrike" cap="none">
                <a:solidFill>
                  <a:srgbClr val="151516"/>
                </a:solidFill>
                <a:latin typeface="Open Sans"/>
                <a:ea typeface="Open Sans"/>
                <a:cs typeface="Open Sans"/>
                <a:sym typeface="Open Sans"/>
              </a:rPr>
              <a:t>Read-Only</a:t>
            </a:r>
            <a:r>
              <a:rPr lang="en-US" sz="2400" b="0" i="0" u="none" strike="noStrike" cap="none">
                <a:solidFill>
                  <a:srgbClr val="151516"/>
                </a:solidFill>
                <a:latin typeface="Open Sans"/>
                <a:ea typeface="Open Sans"/>
                <a:cs typeface="Open Sans"/>
                <a:sym typeface="Open Sans"/>
              </a:rPr>
              <a:t> state (Routing, In OSP, Approved, Denied.. status)</a:t>
            </a:r>
            <a:endParaRPr sz="2400" b="0" i="0" u="none" strike="noStrike" cap="none">
              <a:solidFill>
                <a:srgbClr val="151516"/>
              </a:solidFill>
              <a:latin typeface="Open Sans"/>
              <a:ea typeface="Open Sans"/>
              <a:cs typeface="Open Sans"/>
              <a:sym typeface="Open Sans"/>
            </a:endParaRPr>
          </a:p>
          <a:p>
            <a:pPr marL="914400" marR="0" lvl="0" indent="-3810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Questions in effect at time of “completion” apply and will not be changed, unless….</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If </a:t>
            </a:r>
            <a:r>
              <a:rPr lang="en-US" sz="2400" b="1" i="0" u="none" strike="noStrike" cap="none">
                <a:solidFill>
                  <a:srgbClr val="151516"/>
                </a:solidFill>
                <a:latin typeface="Open Sans"/>
                <a:ea typeface="Open Sans"/>
                <a:cs typeface="Open Sans"/>
                <a:sym typeface="Open Sans"/>
              </a:rPr>
              <a:t>Returned </a:t>
            </a:r>
            <a:r>
              <a:rPr lang="en-US" sz="2400" b="0" i="0" u="none" strike="noStrike" cap="none">
                <a:solidFill>
                  <a:srgbClr val="151516"/>
                </a:solidFill>
                <a:latin typeface="Open Sans"/>
                <a:ea typeface="Open Sans"/>
                <a:cs typeface="Open Sans"/>
                <a:sym typeface="Open Sans"/>
              </a:rPr>
              <a:t>or </a:t>
            </a:r>
            <a:r>
              <a:rPr lang="en-US" sz="2400" b="1" i="0" u="none" strike="noStrike" cap="none">
                <a:solidFill>
                  <a:srgbClr val="151516"/>
                </a:solidFill>
                <a:latin typeface="Open Sans"/>
                <a:ea typeface="Open Sans"/>
                <a:cs typeface="Open Sans"/>
                <a:sym typeface="Open Sans"/>
              </a:rPr>
              <a:t>Withdrawn</a:t>
            </a:r>
            <a:endParaRPr sz="2400" b="0" i="0" u="none" strike="noStrike" cap="none">
              <a:solidFill>
                <a:srgbClr val="151516"/>
              </a:solidFill>
              <a:latin typeface="Open Sans"/>
              <a:ea typeface="Open Sans"/>
              <a:cs typeface="Open Sans"/>
              <a:sym typeface="Open Sans"/>
            </a:endParaRPr>
          </a:p>
          <a:p>
            <a:pPr marL="914400" marR="0" lvl="0" indent="-3810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New questions apply</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WBranding">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88DD"/>
      </a:hlink>
      <a:folHlink>
        <a:srgbClr val="340A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(4:3)</PresentationFormat>
  <Paragraphs>96</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Open Sans</vt:lpstr>
      <vt:lpstr>Arial</vt:lpstr>
      <vt:lpstr>Merriweather Sans</vt:lpstr>
      <vt:lpstr>Calibri</vt:lpstr>
      <vt:lpstr>Custom Design</vt:lpstr>
      <vt:lpstr>1_Custom Design</vt:lpstr>
      <vt:lpstr>SAGE Compliance Improvements Release 2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Compliance Improvements Release 2 Update </dc:title>
  <dc:creator>Susan S. Wilbanks</dc:creator>
  <cp:lastModifiedBy>Susan S. Wilbanks</cp:lastModifiedBy>
  <cp:revision>1</cp:revision>
  <dcterms:modified xsi:type="dcterms:W3CDTF">2018-05-10T23:20:48Z</dcterms:modified>
</cp:coreProperties>
</file>