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7.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8.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9.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0.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1.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9" r:id="rId1"/>
    <p:sldMasterId id="2147483720" r:id="rId2"/>
    <p:sldMasterId id="2147483721" r:id="rId3"/>
    <p:sldMasterId id="2147483722" r:id="rId4"/>
    <p:sldMasterId id="2147483723" r:id="rId5"/>
    <p:sldMasterId id="2147483724" r:id="rId6"/>
    <p:sldMasterId id="2147483725" r:id="rId7"/>
    <p:sldMasterId id="2147483726" r:id="rId8"/>
    <p:sldMasterId id="2147483727" r:id="rId9"/>
    <p:sldMasterId id="2147483728" r:id="rId10"/>
    <p:sldMasterId id="2147483729" r:id="rId11"/>
    <p:sldMasterId id="2147483730" r:id="rId12"/>
  </p:sldMasterIdLst>
  <p:notesMasterIdLst>
    <p:notesMasterId r:id="rId59"/>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294" r:id="rId51"/>
    <p:sldId id="295" r:id="rId52"/>
    <p:sldId id="296" r:id="rId53"/>
    <p:sldId id="297" r:id="rId54"/>
    <p:sldId id="298" r:id="rId55"/>
    <p:sldId id="299" r:id="rId56"/>
    <p:sldId id="300" r:id="rId57"/>
    <p:sldId id="301" r:id="rId58"/>
  </p:sldIdLst>
  <p:sldSz cx="9144000" cy="6858000" type="screen4x3"/>
  <p:notesSz cx="6858000" cy="9144000"/>
  <p:embeddedFontLst>
    <p:embeddedFont>
      <p:font typeface="Century Gothic" panose="020B0502020202020204" pitchFamily="34" charset="0"/>
      <p:regular r:id="rId60"/>
      <p:bold r:id="rId61"/>
      <p:italic r:id="rId62"/>
      <p:boldItalic r:id="rId63"/>
    </p:embeddedFont>
    <p:embeddedFont>
      <p:font typeface="Open Sans Light" panose="020B0604020202020204" charset="0"/>
      <p:regular r:id="rId64"/>
      <p:bold r:id="rId65"/>
      <p:italic r:id="rId66"/>
      <p:boldItalic r:id="rId67"/>
    </p:embeddedFont>
    <p:embeddedFont>
      <p:font typeface="Encode Sans Condensed" panose="020B0604020202020204" charset="0"/>
      <p:regular r:id="rId68"/>
      <p:bold r:id="rId69"/>
    </p:embeddedFont>
    <p:embeddedFont>
      <p:font typeface="Open Sans" panose="020B0604020202020204" charset="0"/>
      <p:regular r:id="rId70"/>
      <p:bold r:id="rId71"/>
      <p:italic r:id="rId72"/>
      <p:boldItalic r:id="rId73"/>
    </p:embeddedFont>
    <p:embeddedFont>
      <p:font typeface="Candara" panose="020E0502030303020204" pitchFamily="34" charset="0"/>
      <p:regular r:id="rId74"/>
      <p:bold r:id="rId75"/>
      <p:italic r:id="rId76"/>
      <p:boldItalic r:id="rId77"/>
    </p:embeddedFont>
    <p:embeddedFont>
      <p:font typeface="Encode Sans Black" panose="020B0604020202020204" charset="0"/>
      <p:bold r:id="rId78"/>
    </p:embeddedFont>
    <p:embeddedFont>
      <p:font typeface="Calibri" panose="020F0502020204030204" pitchFamily="34" charset="0"/>
      <p:regular r:id="rId79"/>
      <p:bold r:id="rId80"/>
      <p:italic r:id="rId81"/>
      <p:boldItalic r:id="rId82"/>
    </p:embeddedFont>
    <p:embeddedFont>
      <p:font typeface="Encode Sans" panose="020B0604020202020204" charset="0"/>
      <p:regular r:id="rId83"/>
      <p:bold r:id="rId8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1650D23-A9B2-4AE1-BA45-63FBE0DCF806}">
  <a:tblStyle styleId="{F1650D23-A9B2-4AE1-BA45-63FBE0DCF80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font" Target="fonts/font4.fntdata"/><Relationship Id="rId68" Type="http://schemas.openxmlformats.org/officeDocument/2006/relationships/font" Target="fonts/font9.fntdata"/><Relationship Id="rId76" Type="http://schemas.openxmlformats.org/officeDocument/2006/relationships/font" Target="fonts/font17.fntdata"/><Relationship Id="rId84" Type="http://schemas.openxmlformats.org/officeDocument/2006/relationships/font" Target="fonts/font25.fntdata"/><Relationship Id="rId7" Type="http://schemas.openxmlformats.org/officeDocument/2006/relationships/slideMaster" Target="slideMasters/slideMaster7.xml"/><Relationship Id="rId71"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font" Target="fonts/font7.fntdata"/><Relationship Id="rId74" Type="http://schemas.openxmlformats.org/officeDocument/2006/relationships/font" Target="fonts/font15.fntdata"/><Relationship Id="rId79" Type="http://schemas.openxmlformats.org/officeDocument/2006/relationships/font" Target="fonts/font20.fntdata"/><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font" Target="fonts/font2.fntdata"/><Relationship Id="rId82" Type="http://schemas.openxmlformats.org/officeDocument/2006/relationships/font" Target="fonts/font23.fntdata"/><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font" Target="fonts/font5.fntdata"/><Relationship Id="rId69" Type="http://schemas.openxmlformats.org/officeDocument/2006/relationships/font" Target="fonts/font10.fntdata"/><Relationship Id="rId77" Type="http://schemas.openxmlformats.org/officeDocument/2006/relationships/font" Target="fonts/font18.fntdata"/><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font" Target="fonts/font13.fntdata"/><Relationship Id="rId80" Type="http://schemas.openxmlformats.org/officeDocument/2006/relationships/font" Target="fonts/font21.fntdata"/><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font" Target="fonts/font16.fntdata"/><Relationship Id="rId83" Type="http://schemas.openxmlformats.org/officeDocument/2006/relationships/font" Target="fonts/font24.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font" Target="fonts/font14.fntdata"/><Relationship Id="rId78" Type="http://schemas.openxmlformats.org/officeDocument/2006/relationships/font" Target="fonts/font19.fntdata"/><Relationship Id="rId81" Type="http://schemas.openxmlformats.org/officeDocument/2006/relationships/font" Target="fonts/font22.fntdata"/><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1:notes"/>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1:notes"/>
          <p:cNvSpPr txBox="1">
            <a:spLocks noGrp="1"/>
          </p:cNvSpPr>
          <p:nvPr>
            <p:ph type="body" idx="1"/>
          </p:nvPr>
        </p:nvSpPr>
        <p:spPr>
          <a:xfrm>
            <a:off x="685643" y="4400472"/>
            <a:ext cx="5486700" cy="3600600"/>
          </a:xfrm>
          <a:prstGeom prst="rect">
            <a:avLst/>
          </a:prstGeom>
          <a:noFill/>
          <a:ln>
            <a:noFill/>
          </a:ln>
        </p:spPr>
        <p:txBody>
          <a:bodyPr spcFirstLastPara="1" wrap="square" lIns="89625" tIns="44825" rIns="89625" bIns="448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p:txBody>
      </p:sp>
      <p:sp>
        <p:nvSpPr>
          <p:cNvPr id="487" name="Google Shape;487;p1:notes"/>
          <p:cNvSpPr txBox="1">
            <a:spLocks noGrp="1"/>
          </p:cNvSpPr>
          <p:nvPr>
            <p:ph type="sldNum" idx="12"/>
          </p:nvPr>
        </p:nvSpPr>
        <p:spPr>
          <a:xfrm>
            <a:off x="3885313" y="8685554"/>
            <a:ext cx="2971200" cy="458700"/>
          </a:xfrm>
          <a:prstGeom prst="rect">
            <a:avLst/>
          </a:prstGeom>
          <a:noFill/>
          <a:ln>
            <a:noFill/>
          </a:ln>
        </p:spPr>
        <p:txBody>
          <a:bodyPr spcFirstLastPara="1" wrap="square" lIns="89625" tIns="44825" rIns="89625" bIns="44825" anchor="b"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chemeClr val="dk1"/>
                </a:solidFill>
                <a:latin typeface="Calibri"/>
                <a:ea typeface="Calibri"/>
                <a:cs typeface="Calibri"/>
                <a:sym typeface="Calibri"/>
              </a:rPr>
              <a:t>1</a:t>
            </a:fld>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1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9" name="Google Shape;53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11: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6" name="Google Shape;54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12: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3" name="Google Shape;55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13: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9" name="Google Shape;55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14: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4" name="Google Shape;56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65" name="Google Shape;565;p1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71" name="Google Shape;571;p15: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82" name="Google Shape;582;p16: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90" name="Google Shape;590;p17: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18: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7" name="Google Shape;59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98" name="Google Shape;598;p1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19: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6" name="Google Shape;60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07" name="Google Shape;607;p1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492" name="Google Shape;492;p2: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19" name="Google Shape;619;p2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28" name="Google Shape;628;p21: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36" name="Google Shape;636;p22: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23: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4" name="Google Shape;64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JEFF</a:t>
            </a:r>
            <a:endParaRPr/>
          </a:p>
        </p:txBody>
      </p:sp>
      <p:sp>
        <p:nvSpPr>
          <p:cNvPr id="645" name="Google Shape;645;p2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53" name="Google Shape;653;p24: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61" name="Google Shape;661;p25: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69" name="Google Shape;669;p26: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74" name="Google Shape;674;p27: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81" name="Google Shape;681;p28: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87" name="Google Shape;687;p29: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400"/>
              </a:spcBef>
              <a:spcAft>
                <a:spcPts val="0"/>
              </a:spcAft>
              <a:buClr>
                <a:srgbClr val="151516"/>
              </a:buClr>
              <a:buSzPts val="2000"/>
              <a:buFont typeface="Merriweather Sans"/>
              <a:buNone/>
            </a:pPr>
            <a:endParaRPr sz="1400" b="0" i="0" u="none" strike="noStrike" cap="none">
              <a:solidFill>
                <a:srgbClr val="33006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98" name="Google Shape;498;p3: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93" name="Google Shape;693;p3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00" name="Google Shape;700;p31: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06" name="Google Shape;706;p32: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15" name="Google Shape;715;p33: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22" name="Google Shape;722;p34: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28" name="Google Shape;728;p35: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34" name="Google Shape;734;p36: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37: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1" name="Google Shape;741;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Carryover: When carryover is restricted and requires sponsor approval before spending, those funds must be separated from the non-restricted funds.</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Federal Document Number: A change in the Fed Doc Number indicates that UW must draw funds from a new, separate pool of money than from prior years. In order to account for the different pools of money, a new budget number must be set up to maintain separate accountability.</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Financial Reports: A sponsor requiring a “final” financial report between budget years indicates separate year accountability and will require a new budget number for each year.</a:t>
            </a:r>
            <a:endParaRPr/>
          </a:p>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NIH SNAP or non-SNAP: Non-SNAP awards restrict carryover from one year to the next and require annual reporting; GCA sets up a new budget number for each year of a non-SNAP award. A SNAP award will receive the same budget number for the entire competitive segment.</a:t>
            </a:r>
            <a:endParaRPr sz="1100" b="0" i="0" u="none" strike="noStrike" cap="none">
              <a:solidFill>
                <a:srgbClr val="000000"/>
              </a:solidFill>
              <a:latin typeface="Arial"/>
              <a:ea typeface="Arial"/>
              <a:cs typeface="Arial"/>
              <a:sym typeface="Arial"/>
            </a:endParaRPr>
          </a:p>
        </p:txBody>
      </p:sp>
      <p:sp>
        <p:nvSpPr>
          <p:cNvPr id="742" name="Google Shape;742;p3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37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38: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9" name="Google Shape;749;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Arial"/>
                <a:ea typeface="Arial"/>
                <a:cs typeface="Arial"/>
                <a:sym typeface="Arial"/>
              </a:rPr>
              <a:t>Illustration of when new budget numbers are required on NIH SNAP and non-SNAP awards.</a:t>
            </a:r>
            <a:endParaRPr sz="1100" b="0" i="0" u="none" strike="noStrike" cap="none">
              <a:solidFill>
                <a:srgbClr val="000000"/>
              </a:solidFill>
              <a:latin typeface="Arial"/>
              <a:ea typeface="Arial"/>
              <a:cs typeface="Arial"/>
              <a:sym typeface="Arial"/>
            </a:endParaRPr>
          </a:p>
        </p:txBody>
      </p:sp>
      <p:sp>
        <p:nvSpPr>
          <p:cNvPr id="750" name="Google Shape;750;p3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38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57" name="Google Shape;757;p39: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4: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4" name="Google Shape;50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480"/>
              </a:spcBef>
              <a:spcAft>
                <a:spcPts val="0"/>
              </a:spcAft>
              <a:buClr>
                <a:srgbClr val="000000"/>
              </a:buClr>
              <a:buSzPts val="1100"/>
              <a:buFont typeface="Arial"/>
              <a:buNone/>
            </a:pPr>
            <a:r>
              <a:rPr lang="en-US" sz="1000" b="0" i="0" u="none" strike="noStrike" cap="none">
                <a:solidFill>
                  <a:srgbClr val="4B2E83"/>
                </a:solidFill>
                <a:latin typeface="Open Sans"/>
                <a:ea typeface="Open Sans"/>
                <a:cs typeface="Open Sans"/>
                <a:sym typeface="Open Sans"/>
              </a:rPr>
              <a:t>OSP@U will email an invitation with a link to complete a survey to gather feedback from:</a:t>
            </a:r>
            <a:endParaRPr sz="1000" b="0" i="0" u="none" strike="noStrike" cap="none">
              <a:solidFill>
                <a:srgbClr val="4B2E83"/>
              </a:solidFill>
              <a:latin typeface="Open Sans"/>
              <a:ea typeface="Open Sans"/>
              <a:cs typeface="Open Sans"/>
              <a:sym typeface="Open Sans"/>
            </a:endParaRPr>
          </a:p>
          <a:p>
            <a:pPr marL="457200" marR="0" lvl="0" indent="-292100" algn="l" rtl="0">
              <a:lnSpc>
                <a:spcPct val="115000"/>
              </a:lnSpc>
              <a:spcBef>
                <a:spcPts val="480"/>
              </a:spcBef>
              <a:spcAft>
                <a:spcPts val="0"/>
              </a:spcAft>
              <a:buClr>
                <a:srgbClr val="4B2E83"/>
              </a:buClr>
              <a:buSzPts val="1000"/>
              <a:buFont typeface="Merriweather Sans"/>
              <a:buChar char="&gt;"/>
            </a:pPr>
            <a:r>
              <a:rPr lang="en-US" sz="1000" b="0" i="0" u="none" strike="noStrike" cap="none">
                <a:solidFill>
                  <a:srgbClr val="4B2E83"/>
                </a:solidFill>
                <a:latin typeface="Open Sans"/>
                <a:ea typeface="Open Sans"/>
                <a:cs typeface="Open Sans"/>
                <a:sym typeface="Open Sans"/>
              </a:rPr>
              <a:t> Participating PIs</a:t>
            </a:r>
            <a:endParaRPr sz="1000" b="0" i="0" u="none" strike="noStrike" cap="none">
              <a:solidFill>
                <a:srgbClr val="4B2E83"/>
              </a:solidFill>
              <a:latin typeface="Open Sans"/>
              <a:ea typeface="Open Sans"/>
              <a:cs typeface="Open Sans"/>
              <a:sym typeface="Open Sans"/>
            </a:endParaRPr>
          </a:p>
          <a:p>
            <a:pPr marL="457200" marR="0" lvl="0" indent="-292100" algn="l" rtl="0">
              <a:lnSpc>
                <a:spcPct val="115000"/>
              </a:lnSpc>
              <a:spcBef>
                <a:spcPts val="0"/>
              </a:spcBef>
              <a:spcAft>
                <a:spcPts val="0"/>
              </a:spcAft>
              <a:buClr>
                <a:srgbClr val="4B2E83"/>
              </a:buClr>
              <a:buSzPts val="1000"/>
              <a:buFont typeface="Merriweather Sans"/>
              <a:buChar char="&gt;"/>
            </a:pPr>
            <a:r>
              <a:rPr lang="en-US" sz="1000" b="0" i="0" u="none" strike="noStrike" cap="none">
                <a:solidFill>
                  <a:srgbClr val="4B2E83"/>
                </a:solidFill>
                <a:latin typeface="Open Sans"/>
                <a:ea typeface="Open Sans"/>
                <a:cs typeface="Open Sans"/>
                <a:sym typeface="Open Sans"/>
              </a:rPr>
              <a:t>eGC1 Administrative Contacts </a:t>
            </a:r>
            <a:endParaRPr sz="1000" b="0" i="0" u="none" strike="noStrike" cap="none">
              <a:solidFill>
                <a:srgbClr val="4B2E83"/>
              </a:solidFill>
              <a:latin typeface="Open Sans"/>
              <a:ea typeface="Open Sans"/>
              <a:cs typeface="Open Sans"/>
              <a:sym typeface="Open Sans"/>
            </a:endParaRPr>
          </a:p>
          <a:p>
            <a:pPr marL="0" marR="0" lvl="0" indent="0" algn="l" rtl="0">
              <a:lnSpc>
                <a:spcPct val="115000"/>
              </a:lnSpc>
              <a:spcBef>
                <a:spcPts val="480"/>
              </a:spcBef>
              <a:spcAft>
                <a:spcPts val="0"/>
              </a:spcAft>
              <a:buClr>
                <a:srgbClr val="000000"/>
              </a:buClr>
              <a:buSzPts val="1100"/>
              <a:buFont typeface="Arial"/>
              <a:buNone/>
            </a:pPr>
            <a:r>
              <a:rPr lang="en-US" sz="1000" b="0" i="0" u="none" strike="noStrike" cap="none">
                <a:solidFill>
                  <a:srgbClr val="4B2E83"/>
                </a:solidFill>
                <a:latin typeface="Open Sans"/>
                <a:ea typeface="Open Sans"/>
                <a:cs typeface="Open Sans"/>
                <a:sym typeface="Open Sans"/>
              </a:rPr>
              <a:t>Administrative contact survey includes copy of questions PIs will receive for reference. </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0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64" name="Google Shape;764;p4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71" name="Google Shape;771;p41: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80" name="Google Shape;780;p42: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87" name="Google Shape;787;p43: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94" name="Google Shape;794;p44: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01" name="Google Shape;801;p45: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p46: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8" name="Google Shape;808;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09" name="Google Shape;809;p4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46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5: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0" name="Google Shape;51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480"/>
              </a:spcBef>
              <a:spcAft>
                <a:spcPts val="0"/>
              </a:spcAft>
              <a:buClr>
                <a:srgbClr val="000000"/>
              </a:buClr>
              <a:buSzPts val="1100"/>
              <a:buFont typeface="Arial"/>
              <a:buNone/>
            </a:pPr>
            <a:r>
              <a:rPr lang="en-US" sz="1000" b="0" i="0" u="none" strike="noStrike" cap="none">
                <a:solidFill>
                  <a:srgbClr val="4B2E83"/>
                </a:solidFill>
                <a:latin typeface="Open Sans"/>
                <a:ea typeface="Open Sans"/>
                <a:cs typeface="Open Sans"/>
                <a:sym typeface="Open Sans"/>
              </a:rPr>
              <a:t>OSP@U will email an invitation with a link to complete a survey to gather feedback from:</a:t>
            </a:r>
            <a:endParaRPr sz="1000" b="0" i="0" u="none" strike="noStrike" cap="none">
              <a:solidFill>
                <a:srgbClr val="4B2E83"/>
              </a:solidFill>
              <a:latin typeface="Open Sans"/>
              <a:ea typeface="Open Sans"/>
              <a:cs typeface="Open Sans"/>
              <a:sym typeface="Open Sans"/>
            </a:endParaRPr>
          </a:p>
          <a:p>
            <a:pPr marL="457200" marR="0" lvl="0" indent="-292100" algn="l" rtl="0">
              <a:lnSpc>
                <a:spcPct val="115000"/>
              </a:lnSpc>
              <a:spcBef>
                <a:spcPts val="480"/>
              </a:spcBef>
              <a:spcAft>
                <a:spcPts val="0"/>
              </a:spcAft>
              <a:buClr>
                <a:srgbClr val="4B2E83"/>
              </a:buClr>
              <a:buSzPts val="1000"/>
              <a:buFont typeface="Merriweather Sans"/>
              <a:buChar char="&gt;"/>
            </a:pPr>
            <a:r>
              <a:rPr lang="en-US" sz="1000" b="0" i="0" u="none" strike="noStrike" cap="none">
                <a:solidFill>
                  <a:srgbClr val="4B2E83"/>
                </a:solidFill>
                <a:latin typeface="Open Sans"/>
                <a:ea typeface="Open Sans"/>
                <a:cs typeface="Open Sans"/>
                <a:sym typeface="Open Sans"/>
              </a:rPr>
              <a:t> Participating PIs</a:t>
            </a:r>
            <a:endParaRPr sz="1000" b="0" i="0" u="none" strike="noStrike" cap="none">
              <a:solidFill>
                <a:srgbClr val="4B2E83"/>
              </a:solidFill>
              <a:latin typeface="Open Sans"/>
              <a:ea typeface="Open Sans"/>
              <a:cs typeface="Open Sans"/>
              <a:sym typeface="Open Sans"/>
            </a:endParaRPr>
          </a:p>
          <a:p>
            <a:pPr marL="457200" marR="0" lvl="0" indent="-292100" algn="l" rtl="0">
              <a:lnSpc>
                <a:spcPct val="115000"/>
              </a:lnSpc>
              <a:spcBef>
                <a:spcPts val="0"/>
              </a:spcBef>
              <a:spcAft>
                <a:spcPts val="0"/>
              </a:spcAft>
              <a:buClr>
                <a:srgbClr val="4B2E83"/>
              </a:buClr>
              <a:buSzPts val="1000"/>
              <a:buFont typeface="Merriweather Sans"/>
              <a:buChar char="&gt;"/>
            </a:pPr>
            <a:r>
              <a:rPr lang="en-US" sz="1000" b="0" i="0" u="none" strike="noStrike" cap="none">
                <a:solidFill>
                  <a:srgbClr val="4B2E83"/>
                </a:solidFill>
                <a:latin typeface="Open Sans"/>
                <a:ea typeface="Open Sans"/>
                <a:cs typeface="Open Sans"/>
                <a:sym typeface="Open Sans"/>
              </a:rPr>
              <a:t>eGC1 Administrative Contacts </a:t>
            </a:r>
            <a:endParaRPr sz="1000" b="0" i="0" u="none" strike="noStrike" cap="none">
              <a:solidFill>
                <a:srgbClr val="4B2E83"/>
              </a:solidFill>
              <a:latin typeface="Open Sans"/>
              <a:ea typeface="Open Sans"/>
              <a:cs typeface="Open Sans"/>
              <a:sym typeface="Open Sans"/>
            </a:endParaRPr>
          </a:p>
          <a:p>
            <a:pPr marL="0" marR="0" lvl="0" indent="0" algn="l" rtl="0">
              <a:lnSpc>
                <a:spcPct val="115000"/>
              </a:lnSpc>
              <a:spcBef>
                <a:spcPts val="480"/>
              </a:spcBef>
              <a:spcAft>
                <a:spcPts val="0"/>
              </a:spcAft>
              <a:buClr>
                <a:srgbClr val="000000"/>
              </a:buClr>
              <a:buSzPts val="1100"/>
              <a:buFont typeface="Arial"/>
              <a:buNone/>
            </a:pPr>
            <a:r>
              <a:rPr lang="en-US" sz="1000" b="0" i="0" u="none" strike="noStrike" cap="none">
                <a:solidFill>
                  <a:srgbClr val="4B2E83"/>
                </a:solidFill>
                <a:latin typeface="Open Sans"/>
                <a:ea typeface="Open Sans"/>
                <a:cs typeface="Open Sans"/>
                <a:sym typeface="Open Sans"/>
              </a:rPr>
              <a:t>Administrative contact survey includes copy of questions PIs will receive for reference. </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0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6: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6" name="Google Shape;51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a:solidFill>
                  <a:srgbClr val="000000"/>
                </a:solidFill>
                <a:latin typeface="Arial"/>
                <a:ea typeface="Arial"/>
                <a:cs typeface="Arial"/>
                <a:sym typeface="Arial"/>
              </a:rPr>
              <a:t>Shared Service teams supporting PIs will be included in survey as well</a:t>
            </a:r>
            <a:endParaRPr sz="10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7: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2" name="Google Shape;52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480"/>
              </a:spcBef>
              <a:spcAft>
                <a:spcPts val="0"/>
              </a:spcAft>
              <a:buClr>
                <a:srgbClr val="000000"/>
              </a:buClr>
              <a:buSzPts val="1100"/>
              <a:buFont typeface="Arial"/>
              <a:buNone/>
            </a:pPr>
            <a:r>
              <a:rPr lang="en-US" sz="1000" b="0" i="0" u="none" strike="noStrike" cap="none">
                <a:solidFill>
                  <a:srgbClr val="4B2E83"/>
                </a:solidFill>
                <a:latin typeface="Open Sans"/>
                <a:ea typeface="Open Sans"/>
                <a:cs typeface="Open Sans"/>
                <a:sym typeface="Open Sans"/>
              </a:rPr>
              <a:t>OSP@U will email an invitation with a link to complete a survey to gather feedback from:</a:t>
            </a:r>
            <a:endParaRPr sz="1000" b="0" i="0" u="none" strike="noStrike" cap="none">
              <a:solidFill>
                <a:srgbClr val="4B2E83"/>
              </a:solidFill>
              <a:latin typeface="Open Sans"/>
              <a:ea typeface="Open Sans"/>
              <a:cs typeface="Open Sans"/>
              <a:sym typeface="Open Sans"/>
            </a:endParaRPr>
          </a:p>
          <a:p>
            <a:pPr marL="457200" marR="0" lvl="0" indent="-292100" algn="l" rtl="0">
              <a:lnSpc>
                <a:spcPct val="115000"/>
              </a:lnSpc>
              <a:spcBef>
                <a:spcPts val="480"/>
              </a:spcBef>
              <a:spcAft>
                <a:spcPts val="0"/>
              </a:spcAft>
              <a:buClr>
                <a:srgbClr val="4B2E83"/>
              </a:buClr>
              <a:buSzPts val="1000"/>
              <a:buFont typeface="Merriweather Sans"/>
              <a:buChar char="&gt;"/>
            </a:pPr>
            <a:r>
              <a:rPr lang="en-US" sz="1000" b="0" i="0" u="none" strike="noStrike" cap="none">
                <a:solidFill>
                  <a:srgbClr val="4B2E83"/>
                </a:solidFill>
                <a:latin typeface="Open Sans"/>
                <a:ea typeface="Open Sans"/>
                <a:cs typeface="Open Sans"/>
                <a:sym typeface="Open Sans"/>
              </a:rPr>
              <a:t> Participating PIs</a:t>
            </a:r>
            <a:endParaRPr sz="1000" b="0" i="0" u="none" strike="noStrike" cap="none">
              <a:solidFill>
                <a:srgbClr val="4B2E83"/>
              </a:solidFill>
              <a:latin typeface="Open Sans"/>
              <a:ea typeface="Open Sans"/>
              <a:cs typeface="Open Sans"/>
              <a:sym typeface="Open Sans"/>
            </a:endParaRPr>
          </a:p>
          <a:p>
            <a:pPr marL="457200" marR="0" lvl="0" indent="-292100" algn="l" rtl="0">
              <a:lnSpc>
                <a:spcPct val="115000"/>
              </a:lnSpc>
              <a:spcBef>
                <a:spcPts val="0"/>
              </a:spcBef>
              <a:spcAft>
                <a:spcPts val="0"/>
              </a:spcAft>
              <a:buClr>
                <a:srgbClr val="4B2E83"/>
              </a:buClr>
              <a:buSzPts val="1000"/>
              <a:buFont typeface="Merriweather Sans"/>
              <a:buChar char="&gt;"/>
            </a:pPr>
            <a:r>
              <a:rPr lang="en-US" sz="1000" b="0" i="0" u="none" strike="noStrike" cap="none">
                <a:solidFill>
                  <a:srgbClr val="4B2E83"/>
                </a:solidFill>
                <a:latin typeface="Open Sans"/>
                <a:ea typeface="Open Sans"/>
                <a:cs typeface="Open Sans"/>
                <a:sym typeface="Open Sans"/>
              </a:rPr>
              <a:t>eGC1 Administrative Contacts </a:t>
            </a:r>
            <a:endParaRPr sz="1000" b="0" i="0" u="none" strike="noStrike" cap="none">
              <a:solidFill>
                <a:srgbClr val="4B2E83"/>
              </a:solidFill>
              <a:latin typeface="Open Sans"/>
              <a:ea typeface="Open Sans"/>
              <a:cs typeface="Open Sans"/>
              <a:sym typeface="Open Sans"/>
            </a:endParaRPr>
          </a:p>
          <a:p>
            <a:pPr marL="0" marR="0" lvl="0" indent="0" algn="l" rtl="0">
              <a:lnSpc>
                <a:spcPct val="115000"/>
              </a:lnSpc>
              <a:spcBef>
                <a:spcPts val="480"/>
              </a:spcBef>
              <a:spcAft>
                <a:spcPts val="0"/>
              </a:spcAft>
              <a:buClr>
                <a:srgbClr val="000000"/>
              </a:buClr>
              <a:buSzPts val="1100"/>
              <a:buFont typeface="Arial"/>
              <a:buNone/>
            </a:pPr>
            <a:r>
              <a:rPr lang="en-US" sz="1000" b="0" i="0" u="none" strike="noStrike" cap="none">
                <a:solidFill>
                  <a:srgbClr val="4B2E83"/>
                </a:solidFill>
                <a:latin typeface="Open Sans"/>
                <a:ea typeface="Open Sans"/>
                <a:cs typeface="Open Sans"/>
                <a:sym typeface="Open Sans"/>
              </a:rPr>
              <a:t>Administrative contact survey includes copy of questions PIs will receive for reference. </a:t>
            </a: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0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8: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8" name="Google Shape;52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533" name="Google Shape;533;p9: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12.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2.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2"/>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0" name="Google Shape;70;p11"/>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50" y="2171688"/>
            <a:ext cx="5851500" cy="20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6" name="Google Shape;76;p12"/>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81"/>
        <p:cNvGrpSpPr/>
        <p:nvPr/>
      </p:nvGrpSpPr>
      <p:grpSpPr>
        <a:xfrm>
          <a:off x="0" y="0"/>
          <a:ext cx="0" cy="0"/>
          <a:chOff x="0" y="0"/>
          <a:chExt cx="0" cy="0"/>
        </a:xfrm>
      </p:grpSpPr>
      <p:pic>
        <p:nvPicPr>
          <p:cNvPr id="82" name="Google Shape;82;p14" descr="UW_W Logo_White.png"/>
          <p:cNvPicPr preferRelativeResize="0"/>
          <p:nvPr/>
        </p:nvPicPr>
        <p:blipFill rotWithShape="1">
          <a:blip r:embed="rId2">
            <a:alphaModFix/>
          </a:blip>
          <a:srcRect/>
          <a:stretch/>
        </p:blipFill>
        <p:spPr>
          <a:xfrm>
            <a:off x="7445814" y="5945853"/>
            <a:ext cx="1371600" cy="923400"/>
          </a:xfrm>
          <a:prstGeom prst="rect">
            <a:avLst/>
          </a:prstGeom>
          <a:noFill/>
          <a:ln>
            <a:noFill/>
          </a:ln>
        </p:spPr>
      </p:pic>
      <p:pic>
        <p:nvPicPr>
          <p:cNvPr id="83" name="Google Shape;83;p14"/>
          <p:cNvPicPr preferRelativeResize="0"/>
          <p:nvPr/>
        </p:nvPicPr>
        <p:blipFill rotWithShape="1">
          <a:blip r:embed="rId3">
            <a:alphaModFix/>
          </a:blip>
          <a:srcRect/>
          <a:stretch/>
        </p:blipFill>
        <p:spPr>
          <a:xfrm>
            <a:off x="677333" y="6354232"/>
            <a:ext cx="2540100" cy="266700"/>
          </a:xfrm>
          <a:prstGeom prst="rect">
            <a:avLst/>
          </a:prstGeom>
          <a:noFill/>
          <a:ln>
            <a:noFill/>
          </a:ln>
        </p:spPr>
      </p:pic>
      <p:sp>
        <p:nvSpPr>
          <p:cNvPr id="84" name="Google Shape;84;p14"/>
          <p:cNvSpPr txBox="1">
            <a:spLocks noGrp="1"/>
          </p:cNvSpPr>
          <p:nvPr>
            <p:ph type="body" idx="1"/>
          </p:nvPr>
        </p:nvSpPr>
        <p:spPr>
          <a:xfrm>
            <a:off x="671756" y="1179824"/>
            <a:ext cx="6972300" cy="26418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000"/>
              </a:spcBef>
              <a:spcAft>
                <a:spcPts val="0"/>
              </a:spcAft>
              <a:buClr>
                <a:schemeClr val="accent3"/>
              </a:buClr>
              <a:buSzPts val="1400"/>
              <a:buFont typeface="Arial"/>
              <a:buNone/>
              <a:defRPr sz="5000" b="0" i="0" u="none" strike="noStrike" cap="none">
                <a:solidFill>
                  <a:schemeClr val="accent3"/>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85" name="Google Shape;85;p14" descr="Bar_RtAngle_7502_RGB.png"/>
          <p:cNvPicPr preferRelativeResize="0"/>
          <p:nvPr/>
        </p:nvPicPr>
        <p:blipFill rotWithShape="1">
          <a:blip r:embed="rId4">
            <a:alphaModFix/>
          </a:blip>
          <a:srcRect/>
          <a:stretch/>
        </p:blipFill>
        <p:spPr>
          <a:xfrm>
            <a:off x="813587" y="4006085"/>
            <a:ext cx="2284200" cy="1128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86"/>
        <p:cNvGrpSpPr/>
        <p:nvPr/>
      </p:nvGrpSpPr>
      <p:grpSpPr>
        <a:xfrm>
          <a:off x="0" y="0"/>
          <a:ext cx="0" cy="0"/>
          <a:chOff x="0" y="0"/>
          <a:chExt cx="0" cy="0"/>
        </a:xfrm>
      </p:grpSpPr>
      <p:sp>
        <p:nvSpPr>
          <p:cNvPr id="87" name="Google Shape;87;p15"/>
          <p:cNvSpPr txBox="1">
            <a:spLocks noGrp="1"/>
          </p:cNvSpPr>
          <p:nvPr>
            <p:ph type="body" idx="1"/>
          </p:nvPr>
        </p:nvSpPr>
        <p:spPr>
          <a:xfrm>
            <a:off x="671756" y="371510"/>
            <a:ext cx="8184600" cy="9921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600"/>
              </a:spcBef>
              <a:spcAft>
                <a:spcPts val="0"/>
              </a:spcAft>
              <a:buClr>
                <a:srgbClr val="FFFFFF"/>
              </a:buClr>
              <a:buSzPts val="1400"/>
              <a:buFont typeface="Arial"/>
              <a:buNone/>
              <a:defRPr sz="3000" b="0" i="0" u="none" strike="noStrike" cap="none">
                <a:solidFill>
                  <a:srgbClr val="FFFFFF"/>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88" name="Google Shape;88;p15"/>
          <p:cNvSpPr txBox="1">
            <a:spLocks noGrp="1"/>
          </p:cNvSpPr>
          <p:nvPr>
            <p:ph type="body" idx="2"/>
          </p:nvPr>
        </p:nvSpPr>
        <p:spPr>
          <a:xfrm>
            <a:off x="659304" y="2320239"/>
            <a:ext cx="8197200" cy="38100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89" name="Google Shape;89;p15"/>
          <p:cNvSpPr txBox="1">
            <a:spLocks noGrp="1"/>
          </p:cNvSpPr>
          <p:nvPr>
            <p:ph type="body" idx="3"/>
          </p:nvPr>
        </p:nvSpPr>
        <p:spPr>
          <a:xfrm>
            <a:off x="671756" y="1730666"/>
            <a:ext cx="8184600" cy="4113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480"/>
              </a:spcBef>
              <a:spcAft>
                <a:spcPts val="0"/>
              </a:spcAft>
              <a:buClr>
                <a:srgbClr val="FFFFFF"/>
              </a:buClr>
              <a:buSzPts val="1400"/>
              <a:buFont typeface="Arial"/>
              <a:buNone/>
              <a:defRPr sz="2400" b="0" i="0" u="none" strike="noStrike" cap="none">
                <a:solidFill>
                  <a:srgbClr val="FFFFFF"/>
                </a:solidFill>
                <a:latin typeface="Open Sans"/>
                <a:ea typeface="Open Sans"/>
                <a:cs typeface="Open Sans"/>
                <a:sym typeface="Open Sans"/>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90" name="Google Shape;90;p15"/>
          <p:cNvPicPr preferRelativeResize="0"/>
          <p:nvPr/>
        </p:nvPicPr>
        <p:blipFill rotWithShape="1">
          <a:blip r:embed="rId2">
            <a:alphaModFix/>
          </a:blip>
          <a:srcRect/>
          <a:stretch/>
        </p:blipFill>
        <p:spPr>
          <a:xfrm>
            <a:off x="6248401" y="6354232"/>
            <a:ext cx="2540100" cy="266700"/>
          </a:xfrm>
          <a:prstGeom prst="rect">
            <a:avLst/>
          </a:prstGeom>
          <a:noFill/>
          <a:ln>
            <a:noFill/>
          </a:ln>
        </p:spPr>
      </p:pic>
      <p:pic>
        <p:nvPicPr>
          <p:cNvPr id="91" name="Google Shape;91;p15" descr="Bar_RtAngle_7502_RGB.png"/>
          <p:cNvPicPr preferRelativeResize="0"/>
          <p:nvPr/>
        </p:nvPicPr>
        <p:blipFill rotWithShape="1">
          <a:blip r:embed="rId3">
            <a:alphaModFix/>
          </a:blip>
          <a:srcRect/>
          <a:stretch/>
        </p:blipFill>
        <p:spPr>
          <a:xfrm>
            <a:off x="784225" y="1437804"/>
            <a:ext cx="1358100" cy="67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92"/>
        <p:cNvGrpSpPr/>
        <p:nvPr/>
      </p:nvGrpSpPr>
      <p:grpSpPr>
        <a:xfrm>
          <a:off x="0" y="0"/>
          <a:ext cx="0" cy="0"/>
          <a:chOff x="0" y="0"/>
          <a:chExt cx="0" cy="0"/>
        </a:xfrm>
      </p:grpSpPr>
      <p:pic>
        <p:nvPicPr>
          <p:cNvPr id="93" name="Google Shape;93;p16"/>
          <p:cNvPicPr preferRelativeResize="0"/>
          <p:nvPr/>
        </p:nvPicPr>
        <p:blipFill rotWithShape="1">
          <a:blip r:embed="rId2">
            <a:alphaModFix/>
          </a:blip>
          <a:srcRect/>
          <a:stretch/>
        </p:blipFill>
        <p:spPr>
          <a:xfrm>
            <a:off x="6248401" y="6354232"/>
            <a:ext cx="2540100" cy="266700"/>
          </a:xfrm>
          <a:prstGeom prst="rect">
            <a:avLst/>
          </a:prstGeom>
          <a:noFill/>
          <a:ln>
            <a:noFill/>
          </a:ln>
        </p:spPr>
      </p:pic>
      <p:sp>
        <p:nvSpPr>
          <p:cNvPr id="94" name="Google Shape;94;p16"/>
          <p:cNvSpPr>
            <a:spLocks noGrp="1"/>
          </p:cNvSpPr>
          <p:nvPr>
            <p:ph type="chart" idx="2"/>
          </p:nvPr>
        </p:nvSpPr>
        <p:spPr>
          <a:xfrm>
            <a:off x="766762" y="1736725"/>
            <a:ext cx="8021700" cy="4432200"/>
          </a:xfrm>
          <a:prstGeom prst="rect">
            <a:avLst/>
          </a:prstGeom>
          <a:noFill/>
          <a:ln>
            <a:noFill/>
          </a:ln>
        </p:spPr>
        <p:txBody>
          <a:bodyPr spcFirstLastPara="1" wrap="square" lIns="91425" tIns="91425" rIns="91425" bIns="91425" anchor="t" anchorCtr="0"/>
          <a:lstStyle>
            <a:lvl1pPr marR="0" lvl="0" algn="l" rtl="0">
              <a:lnSpc>
                <a:spcPct val="100000"/>
              </a:lnSpc>
              <a:spcBef>
                <a:spcPts val="480"/>
              </a:spcBef>
              <a:spcAft>
                <a:spcPts val="0"/>
              </a:spcAft>
              <a:buClr>
                <a:srgbClr val="FFFFFF"/>
              </a:buClr>
              <a:buSzPts val="1400"/>
              <a:buFont typeface="Arial"/>
              <a:buNone/>
              <a:defRPr sz="2400" b="0" i="1" u="none" strike="noStrike" cap="none">
                <a:solidFill>
                  <a:srgbClr val="FFFFFF"/>
                </a:solidFill>
                <a:latin typeface="Open Sans Light"/>
                <a:ea typeface="Open Sans Light"/>
                <a:cs typeface="Open Sans Light"/>
                <a:sym typeface="Open Sans Light"/>
              </a:defRPr>
            </a:lvl1pPr>
            <a:lvl2pPr marR="0" lvl="1"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95" name="Google Shape;95;p16"/>
          <p:cNvSpPr txBox="1">
            <a:spLocks noGrp="1"/>
          </p:cNvSpPr>
          <p:nvPr>
            <p:ph type="body" idx="1"/>
          </p:nvPr>
        </p:nvSpPr>
        <p:spPr>
          <a:xfrm>
            <a:off x="671756" y="371510"/>
            <a:ext cx="8184600" cy="9921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600"/>
              </a:spcBef>
              <a:spcAft>
                <a:spcPts val="0"/>
              </a:spcAft>
              <a:buClr>
                <a:srgbClr val="FFFFFF"/>
              </a:buClr>
              <a:buSzPts val="1400"/>
              <a:buFont typeface="Arial"/>
              <a:buNone/>
              <a:defRPr sz="3000" b="0" i="0" u="none" strike="noStrike" cap="none">
                <a:solidFill>
                  <a:srgbClr val="FFFFFF"/>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96" name="Google Shape;96;p16" descr="Bar_RtAngle_7502_RGB.png"/>
          <p:cNvPicPr preferRelativeResize="0"/>
          <p:nvPr/>
        </p:nvPicPr>
        <p:blipFill rotWithShape="1">
          <a:blip r:embed="rId3">
            <a:alphaModFix/>
          </a:blip>
          <a:srcRect/>
          <a:stretch/>
        </p:blipFill>
        <p:spPr>
          <a:xfrm>
            <a:off x="784225" y="1437804"/>
            <a:ext cx="1358100" cy="67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a:off x="2171700" y="764373"/>
            <a:ext cx="6457800" cy="1293000"/>
          </a:xfrm>
          <a:prstGeom prst="rect">
            <a:avLst/>
          </a:prstGeom>
          <a:noFill/>
          <a:ln>
            <a:noFill/>
          </a:ln>
        </p:spPr>
        <p:txBody>
          <a:bodyPr spcFirstLastPara="1" wrap="square" lIns="91425" tIns="91425" rIns="91425" bIns="91425" anchor="ctr" anchorCtr="0"/>
          <a:lstStyle>
            <a:lvl1pPr marR="0" lvl="0" algn="r" rtl="0">
              <a:lnSpc>
                <a:spcPct val="90000"/>
              </a:lnSpc>
              <a:spcBef>
                <a:spcPts val="0"/>
              </a:spcBef>
              <a:spcAft>
                <a:spcPts val="0"/>
              </a:spcAft>
              <a:buClr>
                <a:schemeClr val="dk1"/>
              </a:buClr>
              <a:buSzPts val="1400"/>
              <a:buFont typeface="Century Gothic"/>
              <a:buNone/>
              <a:defRPr sz="40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9" name="Google Shape;99;p17"/>
          <p:cNvSpPr txBox="1">
            <a:spLocks noGrp="1"/>
          </p:cNvSpPr>
          <p:nvPr>
            <p:ph type="dt" idx="10"/>
          </p:nvPr>
        </p:nvSpPr>
        <p:spPr>
          <a:xfrm>
            <a:off x="4554447" y="6355844"/>
            <a:ext cx="2183100" cy="365100"/>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000000"/>
              </a:buClr>
              <a:buSzPts val="1400"/>
              <a:buFont typeface="Arial"/>
              <a:buNone/>
              <a:defRPr sz="105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0" name="Google Shape;100;p17"/>
          <p:cNvSpPr txBox="1">
            <a:spLocks noGrp="1"/>
          </p:cNvSpPr>
          <p:nvPr>
            <p:ph type="ftr" idx="11"/>
          </p:nvPr>
        </p:nvSpPr>
        <p:spPr>
          <a:xfrm>
            <a:off x="514350" y="6355845"/>
            <a:ext cx="38208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05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1" name="Google Shape;101;p17"/>
          <p:cNvSpPr txBox="1">
            <a:spLocks noGrp="1"/>
          </p:cNvSpPr>
          <p:nvPr>
            <p:ph type="sldNum" idx="12"/>
          </p:nvPr>
        </p:nvSpPr>
        <p:spPr>
          <a:xfrm>
            <a:off x="7086600" y="6492875"/>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2171700" y="764373"/>
            <a:ext cx="6457800" cy="1293000"/>
          </a:xfrm>
          <a:prstGeom prst="rect">
            <a:avLst/>
          </a:prstGeom>
          <a:noFill/>
          <a:ln>
            <a:noFill/>
          </a:ln>
        </p:spPr>
        <p:txBody>
          <a:bodyPr spcFirstLastPara="1" wrap="square" lIns="91425" tIns="91425" rIns="91425" bIns="91425" anchor="ctr" anchorCtr="0"/>
          <a:lstStyle>
            <a:lvl1pPr marR="0" lvl="0" algn="r" rtl="0">
              <a:lnSpc>
                <a:spcPct val="90000"/>
              </a:lnSpc>
              <a:spcBef>
                <a:spcPts val="0"/>
              </a:spcBef>
              <a:spcAft>
                <a:spcPts val="0"/>
              </a:spcAft>
              <a:buClr>
                <a:schemeClr val="dk1"/>
              </a:buClr>
              <a:buSzPts val="1400"/>
              <a:buFont typeface="Century Gothic"/>
              <a:buNone/>
              <a:defRPr sz="40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4" name="Google Shape;104;p18"/>
          <p:cNvSpPr txBox="1">
            <a:spLocks noGrp="1"/>
          </p:cNvSpPr>
          <p:nvPr>
            <p:ph type="body" idx="1"/>
          </p:nvPr>
        </p:nvSpPr>
        <p:spPr>
          <a:xfrm>
            <a:off x="514350" y="2194560"/>
            <a:ext cx="8115300" cy="4024200"/>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000"/>
              </a:spcBef>
              <a:spcAft>
                <a:spcPts val="0"/>
              </a:spcAft>
              <a:buClr>
                <a:schemeClr val="dk1"/>
              </a:buClr>
              <a:buSzPts val="2200"/>
              <a:buFont typeface="Arial"/>
              <a:buChar char="•"/>
              <a:defRPr sz="2200" b="0" i="0" u="none" strike="noStrike" cap="none">
                <a:solidFill>
                  <a:schemeClr val="dk1"/>
                </a:solidFill>
                <a:latin typeface="Century Gothic"/>
                <a:ea typeface="Century Gothic"/>
                <a:cs typeface="Century Gothic"/>
                <a:sym typeface="Century Gothic"/>
              </a:defRPr>
            </a:lvl1pPr>
            <a:lvl2pPr marL="914400" marR="0" lvl="1" indent="-355600" algn="l" rtl="0">
              <a:lnSpc>
                <a:spcPct val="90000"/>
              </a:lnSpc>
              <a:spcBef>
                <a:spcPts val="500"/>
              </a:spcBef>
              <a:spcAft>
                <a:spcPts val="0"/>
              </a:spcAft>
              <a:buClr>
                <a:srgbClr val="2264C8"/>
              </a:buClr>
              <a:buSzPts val="2000"/>
              <a:buFont typeface="Arial"/>
              <a:buChar char="•"/>
              <a:defRPr sz="2000" b="0" i="0" u="none" strike="noStrike" cap="none">
                <a:solidFill>
                  <a:srgbClr val="2264C8"/>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rgbClr val="5F196F"/>
              </a:buClr>
              <a:buSzPts val="1800"/>
              <a:buFont typeface="Arial"/>
              <a:buChar char="•"/>
              <a:defRPr sz="1800" b="0" i="0" u="none" strike="noStrike" cap="none">
                <a:solidFill>
                  <a:srgbClr val="5F196F"/>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5pPr>
            <a:lvl6pPr marL="2743200" marR="0" lvl="5"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6pPr>
            <a:lvl7pPr marL="3200400" marR="0" lvl="6"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7pPr>
            <a:lvl8pPr marL="3657600" marR="0" lvl="7"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8pPr>
            <a:lvl9pPr marL="4114800" marR="0" lvl="8"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105" name="Google Shape;105;p18"/>
          <p:cNvSpPr txBox="1">
            <a:spLocks noGrp="1"/>
          </p:cNvSpPr>
          <p:nvPr>
            <p:ph type="dt" idx="10"/>
          </p:nvPr>
        </p:nvSpPr>
        <p:spPr>
          <a:xfrm>
            <a:off x="3905386" y="6355845"/>
            <a:ext cx="2183100" cy="365100"/>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000000"/>
              </a:buClr>
              <a:buSzPts val="1400"/>
              <a:buFont typeface="Arial"/>
              <a:buNone/>
              <a:defRPr sz="105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6" name="Google Shape;106;p18"/>
          <p:cNvSpPr txBox="1">
            <a:spLocks noGrp="1"/>
          </p:cNvSpPr>
          <p:nvPr>
            <p:ph type="ftr" idx="11"/>
          </p:nvPr>
        </p:nvSpPr>
        <p:spPr>
          <a:xfrm>
            <a:off x="514350" y="6355845"/>
            <a:ext cx="33003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05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7" name="Google Shape;107;p18"/>
          <p:cNvSpPr txBox="1">
            <a:spLocks noGrp="1"/>
          </p:cNvSpPr>
          <p:nvPr>
            <p:ph type="sldNum" idx="12"/>
          </p:nvPr>
        </p:nvSpPr>
        <p:spPr>
          <a:xfrm>
            <a:off x="7086600" y="6492875"/>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888888"/>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09"/>
        <p:cNvGrpSpPr/>
        <p:nvPr/>
      </p:nvGrpSpPr>
      <p:grpSpPr>
        <a:xfrm>
          <a:off x="0" y="0"/>
          <a:ext cx="0" cy="0"/>
          <a:chOff x="0" y="0"/>
          <a:chExt cx="0" cy="0"/>
        </a:xfrm>
      </p:grpSpPr>
      <p:sp>
        <p:nvSpPr>
          <p:cNvPr id="110" name="Google Shape;110;p20"/>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1" name="Google Shape;111;p20"/>
          <p:cNvSpPr txBox="1">
            <a:spLocks noGrp="1"/>
          </p:cNvSpPr>
          <p:nvPr>
            <p:ph type="body" idx="2"/>
          </p:nvPr>
        </p:nvSpPr>
        <p:spPr>
          <a:xfrm>
            <a:off x="659305" y="1736725"/>
            <a:ext cx="8196300" cy="40155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rgbClr val="4B2E83"/>
              </a:buClr>
              <a:buSzPts val="2400"/>
              <a:buFont typeface="Merriweather Sans"/>
              <a:buChar char="&gt;"/>
              <a:defRPr sz="2400" b="0"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Open Sans"/>
              <a:buChar char="–"/>
              <a:defRPr sz="2000" b="0"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0"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Open Sans"/>
              <a:buChar char="–"/>
              <a:defRPr sz="1600" b="0"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0"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pic>
        <p:nvPicPr>
          <p:cNvPr id="112" name="Google Shape;112;p20" descr="W Logo_Purple_2685_HEX.png"/>
          <p:cNvPicPr preferRelativeResize="0"/>
          <p:nvPr/>
        </p:nvPicPr>
        <p:blipFill rotWithShape="1">
          <a:blip r:embed="rId2">
            <a:alphaModFix/>
          </a:blip>
          <a:srcRect/>
          <a:stretch/>
        </p:blipFill>
        <p:spPr>
          <a:xfrm>
            <a:off x="7448139" y="5949410"/>
            <a:ext cx="1364751" cy="923360"/>
          </a:xfrm>
          <a:prstGeom prst="rect">
            <a:avLst/>
          </a:prstGeom>
          <a:noFill/>
          <a:ln>
            <a:noFill/>
          </a:ln>
        </p:spPr>
      </p:pic>
      <p:pic>
        <p:nvPicPr>
          <p:cNvPr id="113" name="Google Shape;113;p20" descr="Bar_RtAngle_7502_RGB.png"/>
          <p:cNvPicPr preferRelativeResize="0"/>
          <p:nvPr/>
        </p:nvPicPr>
        <p:blipFill rotWithShape="1">
          <a:blip r:embed="rId3">
            <a:alphaModFix/>
          </a:blip>
          <a:srcRect/>
          <a:stretch/>
        </p:blipFill>
        <p:spPr>
          <a:xfrm>
            <a:off x="784225" y="1437805"/>
            <a:ext cx="1334720" cy="67042"/>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4"/>
        <p:cNvGrpSpPr/>
        <p:nvPr/>
      </p:nvGrpSpPr>
      <p:grpSpPr>
        <a:xfrm>
          <a:off x="0" y="0"/>
          <a:ext cx="0" cy="0"/>
          <a:chOff x="0" y="0"/>
          <a:chExt cx="0" cy="0"/>
        </a:xfrm>
      </p:grpSpPr>
      <p:sp>
        <p:nvSpPr>
          <p:cNvPr id="115" name="Google Shape;115;p21"/>
          <p:cNvSpPr txBox="1">
            <a:spLocks noGrp="1"/>
          </p:cNvSpPr>
          <p:nvPr>
            <p:ph type="body" idx="1"/>
          </p:nvPr>
        </p:nvSpPr>
        <p:spPr>
          <a:xfrm>
            <a:off x="671757" y="1167124"/>
            <a:ext cx="6972300" cy="2641800"/>
          </a:xfrm>
          <a:prstGeom prst="rect">
            <a:avLst/>
          </a:prstGeom>
          <a:noFill/>
          <a:ln>
            <a:noFill/>
          </a:ln>
        </p:spPr>
        <p:txBody>
          <a:bodyPr spcFirstLastPara="1" wrap="square" lIns="91425" tIns="91425" rIns="91425" bIns="91425" anchor="b" anchorCtr="0"/>
          <a:lstStyle>
            <a:lvl1pPr marL="457200" marR="0" lvl="0" indent="-546100" algn="l" rtl="0">
              <a:lnSpc>
                <a:spcPct val="100000"/>
              </a:lnSpc>
              <a:spcBef>
                <a:spcPts val="1000"/>
              </a:spcBef>
              <a:spcAft>
                <a:spcPts val="0"/>
              </a:spcAft>
              <a:buClr>
                <a:srgbClr val="4B2E83"/>
              </a:buClr>
              <a:buSzPts val="5000"/>
              <a:buFont typeface="Arial"/>
              <a:buChar char="●"/>
              <a:defRPr sz="5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16" name="Google Shape;116;p21" descr="W Logo_Purple_2685_HEX.png"/>
          <p:cNvPicPr preferRelativeResize="0"/>
          <p:nvPr/>
        </p:nvPicPr>
        <p:blipFill rotWithShape="1">
          <a:blip r:embed="rId2">
            <a:alphaModFix/>
          </a:blip>
          <a:srcRect/>
          <a:stretch/>
        </p:blipFill>
        <p:spPr>
          <a:xfrm>
            <a:off x="7448139" y="5949410"/>
            <a:ext cx="1364751" cy="923360"/>
          </a:xfrm>
          <a:prstGeom prst="rect">
            <a:avLst/>
          </a:prstGeom>
          <a:noFill/>
          <a:ln>
            <a:noFill/>
          </a:ln>
        </p:spPr>
      </p:pic>
      <p:pic>
        <p:nvPicPr>
          <p:cNvPr id="117" name="Google Shape;117;p21" descr="Wordmark_center_Purple_HEX.png"/>
          <p:cNvPicPr preferRelativeResize="0"/>
          <p:nvPr/>
        </p:nvPicPr>
        <p:blipFill rotWithShape="1">
          <a:blip r:embed="rId3">
            <a:alphaModFix/>
          </a:blip>
          <a:srcRect/>
          <a:stretch/>
        </p:blipFill>
        <p:spPr>
          <a:xfrm>
            <a:off x="792039" y="6487457"/>
            <a:ext cx="2389133" cy="163346"/>
          </a:xfrm>
          <a:prstGeom prst="rect">
            <a:avLst/>
          </a:prstGeom>
          <a:noFill/>
          <a:ln>
            <a:noFill/>
          </a:ln>
        </p:spPr>
      </p:pic>
      <p:pic>
        <p:nvPicPr>
          <p:cNvPr id="118" name="Google Shape;118;p21" descr="Bar_RtAngle_7502_RGB.png"/>
          <p:cNvPicPr preferRelativeResize="0"/>
          <p:nvPr/>
        </p:nvPicPr>
        <p:blipFill rotWithShape="1">
          <a:blip r:embed="rId4">
            <a:alphaModFix/>
          </a:blip>
          <a:srcRect/>
          <a:stretch/>
        </p:blipFill>
        <p:spPr>
          <a:xfrm>
            <a:off x="813587" y="4006085"/>
            <a:ext cx="2244845" cy="11275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19"/>
        <p:cNvGrpSpPr/>
        <p:nvPr/>
      </p:nvGrpSpPr>
      <p:grpSpPr>
        <a:xfrm>
          <a:off x="0" y="0"/>
          <a:ext cx="0" cy="0"/>
          <a:chOff x="0" y="0"/>
          <a:chExt cx="0" cy="0"/>
        </a:xfrm>
      </p:grpSpPr>
      <p:sp>
        <p:nvSpPr>
          <p:cNvPr id="120" name="Google Shape;120;p22"/>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1" name="Google Shape;121;p22"/>
          <p:cNvSpPr txBox="1">
            <a:spLocks noGrp="1"/>
          </p:cNvSpPr>
          <p:nvPr>
            <p:ph type="body" idx="2"/>
          </p:nvPr>
        </p:nvSpPr>
        <p:spPr>
          <a:xfrm>
            <a:off x="659305" y="2320239"/>
            <a:ext cx="8197200" cy="38100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2" name="Google Shape;122;p22"/>
          <p:cNvSpPr txBox="1">
            <a:spLocks noGrp="1"/>
          </p:cNvSpPr>
          <p:nvPr>
            <p:ph type="body" idx="3"/>
          </p:nvPr>
        </p:nvSpPr>
        <p:spPr>
          <a:xfrm>
            <a:off x="671757" y="1730667"/>
            <a:ext cx="8184600" cy="411300"/>
          </a:xfrm>
          <a:prstGeom prst="rect">
            <a:avLst/>
          </a:prstGeom>
          <a:noFill/>
          <a:ln>
            <a:noFill/>
          </a:ln>
        </p:spPr>
        <p:txBody>
          <a:bodyPr spcFirstLastPara="1" wrap="square" lIns="91425" tIns="91425" rIns="91425" bIns="91425" anchor="t" anchorCtr="0"/>
          <a:lstStyle>
            <a:lvl1pPr marL="457200" marR="0" lvl="0" indent="-381000" algn="l" rtl="0">
              <a:lnSpc>
                <a:spcPct val="90000"/>
              </a:lnSpc>
              <a:spcBef>
                <a:spcPts val="480"/>
              </a:spcBef>
              <a:spcAft>
                <a:spcPts val="0"/>
              </a:spcAft>
              <a:buClr>
                <a:srgbClr val="4B2E83"/>
              </a:buClr>
              <a:buSzPts val="2400"/>
              <a:buFont typeface="Arial"/>
              <a:buChar char="●"/>
              <a:defRPr sz="24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3" name="Google Shape;123;p22" descr="Wordmark_center_Purple_HEX.png"/>
          <p:cNvPicPr preferRelativeResize="0"/>
          <p:nvPr/>
        </p:nvPicPr>
        <p:blipFill rotWithShape="1">
          <a:blip r:embed="rId2">
            <a:alphaModFix/>
          </a:blip>
          <a:srcRect/>
          <a:stretch/>
        </p:blipFill>
        <p:spPr>
          <a:xfrm>
            <a:off x="6382155" y="6487457"/>
            <a:ext cx="2389133" cy="163346"/>
          </a:xfrm>
          <a:prstGeom prst="rect">
            <a:avLst/>
          </a:prstGeom>
          <a:noFill/>
          <a:ln>
            <a:noFill/>
          </a:ln>
        </p:spPr>
      </p:pic>
      <p:pic>
        <p:nvPicPr>
          <p:cNvPr id="124" name="Google Shape;124;p22" descr="Bar_RtAngle_7502_RGB.png"/>
          <p:cNvPicPr preferRelativeResize="0"/>
          <p:nvPr/>
        </p:nvPicPr>
        <p:blipFill rotWithShape="1">
          <a:blip r:embed="rId3">
            <a:alphaModFix/>
          </a:blip>
          <a:srcRect/>
          <a:stretch/>
        </p:blipFill>
        <p:spPr>
          <a:xfrm>
            <a:off x="784225" y="1437805"/>
            <a:ext cx="1334720" cy="6704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125"/>
        <p:cNvGrpSpPr/>
        <p:nvPr/>
      </p:nvGrpSpPr>
      <p:grpSpPr>
        <a:xfrm>
          <a:off x="0" y="0"/>
          <a:ext cx="0" cy="0"/>
          <a:chOff x="0" y="0"/>
          <a:chExt cx="0" cy="0"/>
        </a:xfrm>
      </p:grpSpPr>
      <p:sp>
        <p:nvSpPr>
          <p:cNvPr id="126" name="Google Shape;126;p23"/>
          <p:cNvSpPr>
            <a:spLocks noGrp="1"/>
          </p:cNvSpPr>
          <p:nvPr>
            <p:ph type="chart" idx="2"/>
          </p:nvPr>
        </p:nvSpPr>
        <p:spPr>
          <a:xfrm>
            <a:off x="766763" y="1736725"/>
            <a:ext cx="8021700" cy="4432200"/>
          </a:xfrm>
          <a:prstGeom prst="rect">
            <a:avLst/>
          </a:prstGeom>
          <a:noFill/>
          <a:ln>
            <a:noFill/>
          </a:ln>
        </p:spPr>
        <p:txBody>
          <a:bodyPr spcFirstLastPara="1" wrap="square" lIns="91425" tIns="91425" rIns="91425" bIns="91425" anchor="t" anchorCtr="0"/>
          <a:lstStyle>
            <a:lvl1pPr marR="0" lvl="0" algn="l" rtl="0">
              <a:lnSpc>
                <a:spcPct val="100000"/>
              </a:lnSpc>
              <a:spcBef>
                <a:spcPts val="480"/>
              </a:spcBef>
              <a:spcAft>
                <a:spcPts val="0"/>
              </a:spcAft>
              <a:buClr>
                <a:srgbClr val="999999"/>
              </a:buClr>
              <a:buSzPts val="1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7" name="Google Shape;127;p23"/>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8" name="Google Shape;128;p23" descr="Wordmark_center_Purple_HEX.png"/>
          <p:cNvPicPr preferRelativeResize="0"/>
          <p:nvPr/>
        </p:nvPicPr>
        <p:blipFill rotWithShape="1">
          <a:blip r:embed="rId2">
            <a:alphaModFix/>
          </a:blip>
          <a:srcRect/>
          <a:stretch/>
        </p:blipFill>
        <p:spPr>
          <a:xfrm>
            <a:off x="6363105" y="6487457"/>
            <a:ext cx="2389133" cy="163346"/>
          </a:xfrm>
          <a:prstGeom prst="rect">
            <a:avLst/>
          </a:prstGeom>
          <a:noFill/>
          <a:ln>
            <a:noFill/>
          </a:ln>
        </p:spPr>
      </p:pic>
      <p:pic>
        <p:nvPicPr>
          <p:cNvPr id="129" name="Google Shape;129;p23" descr="Bar_RtAngle_7502_RGB.png"/>
          <p:cNvPicPr preferRelativeResize="0"/>
          <p:nvPr/>
        </p:nvPicPr>
        <p:blipFill rotWithShape="1">
          <a:blip r:embed="rId3">
            <a:alphaModFix/>
          </a:blip>
          <a:srcRect/>
          <a:stretch/>
        </p:blipFill>
        <p:spPr>
          <a:xfrm>
            <a:off x="784225" y="1437805"/>
            <a:ext cx="1334720" cy="6704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43"/>
        <p:cNvGrpSpPr/>
        <p:nvPr/>
      </p:nvGrpSpPr>
      <p:grpSpPr>
        <a:xfrm>
          <a:off x="0" y="0"/>
          <a:ext cx="0" cy="0"/>
          <a:chOff x="0" y="0"/>
          <a:chExt cx="0" cy="0"/>
        </a:xfrm>
      </p:grpSpPr>
      <p:sp>
        <p:nvSpPr>
          <p:cNvPr id="144" name="Google Shape;144;p25"/>
          <p:cNvSpPr/>
          <p:nvPr/>
        </p:nvSpPr>
        <p:spPr>
          <a:xfrm>
            <a:off x="228600" y="228600"/>
            <a:ext cx="8695944" cy="6035040"/>
          </a:xfrm>
          <a:prstGeom prst="roundRect">
            <a:avLst>
              <a:gd name="adj" fmla="val 1272"/>
            </a:avLst>
          </a:prstGeom>
          <a:gradFill>
            <a:gsLst>
              <a:gs pos="0">
                <a:srgbClr val="362842"/>
              </a:gs>
              <a:gs pos="100000">
                <a:srgbClr val="9275AA"/>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45" name="Google Shape;145;p25"/>
          <p:cNvGrpSpPr/>
          <p:nvPr/>
        </p:nvGrpSpPr>
        <p:grpSpPr>
          <a:xfrm>
            <a:off x="211665" y="5353963"/>
            <a:ext cx="8723376" cy="1331580"/>
            <a:chOff x="-3905250" y="4294188"/>
            <a:chExt cx="13011150" cy="1892300"/>
          </a:xfrm>
        </p:grpSpPr>
        <p:sp>
          <p:nvSpPr>
            <p:cNvPr id="146" name="Google Shape;146;p25"/>
            <p:cNvSpPr/>
            <p:nvPr/>
          </p:nvSpPr>
          <p:spPr>
            <a:xfrm>
              <a:off x="4810125" y="4500563"/>
              <a:ext cx="4295775" cy="1016000"/>
            </a:xfrm>
            <a:custGeom>
              <a:avLst/>
              <a:gdLst/>
              <a:ahLst/>
              <a:cxnLst/>
              <a:rect l="0" t="0" r="0" b="0"/>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 name="Google Shape;147;p25"/>
            <p:cNvSpPr/>
            <p:nvPr/>
          </p:nvSpPr>
          <p:spPr>
            <a:xfrm>
              <a:off x="-309563" y="4318000"/>
              <a:ext cx="8280401" cy="1209675"/>
            </a:xfrm>
            <a:custGeom>
              <a:avLst/>
              <a:gdLst/>
              <a:ahLst/>
              <a:cxnLst/>
              <a:rect l="0" t="0" r="0" b="0"/>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 name="Google Shape;148;p25"/>
            <p:cNvSpPr/>
            <p:nvPr/>
          </p:nvSpPr>
          <p:spPr>
            <a:xfrm>
              <a:off x="3175" y="4335463"/>
              <a:ext cx="8166100" cy="1101725"/>
            </a:xfrm>
            <a:custGeom>
              <a:avLst/>
              <a:gdLst/>
              <a:ahLst/>
              <a:cxnLst/>
              <a:rect l="0" t="0" r="0" b="0"/>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 name="Google Shape;149;p25"/>
            <p:cNvSpPr/>
            <p:nvPr/>
          </p:nvSpPr>
          <p:spPr>
            <a:xfrm>
              <a:off x="4156075" y="4316413"/>
              <a:ext cx="4940300" cy="927100"/>
            </a:xfrm>
            <a:custGeom>
              <a:avLst/>
              <a:gdLst/>
              <a:ahLst/>
              <a:cxnLst/>
              <a:rect l="0" t="0" r="0" b="0"/>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 name="Google Shape;150;p25"/>
            <p:cNvSpPr/>
            <p:nvPr/>
          </p:nvSpPr>
          <p:spPr>
            <a:xfrm>
              <a:off x="-3905250" y="4294188"/>
              <a:ext cx="13011150" cy="1892300"/>
            </a:xfrm>
            <a:custGeom>
              <a:avLst/>
              <a:gdLst/>
              <a:ahLst/>
              <a:cxnLst/>
              <a:rect l="0" t="0" r="0" b="0"/>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51" name="Google Shape;151;p25"/>
          <p:cNvSpPr txBox="1">
            <a:spLocks noGrp="1"/>
          </p:cNvSpPr>
          <p:nvPr>
            <p:ph type="ctrTitle"/>
          </p:nvPr>
        </p:nvSpPr>
        <p:spPr>
          <a:xfrm>
            <a:off x="685800" y="1600200"/>
            <a:ext cx="7772400" cy="1780108"/>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Clr>
                <a:srgbClr val="FFFFFF"/>
              </a:buClr>
              <a:buSzPts val="4400"/>
              <a:buFont typeface="Candara"/>
              <a:buNone/>
              <a:defRPr sz="4400" b="0" i="0" u="none" strike="noStrike" cap="none">
                <a:solidFill>
                  <a:srgbClr val="FFFFFF"/>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52" name="Google Shape;152;p25"/>
          <p:cNvSpPr txBox="1">
            <a:spLocks noGrp="1"/>
          </p:cNvSpPr>
          <p:nvPr>
            <p:ph type="subTitle" idx="1"/>
          </p:nvPr>
        </p:nvSpPr>
        <p:spPr>
          <a:xfrm>
            <a:off x="1371600" y="3556001"/>
            <a:ext cx="6400800" cy="1473200"/>
          </a:xfrm>
          <a:prstGeom prst="rect">
            <a:avLst/>
          </a:prstGeom>
          <a:noFill/>
          <a:ln>
            <a:noFill/>
          </a:ln>
        </p:spPr>
        <p:txBody>
          <a:bodyPr spcFirstLastPara="1" wrap="square" lIns="91425" tIns="45700" rIns="91425" bIns="45700" anchor="t" anchorCtr="0"/>
          <a:lstStyle>
            <a:lvl1pPr marR="0" lvl="0" algn="ctr" rtl="0">
              <a:spcBef>
                <a:spcPts val="400"/>
              </a:spcBef>
              <a:spcAft>
                <a:spcPts val="0"/>
              </a:spcAft>
              <a:buClr>
                <a:schemeClr val="accent1"/>
              </a:buClr>
              <a:buSzPts val="2000"/>
              <a:buFont typeface="Noto Sans Symbols"/>
              <a:buNone/>
              <a:defRPr sz="2000" b="0" i="0" u="none" strike="noStrike" cap="none">
                <a:solidFill>
                  <a:srgbClr val="FFFFFF"/>
                </a:solidFill>
                <a:latin typeface="Candara"/>
                <a:ea typeface="Candara"/>
                <a:cs typeface="Candara"/>
                <a:sym typeface="Candara"/>
              </a:defRPr>
            </a:lvl1pPr>
            <a:lvl2pPr marR="0" lvl="1" algn="ctr" rtl="0">
              <a:spcBef>
                <a:spcPts val="440"/>
              </a:spcBef>
              <a:spcAft>
                <a:spcPts val="0"/>
              </a:spcAft>
              <a:buClr>
                <a:schemeClr val="accent1"/>
              </a:buClr>
              <a:buSzPts val="2200"/>
              <a:buFont typeface="Noto Sans Symbols"/>
              <a:buNone/>
              <a:defRPr sz="2200" b="0" i="0" u="none" strike="noStrike" cap="none">
                <a:solidFill>
                  <a:srgbClr val="888888"/>
                </a:solidFill>
                <a:latin typeface="Candara"/>
                <a:ea typeface="Candara"/>
                <a:cs typeface="Candara"/>
                <a:sym typeface="Candara"/>
              </a:defRPr>
            </a:lvl2pPr>
            <a:lvl3pPr marR="0" lvl="2" algn="ctr" rtl="0">
              <a:spcBef>
                <a:spcPts val="400"/>
              </a:spcBef>
              <a:spcAft>
                <a:spcPts val="0"/>
              </a:spcAft>
              <a:buClr>
                <a:schemeClr val="accent1"/>
              </a:buClr>
              <a:buSzPts val="2000"/>
              <a:buFont typeface="Noto Sans Symbols"/>
              <a:buNone/>
              <a:defRPr sz="2000" b="0" i="0" u="none" strike="noStrike" cap="none">
                <a:solidFill>
                  <a:srgbClr val="888888"/>
                </a:solidFill>
                <a:latin typeface="Candara"/>
                <a:ea typeface="Candara"/>
                <a:cs typeface="Candara"/>
                <a:sym typeface="Candara"/>
              </a:defRPr>
            </a:lvl3pPr>
            <a:lvl4pPr marR="0" lvl="3" algn="ctr" rtl="0">
              <a:spcBef>
                <a:spcPts val="360"/>
              </a:spcBef>
              <a:spcAft>
                <a:spcPts val="0"/>
              </a:spcAft>
              <a:buClr>
                <a:schemeClr val="accent1"/>
              </a:buClr>
              <a:buSzPts val="1800"/>
              <a:buFont typeface="Noto Sans Symbols"/>
              <a:buNone/>
              <a:defRPr sz="1800" b="0" i="0" u="none" strike="noStrike" cap="none">
                <a:solidFill>
                  <a:srgbClr val="888888"/>
                </a:solidFill>
                <a:latin typeface="Candara"/>
                <a:ea typeface="Candara"/>
                <a:cs typeface="Candara"/>
                <a:sym typeface="Candara"/>
              </a:defRPr>
            </a:lvl4pPr>
            <a:lvl5pPr marR="0" lvl="4" algn="ctr" rtl="0">
              <a:spcBef>
                <a:spcPts val="320"/>
              </a:spcBef>
              <a:spcAft>
                <a:spcPts val="0"/>
              </a:spcAft>
              <a:buClr>
                <a:schemeClr val="accent1"/>
              </a:buClr>
              <a:buSzPts val="1600"/>
              <a:buFont typeface="Noto Sans Symbols"/>
              <a:buNone/>
              <a:defRPr sz="1600" b="0" i="0" u="none" strike="noStrike" cap="none">
                <a:solidFill>
                  <a:srgbClr val="888888"/>
                </a:solidFill>
                <a:latin typeface="Candara"/>
                <a:ea typeface="Candara"/>
                <a:cs typeface="Candara"/>
                <a:sym typeface="Candara"/>
              </a:defRPr>
            </a:lvl5pPr>
            <a:lvl6pPr marR="0" lvl="5" algn="ctr" rtl="0">
              <a:spcBef>
                <a:spcPts val="384"/>
              </a:spcBef>
              <a:spcAft>
                <a:spcPts val="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6pPr>
            <a:lvl7pPr marR="0" lvl="6" algn="ctr" rtl="0">
              <a:spcBef>
                <a:spcPts val="384"/>
              </a:spcBef>
              <a:spcAft>
                <a:spcPts val="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7pPr>
            <a:lvl8pPr marR="0" lvl="7" algn="ctr" rtl="0">
              <a:spcBef>
                <a:spcPts val="384"/>
              </a:spcBef>
              <a:spcAft>
                <a:spcPts val="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8pPr>
            <a:lvl9pPr marR="0" lvl="8" algn="ctr" rtl="0">
              <a:spcBef>
                <a:spcPts val="384"/>
              </a:spcBef>
              <a:spcAft>
                <a:spcPts val="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9pPr>
          </a:lstStyle>
          <a:p>
            <a:endParaRPr/>
          </a:p>
        </p:txBody>
      </p:sp>
      <p:sp>
        <p:nvSpPr>
          <p:cNvPr id="153" name="Google Shape;153;p25"/>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54" name="Google Shape;154;p25"/>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55" name="Google Shape;155;p25"/>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6"/>
        <p:cNvGrpSpPr/>
        <p:nvPr/>
      </p:nvGrpSpPr>
      <p:grpSpPr>
        <a:xfrm>
          <a:off x="0" y="0"/>
          <a:ext cx="0" cy="0"/>
          <a:chOff x="0" y="0"/>
          <a:chExt cx="0" cy="0"/>
        </a:xfrm>
      </p:grpSpPr>
      <p:sp>
        <p:nvSpPr>
          <p:cNvPr id="157" name="Google Shape;157;p26"/>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chemeClr val="dk2"/>
                </a:solidFill>
                <a:latin typeface="Candara"/>
                <a:ea typeface="Candara"/>
                <a:cs typeface="Candara"/>
                <a:sym typeface="Candara"/>
              </a:defRPr>
            </a:lvl1pPr>
            <a:lvl2pPr marL="914400" marR="0" lvl="1" indent="-368300" algn="l" rtl="0">
              <a:spcBef>
                <a:spcPts val="440"/>
              </a:spcBef>
              <a:spcAft>
                <a:spcPts val="0"/>
              </a:spcAft>
              <a:buClr>
                <a:schemeClr val="accent1"/>
              </a:buClr>
              <a:buSzPts val="2200"/>
              <a:buFont typeface="Noto Sans Symbols"/>
              <a:buChar char="∗"/>
              <a:defRPr sz="2200" b="0" i="0" u="none" strike="noStrike" cap="none">
                <a:solidFill>
                  <a:schemeClr val="dk2"/>
                </a:solidFill>
                <a:latin typeface="Candara"/>
                <a:ea typeface="Candara"/>
                <a:cs typeface="Candara"/>
                <a:sym typeface="Candara"/>
              </a:defRPr>
            </a:lvl2pPr>
            <a:lvl3pPr marL="1371600" marR="0" lvl="2"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3pPr>
            <a:lvl4pPr marL="1828800" marR="0" lvl="3"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ndara"/>
                <a:ea typeface="Candara"/>
                <a:cs typeface="Candara"/>
                <a:sym typeface="Candara"/>
              </a:defRPr>
            </a:lvl4pPr>
            <a:lvl5pPr marL="2286000" marR="0" lvl="4" indent="-330200" algn="l" rtl="0">
              <a:spcBef>
                <a:spcPts val="320"/>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5pPr>
            <a:lvl6pPr marL="2743200" marR="0" lvl="5"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6pPr>
            <a:lvl7pPr marL="3200400" marR="0" lvl="6"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7pPr>
            <a:lvl8pPr marL="3657600" marR="0" lvl="7"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8pPr>
            <a:lvl9pPr marL="4114800" marR="0" lvl="8"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9pPr>
          </a:lstStyle>
          <a:p>
            <a:endParaRPr/>
          </a:p>
        </p:txBody>
      </p:sp>
      <p:sp>
        <p:nvSpPr>
          <p:cNvPr id="158" name="Google Shape;158;p26"/>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59" name="Google Shape;159;p26"/>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60" name="Google Shape;160;p26"/>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161" name="Google Shape;161;p26"/>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FFFFFF"/>
              </a:buClr>
              <a:buSzPts val="4400"/>
              <a:buFont typeface="Candara"/>
              <a:buNone/>
              <a:defRPr sz="4400" b="0" i="0" u="none" strike="noStrike" cap="none">
                <a:solidFill>
                  <a:srgbClr val="FFFFFF"/>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62"/>
        <p:cNvGrpSpPr/>
        <p:nvPr/>
      </p:nvGrpSpPr>
      <p:grpSpPr>
        <a:xfrm>
          <a:off x="0" y="0"/>
          <a:ext cx="0" cy="0"/>
          <a:chOff x="0" y="0"/>
          <a:chExt cx="0" cy="0"/>
        </a:xfrm>
      </p:grpSpPr>
      <p:sp>
        <p:nvSpPr>
          <p:cNvPr id="163" name="Google Shape;163;p27"/>
          <p:cNvSpPr/>
          <p:nvPr/>
        </p:nvSpPr>
        <p:spPr>
          <a:xfrm>
            <a:off x="228600" y="228600"/>
            <a:ext cx="8695944" cy="4736592"/>
          </a:xfrm>
          <a:prstGeom prst="roundRect">
            <a:avLst>
              <a:gd name="adj" fmla="val 1272"/>
            </a:avLst>
          </a:prstGeom>
          <a:gradFill>
            <a:gsLst>
              <a:gs pos="0">
                <a:srgbClr val="362842"/>
              </a:gs>
              <a:gs pos="100000">
                <a:srgbClr val="9275AA"/>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4" name="Google Shape;164;p27"/>
          <p:cNvSpPr/>
          <p:nvPr/>
        </p:nvSpPr>
        <p:spPr>
          <a:xfrm>
            <a:off x="6047438" y="4203592"/>
            <a:ext cx="2876429" cy="714026"/>
          </a:xfrm>
          <a:custGeom>
            <a:avLst/>
            <a:gdLst/>
            <a:ahLst/>
            <a:cxnLst/>
            <a:rect l="0" t="0" r="0" b="0"/>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 name="Google Shape;165;p27"/>
          <p:cNvSpPr/>
          <p:nvPr/>
        </p:nvSpPr>
        <p:spPr>
          <a:xfrm>
            <a:off x="2619320" y="4075290"/>
            <a:ext cx="5544515" cy="850138"/>
          </a:xfrm>
          <a:custGeom>
            <a:avLst/>
            <a:gdLst/>
            <a:ahLst/>
            <a:cxnLst/>
            <a:rect l="0" t="0" r="0" b="0"/>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 name="Google Shape;166;p27"/>
          <p:cNvSpPr/>
          <p:nvPr/>
        </p:nvSpPr>
        <p:spPr>
          <a:xfrm>
            <a:off x="2828728" y="4087562"/>
            <a:ext cx="5467980" cy="774272"/>
          </a:xfrm>
          <a:custGeom>
            <a:avLst/>
            <a:gdLst/>
            <a:ahLst/>
            <a:cxnLst/>
            <a:rect l="0" t="0" r="0" b="0"/>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 name="Google Shape;167;p27"/>
          <p:cNvSpPr/>
          <p:nvPr/>
        </p:nvSpPr>
        <p:spPr>
          <a:xfrm>
            <a:off x="5609489" y="4074174"/>
            <a:ext cx="3308000" cy="651549"/>
          </a:xfrm>
          <a:custGeom>
            <a:avLst/>
            <a:gdLst/>
            <a:ahLst/>
            <a:cxnLst/>
            <a:rect l="0" t="0" r="0" b="0"/>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 name="Google Shape;168;p27"/>
          <p:cNvSpPr/>
          <p:nvPr/>
        </p:nvSpPr>
        <p:spPr>
          <a:xfrm>
            <a:off x="211665" y="4058555"/>
            <a:ext cx="8723376" cy="1329874"/>
          </a:xfrm>
          <a:custGeom>
            <a:avLst/>
            <a:gdLst/>
            <a:ahLst/>
            <a:cxnLst/>
            <a:rect l="0" t="0" r="0" b="0"/>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 name="Google Shape;169;p27"/>
          <p:cNvSpPr txBox="1">
            <a:spLocks noGrp="1"/>
          </p:cNvSpPr>
          <p:nvPr>
            <p:ph type="title"/>
          </p:nvPr>
        </p:nvSpPr>
        <p:spPr>
          <a:xfrm>
            <a:off x="690032" y="2463560"/>
            <a:ext cx="7772400" cy="1524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rgbClr val="FFFFFF"/>
              </a:buClr>
              <a:buSzPts val="4400"/>
              <a:buFont typeface="Candara"/>
              <a:buNone/>
              <a:defRPr sz="4400" b="0" i="0" u="none" strike="noStrike" cap="none">
                <a:solidFill>
                  <a:srgbClr val="FFFFFF"/>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70" name="Google Shape;170;p27"/>
          <p:cNvSpPr txBox="1">
            <a:spLocks noGrp="1"/>
          </p:cNvSpPr>
          <p:nvPr>
            <p:ph type="body" idx="1"/>
          </p:nvPr>
        </p:nvSpPr>
        <p:spPr>
          <a:xfrm>
            <a:off x="1367365" y="1437448"/>
            <a:ext cx="6417734" cy="939801"/>
          </a:xfrm>
          <a:prstGeom prst="rect">
            <a:avLst/>
          </a:prstGeom>
          <a:noFill/>
          <a:ln>
            <a:noFill/>
          </a:ln>
        </p:spPr>
        <p:txBody>
          <a:bodyPr spcFirstLastPara="1" wrap="square" lIns="91425" tIns="45700" rIns="91425" bIns="45700" anchor="b" anchorCtr="0"/>
          <a:lstStyle>
            <a:lvl1pPr marL="457200" marR="0" lvl="0" indent="-228600" algn="ctr" rtl="0">
              <a:spcBef>
                <a:spcPts val="400"/>
              </a:spcBef>
              <a:spcAft>
                <a:spcPts val="0"/>
              </a:spcAft>
              <a:buClr>
                <a:schemeClr val="accent1"/>
              </a:buClr>
              <a:buSzPts val="2000"/>
              <a:buFont typeface="Noto Sans Symbols"/>
              <a:buNone/>
              <a:defRPr sz="2000" b="0" i="0" u="none" strike="noStrike" cap="none">
                <a:solidFill>
                  <a:srgbClr val="FFFFFF"/>
                </a:solidFill>
                <a:latin typeface="Candara"/>
                <a:ea typeface="Candara"/>
                <a:cs typeface="Candara"/>
                <a:sym typeface="Candara"/>
              </a:defRPr>
            </a:lvl1pPr>
            <a:lvl2pPr marL="914400" marR="0" lvl="1" indent="-228600" algn="l" rtl="0">
              <a:spcBef>
                <a:spcPts val="360"/>
              </a:spcBef>
              <a:spcAft>
                <a:spcPts val="0"/>
              </a:spcAft>
              <a:buClr>
                <a:schemeClr val="accent1"/>
              </a:buClr>
              <a:buSzPts val="1800"/>
              <a:buFont typeface="Noto Sans Symbols"/>
              <a:buNone/>
              <a:defRPr sz="1800" b="0" i="0" u="none" strike="noStrike" cap="none">
                <a:solidFill>
                  <a:srgbClr val="888888"/>
                </a:solidFill>
                <a:latin typeface="Candara"/>
                <a:ea typeface="Candara"/>
                <a:cs typeface="Candara"/>
                <a:sym typeface="Candara"/>
              </a:defRPr>
            </a:lvl2pPr>
            <a:lvl3pPr marL="1371600" marR="0" lvl="2" indent="-228600" algn="l" rtl="0">
              <a:spcBef>
                <a:spcPts val="320"/>
              </a:spcBef>
              <a:spcAft>
                <a:spcPts val="0"/>
              </a:spcAft>
              <a:buClr>
                <a:schemeClr val="accent1"/>
              </a:buClr>
              <a:buSzPts val="1600"/>
              <a:buFont typeface="Noto Sans Symbols"/>
              <a:buNone/>
              <a:defRPr sz="1600" b="0" i="0" u="none" strike="noStrike" cap="none">
                <a:solidFill>
                  <a:srgbClr val="888888"/>
                </a:solidFill>
                <a:latin typeface="Candara"/>
                <a:ea typeface="Candara"/>
                <a:cs typeface="Candara"/>
                <a:sym typeface="Candara"/>
              </a:defRPr>
            </a:lvl3pPr>
            <a:lvl4pPr marL="1828800" marR="0" lvl="3" indent="-228600" algn="l" rtl="0">
              <a:spcBef>
                <a:spcPts val="280"/>
              </a:spcBef>
              <a:spcAft>
                <a:spcPts val="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4pPr>
            <a:lvl5pPr marL="2286000" marR="0" lvl="4" indent="-228600" algn="l" rtl="0">
              <a:spcBef>
                <a:spcPts val="280"/>
              </a:spcBef>
              <a:spcAft>
                <a:spcPts val="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5pPr>
            <a:lvl6pPr marL="2743200" marR="0" lvl="5" indent="-228600" algn="l" rtl="0">
              <a:spcBef>
                <a:spcPts val="384"/>
              </a:spcBef>
              <a:spcAft>
                <a:spcPts val="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6pPr>
            <a:lvl7pPr marL="3200400" marR="0" lvl="6" indent="-228600" algn="l" rtl="0">
              <a:spcBef>
                <a:spcPts val="384"/>
              </a:spcBef>
              <a:spcAft>
                <a:spcPts val="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7pPr>
            <a:lvl8pPr marL="3657600" marR="0" lvl="7" indent="-228600" algn="l" rtl="0">
              <a:spcBef>
                <a:spcPts val="384"/>
              </a:spcBef>
              <a:spcAft>
                <a:spcPts val="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8pPr>
            <a:lvl9pPr marL="4114800" marR="0" lvl="8" indent="-228600" algn="l" rtl="0">
              <a:spcBef>
                <a:spcPts val="384"/>
              </a:spcBef>
              <a:spcAft>
                <a:spcPts val="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9pPr>
          </a:lstStyle>
          <a:p>
            <a:endParaRPr/>
          </a:p>
        </p:txBody>
      </p:sp>
      <p:sp>
        <p:nvSpPr>
          <p:cNvPr id="171" name="Google Shape;171;p27"/>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72" name="Google Shape;172;p27"/>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73" name="Google Shape;173;p27"/>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4"/>
        <p:cNvGrpSpPr/>
        <p:nvPr/>
      </p:nvGrpSpPr>
      <p:grpSpPr>
        <a:xfrm>
          <a:off x="0" y="0"/>
          <a:ext cx="0" cy="0"/>
          <a:chOff x="0" y="0"/>
          <a:chExt cx="0" cy="0"/>
        </a:xfrm>
      </p:grpSpPr>
      <p:sp>
        <p:nvSpPr>
          <p:cNvPr id="175" name="Google Shape;175;p28"/>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FFFFFF"/>
              </a:buClr>
              <a:buSzPts val="4400"/>
              <a:buFont typeface="Candara"/>
              <a:buNone/>
              <a:defRPr sz="4400" b="0" i="0" u="none" strike="noStrike" cap="none">
                <a:solidFill>
                  <a:srgbClr val="FFFFFF"/>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76" name="Google Shape;176;p28"/>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77" name="Google Shape;177;p28"/>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78" name="Google Shape;178;p28"/>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179" name="Google Shape;179;p28"/>
          <p:cNvSpPr txBox="1">
            <a:spLocks noGrp="1"/>
          </p:cNvSpPr>
          <p:nvPr>
            <p:ph type="body" idx="1"/>
          </p:nvPr>
        </p:nvSpPr>
        <p:spPr>
          <a:xfrm>
            <a:off x="676655" y="2679192"/>
            <a:ext cx="3822192" cy="3447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chemeClr val="dk2"/>
                </a:solidFill>
                <a:latin typeface="Candara"/>
                <a:ea typeface="Candara"/>
                <a:cs typeface="Candara"/>
                <a:sym typeface="Candara"/>
              </a:defRPr>
            </a:lvl1pPr>
            <a:lvl2pPr marL="914400" marR="0" lvl="1" indent="-368300" algn="l" rtl="0">
              <a:spcBef>
                <a:spcPts val="440"/>
              </a:spcBef>
              <a:spcAft>
                <a:spcPts val="0"/>
              </a:spcAft>
              <a:buClr>
                <a:schemeClr val="accent1"/>
              </a:buClr>
              <a:buSzPts val="2200"/>
              <a:buFont typeface="Noto Sans Symbols"/>
              <a:buChar char="∗"/>
              <a:defRPr sz="2200" b="0" i="0" u="none" strike="noStrike" cap="none">
                <a:solidFill>
                  <a:schemeClr val="dk2"/>
                </a:solidFill>
                <a:latin typeface="Candara"/>
                <a:ea typeface="Candara"/>
                <a:cs typeface="Candara"/>
                <a:sym typeface="Candara"/>
              </a:defRPr>
            </a:lvl2pPr>
            <a:lvl3pPr marL="1371600" marR="0" lvl="2"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3pPr>
            <a:lvl4pPr marL="1828800" marR="0" lvl="3"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ndara"/>
                <a:ea typeface="Candara"/>
                <a:cs typeface="Candara"/>
                <a:sym typeface="Candara"/>
              </a:defRPr>
            </a:lvl4pPr>
            <a:lvl5pPr marL="2286000" marR="0" lvl="4" indent="-330200" algn="l" rtl="0">
              <a:spcBef>
                <a:spcPts val="320"/>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5pPr>
            <a:lvl6pPr marL="2743200" marR="0" lvl="5"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6pPr>
            <a:lvl7pPr marL="3200400" marR="0" lvl="6"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7pPr>
            <a:lvl8pPr marL="3657600" marR="0" lvl="7"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8pPr>
            <a:lvl9pPr marL="4114800" marR="0" lvl="8"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9pPr>
          </a:lstStyle>
          <a:p>
            <a:endParaRPr/>
          </a:p>
        </p:txBody>
      </p:sp>
      <p:sp>
        <p:nvSpPr>
          <p:cNvPr id="180" name="Google Shape;180;p28"/>
          <p:cNvSpPr txBox="1">
            <a:spLocks noGrp="1"/>
          </p:cNvSpPr>
          <p:nvPr>
            <p:ph type="body" idx="2"/>
          </p:nvPr>
        </p:nvSpPr>
        <p:spPr>
          <a:xfrm>
            <a:off x="4645152" y="2679192"/>
            <a:ext cx="3822192" cy="3447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chemeClr val="dk2"/>
                </a:solidFill>
                <a:latin typeface="Candara"/>
                <a:ea typeface="Candara"/>
                <a:cs typeface="Candara"/>
                <a:sym typeface="Candara"/>
              </a:defRPr>
            </a:lvl1pPr>
            <a:lvl2pPr marL="914400" marR="0" lvl="1" indent="-368300" algn="l" rtl="0">
              <a:spcBef>
                <a:spcPts val="440"/>
              </a:spcBef>
              <a:spcAft>
                <a:spcPts val="0"/>
              </a:spcAft>
              <a:buClr>
                <a:schemeClr val="accent1"/>
              </a:buClr>
              <a:buSzPts val="2200"/>
              <a:buFont typeface="Noto Sans Symbols"/>
              <a:buChar char="∗"/>
              <a:defRPr sz="2200" b="0" i="0" u="none" strike="noStrike" cap="none">
                <a:solidFill>
                  <a:schemeClr val="dk2"/>
                </a:solidFill>
                <a:latin typeface="Candara"/>
                <a:ea typeface="Candara"/>
                <a:cs typeface="Candara"/>
                <a:sym typeface="Candara"/>
              </a:defRPr>
            </a:lvl2pPr>
            <a:lvl3pPr marL="1371600" marR="0" lvl="2"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3pPr>
            <a:lvl4pPr marL="1828800" marR="0" lvl="3"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ndara"/>
                <a:ea typeface="Candara"/>
                <a:cs typeface="Candara"/>
                <a:sym typeface="Candara"/>
              </a:defRPr>
            </a:lvl4pPr>
            <a:lvl5pPr marL="2286000" marR="0" lvl="4" indent="-330200" algn="l" rtl="0">
              <a:spcBef>
                <a:spcPts val="320"/>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5pPr>
            <a:lvl6pPr marL="2743200" marR="0" lvl="5"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6pPr>
            <a:lvl7pPr marL="3200400" marR="0" lvl="6"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7pPr>
            <a:lvl8pPr marL="3657600" marR="0" lvl="7"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8pPr>
            <a:lvl9pPr marL="4114800" marR="0" lvl="8"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1"/>
        <p:cNvGrpSpPr/>
        <p:nvPr/>
      </p:nvGrpSpPr>
      <p:grpSpPr>
        <a:xfrm>
          <a:off x="0" y="0"/>
          <a:ext cx="0" cy="0"/>
          <a:chOff x="0" y="0"/>
          <a:chExt cx="0" cy="0"/>
        </a:xfrm>
      </p:grpSpPr>
      <p:sp>
        <p:nvSpPr>
          <p:cNvPr id="182" name="Google Shape;182;p29"/>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FFFFFF"/>
              </a:buClr>
              <a:buSzPts val="4400"/>
              <a:buFont typeface="Candara"/>
              <a:buNone/>
              <a:defRPr sz="4400" b="0" i="0" u="none" strike="noStrike" cap="none">
                <a:solidFill>
                  <a:srgbClr val="FFFFFF"/>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83" name="Google Shape;183;p29"/>
          <p:cNvSpPr txBox="1">
            <a:spLocks noGrp="1"/>
          </p:cNvSpPr>
          <p:nvPr>
            <p:ph type="body" idx="1"/>
          </p:nvPr>
        </p:nvSpPr>
        <p:spPr>
          <a:xfrm>
            <a:off x="676656" y="2678114"/>
            <a:ext cx="3822192" cy="639762"/>
          </a:xfrm>
          <a:prstGeom prst="rect">
            <a:avLst/>
          </a:prstGeom>
          <a:noFill/>
          <a:ln>
            <a:noFill/>
          </a:ln>
        </p:spPr>
        <p:txBody>
          <a:bodyPr spcFirstLastPara="1" wrap="square" lIns="91425" tIns="45700" rIns="91425" bIns="45700" anchor="ctr" anchorCtr="0"/>
          <a:lstStyle>
            <a:lvl1pPr marL="457200" marR="0" lvl="0" indent="-228600" algn="ctr" rtl="0">
              <a:spcBef>
                <a:spcPts val="480"/>
              </a:spcBef>
              <a:spcAft>
                <a:spcPts val="0"/>
              </a:spcAft>
              <a:buClr>
                <a:schemeClr val="accent1"/>
              </a:buClr>
              <a:buSzPts val="2400"/>
              <a:buFont typeface="Noto Sans Symbols"/>
              <a:buNone/>
              <a:defRPr sz="2400" b="0" i="0" u="none" strike="noStrike" cap="none">
                <a:solidFill>
                  <a:schemeClr val="dk2"/>
                </a:solidFill>
                <a:latin typeface="Candara"/>
                <a:ea typeface="Candara"/>
                <a:cs typeface="Candara"/>
                <a:sym typeface="Candara"/>
              </a:defRPr>
            </a:lvl1pPr>
            <a:lvl2pPr marL="914400" marR="0" lvl="1" indent="-228600" algn="l" rtl="0">
              <a:spcBef>
                <a:spcPts val="400"/>
              </a:spcBef>
              <a:spcAft>
                <a:spcPts val="0"/>
              </a:spcAft>
              <a:buClr>
                <a:schemeClr val="accent1"/>
              </a:buClr>
              <a:buSzPts val="2000"/>
              <a:buFont typeface="Noto Sans Symbols"/>
              <a:buNone/>
              <a:defRPr sz="2000" b="1" i="0" u="none" strike="noStrike" cap="none">
                <a:solidFill>
                  <a:schemeClr val="dk2"/>
                </a:solidFill>
                <a:latin typeface="Candara"/>
                <a:ea typeface="Candara"/>
                <a:cs typeface="Candara"/>
                <a:sym typeface="Candara"/>
              </a:defRPr>
            </a:lvl2pPr>
            <a:lvl3pPr marL="1371600" marR="0" lvl="2" indent="-228600" algn="l" rtl="0">
              <a:spcBef>
                <a:spcPts val="360"/>
              </a:spcBef>
              <a:spcAft>
                <a:spcPts val="0"/>
              </a:spcAft>
              <a:buClr>
                <a:schemeClr val="accent1"/>
              </a:buClr>
              <a:buSzPts val="1800"/>
              <a:buFont typeface="Noto Sans Symbols"/>
              <a:buNone/>
              <a:defRPr sz="1800" b="1" i="0" u="none" strike="noStrike" cap="none">
                <a:solidFill>
                  <a:schemeClr val="dk2"/>
                </a:solidFill>
                <a:latin typeface="Candara"/>
                <a:ea typeface="Candara"/>
                <a:cs typeface="Candara"/>
                <a:sym typeface="Candara"/>
              </a:defRPr>
            </a:lvl3pPr>
            <a:lvl4pPr marL="1828800" marR="0" lvl="3"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ndara"/>
                <a:ea typeface="Candara"/>
                <a:cs typeface="Candara"/>
                <a:sym typeface="Candara"/>
              </a:defRPr>
            </a:lvl4pPr>
            <a:lvl5pPr marL="2286000" marR="0" lvl="4"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ndara"/>
                <a:ea typeface="Candara"/>
                <a:cs typeface="Candara"/>
                <a:sym typeface="Candara"/>
              </a:defRPr>
            </a:lvl5pPr>
            <a:lvl6pPr marL="2743200" marR="0" lvl="5" indent="-228600" algn="l" rtl="0">
              <a:spcBef>
                <a:spcPts val="384"/>
              </a:spcBef>
              <a:spcAft>
                <a:spcPts val="0"/>
              </a:spcAft>
              <a:buClr>
                <a:schemeClr val="accent1"/>
              </a:buClr>
              <a:buSzPts val="1600"/>
              <a:buFont typeface="Noto Sans Symbols"/>
              <a:buNone/>
              <a:defRPr sz="1600" b="1" i="0" u="none" strike="noStrike" cap="none">
                <a:solidFill>
                  <a:schemeClr val="dk2"/>
                </a:solidFill>
                <a:latin typeface="Candara"/>
                <a:ea typeface="Candara"/>
                <a:cs typeface="Candara"/>
                <a:sym typeface="Candara"/>
              </a:defRPr>
            </a:lvl6pPr>
            <a:lvl7pPr marL="3200400" marR="0" lvl="6" indent="-228600" algn="l" rtl="0">
              <a:spcBef>
                <a:spcPts val="384"/>
              </a:spcBef>
              <a:spcAft>
                <a:spcPts val="0"/>
              </a:spcAft>
              <a:buClr>
                <a:schemeClr val="accent1"/>
              </a:buClr>
              <a:buSzPts val="1600"/>
              <a:buFont typeface="Noto Sans Symbols"/>
              <a:buNone/>
              <a:defRPr sz="1600" b="1" i="0" u="none" strike="noStrike" cap="none">
                <a:solidFill>
                  <a:schemeClr val="dk2"/>
                </a:solidFill>
                <a:latin typeface="Candara"/>
                <a:ea typeface="Candara"/>
                <a:cs typeface="Candara"/>
                <a:sym typeface="Candara"/>
              </a:defRPr>
            </a:lvl7pPr>
            <a:lvl8pPr marL="3657600" marR="0" lvl="7" indent="-228600" algn="l" rtl="0">
              <a:spcBef>
                <a:spcPts val="384"/>
              </a:spcBef>
              <a:spcAft>
                <a:spcPts val="0"/>
              </a:spcAft>
              <a:buClr>
                <a:schemeClr val="accent1"/>
              </a:buClr>
              <a:buSzPts val="1600"/>
              <a:buFont typeface="Noto Sans Symbols"/>
              <a:buNone/>
              <a:defRPr sz="1600" b="1" i="0" u="none" strike="noStrike" cap="none">
                <a:solidFill>
                  <a:schemeClr val="dk2"/>
                </a:solidFill>
                <a:latin typeface="Candara"/>
                <a:ea typeface="Candara"/>
                <a:cs typeface="Candara"/>
                <a:sym typeface="Candara"/>
              </a:defRPr>
            </a:lvl8pPr>
            <a:lvl9pPr marL="4114800" marR="0" lvl="8" indent="-228600" algn="l" rtl="0">
              <a:spcBef>
                <a:spcPts val="384"/>
              </a:spcBef>
              <a:spcAft>
                <a:spcPts val="0"/>
              </a:spcAft>
              <a:buClr>
                <a:schemeClr val="accent1"/>
              </a:buClr>
              <a:buSzPts val="1600"/>
              <a:buFont typeface="Noto Sans Symbols"/>
              <a:buNone/>
              <a:defRPr sz="1600" b="1" i="0" u="none" strike="noStrike" cap="none">
                <a:solidFill>
                  <a:schemeClr val="dk2"/>
                </a:solidFill>
                <a:latin typeface="Candara"/>
                <a:ea typeface="Candara"/>
                <a:cs typeface="Candara"/>
                <a:sym typeface="Candara"/>
              </a:defRPr>
            </a:lvl9pPr>
          </a:lstStyle>
          <a:p>
            <a:endParaRPr/>
          </a:p>
        </p:txBody>
      </p:sp>
      <p:sp>
        <p:nvSpPr>
          <p:cNvPr id="184" name="Google Shape;184;p29"/>
          <p:cNvSpPr txBox="1">
            <a:spLocks noGrp="1"/>
          </p:cNvSpPr>
          <p:nvPr>
            <p:ph type="body" idx="2"/>
          </p:nvPr>
        </p:nvSpPr>
        <p:spPr>
          <a:xfrm>
            <a:off x="677332" y="3429000"/>
            <a:ext cx="3820055" cy="2697163"/>
          </a:xfrm>
          <a:prstGeom prst="rect">
            <a:avLst/>
          </a:prstGeom>
          <a:noFill/>
          <a:ln>
            <a:noFill/>
          </a:ln>
        </p:spPr>
        <p:txBody>
          <a:bodyPr spcFirstLastPara="1" wrap="square" lIns="91425" tIns="45700" rIns="91425" bIns="45700" anchor="t" anchorCtr="0"/>
          <a:lstStyle>
            <a:lvl1pPr marL="457200" marR="0" lvl="0"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1pPr>
            <a:lvl2pPr marL="914400" marR="0" lvl="1"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ndara"/>
                <a:ea typeface="Candara"/>
                <a:cs typeface="Candara"/>
                <a:sym typeface="Candara"/>
              </a:defRPr>
            </a:lvl2pPr>
            <a:lvl3pPr marL="1371600" marR="0" lvl="2" indent="-330200" algn="l" rtl="0">
              <a:spcBef>
                <a:spcPts val="320"/>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3pPr>
            <a:lvl4pPr marL="1828800" marR="0" lvl="3" indent="-317500" algn="l" rtl="0">
              <a:spcBef>
                <a:spcPts val="280"/>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4pPr>
            <a:lvl5pPr marL="2286000" marR="0" lvl="4" indent="-317500" algn="l" rtl="0">
              <a:spcBef>
                <a:spcPts val="280"/>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5pPr>
            <a:lvl6pPr marL="2743200" marR="0" lvl="5" indent="-330200" algn="l" rtl="0">
              <a:spcBef>
                <a:spcPts val="384"/>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6pPr>
            <a:lvl7pPr marL="3200400" marR="0" lvl="6" indent="-330200" algn="l" rtl="0">
              <a:spcBef>
                <a:spcPts val="384"/>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7pPr>
            <a:lvl8pPr marL="3657600" marR="0" lvl="7" indent="-330200" algn="l" rtl="0">
              <a:spcBef>
                <a:spcPts val="384"/>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8pPr>
            <a:lvl9pPr marL="4114800" marR="0" lvl="8" indent="-330200" algn="l" rtl="0">
              <a:spcBef>
                <a:spcPts val="384"/>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9pPr>
          </a:lstStyle>
          <a:p>
            <a:endParaRPr/>
          </a:p>
        </p:txBody>
      </p:sp>
      <p:sp>
        <p:nvSpPr>
          <p:cNvPr id="185" name="Google Shape;185;p29"/>
          <p:cNvSpPr txBox="1">
            <a:spLocks noGrp="1"/>
          </p:cNvSpPr>
          <p:nvPr>
            <p:ph type="body" idx="3"/>
          </p:nvPr>
        </p:nvSpPr>
        <p:spPr>
          <a:xfrm>
            <a:off x="4648200" y="2678113"/>
            <a:ext cx="3822192" cy="639762"/>
          </a:xfrm>
          <a:prstGeom prst="rect">
            <a:avLst/>
          </a:prstGeom>
          <a:noFill/>
          <a:ln>
            <a:noFill/>
          </a:ln>
        </p:spPr>
        <p:txBody>
          <a:bodyPr spcFirstLastPara="1" wrap="square" lIns="91425" tIns="45700" rIns="91425" bIns="45700" anchor="ctr" anchorCtr="0"/>
          <a:lstStyle>
            <a:lvl1pPr marL="457200" marR="0" lvl="0" indent="-228600" algn="ctr" rtl="0">
              <a:spcBef>
                <a:spcPts val="480"/>
              </a:spcBef>
              <a:spcAft>
                <a:spcPts val="0"/>
              </a:spcAft>
              <a:buClr>
                <a:schemeClr val="accent1"/>
              </a:buClr>
              <a:buSzPts val="2400"/>
              <a:buFont typeface="Noto Sans Symbols"/>
              <a:buNone/>
              <a:defRPr sz="2400" b="0" i="0" u="none" strike="noStrike" cap="none">
                <a:solidFill>
                  <a:schemeClr val="dk2"/>
                </a:solidFill>
                <a:latin typeface="Candara"/>
                <a:ea typeface="Candara"/>
                <a:cs typeface="Candara"/>
                <a:sym typeface="Candara"/>
              </a:defRPr>
            </a:lvl1pPr>
            <a:lvl2pPr marL="914400" marR="0" lvl="1" indent="-228600" algn="l" rtl="0">
              <a:spcBef>
                <a:spcPts val="400"/>
              </a:spcBef>
              <a:spcAft>
                <a:spcPts val="0"/>
              </a:spcAft>
              <a:buClr>
                <a:schemeClr val="accent1"/>
              </a:buClr>
              <a:buSzPts val="2000"/>
              <a:buFont typeface="Noto Sans Symbols"/>
              <a:buNone/>
              <a:defRPr sz="2000" b="1" i="0" u="none" strike="noStrike" cap="none">
                <a:solidFill>
                  <a:schemeClr val="dk2"/>
                </a:solidFill>
                <a:latin typeface="Candara"/>
                <a:ea typeface="Candara"/>
                <a:cs typeface="Candara"/>
                <a:sym typeface="Candara"/>
              </a:defRPr>
            </a:lvl2pPr>
            <a:lvl3pPr marL="1371600" marR="0" lvl="2" indent="-228600" algn="l" rtl="0">
              <a:spcBef>
                <a:spcPts val="360"/>
              </a:spcBef>
              <a:spcAft>
                <a:spcPts val="0"/>
              </a:spcAft>
              <a:buClr>
                <a:schemeClr val="accent1"/>
              </a:buClr>
              <a:buSzPts val="1800"/>
              <a:buFont typeface="Noto Sans Symbols"/>
              <a:buNone/>
              <a:defRPr sz="1800" b="1" i="0" u="none" strike="noStrike" cap="none">
                <a:solidFill>
                  <a:schemeClr val="dk2"/>
                </a:solidFill>
                <a:latin typeface="Candara"/>
                <a:ea typeface="Candara"/>
                <a:cs typeface="Candara"/>
                <a:sym typeface="Candara"/>
              </a:defRPr>
            </a:lvl3pPr>
            <a:lvl4pPr marL="1828800" marR="0" lvl="3"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ndara"/>
                <a:ea typeface="Candara"/>
                <a:cs typeface="Candara"/>
                <a:sym typeface="Candara"/>
              </a:defRPr>
            </a:lvl4pPr>
            <a:lvl5pPr marL="2286000" marR="0" lvl="4"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ndara"/>
                <a:ea typeface="Candara"/>
                <a:cs typeface="Candara"/>
                <a:sym typeface="Candara"/>
              </a:defRPr>
            </a:lvl5pPr>
            <a:lvl6pPr marL="2743200" marR="0" lvl="5" indent="-228600" algn="l" rtl="0">
              <a:spcBef>
                <a:spcPts val="384"/>
              </a:spcBef>
              <a:spcAft>
                <a:spcPts val="0"/>
              </a:spcAft>
              <a:buClr>
                <a:schemeClr val="accent1"/>
              </a:buClr>
              <a:buSzPts val="1600"/>
              <a:buFont typeface="Noto Sans Symbols"/>
              <a:buNone/>
              <a:defRPr sz="1600" b="1" i="0" u="none" strike="noStrike" cap="none">
                <a:solidFill>
                  <a:schemeClr val="dk2"/>
                </a:solidFill>
                <a:latin typeface="Candara"/>
                <a:ea typeface="Candara"/>
                <a:cs typeface="Candara"/>
                <a:sym typeface="Candara"/>
              </a:defRPr>
            </a:lvl6pPr>
            <a:lvl7pPr marL="3200400" marR="0" lvl="6" indent="-228600" algn="l" rtl="0">
              <a:spcBef>
                <a:spcPts val="384"/>
              </a:spcBef>
              <a:spcAft>
                <a:spcPts val="0"/>
              </a:spcAft>
              <a:buClr>
                <a:schemeClr val="accent1"/>
              </a:buClr>
              <a:buSzPts val="1600"/>
              <a:buFont typeface="Noto Sans Symbols"/>
              <a:buNone/>
              <a:defRPr sz="1600" b="1" i="0" u="none" strike="noStrike" cap="none">
                <a:solidFill>
                  <a:schemeClr val="dk2"/>
                </a:solidFill>
                <a:latin typeface="Candara"/>
                <a:ea typeface="Candara"/>
                <a:cs typeface="Candara"/>
                <a:sym typeface="Candara"/>
              </a:defRPr>
            </a:lvl7pPr>
            <a:lvl8pPr marL="3657600" marR="0" lvl="7" indent="-228600" algn="l" rtl="0">
              <a:spcBef>
                <a:spcPts val="384"/>
              </a:spcBef>
              <a:spcAft>
                <a:spcPts val="0"/>
              </a:spcAft>
              <a:buClr>
                <a:schemeClr val="accent1"/>
              </a:buClr>
              <a:buSzPts val="1600"/>
              <a:buFont typeface="Noto Sans Symbols"/>
              <a:buNone/>
              <a:defRPr sz="1600" b="1" i="0" u="none" strike="noStrike" cap="none">
                <a:solidFill>
                  <a:schemeClr val="dk2"/>
                </a:solidFill>
                <a:latin typeface="Candara"/>
                <a:ea typeface="Candara"/>
                <a:cs typeface="Candara"/>
                <a:sym typeface="Candara"/>
              </a:defRPr>
            </a:lvl8pPr>
            <a:lvl9pPr marL="4114800" marR="0" lvl="8" indent="-228600" algn="l" rtl="0">
              <a:spcBef>
                <a:spcPts val="384"/>
              </a:spcBef>
              <a:spcAft>
                <a:spcPts val="0"/>
              </a:spcAft>
              <a:buClr>
                <a:schemeClr val="accent1"/>
              </a:buClr>
              <a:buSzPts val="1600"/>
              <a:buFont typeface="Noto Sans Symbols"/>
              <a:buNone/>
              <a:defRPr sz="1600" b="1" i="0" u="none" strike="noStrike" cap="none">
                <a:solidFill>
                  <a:schemeClr val="dk2"/>
                </a:solidFill>
                <a:latin typeface="Candara"/>
                <a:ea typeface="Candara"/>
                <a:cs typeface="Candara"/>
                <a:sym typeface="Candara"/>
              </a:defRPr>
            </a:lvl9pPr>
          </a:lstStyle>
          <a:p>
            <a:endParaRPr/>
          </a:p>
        </p:txBody>
      </p:sp>
      <p:sp>
        <p:nvSpPr>
          <p:cNvPr id="186" name="Google Shape;186;p29"/>
          <p:cNvSpPr txBox="1">
            <a:spLocks noGrp="1"/>
          </p:cNvSpPr>
          <p:nvPr>
            <p:ph type="body" idx="4"/>
          </p:nvPr>
        </p:nvSpPr>
        <p:spPr>
          <a:xfrm>
            <a:off x="4645025" y="3429000"/>
            <a:ext cx="3822192" cy="2697163"/>
          </a:xfrm>
          <a:prstGeom prst="rect">
            <a:avLst/>
          </a:prstGeom>
          <a:noFill/>
          <a:ln>
            <a:noFill/>
          </a:ln>
        </p:spPr>
        <p:txBody>
          <a:bodyPr spcFirstLastPara="1" wrap="square" lIns="91425" tIns="45700" rIns="91425" bIns="45700" anchor="t" anchorCtr="0"/>
          <a:lstStyle>
            <a:lvl1pPr marL="457200" marR="0" lvl="0"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1pPr>
            <a:lvl2pPr marL="914400" marR="0" lvl="1"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ndara"/>
                <a:ea typeface="Candara"/>
                <a:cs typeface="Candara"/>
                <a:sym typeface="Candara"/>
              </a:defRPr>
            </a:lvl2pPr>
            <a:lvl3pPr marL="1371600" marR="0" lvl="2" indent="-330200" algn="l" rtl="0">
              <a:spcBef>
                <a:spcPts val="320"/>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3pPr>
            <a:lvl4pPr marL="1828800" marR="0" lvl="3" indent="-317500" algn="l" rtl="0">
              <a:spcBef>
                <a:spcPts val="280"/>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4pPr>
            <a:lvl5pPr marL="2286000" marR="0" lvl="4" indent="-317500" algn="l" rtl="0">
              <a:spcBef>
                <a:spcPts val="280"/>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5pPr>
            <a:lvl6pPr marL="2743200" marR="0" lvl="5" indent="-330200" algn="l" rtl="0">
              <a:spcBef>
                <a:spcPts val="384"/>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6pPr>
            <a:lvl7pPr marL="3200400" marR="0" lvl="6" indent="-330200" algn="l" rtl="0">
              <a:spcBef>
                <a:spcPts val="384"/>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7pPr>
            <a:lvl8pPr marL="3657600" marR="0" lvl="7" indent="-330200" algn="l" rtl="0">
              <a:spcBef>
                <a:spcPts val="384"/>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8pPr>
            <a:lvl9pPr marL="4114800" marR="0" lvl="8" indent="-330200" algn="l" rtl="0">
              <a:spcBef>
                <a:spcPts val="384"/>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9pPr>
          </a:lstStyle>
          <a:p>
            <a:endParaRPr/>
          </a:p>
        </p:txBody>
      </p:sp>
      <p:sp>
        <p:nvSpPr>
          <p:cNvPr id="187" name="Google Shape;187;p29"/>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88" name="Google Shape;188;p29"/>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89" name="Google Shape;189;p29"/>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0"/>
        <p:cNvGrpSpPr/>
        <p:nvPr/>
      </p:nvGrpSpPr>
      <p:grpSpPr>
        <a:xfrm>
          <a:off x="0" y="0"/>
          <a:ext cx="0" cy="0"/>
          <a:chOff x="0" y="0"/>
          <a:chExt cx="0" cy="0"/>
        </a:xfrm>
      </p:grpSpPr>
      <p:sp>
        <p:nvSpPr>
          <p:cNvPr id="191" name="Google Shape;191;p30"/>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FFFFFF"/>
              </a:buClr>
              <a:buSzPts val="4400"/>
              <a:buFont typeface="Candara"/>
              <a:buNone/>
              <a:defRPr sz="4400" b="0" i="0" u="none" strike="noStrike" cap="none">
                <a:solidFill>
                  <a:srgbClr val="FFFFFF"/>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92" name="Google Shape;192;p30"/>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93" name="Google Shape;193;p30"/>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94" name="Google Shape;194;p30"/>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95"/>
        <p:cNvGrpSpPr/>
        <p:nvPr/>
      </p:nvGrpSpPr>
      <p:grpSpPr>
        <a:xfrm>
          <a:off x="0" y="0"/>
          <a:ext cx="0" cy="0"/>
          <a:chOff x="0" y="0"/>
          <a:chExt cx="0" cy="0"/>
        </a:xfrm>
      </p:grpSpPr>
      <p:sp>
        <p:nvSpPr>
          <p:cNvPr id="196" name="Google Shape;196;p31"/>
          <p:cNvSpPr/>
          <p:nvPr/>
        </p:nvSpPr>
        <p:spPr>
          <a:xfrm>
            <a:off x="228600" y="228600"/>
            <a:ext cx="8695944" cy="1426464"/>
          </a:xfrm>
          <a:prstGeom prst="roundRect">
            <a:avLst>
              <a:gd name="adj" fmla="val 7136"/>
            </a:avLst>
          </a:prstGeom>
          <a:gradFill>
            <a:gsLst>
              <a:gs pos="0">
                <a:srgbClr val="362842"/>
              </a:gs>
              <a:gs pos="90000">
                <a:srgbClr val="9275AA"/>
              </a:gs>
              <a:gs pos="100000">
                <a:srgbClr val="9275AA"/>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97" name="Google Shape;197;p31"/>
          <p:cNvGrpSpPr/>
          <p:nvPr/>
        </p:nvGrpSpPr>
        <p:grpSpPr>
          <a:xfrm>
            <a:off x="211665" y="714191"/>
            <a:ext cx="8723376" cy="1329874"/>
            <a:chOff x="-3905251" y="4294188"/>
            <a:chExt cx="13027839" cy="1892300"/>
          </a:xfrm>
        </p:grpSpPr>
        <p:sp>
          <p:nvSpPr>
            <p:cNvPr id="198" name="Google Shape;198;p31"/>
            <p:cNvSpPr/>
            <p:nvPr/>
          </p:nvSpPr>
          <p:spPr>
            <a:xfrm>
              <a:off x="4810125" y="4500563"/>
              <a:ext cx="4295775" cy="1016000"/>
            </a:xfrm>
            <a:custGeom>
              <a:avLst/>
              <a:gdLst/>
              <a:ahLst/>
              <a:cxnLst/>
              <a:rect l="0" t="0" r="0" b="0"/>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 name="Google Shape;199;p31"/>
            <p:cNvSpPr/>
            <p:nvPr/>
          </p:nvSpPr>
          <p:spPr>
            <a:xfrm>
              <a:off x="-309563" y="4318000"/>
              <a:ext cx="8280401" cy="1209675"/>
            </a:xfrm>
            <a:custGeom>
              <a:avLst/>
              <a:gdLst/>
              <a:ahLst/>
              <a:cxnLst/>
              <a:rect l="0" t="0" r="0" b="0"/>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 name="Google Shape;200;p31"/>
            <p:cNvSpPr/>
            <p:nvPr/>
          </p:nvSpPr>
          <p:spPr>
            <a:xfrm>
              <a:off x="3175" y="4335463"/>
              <a:ext cx="8166100" cy="1101725"/>
            </a:xfrm>
            <a:custGeom>
              <a:avLst/>
              <a:gdLst/>
              <a:ahLst/>
              <a:cxnLst/>
              <a:rect l="0" t="0" r="0" b="0"/>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 name="Google Shape;201;p31"/>
            <p:cNvSpPr/>
            <p:nvPr/>
          </p:nvSpPr>
          <p:spPr>
            <a:xfrm>
              <a:off x="4156075" y="4316413"/>
              <a:ext cx="4940300" cy="927100"/>
            </a:xfrm>
            <a:custGeom>
              <a:avLst/>
              <a:gdLst/>
              <a:ahLst/>
              <a:cxnLst/>
              <a:rect l="0" t="0" r="0" b="0"/>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 name="Google Shape;202;p31"/>
            <p:cNvSpPr/>
            <p:nvPr/>
          </p:nvSpPr>
          <p:spPr>
            <a:xfrm>
              <a:off x="-3905251" y="4294188"/>
              <a:ext cx="13027839" cy="1892300"/>
            </a:xfrm>
            <a:custGeom>
              <a:avLst/>
              <a:gdLst/>
              <a:ahLst/>
              <a:cxnLst/>
              <a:rect l="0" t="0" r="0" b="0"/>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03" name="Google Shape;203;p31"/>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04" name="Google Shape;204;p31"/>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05" name="Google Shape;205;p31"/>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206"/>
        <p:cNvGrpSpPr/>
        <p:nvPr/>
      </p:nvGrpSpPr>
      <p:grpSpPr>
        <a:xfrm>
          <a:off x="0" y="0"/>
          <a:ext cx="0" cy="0"/>
          <a:chOff x="0" y="0"/>
          <a:chExt cx="0" cy="0"/>
        </a:xfrm>
      </p:grpSpPr>
      <p:sp>
        <p:nvSpPr>
          <p:cNvPr id="207" name="Google Shape;207;p32"/>
          <p:cNvSpPr/>
          <p:nvPr/>
        </p:nvSpPr>
        <p:spPr>
          <a:xfrm>
            <a:off x="228600" y="228600"/>
            <a:ext cx="8695944" cy="1426464"/>
          </a:xfrm>
          <a:prstGeom prst="roundRect">
            <a:avLst>
              <a:gd name="adj" fmla="val 7136"/>
            </a:avLst>
          </a:prstGeom>
          <a:gradFill>
            <a:gsLst>
              <a:gs pos="0">
                <a:srgbClr val="362842"/>
              </a:gs>
              <a:gs pos="90000">
                <a:srgbClr val="9275AA"/>
              </a:gs>
              <a:gs pos="100000">
                <a:srgbClr val="9275AA"/>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8" name="Google Shape;208;p32"/>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09" name="Google Shape;209;p32"/>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10" name="Google Shape;210;p32"/>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211" name="Google Shape;211;p32"/>
          <p:cNvSpPr txBox="1">
            <a:spLocks noGrp="1"/>
          </p:cNvSpPr>
          <p:nvPr>
            <p:ph type="body" idx="1"/>
          </p:nvPr>
        </p:nvSpPr>
        <p:spPr>
          <a:xfrm>
            <a:off x="914400" y="3581400"/>
            <a:ext cx="3352800" cy="1905001"/>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Clr>
                <a:schemeClr val="accent1"/>
              </a:buClr>
              <a:buSzPts val="1800"/>
              <a:buFont typeface="Noto Sans Symbols"/>
              <a:buNone/>
              <a:defRPr sz="1800" b="0" i="0" u="none" strike="noStrike" cap="none">
                <a:solidFill>
                  <a:schemeClr val="dk2"/>
                </a:solidFill>
                <a:latin typeface="Candara"/>
                <a:ea typeface="Candara"/>
                <a:cs typeface="Candara"/>
                <a:sym typeface="Candara"/>
              </a:defRPr>
            </a:lvl1pPr>
            <a:lvl2pPr marL="914400" marR="0" lvl="1" indent="-228600" algn="l" rtl="0">
              <a:spcBef>
                <a:spcPts val="600"/>
              </a:spcBef>
              <a:spcAft>
                <a:spcPts val="0"/>
              </a:spcAft>
              <a:buClr>
                <a:schemeClr val="accent1"/>
              </a:buClr>
              <a:buSzPts val="1200"/>
              <a:buFont typeface="Noto Sans Symbols"/>
              <a:buNone/>
              <a:defRPr sz="1200" b="0" i="0" u="none" strike="noStrike" cap="none">
                <a:solidFill>
                  <a:schemeClr val="dk2"/>
                </a:solidFill>
                <a:latin typeface="Candara"/>
                <a:ea typeface="Candara"/>
                <a:cs typeface="Candara"/>
                <a:sym typeface="Candara"/>
              </a:defRPr>
            </a:lvl2pPr>
            <a:lvl3pPr marL="1371600" marR="0" lvl="2" indent="-228600" algn="l" rtl="0">
              <a:spcBef>
                <a:spcPts val="200"/>
              </a:spcBef>
              <a:spcAft>
                <a:spcPts val="0"/>
              </a:spcAft>
              <a:buClr>
                <a:schemeClr val="accent1"/>
              </a:buClr>
              <a:buSzPts val="1000"/>
              <a:buFont typeface="Noto Sans Symbols"/>
              <a:buNone/>
              <a:defRPr sz="1000" b="0" i="0" u="none" strike="noStrike" cap="none">
                <a:solidFill>
                  <a:schemeClr val="dk2"/>
                </a:solidFill>
                <a:latin typeface="Candara"/>
                <a:ea typeface="Candara"/>
                <a:cs typeface="Candara"/>
                <a:sym typeface="Candara"/>
              </a:defRPr>
            </a:lvl3pPr>
            <a:lvl4pPr marL="1828800" marR="0" lvl="3"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ndara"/>
                <a:ea typeface="Candara"/>
                <a:cs typeface="Candara"/>
                <a:sym typeface="Candara"/>
              </a:defRPr>
            </a:lvl4pPr>
            <a:lvl5pPr marL="2286000" marR="0" lvl="4"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ndara"/>
                <a:ea typeface="Candara"/>
                <a:cs typeface="Candara"/>
                <a:sym typeface="Candara"/>
              </a:defRPr>
            </a:lvl5pPr>
            <a:lvl6pPr marL="2743200" marR="0" lvl="5" indent="-228600" algn="l" rtl="0">
              <a:spcBef>
                <a:spcPts val="384"/>
              </a:spcBef>
              <a:spcAft>
                <a:spcPts val="0"/>
              </a:spcAft>
              <a:buClr>
                <a:schemeClr val="accent1"/>
              </a:buClr>
              <a:buSzPts val="900"/>
              <a:buFont typeface="Noto Sans Symbols"/>
              <a:buNone/>
              <a:defRPr sz="900" b="0" i="0" u="none" strike="noStrike" cap="none">
                <a:solidFill>
                  <a:schemeClr val="dk2"/>
                </a:solidFill>
                <a:latin typeface="Candara"/>
                <a:ea typeface="Candara"/>
                <a:cs typeface="Candara"/>
                <a:sym typeface="Candara"/>
              </a:defRPr>
            </a:lvl6pPr>
            <a:lvl7pPr marL="3200400" marR="0" lvl="6" indent="-228600" algn="l" rtl="0">
              <a:spcBef>
                <a:spcPts val="384"/>
              </a:spcBef>
              <a:spcAft>
                <a:spcPts val="0"/>
              </a:spcAft>
              <a:buClr>
                <a:schemeClr val="accent1"/>
              </a:buClr>
              <a:buSzPts val="900"/>
              <a:buFont typeface="Noto Sans Symbols"/>
              <a:buNone/>
              <a:defRPr sz="900" b="0" i="0" u="none" strike="noStrike" cap="none">
                <a:solidFill>
                  <a:schemeClr val="dk2"/>
                </a:solidFill>
                <a:latin typeface="Candara"/>
                <a:ea typeface="Candara"/>
                <a:cs typeface="Candara"/>
                <a:sym typeface="Candara"/>
              </a:defRPr>
            </a:lvl7pPr>
            <a:lvl8pPr marL="3657600" marR="0" lvl="7" indent="-228600" algn="l" rtl="0">
              <a:spcBef>
                <a:spcPts val="384"/>
              </a:spcBef>
              <a:spcAft>
                <a:spcPts val="0"/>
              </a:spcAft>
              <a:buClr>
                <a:schemeClr val="accent1"/>
              </a:buClr>
              <a:buSzPts val="900"/>
              <a:buFont typeface="Noto Sans Symbols"/>
              <a:buNone/>
              <a:defRPr sz="900" b="0" i="0" u="none" strike="noStrike" cap="none">
                <a:solidFill>
                  <a:schemeClr val="dk2"/>
                </a:solidFill>
                <a:latin typeface="Candara"/>
                <a:ea typeface="Candara"/>
                <a:cs typeface="Candara"/>
                <a:sym typeface="Candara"/>
              </a:defRPr>
            </a:lvl8pPr>
            <a:lvl9pPr marL="4114800" marR="0" lvl="8" indent="-228600" algn="l" rtl="0">
              <a:spcBef>
                <a:spcPts val="384"/>
              </a:spcBef>
              <a:spcAft>
                <a:spcPts val="0"/>
              </a:spcAft>
              <a:buClr>
                <a:schemeClr val="accent1"/>
              </a:buClr>
              <a:buSzPts val="900"/>
              <a:buFont typeface="Noto Sans Symbols"/>
              <a:buNone/>
              <a:defRPr sz="900" b="0" i="0" u="none" strike="noStrike" cap="none">
                <a:solidFill>
                  <a:schemeClr val="dk2"/>
                </a:solidFill>
                <a:latin typeface="Candara"/>
                <a:ea typeface="Candara"/>
                <a:cs typeface="Candara"/>
                <a:sym typeface="Candara"/>
              </a:defRPr>
            </a:lvl9pPr>
          </a:lstStyle>
          <a:p>
            <a:endParaRPr/>
          </a:p>
        </p:txBody>
      </p:sp>
      <p:grpSp>
        <p:nvGrpSpPr>
          <p:cNvPr id="212" name="Google Shape;212;p32"/>
          <p:cNvGrpSpPr/>
          <p:nvPr/>
        </p:nvGrpSpPr>
        <p:grpSpPr>
          <a:xfrm>
            <a:off x="211665" y="714191"/>
            <a:ext cx="8723376" cy="1331580"/>
            <a:chOff x="-3905250" y="4294188"/>
            <a:chExt cx="13011150" cy="1892300"/>
          </a:xfrm>
        </p:grpSpPr>
        <p:sp>
          <p:nvSpPr>
            <p:cNvPr id="213" name="Google Shape;213;p32"/>
            <p:cNvSpPr/>
            <p:nvPr/>
          </p:nvSpPr>
          <p:spPr>
            <a:xfrm>
              <a:off x="4810125" y="4500563"/>
              <a:ext cx="4295775" cy="1016000"/>
            </a:xfrm>
            <a:custGeom>
              <a:avLst/>
              <a:gdLst/>
              <a:ahLst/>
              <a:cxnLst/>
              <a:rect l="0" t="0" r="0" b="0"/>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 name="Google Shape;214;p32"/>
            <p:cNvSpPr/>
            <p:nvPr/>
          </p:nvSpPr>
          <p:spPr>
            <a:xfrm>
              <a:off x="-309563" y="4318000"/>
              <a:ext cx="8280401" cy="1209675"/>
            </a:xfrm>
            <a:custGeom>
              <a:avLst/>
              <a:gdLst/>
              <a:ahLst/>
              <a:cxnLst/>
              <a:rect l="0" t="0" r="0" b="0"/>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 name="Google Shape;215;p32"/>
            <p:cNvSpPr/>
            <p:nvPr/>
          </p:nvSpPr>
          <p:spPr>
            <a:xfrm>
              <a:off x="3175" y="4335463"/>
              <a:ext cx="8166100" cy="1101725"/>
            </a:xfrm>
            <a:custGeom>
              <a:avLst/>
              <a:gdLst/>
              <a:ahLst/>
              <a:cxnLst/>
              <a:rect l="0" t="0" r="0" b="0"/>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 name="Google Shape;216;p32"/>
            <p:cNvSpPr/>
            <p:nvPr/>
          </p:nvSpPr>
          <p:spPr>
            <a:xfrm>
              <a:off x="4156075" y="4316413"/>
              <a:ext cx="4940300" cy="927100"/>
            </a:xfrm>
            <a:custGeom>
              <a:avLst/>
              <a:gdLst/>
              <a:ahLst/>
              <a:cxnLst/>
              <a:rect l="0" t="0" r="0" b="0"/>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 name="Google Shape;217;p32"/>
            <p:cNvSpPr/>
            <p:nvPr/>
          </p:nvSpPr>
          <p:spPr>
            <a:xfrm>
              <a:off x="-3905250" y="4294188"/>
              <a:ext cx="13011150" cy="1892300"/>
            </a:xfrm>
            <a:custGeom>
              <a:avLst/>
              <a:gdLst/>
              <a:ahLst/>
              <a:cxnLst/>
              <a:rect l="0" t="0" r="0" b="0"/>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18" name="Google Shape;218;p32"/>
          <p:cNvSpPr txBox="1">
            <a:spLocks noGrp="1"/>
          </p:cNvSpPr>
          <p:nvPr>
            <p:ph type="title"/>
          </p:nvPr>
        </p:nvSpPr>
        <p:spPr>
          <a:xfrm>
            <a:off x="914400" y="2286000"/>
            <a:ext cx="3352800" cy="125272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2"/>
              </a:buClr>
              <a:buSzPts val="3200"/>
              <a:buFont typeface="Candara"/>
              <a:buNone/>
              <a:defRPr sz="3200" b="0" i="0" u="none" strike="noStrike" cap="none">
                <a:solidFill>
                  <a:schemeClr val="dk2"/>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19" name="Google Shape;219;p32"/>
          <p:cNvSpPr txBox="1">
            <a:spLocks noGrp="1"/>
          </p:cNvSpPr>
          <p:nvPr>
            <p:ph type="body" idx="2"/>
          </p:nvPr>
        </p:nvSpPr>
        <p:spPr>
          <a:xfrm>
            <a:off x="4651962" y="1828800"/>
            <a:ext cx="3904076" cy="3810000"/>
          </a:xfrm>
          <a:prstGeom prst="rect">
            <a:avLst/>
          </a:prstGeom>
          <a:noFill/>
          <a:ln>
            <a:noFill/>
          </a:ln>
        </p:spPr>
        <p:txBody>
          <a:bodyPr spcFirstLastPara="1" wrap="square" lIns="91425" tIns="45700" rIns="91425" bIns="45700" anchor="ctr" anchorCtr="0"/>
          <a:lstStyle>
            <a:lvl1pPr marL="457200" marR="0" lvl="0" indent="-368300" algn="l" rtl="0">
              <a:spcBef>
                <a:spcPts val="440"/>
              </a:spcBef>
              <a:spcAft>
                <a:spcPts val="0"/>
              </a:spcAft>
              <a:buClr>
                <a:schemeClr val="lt1"/>
              </a:buClr>
              <a:buSzPts val="2200"/>
              <a:buFont typeface="Noto Sans Symbols"/>
              <a:buChar char="∗"/>
              <a:defRPr sz="2200" b="0" i="0" u="none" strike="noStrike" cap="none">
                <a:solidFill>
                  <a:schemeClr val="dk2"/>
                </a:solidFill>
                <a:latin typeface="Candara"/>
                <a:ea typeface="Candara"/>
                <a:cs typeface="Candara"/>
                <a:sym typeface="Candara"/>
              </a:defRPr>
            </a:lvl1pPr>
            <a:lvl2pPr marL="914400" marR="0" lvl="1" indent="-355600" algn="l" rtl="0">
              <a:spcBef>
                <a:spcPts val="400"/>
              </a:spcBef>
              <a:spcAft>
                <a:spcPts val="0"/>
              </a:spcAft>
              <a:buClr>
                <a:schemeClr val="lt1"/>
              </a:buClr>
              <a:buSzPts val="2000"/>
              <a:buFont typeface="Noto Sans Symbols"/>
              <a:buChar char="∗"/>
              <a:defRPr sz="2000" b="0" i="0" u="none" strike="noStrike" cap="none">
                <a:solidFill>
                  <a:schemeClr val="dk2"/>
                </a:solidFill>
                <a:latin typeface="Candara"/>
                <a:ea typeface="Candara"/>
                <a:cs typeface="Candara"/>
                <a:sym typeface="Candara"/>
              </a:defRPr>
            </a:lvl2pPr>
            <a:lvl3pPr marL="1371600" marR="0" lvl="2" indent="-342900" algn="l" rtl="0">
              <a:spcBef>
                <a:spcPts val="360"/>
              </a:spcBef>
              <a:spcAft>
                <a:spcPts val="0"/>
              </a:spcAft>
              <a:buClr>
                <a:schemeClr val="lt1"/>
              </a:buClr>
              <a:buSzPts val="1800"/>
              <a:buFont typeface="Noto Sans Symbols"/>
              <a:buChar char="∗"/>
              <a:defRPr sz="1800" b="0" i="0" u="none" strike="noStrike" cap="none">
                <a:solidFill>
                  <a:schemeClr val="dk2"/>
                </a:solidFill>
                <a:latin typeface="Candara"/>
                <a:ea typeface="Candara"/>
                <a:cs typeface="Candara"/>
                <a:sym typeface="Candara"/>
              </a:defRPr>
            </a:lvl3pPr>
            <a:lvl4pPr marL="1828800" marR="0" lvl="3" indent="-330200" algn="l" rtl="0">
              <a:spcBef>
                <a:spcPts val="320"/>
              </a:spcBef>
              <a:spcAft>
                <a:spcPts val="0"/>
              </a:spcAft>
              <a:buClr>
                <a:schemeClr val="lt1"/>
              </a:buClr>
              <a:buSzPts val="1600"/>
              <a:buFont typeface="Noto Sans Symbols"/>
              <a:buChar char="∗"/>
              <a:defRPr sz="1600" b="0" i="0" u="none" strike="noStrike" cap="none">
                <a:solidFill>
                  <a:schemeClr val="dk2"/>
                </a:solidFill>
                <a:latin typeface="Candara"/>
                <a:ea typeface="Candara"/>
                <a:cs typeface="Candara"/>
                <a:sym typeface="Candara"/>
              </a:defRPr>
            </a:lvl4pPr>
            <a:lvl5pPr marL="2286000" marR="0" lvl="4" indent="-330200" algn="l" rtl="0">
              <a:spcBef>
                <a:spcPts val="320"/>
              </a:spcBef>
              <a:spcAft>
                <a:spcPts val="0"/>
              </a:spcAft>
              <a:buClr>
                <a:schemeClr val="lt1"/>
              </a:buClr>
              <a:buSzPts val="1600"/>
              <a:buFont typeface="Noto Sans Symbols"/>
              <a:buChar char="∗"/>
              <a:defRPr sz="1600" b="0" i="0" u="none" strike="noStrike" cap="none">
                <a:solidFill>
                  <a:schemeClr val="dk2"/>
                </a:solidFill>
                <a:latin typeface="Candara"/>
                <a:ea typeface="Candara"/>
                <a:cs typeface="Candara"/>
                <a:sym typeface="Candara"/>
              </a:defRPr>
            </a:lvl5pPr>
            <a:lvl6pPr marL="2743200" marR="0" lvl="5" indent="-355600" algn="l" rtl="0">
              <a:spcBef>
                <a:spcPts val="384"/>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6pPr>
            <a:lvl7pPr marL="3200400" marR="0" lvl="6" indent="-355600" algn="l" rtl="0">
              <a:spcBef>
                <a:spcPts val="384"/>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7pPr>
            <a:lvl8pPr marL="3657600" marR="0" lvl="7" indent="-355600" algn="l" rtl="0">
              <a:spcBef>
                <a:spcPts val="384"/>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8pPr>
            <a:lvl9pPr marL="4114800" marR="0" lvl="8" indent="-355600" algn="l" rtl="0">
              <a:spcBef>
                <a:spcPts val="384"/>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220"/>
        <p:cNvGrpSpPr/>
        <p:nvPr/>
      </p:nvGrpSpPr>
      <p:grpSpPr>
        <a:xfrm>
          <a:off x="0" y="0"/>
          <a:ext cx="0" cy="0"/>
          <a:chOff x="0" y="0"/>
          <a:chExt cx="0" cy="0"/>
        </a:xfrm>
      </p:grpSpPr>
      <p:sp>
        <p:nvSpPr>
          <p:cNvPr id="221" name="Google Shape;221;p33"/>
          <p:cNvSpPr/>
          <p:nvPr/>
        </p:nvSpPr>
        <p:spPr>
          <a:xfrm>
            <a:off x="228600" y="228600"/>
            <a:ext cx="8695944" cy="6035040"/>
          </a:xfrm>
          <a:prstGeom prst="roundRect">
            <a:avLst>
              <a:gd name="adj" fmla="val 1272"/>
            </a:avLst>
          </a:prstGeom>
          <a:gradFill>
            <a:gsLst>
              <a:gs pos="0">
                <a:srgbClr val="362842"/>
              </a:gs>
              <a:gs pos="100000">
                <a:srgbClr val="9275AA"/>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222" name="Google Shape;222;p33"/>
          <p:cNvGrpSpPr/>
          <p:nvPr/>
        </p:nvGrpSpPr>
        <p:grpSpPr>
          <a:xfrm>
            <a:off x="211665" y="5353963"/>
            <a:ext cx="8723376" cy="1331580"/>
            <a:chOff x="-3905250" y="4294188"/>
            <a:chExt cx="13011150" cy="1892300"/>
          </a:xfrm>
        </p:grpSpPr>
        <p:sp>
          <p:nvSpPr>
            <p:cNvPr id="223" name="Google Shape;223;p33"/>
            <p:cNvSpPr/>
            <p:nvPr/>
          </p:nvSpPr>
          <p:spPr>
            <a:xfrm>
              <a:off x="4810125" y="4500563"/>
              <a:ext cx="4295775" cy="1016000"/>
            </a:xfrm>
            <a:custGeom>
              <a:avLst/>
              <a:gdLst/>
              <a:ahLst/>
              <a:cxnLst/>
              <a:rect l="0" t="0" r="0" b="0"/>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 name="Google Shape;224;p33"/>
            <p:cNvSpPr/>
            <p:nvPr/>
          </p:nvSpPr>
          <p:spPr>
            <a:xfrm>
              <a:off x="-309563" y="4318000"/>
              <a:ext cx="8280401" cy="1209675"/>
            </a:xfrm>
            <a:custGeom>
              <a:avLst/>
              <a:gdLst/>
              <a:ahLst/>
              <a:cxnLst/>
              <a:rect l="0" t="0" r="0" b="0"/>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 name="Google Shape;225;p33"/>
            <p:cNvSpPr/>
            <p:nvPr/>
          </p:nvSpPr>
          <p:spPr>
            <a:xfrm>
              <a:off x="3175" y="4335463"/>
              <a:ext cx="8166100" cy="1101725"/>
            </a:xfrm>
            <a:custGeom>
              <a:avLst/>
              <a:gdLst/>
              <a:ahLst/>
              <a:cxnLst/>
              <a:rect l="0" t="0" r="0" b="0"/>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 name="Google Shape;226;p33"/>
            <p:cNvSpPr/>
            <p:nvPr/>
          </p:nvSpPr>
          <p:spPr>
            <a:xfrm>
              <a:off x="4156075" y="4316413"/>
              <a:ext cx="4940300" cy="927100"/>
            </a:xfrm>
            <a:custGeom>
              <a:avLst/>
              <a:gdLst/>
              <a:ahLst/>
              <a:cxnLst/>
              <a:rect l="0" t="0" r="0" b="0"/>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 name="Google Shape;227;p33"/>
            <p:cNvSpPr/>
            <p:nvPr/>
          </p:nvSpPr>
          <p:spPr>
            <a:xfrm>
              <a:off x="-3905250" y="4294188"/>
              <a:ext cx="13011150" cy="1892300"/>
            </a:xfrm>
            <a:custGeom>
              <a:avLst/>
              <a:gdLst/>
              <a:ahLst/>
              <a:cxnLst/>
              <a:rect l="0" t="0" r="0" b="0"/>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28" name="Google Shape;228;p33"/>
          <p:cNvSpPr txBox="1">
            <a:spLocks noGrp="1"/>
          </p:cNvSpPr>
          <p:nvPr>
            <p:ph type="title"/>
          </p:nvPr>
        </p:nvSpPr>
        <p:spPr>
          <a:xfrm>
            <a:off x="4874155" y="338667"/>
            <a:ext cx="3812645" cy="2429934"/>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FFFFFF"/>
              </a:buClr>
              <a:buSzPts val="2800"/>
              <a:buFont typeface="Candara"/>
              <a:buNone/>
              <a:defRPr sz="2800" b="0" i="0" u="none" strike="noStrike" cap="none">
                <a:solidFill>
                  <a:srgbClr val="FFFFFF"/>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29" name="Google Shape;229;p33"/>
          <p:cNvSpPr txBox="1">
            <a:spLocks noGrp="1"/>
          </p:cNvSpPr>
          <p:nvPr>
            <p:ph type="body" idx="1"/>
          </p:nvPr>
        </p:nvSpPr>
        <p:spPr>
          <a:xfrm>
            <a:off x="4868333" y="2785533"/>
            <a:ext cx="3818467" cy="2421467"/>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accent1"/>
              </a:buClr>
              <a:buSzPts val="1800"/>
              <a:buFont typeface="Noto Sans Symbols"/>
              <a:buNone/>
              <a:defRPr sz="1800" b="0" i="0" u="none" strike="noStrike" cap="none">
                <a:solidFill>
                  <a:srgbClr val="FFFFFF"/>
                </a:solidFill>
                <a:latin typeface="Candara"/>
                <a:ea typeface="Candara"/>
                <a:cs typeface="Candara"/>
                <a:sym typeface="Candara"/>
              </a:defRPr>
            </a:lvl1pPr>
            <a:lvl2pPr marL="914400" marR="0" lvl="1" indent="-228600" algn="l" rtl="0">
              <a:spcBef>
                <a:spcPts val="240"/>
              </a:spcBef>
              <a:spcAft>
                <a:spcPts val="0"/>
              </a:spcAft>
              <a:buClr>
                <a:schemeClr val="accent1"/>
              </a:buClr>
              <a:buSzPts val="1200"/>
              <a:buFont typeface="Noto Sans Symbols"/>
              <a:buNone/>
              <a:defRPr sz="1200" b="0" i="0" u="none" strike="noStrike" cap="none">
                <a:solidFill>
                  <a:schemeClr val="dk2"/>
                </a:solidFill>
                <a:latin typeface="Candara"/>
                <a:ea typeface="Candara"/>
                <a:cs typeface="Candara"/>
                <a:sym typeface="Candara"/>
              </a:defRPr>
            </a:lvl2pPr>
            <a:lvl3pPr marL="1371600" marR="0" lvl="2" indent="-228600" algn="l" rtl="0">
              <a:spcBef>
                <a:spcPts val="200"/>
              </a:spcBef>
              <a:spcAft>
                <a:spcPts val="0"/>
              </a:spcAft>
              <a:buClr>
                <a:schemeClr val="accent1"/>
              </a:buClr>
              <a:buSzPts val="1000"/>
              <a:buFont typeface="Noto Sans Symbols"/>
              <a:buNone/>
              <a:defRPr sz="1000" b="0" i="0" u="none" strike="noStrike" cap="none">
                <a:solidFill>
                  <a:schemeClr val="dk2"/>
                </a:solidFill>
                <a:latin typeface="Candara"/>
                <a:ea typeface="Candara"/>
                <a:cs typeface="Candara"/>
                <a:sym typeface="Candara"/>
              </a:defRPr>
            </a:lvl3pPr>
            <a:lvl4pPr marL="1828800" marR="0" lvl="3"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ndara"/>
                <a:ea typeface="Candara"/>
                <a:cs typeface="Candara"/>
                <a:sym typeface="Candara"/>
              </a:defRPr>
            </a:lvl4pPr>
            <a:lvl5pPr marL="2286000" marR="0" lvl="4" indent="-228600" algn="l" rtl="0">
              <a:spcBef>
                <a:spcPts val="180"/>
              </a:spcBef>
              <a:spcAft>
                <a:spcPts val="0"/>
              </a:spcAft>
              <a:buClr>
                <a:schemeClr val="accent1"/>
              </a:buClr>
              <a:buSzPts val="900"/>
              <a:buFont typeface="Noto Sans Symbols"/>
              <a:buNone/>
              <a:defRPr sz="900" b="0" i="0" u="none" strike="noStrike" cap="none">
                <a:solidFill>
                  <a:schemeClr val="dk2"/>
                </a:solidFill>
                <a:latin typeface="Candara"/>
                <a:ea typeface="Candara"/>
                <a:cs typeface="Candara"/>
                <a:sym typeface="Candara"/>
              </a:defRPr>
            </a:lvl5pPr>
            <a:lvl6pPr marL="2743200" marR="0" lvl="5" indent="-228600" algn="l" rtl="0">
              <a:spcBef>
                <a:spcPts val="384"/>
              </a:spcBef>
              <a:spcAft>
                <a:spcPts val="0"/>
              </a:spcAft>
              <a:buClr>
                <a:schemeClr val="accent1"/>
              </a:buClr>
              <a:buSzPts val="900"/>
              <a:buFont typeface="Noto Sans Symbols"/>
              <a:buNone/>
              <a:defRPr sz="900" b="0" i="0" u="none" strike="noStrike" cap="none">
                <a:solidFill>
                  <a:schemeClr val="dk2"/>
                </a:solidFill>
                <a:latin typeface="Candara"/>
                <a:ea typeface="Candara"/>
                <a:cs typeface="Candara"/>
                <a:sym typeface="Candara"/>
              </a:defRPr>
            </a:lvl6pPr>
            <a:lvl7pPr marL="3200400" marR="0" lvl="6" indent="-228600" algn="l" rtl="0">
              <a:spcBef>
                <a:spcPts val="384"/>
              </a:spcBef>
              <a:spcAft>
                <a:spcPts val="0"/>
              </a:spcAft>
              <a:buClr>
                <a:schemeClr val="accent1"/>
              </a:buClr>
              <a:buSzPts val="900"/>
              <a:buFont typeface="Noto Sans Symbols"/>
              <a:buNone/>
              <a:defRPr sz="900" b="0" i="0" u="none" strike="noStrike" cap="none">
                <a:solidFill>
                  <a:schemeClr val="dk2"/>
                </a:solidFill>
                <a:latin typeface="Candara"/>
                <a:ea typeface="Candara"/>
                <a:cs typeface="Candara"/>
                <a:sym typeface="Candara"/>
              </a:defRPr>
            </a:lvl7pPr>
            <a:lvl8pPr marL="3657600" marR="0" lvl="7" indent="-228600" algn="l" rtl="0">
              <a:spcBef>
                <a:spcPts val="384"/>
              </a:spcBef>
              <a:spcAft>
                <a:spcPts val="0"/>
              </a:spcAft>
              <a:buClr>
                <a:schemeClr val="accent1"/>
              </a:buClr>
              <a:buSzPts val="900"/>
              <a:buFont typeface="Noto Sans Symbols"/>
              <a:buNone/>
              <a:defRPr sz="900" b="0" i="0" u="none" strike="noStrike" cap="none">
                <a:solidFill>
                  <a:schemeClr val="dk2"/>
                </a:solidFill>
                <a:latin typeface="Candara"/>
                <a:ea typeface="Candara"/>
                <a:cs typeface="Candara"/>
                <a:sym typeface="Candara"/>
              </a:defRPr>
            </a:lvl8pPr>
            <a:lvl9pPr marL="4114800" marR="0" lvl="8" indent="-228600" algn="l" rtl="0">
              <a:spcBef>
                <a:spcPts val="384"/>
              </a:spcBef>
              <a:spcAft>
                <a:spcPts val="0"/>
              </a:spcAft>
              <a:buClr>
                <a:schemeClr val="accent1"/>
              </a:buClr>
              <a:buSzPts val="900"/>
              <a:buFont typeface="Noto Sans Symbols"/>
              <a:buNone/>
              <a:defRPr sz="900" b="0" i="0" u="none" strike="noStrike" cap="none">
                <a:solidFill>
                  <a:schemeClr val="dk2"/>
                </a:solidFill>
                <a:latin typeface="Candara"/>
                <a:ea typeface="Candara"/>
                <a:cs typeface="Candara"/>
                <a:sym typeface="Candara"/>
              </a:defRPr>
            </a:lvl9pPr>
          </a:lstStyle>
          <a:p>
            <a:endParaRPr/>
          </a:p>
        </p:txBody>
      </p:sp>
      <p:sp>
        <p:nvSpPr>
          <p:cNvPr id="230" name="Google Shape;230;p33"/>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31" name="Google Shape;231;p33"/>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32" name="Google Shape;232;p33"/>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233" name="Google Shape;233;p33"/>
          <p:cNvSpPr>
            <a:spLocks noGrp="1"/>
          </p:cNvSpPr>
          <p:nvPr>
            <p:ph type="pic" idx="2"/>
          </p:nvPr>
        </p:nvSpPr>
        <p:spPr>
          <a:xfrm>
            <a:off x="838200" y="1371600"/>
            <a:ext cx="3566160" cy="2926080"/>
          </a:xfrm>
          <a:prstGeom prst="roundRect">
            <a:avLst>
              <a:gd name="adj" fmla="val 3924"/>
            </a:avLst>
          </a:prstGeom>
          <a:solidFill>
            <a:schemeClr val="accent1"/>
          </a:solidFill>
          <a:ln>
            <a:noFill/>
          </a:ln>
          <a:effectLst>
            <a:reflection stA="30000" endPos="30000" dist="5000" dir="5400000" sy="-100000" algn="bl" rotWithShape="0"/>
          </a:effectLst>
        </p:spPr>
        <p:txBody>
          <a:bodyPr spcFirstLastPara="1" wrap="square" lIns="91425" tIns="45700" rIns="91425" bIns="45700" anchor="t" anchorCtr="0"/>
          <a:lstStyle>
            <a:lvl1pPr marR="0" lvl="0" algn="ctr" rtl="0">
              <a:spcBef>
                <a:spcPts val="640"/>
              </a:spcBef>
              <a:spcAft>
                <a:spcPts val="0"/>
              </a:spcAft>
              <a:buClr>
                <a:schemeClr val="accent1"/>
              </a:buClr>
              <a:buSzPts val="3200"/>
              <a:buFont typeface="Noto Sans Symbols"/>
              <a:buNone/>
              <a:defRPr sz="3200" b="0" i="0" u="none" strike="noStrike" cap="none">
                <a:solidFill>
                  <a:schemeClr val="lt1"/>
                </a:solidFill>
                <a:latin typeface="Candara"/>
                <a:ea typeface="Candara"/>
                <a:cs typeface="Candara"/>
                <a:sym typeface="Candara"/>
              </a:defRPr>
            </a:lvl1pPr>
            <a:lvl2pPr marR="0" lvl="1" algn="l" rtl="0">
              <a:spcBef>
                <a:spcPts val="560"/>
              </a:spcBef>
              <a:spcAft>
                <a:spcPts val="0"/>
              </a:spcAft>
              <a:buClr>
                <a:schemeClr val="accent1"/>
              </a:buClr>
              <a:buSzPts val="2800"/>
              <a:buFont typeface="Noto Sans Symbols"/>
              <a:buNone/>
              <a:defRPr sz="2800" b="0" i="0" u="none" strike="noStrike" cap="none">
                <a:solidFill>
                  <a:schemeClr val="dk2"/>
                </a:solidFill>
                <a:latin typeface="Candara"/>
                <a:ea typeface="Candara"/>
                <a:cs typeface="Candara"/>
                <a:sym typeface="Candara"/>
              </a:defRPr>
            </a:lvl2pPr>
            <a:lvl3pPr marR="0" lvl="2" algn="l" rtl="0">
              <a:spcBef>
                <a:spcPts val="480"/>
              </a:spcBef>
              <a:spcAft>
                <a:spcPts val="0"/>
              </a:spcAft>
              <a:buClr>
                <a:schemeClr val="accent1"/>
              </a:buClr>
              <a:buSzPts val="2400"/>
              <a:buFont typeface="Noto Sans Symbols"/>
              <a:buNone/>
              <a:defRPr sz="2400" b="0" i="0" u="none" strike="noStrike" cap="none">
                <a:solidFill>
                  <a:schemeClr val="dk2"/>
                </a:solidFill>
                <a:latin typeface="Candara"/>
                <a:ea typeface="Candara"/>
                <a:cs typeface="Candara"/>
                <a:sym typeface="Candara"/>
              </a:defRPr>
            </a:lvl3pPr>
            <a:lvl4pPr marR="0" lvl="3" algn="l" rtl="0">
              <a:spcBef>
                <a:spcPts val="400"/>
              </a:spcBef>
              <a:spcAft>
                <a:spcPts val="0"/>
              </a:spcAft>
              <a:buClr>
                <a:schemeClr val="accent1"/>
              </a:buClr>
              <a:buSzPts val="2000"/>
              <a:buFont typeface="Noto Sans Symbols"/>
              <a:buNone/>
              <a:defRPr sz="2000" b="0" i="0" u="none" strike="noStrike" cap="none">
                <a:solidFill>
                  <a:schemeClr val="dk2"/>
                </a:solidFill>
                <a:latin typeface="Candara"/>
                <a:ea typeface="Candara"/>
                <a:cs typeface="Candara"/>
                <a:sym typeface="Candara"/>
              </a:defRPr>
            </a:lvl4pPr>
            <a:lvl5pPr marR="0" lvl="4" algn="l" rtl="0">
              <a:spcBef>
                <a:spcPts val="400"/>
              </a:spcBef>
              <a:spcAft>
                <a:spcPts val="0"/>
              </a:spcAft>
              <a:buClr>
                <a:schemeClr val="accent1"/>
              </a:buClr>
              <a:buSzPts val="2000"/>
              <a:buFont typeface="Noto Sans Symbols"/>
              <a:buNone/>
              <a:defRPr sz="2000" b="0" i="0" u="none" strike="noStrike" cap="none">
                <a:solidFill>
                  <a:schemeClr val="dk2"/>
                </a:solidFill>
                <a:latin typeface="Candara"/>
                <a:ea typeface="Candara"/>
                <a:cs typeface="Candara"/>
                <a:sym typeface="Candara"/>
              </a:defRPr>
            </a:lvl5pPr>
            <a:lvl6pPr marR="0" lvl="5" algn="l" rtl="0">
              <a:spcBef>
                <a:spcPts val="384"/>
              </a:spcBef>
              <a:spcAft>
                <a:spcPts val="0"/>
              </a:spcAft>
              <a:buClr>
                <a:schemeClr val="accent1"/>
              </a:buClr>
              <a:buSzPts val="2000"/>
              <a:buFont typeface="Noto Sans Symbols"/>
              <a:buNone/>
              <a:defRPr sz="2000" b="0" i="0" u="none" strike="noStrike" cap="none">
                <a:solidFill>
                  <a:schemeClr val="dk2"/>
                </a:solidFill>
                <a:latin typeface="Candara"/>
                <a:ea typeface="Candara"/>
                <a:cs typeface="Candara"/>
                <a:sym typeface="Candara"/>
              </a:defRPr>
            </a:lvl6pPr>
            <a:lvl7pPr marR="0" lvl="6" algn="l" rtl="0">
              <a:spcBef>
                <a:spcPts val="384"/>
              </a:spcBef>
              <a:spcAft>
                <a:spcPts val="0"/>
              </a:spcAft>
              <a:buClr>
                <a:schemeClr val="accent1"/>
              </a:buClr>
              <a:buSzPts val="2000"/>
              <a:buFont typeface="Noto Sans Symbols"/>
              <a:buNone/>
              <a:defRPr sz="2000" b="0" i="0" u="none" strike="noStrike" cap="none">
                <a:solidFill>
                  <a:schemeClr val="dk2"/>
                </a:solidFill>
                <a:latin typeface="Candara"/>
                <a:ea typeface="Candara"/>
                <a:cs typeface="Candara"/>
                <a:sym typeface="Candara"/>
              </a:defRPr>
            </a:lvl7pPr>
            <a:lvl8pPr marR="0" lvl="7" algn="l" rtl="0">
              <a:spcBef>
                <a:spcPts val="384"/>
              </a:spcBef>
              <a:spcAft>
                <a:spcPts val="0"/>
              </a:spcAft>
              <a:buClr>
                <a:schemeClr val="accent1"/>
              </a:buClr>
              <a:buSzPts val="2000"/>
              <a:buFont typeface="Noto Sans Symbols"/>
              <a:buNone/>
              <a:defRPr sz="2000" b="0" i="0" u="none" strike="noStrike" cap="none">
                <a:solidFill>
                  <a:schemeClr val="dk2"/>
                </a:solidFill>
                <a:latin typeface="Candara"/>
                <a:ea typeface="Candara"/>
                <a:cs typeface="Candara"/>
                <a:sym typeface="Candara"/>
              </a:defRPr>
            </a:lvl8pPr>
            <a:lvl9pPr marR="0" lvl="8" algn="l" rtl="0">
              <a:spcBef>
                <a:spcPts val="384"/>
              </a:spcBef>
              <a:spcAft>
                <a:spcPts val="0"/>
              </a:spcAft>
              <a:buClr>
                <a:schemeClr val="accent1"/>
              </a:buClr>
              <a:buSzPts val="2000"/>
              <a:buFont typeface="Noto Sans Symbols"/>
              <a:buNone/>
              <a:defRPr sz="2000" b="0" i="0" u="none" strike="noStrike" cap="none">
                <a:solidFill>
                  <a:schemeClr val="dk2"/>
                </a:solidFill>
                <a:latin typeface="Candara"/>
                <a:ea typeface="Candara"/>
                <a:cs typeface="Candara"/>
                <a:sym typeface="Candara"/>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Google Shape;23;p4"/>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4"/>
        <p:cNvGrpSpPr/>
        <p:nvPr/>
      </p:nvGrpSpPr>
      <p:grpSpPr>
        <a:xfrm>
          <a:off x="0" y="0"/>
          <a:ext cx="0" cy="0"/>
          <a:chOff x="0" y="0"/>
          <a:chExt cx="0" cy="0"/>
        </a:xfrm>
      </p:grpSpPr>
      <p:sp>
        <p:nvSpPr>
          <p:cNvPr id="235" name="Google Shape;235;p34"/>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FFFFFF"/>
              </a:buClr>
              <a:buSzPts val="4400"/>
              <a:buFont typeface="Candara"/>
              <a:buNone/>
              <a:defRPr sz="4400" b="0" i="0" u="none" strike="noStrike" cap="none">
                <a:solidFill>
                  <a:srgbClr val="FFFFFF"/>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36" name="Google Shape;236;p34"/>
          <p:cNvSpPr txBox="1">
            <a:spLocks noGrp="1"/>
          </p:cNvSpPr>
          <p:nvPr>
            <p:ph type="body" idx="1"/>
          </p:nvPr>
        </p:nvSpPr>
        <p:spPr>
          <a:xfrm rot="5400000">
            <a:off x="2850886" y="696649"/>
            <a:ext cx="3450696" cy="7408333"/>
          </a:xfrm>
          <a:prstGeom prst="rect">
            <a:avLst/>
          </a:prstGeom>
          <a:noFill/>
          <a:ln>
            <a:noFill/>
          </a:ln>
        </p:spPr>
        <p:txBody>
          <a:bodyPr spcFirstLastPara="1" wrap="square" lIns="91425" tIns="45700" rIns="91425" bIns="45700" anchor="ctr" anchorCtr="0"/>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chemeClr val="dk2"/>
                </a:solidFill>
                <a:latin typeface="Candara"/>
                <a:ea typeface="Candara"/>
                <a:cs typeface="Candara"/>
                <a:sym typeface="Candara"/>
              </a:defRPr>
            </a:lvl1pPr>
            <a:lvl2pPr marL="914400" marR="0" lvl="1" indent="-368300" algn="l" rtl="0">
              <a:spcBef>
                <a:spcPts val="440"/>
              </a:spcBef>
              <a:spcAft>
                <a:spcPts val="0"/>
              </a:spcAft>
              <a:buClr>
                <a:schemeClr val="accent1"/>
              </a:buClr>
              <a:buSzPts val="2200"/>
              <a:buFont typeface="Noto Sans Symbols"/>
              <a:buChar char="∗"/>
              <a:defRPr sz="2200" b="0" i="0" u="none" strike="noStrike" cap="none">
                <a:solidFill>
                  <a:schemeClr val="dk2"/>
                </a:solidFill>
                <a:latin typeface="Candara"/>
                <a:ea typeface="Candara"/>
                <a:cs typeface="Candara"/>
                <a:sym typeface="Candara"/>
              </a:defRPr>
            </a:lvl2pPr>
            <a:lvl3pPr marL="1371600" marR="0" lvl="2"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3pPr>
            <a:lvl4pPr marL="1828800" marR="0" lvl="3"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ndara"/>
                <a:ea typeface="Candara"/>
                <a:cs typeface="Candara"/>
                <a:sym typeface="Candara"/>
              </a:defRPr>
            </a:lvl4pPr>
            <a:lvl5pPr marL="2286000" marR="0" lvl="4" indent="-330200" algn="l" rtl="0">
              <a:spcBef>
                <a:spcPts val="320"/>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5pPr>
            <a:lvl6pPr marL="2743200" marR="0" lvl="5"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6pPr>
            <a:lvl7pPr marL="3200400" marR="0" lvl="6"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7pPr>
            <a:lvl8pPr marL="3657600" marR="0" lvl="7"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8pPr>
            <a:lvl9pPr marL="4114800" marR="0" lvl="8"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9pPr>
          </a:lstStyle>
          <a:p>
            <a:endParaRPr/>
          </a:p>
        </p:txBody>
      </p:sp>
      <p:sp>
        <p:nvSpPr>
          <p:cNvPr id="237" name="Google Shape;237;p34"/>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38" name="Google Shape;238;p34"/>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39" name="Google Shape;239;p34"/>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40"/>
        <p:cNvGrpSpPr/>
        <p:nvPr/>
      </p:nvGrpSpPr>
      <p:grpSpPr>
        <a:xfrm>
          <a:off x="0" y="0"/>
          <a:ext cx="0" cy="0"/>
          <a:chOff x="0" y="0"/>
          <a:chExt cx="0" cy="0"/>
        </a:xfrm>
      </p:grpSpPr>
      <p:sp>
        <p:nvSpPr>
          <p:cNvPr id="241" name="Google Shape;241;p35"/>
          <p:cNvSpPr/>
          <p:nvPr/>
        </p:nvSpPr>
        <p:spPr>
          <a:xfrm>
            <a:off x="228600" y="228600"/>
            <a:ext cx="8695944" cy="1426464"/>
          </a:xfrm>
          <a:prstGeom prst="roundRect">
            <a:avLst>
              <a:gd name="adj" fmla="val 7136"/>
            </a:avLst>
          </a:prstGeom>
          <a:gradFill>
            <a:gsLst>
              <a:gs pos="0">
                <a:srgbClr val="362842"/>
              </a:gs>
              <a:gs pos="90000">
                <a:srgbClr val="9275AA"/>
              </a:gs>
              <a:gs pos="100000">
                <a:srgbClr val="9275AA"/>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2" name="Google Shape;242;p35"/>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43" name="Google Shape;243;p35"/>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44" name="Google Shape;244;p35"/>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grpSp>
        <p:nvGrpSpPr>
          <p:cNvPr id="245" name="Google Shape;245;p35"/>
          <p:cNvGrpSpPr/>
          <p:nvPr/>
        </p:nvGrpSpPr>
        <p:grpSpPr>
          <a:xfrm>
            <a:off x="211665" y="714191"/>
            <a:ext cx="8723376" cy="1331580"/>
            <a:chOff x="-3905250" y="4294188"/>
            <a:chExt cx="13011150" cy="1892300"/>
          </a:xfrm>
        </p:grpSpPr>
        <p:sp>
          <p:nvSpPr>
            <p:cNvPr id="246" name="Google Shape;246;p35"/>
            <p:cNvSpPr/>
            <p:nvPr/>
          </p:nvSpPr>
          <p:spPr>
            <a:xfrm>
              <a:off x="4810125" y="4500563"/>
              <a:ext cx="4295775" cy="1016000"/>
            </a:xfrm>
            <a:custGeom>
              <a:avLst/>
              <a:gdLst/>
              <a:ahLst/>
              <a:cxnLst/>
              <a:rect l="0" t="0" r="0" b="0"/>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 name="Google Shape;247;p35"/>
            <p:cNvSpPr/>
            <p:nvPr/>
          </p:nvSpPr>
          <p:spPr>
            <a:xfrm>
              <a:off x="-309563" y="4318000"/>
              <a:ext cx="8280401" cy="1209675"/>
            </a:xfrm>
            <a:custGeom>
              <a:avLst/>
              <a:gdLst/>
              <a:ahLst/>
              <a:cxnLst/>
              <a:rect l="0" t="0" r="0" b="0"/>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 name="Google Shape;248;p35"/>
            <p:cNvSpPr/>
            <p:nvPr/>
          </p:nvSpPr>
          <p:spPr>
            <a:xfrm>
              <a:off x="3175" y="4335463"/>
              <a:ext cx="8166100" cy="1101725"/>
            </a:xfrm>
            <a:custGeom>
              <a:avLst/>
              <a:gdLst/>
              <a:ahLst/>
              <a:cxnLst/>
              <a:rect l="0" t="0" r="0" b="0"/>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 name="Google Shape;249;p35"/>
            <p:cNvSpPr/>
            <p:nvPr/>
          </p:nvSpPr>
          <p:spPr>
            <a:xfrm>
              <a:off x="4156075" y="4316413"/>
              <a:ext cx="4940300" cy="927100"/>
            </a:xfrm>
            <a:custGeom>
              <a:avLst/>
              <a:gdLst/>
              <a:ahLst/>
              <a:cxnLst/>
              <a:rect l="0" t="0" r="0" b="0"/>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 name="Google Shape;250;p35"/>
            <p:cNvSpPr/>
            <p:nvPr/>
          </p:nvSpPr>
          <p:spPr>
            <a:xfrm>
              <a:off x="-3905250" y="4294188"/>
              <a:ext cx="13011150" cy="1892300"/>
            </a:xfrm>
            <a:custGeom>
              <a:avLst/>
              <a:gdLst/>
              <a:ahLst/>
              <a:cxnLst/>
              <a:rect l="0" t="0" r="0" b="0"/>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51" name="Google Shape;251;p35"/>
          <p:cNvSpPr txBox="1">
            <a:spLocks noGrp="1"/>
          </p:cNvSpPr>
          <p:nvPr>
            <p:ph type="title"/>
          </p:nvPr>
        </p:nvSpPr>
        <p:spPr>
          <a:xfrm rot="5400000">
            <a:off x="5414433" y="2662767"/>
            <a:ext cx="4487333" cy="2057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400"/>
              <a:buFont typeface="Candara"/>
              <a:buNone/>
              <a:defRPr sz="4400" b="0" i="0" u="none" strike="noStrike" cap="none">
                <a:solidFill>
                  <a:schemeClr val="dk2"/>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52" name="Google Shape;252;p35"/>
          <p:cNvSpPr txBox="1">
            <a:spLocks noGrp="1"/>
          </p:cNvSpPr>
          <p:nvPr>
            <p:ph type="body" idx="1"/>
          </p:nvPr>
        </p:nvSpPr>
        <p:spPr>
          <a:xfrm rot="5400000">
            <a:off x="1223433" y="681567"/>
            <a:ext cx="4487334" cy="60198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chemeClr val="dk2"/>
                </a:solidFill>
                <a:latin typeface="Candara"/>
                <a:ea typeface="Candara"/>
                <a:cs typeface="Candara"/>
                <a:sym typeface="Candara"/>
              </a:defRPr>
            </a:lvl1pPr>
            <a:lvl2pPr marL="914400" marR="0" lvl="1" indent="-368300" algn="l" rtl="0">
              <a:spcBef>
                <a:spcPts val="440"/>
              </a:spcBef>
              <a:spcAft>
                <a:spcPts val="0"/>
              </a:spcAft>
              <a:buClr>
                <a:schemeClr val="accent1"/>
              </a:buClr>
              <a:buSzPts val="2200"/>
              <a:buFont typeface="Noto Sans Symbols"/>
              <a:buChar char="∗"/>
              <a:defRPr sz="2200" b="0" i="0" u="none" strike="noStrike" cap="none">
                <a:solidFill>
                  <a:schemeClr val="dk2"/>
                </a:solidFill>
                <a:latin typeface="Candara"/>
                <a:ea typeface="Candara"/>
                <a:cs typeface="Candara"/>
                <a:sym typeface="Candara"/>
              </a:defRPr>
            </a:lvl2pPr>
            <a:lvl3pPr marL="1371600" marR="0" lvl="2"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3pPr>
            <a:lvl4pPr marL="1828800" marR="0" lvl="3"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ndara"/>
                <a:ea typeface="Candara"/>
                <a:cs typeface="Candara"/>
                <a:sym typeface="Candara"/>
              </a:defRPr>
            </a:lvl4pPr>
            <a:lvl5pPr marL="2286000" marR="0" lvl="4" indent="-330200" algn="l" rtl="0">
              <a:spcBef>
                <a:spcPts val="320"/>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5pPr>
            <a:lvl6pPr marL="2743200" marR="0" lvl="5"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6pPr>
            <a:lvl7pPr marL="3200400" marR="0" lvl="6"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7pPr>
            <a:lvl8pPr marL="3657600" marR="0" lvl="7"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8pPr>
            <a:lvl9pPr marL="4114800" marR="0" lvl="8"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54"/>
        <p:cNvGrpSpPr/>
        <p:nvPr/>
      </p:nvGrpSpPr>
      <p:grpSpPr>
        <a:xfrm>
          <a:off x="0" y="0"/>
          <a:ext cx="0" cy="0"/>
          <a:chOff x="0" y="0"/>
          <a:chExt cx="0" cy="0"/>
        </a:xfrm>
      </p:grpSpPr>
      <p:sp>
        <p:nvSpPr>
          <p:cNvPr id="255" name="Google Shape;255;p37"/>
          <p:cNvSpPr txBox="1">
            <a:spLocks noGrp="1"/>
          </p:cNvSpPr>
          <p:nvPr>
            <p:ph type="body" idx="1"/>
          </p:nvPr>
        </p:nvSpPr>
        <p:spPr>
          <a:xfrm>
            <a:off x="671757" y="1842045"/>
            <a:ext cx="6972300" cy="2641756"/>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000"/>
              </a:spcBef>
              <a:spcAft>
                <a:spcPts val="0"/>
              </a:spcAft>
              <a:buClr>
                <a:schemeClr val="dk1"/>
              </a:buClr>
              <a:buSzPts val="5000"/>
              <a:buFont typeface="Arial"/>
              <a:buNone/>
              <a:defRPr sz="5000" b="0" i="0" u="none" strike="noStrike" cap="none">
                <a:solidFill>
                  <a:schemeClr val="dk1"/>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56" name="Google Shape;256;p37" descr="W Logo_Purple_RGB.png"/>
          <p:cNvPicPr preferRelativeResize="0"/>
          <p:nvPr/>
        </p:nvPicPr>
        <p:blipFill rotWithShape="1">
          <a:blip r:embed="rId2">
            <a:alphaModFix/>
          </a:blip>
          <a:srcRect/>
          <a:stretch/>
        </p:blipFill>
        <p:spPr>
          <a:xfrm>
            <a:off x="7772400" y="378987"/>
            <a:ext cx="1371600" cy="923544"/>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57"/>
        <p:cNvGrpSpPr/>
        <p:nvPr/>
      </p:nvGrpSpPr>
      <p:grpSpPr>
        <a:xfrm>
          <a:off x="0" y="0"/>
          <a:ext cx="0" cy="0"/>
          <a:chOff x="0" y="0"/>
          <a:chExt cx="0" cy="0"/>
        </a:xfrm>
      </p:grpSpPr>
      <p:sp>
        <p:nvSpPr>
          <p:cNvPr id="258" name="Google Shape;258;p38"/>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600"/>
              </a:spcBef>
              <a:spcAft>
                <a:spcPts val="0"/>
              </a:spcAft>
              <a:buClr>
                <a:srgbClr val="33006F"/>
              </a:buClr>
              <a:buSzPts val="3000"/>
              <a:buFont typeface="Arial"/>
              <a:buNone/>
              <a:defRPr sz="3000" b="0" i="0" u="none" strike="noStrike" cap="none">
                <a:solidFill>
                  <a:srgbClr val="33006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9" name="Google Shape;259;p38"/>
          <p:cNvSpPr txBox="1">
            <a:spLocks noGrp="1"/>
          </p:cNvSpPr>
          <p:nvPr>
            <p:ph type="body" idx="2"/>
          </p:nvPr>
        </p:nvSpPr>
        <p:spPr>
          <a:xfrm>
            <a:off x="659305" y="2320239"/>
            <a:ext cx="8197114" cy="3810086"/>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33006F"/>
              </a:buClr>
              <a:buSzPts val="2400"/>
              <a:buFont typeface="Merriweather Sans"/>
              <a:buChar char="&gt;"/>
              <a:defRPr sz="2400" b="0" i="0" u="none" strike="noStrike" cap="none">
                <a:solidFill>
                  <a:srgbClr val="33006F"/>
                </a:solidFill>
                <a:latin typeface="Open Sans Light"/>
                <a:ea typeface="Open Sans Light"/>
                <a:cs typeface="Open Sans Light"/>
                <a:sym typeface="Open Sans Light"/>
              </a:defRPr>
            </a:lvl1pPr>
            <a:lvl2pPr marL="914400" marR="0" lvl="1" indent="-355600" algn="l" rtl="0">
              <a:spcBef>
                <a:spcPts val="400"/>
              </a:spcBef>
              <a:spcAft>
                <a:spcPts val="0"/>
              </a:spcAft>
              <a:buClr>
                <a:srgbClr val="33006F"/>
              </a:buClr>
              <a:buSzPts val="2000"/>
              <a:buFont typeface="Arial"/>
              <a:buChar char="–"/>
              <a:defRPr sz="2000" b="0" i="0" u="none" strike="noStrike" cap="none">
                <a:solidFill>
                  <a:srgbClr val="33006F"/>
                </a:solidFill>
                <a:latin typeface="Open Sans Light"/>
                <a:ea typeface="Open Sans Light"/>
                <a:cs typeface="Open Sans Light"/>
                <a:sym typeface="Open Sans Light"/>
              </a:defRPr>
            </a:lvl2pPr>
            <a:lvl3pPr marL="1371600" marR="0" lvl="2" indent="-342900" algn="l" rtl="0">
              <a:spcBef>
                <a:spcPts val="360"/>
              </a:spcBef>
              <a:spcAft>
                <a:spcPts val="0"/>
              </a:spcAft>
              <a:buClr>
                <a:srgbClr val="33006F"/>
              </a:buClr>
              <a:buSzPts val="1800"/>
              <a:buFont typeface="Merriweather Sans"/>
              <a:buChar char="&gt;"/>
              <a:defRPr sz="1800" b="0" i="0" u="none" strike="noStrike" cap="none">
                <a:solidFill>
                  <a:srgbClr val="33006F"/>
                </a:solidFill>
                <a:latin typeface="Open Sans Light"/>
                <a:ea typeface="Open Sans Light"/>
                <a:cs typeface="Open Sans Light"/>
                <a:sym typeface="Open Sans Light"/>
              </a:defRPr>
            </a:lvl3pPr>
            <a:lvl4pPr marL="1828800" marR="0" lvl="3" indent="-330200" algn="l" rtl="0">
              <a:spcBef>
                <a:spcPts val="320"/>
              </a:spcBef>
              <a:spcAft>
                <a:spcPts val="0"/>
              </a:spcAft>
              <a:buClr>
                <a:srgbClr val="33006F"/>
              </a:buClr>
              <a:buSzPts val="1600"/>
              <a:buFont typeface="Arial"/>
              <a:buChar char="–"/>
              <a:defRPr sz="1600" b="0" i="0" u="none" strike="noStrike" cap="none">
                <a:solidFill>
                  <a:srgbClr val="33006F"/>
                </a:solidFill>
                <a:latin typeface="Open Sans Light"/>
                <a:ea typeface="Open Sans Light"/>
                <a:cs typeface="Open Sans Light"/>
                <a:sym typeface="Open Sans Light"/>
              </a:defRPr>
            </a:lvl4pPr>
            <a:lvl5pPr marL="2286000" marR="0" lvl="4" indent="-317500" algn="l" rtl="0">
              <a:spcBef>
                <a:spcPts val="280"/>
              </a:spcBef>
              <a:spcAft>
                <a:spcPts val="0"/>
              </a:spcAft>
              <a:buClr>
                <a:srgbClr val="33006F"/>
              </a:buClr>
              <a:buSzPts val="1400"/>
              <a:buFont typeface="Merriweather Sans"/>
              <a:buChar char="&gt;"/>
              <a:defRPr sz="1400" b="0" i="0" u="none" strike="noStrike" cap="none">
                <a:solidFill>
                  <a:srgbClr val="33006F"/>
                </a:solidFill>
                <a:latin typeface="Open Sans Light"/>
                <a:ea typeface="Open Sans Light"/>
                <a:cs typeface="Open Sans Light"/>
                <a:sym typeface="Open Sans Light"/>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0" name="Google Shape;260;p38"/>
          <p:cNvSpPr txBox="1">
            <a:spLocks noGrp="1"/>
          </p:cNvSpPr>
          <p:nvPr>
            <p:ph type="body" idx="3"/>
          </p:nvPr>
        </p:nvSpPr>
        <p:spPr>
          <a:xfrm>
            <a:off x="671757" y="1730667"/>
            <a:ext cx="8184662" cy="411171"/>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480"/>
              </a:spcBef>
              <a:spcAft>
                <a:spcPts val="0"/>
              </a:spcAft>
              <a:buClr>
                <a:srgbClr val="33006F"/>
              </a:buClr>
              <a:buSzPts val="2400"/>
              <a:buFont typeface="Arial"/>
              <a:buNone/>
              <a:defRPr sz="2400" b="0" i="0" u="none" strike="noStrike" cap="none">
                <a:solidFill>
                  <a:srgbClr val="33006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61" name="Google Shape;261;p38"/>
          <p:cNvPicPr preferRelativeResize="0"/>
          <p:nvPr/>
        </p:nvPicPr>
        <p:blipFill rotWithShape="1">
          <a:blip r:embed="rId2">
            <a:alphaModFix/>
          </a:blip>
          <a:srcRect/>
          <a:stretch/>
        </p:blipFill>
        <p:spPr>
          <a:xfrm>
            <a:off x="766763" y="1364403"/>
            <a:ext cx="1103781" cy="96361"/>
          </a:xfrm>
          <a:prstGeom prst="rect">
            <a:avLst/>
          </a:prstGeom>
          <a:noFill/>
          <a:ln>
            <a:noFill/>
          </a:ln>
        </p:spPr>
      </p:pic>
      <p:pic>
        <p:nvPicPr>
          <p:cNvPr id="262" name="Google Shape;262;p38"/>
          <p:cNvPicPr preferRelativeResize="0"/>
          <p:nvPr/>
        </p:nvPicPr>
        <p:blipFill rotWithShape="1">
          <a:blip r:embed="rId3">
            <a:alphaModFix/>
          </a:blip>
          <a:srcRect/>
          <a:stretch/>
        </p:blipFill>
        <p:spPr>
          <a:xfrm>
            <a:off x="792039" y="6450899"/>
            <a:ext cx="2425295" cy="16296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263"/>
        <p:cNvGrpSpPr/>
        <p:nvPr/>
      </p:nvGrpSpPr>
      <p:grpSpPr>
        <a:xfrm>
          <a:off x="0" y="0"/>
          <a:ext cx="0" cy="0"/>
          <a:chOff x="0" y="0"/>
          <a:chExt cx="0" cy="0"/>
        </a:xfrm>
      </p:grpSpPr>
      <p:sp>
        <p:nvSpPr>
          <p:cNvPr id="264" name="Google Shape;264;p39"/>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600"/>
              </a:spcBef>
              <a:spcAft>
                <a:spcPts val="0"/>
              </a:spcAft>
              <a:buClr>
                <a:srgbClr val="33006F"/>
              </a:buClr>
              <a:buSzPts val="3000"/>
              <a:buFont typeface="Arial"/>
              <a:buNone/>
              <a:defRPr sz="3000" b="0" i="0" u="none" strike="noStrike" cap="none">
                <a:solidFill>
                  <a:srgbClr val="33006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5" name="Google Shape;265;p39"/>
          <p:cNvSpPr txBox="1">
            <a:spLocks noGrp="1"/>
          </p:cNvSpPr>
          <p:nvPr>
            <p:ph type="body" idx="2"/>
          </p:nvPr>
        </p:nvSpPr>
        <p:spPr>
          <a:xfrm>
            <a:off x="659305" y="1736725"/>
            <a:ext cx="8076956" cy="4015497"/>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33006F"/>
              </a:buClr>
              <a:buSzPts val="2400"/>
              <a:buFont typeface="Merriweather Sans"/>
              <a:buChar char="&gt;"/>
              <a:defRPr sz="2400" b="0" i="0" u="none" strike="noStrike" cap="none">
                <a:solidFill>
                  <a:srgbClr val="33006F"/>
                </a:solidFill>
                <a:latin typeface="Open Sans Light"/>
                <a:ea typeface="Open Sans Light"/>
                <a:cs typeface="Open Sans Light"/>
                <a:sym typeface="Open Sans Light"/>
              </a:defRPr>
            </a:lvl1pPr>
            <a:lvl2pPr marL="914400" marR="0" lvl="1" indent="-355600" algn="l" rtl="0">
              <a:spcBef>
                <a:spcPts val="400"/>
              </a:spcBef>
              <a:spcAft>
                <a:spcPts val="0"/>
              </a:spcAft>
              <a:buClr>
                <a:srgbClr val="33006F"/>
              </a:buClr>
              <a:buSzPts val="2000"/>
              <a:buFont typeface="Arial"/>
              <a:buChar char="–"/>
              <a:defRPr sz="2000" b="0" i="0" u="none" strike="noStrike" cap="none">
                <a:solidFill>
                  <a:srgbClr val="33006F"/>
                </a:solidFill>
                <a:latin typeface="Open Sans Light"/>
                <a:ea typeface="Open Sans Light"/>
                <a:cs typeface="Open Sans Light"/>
                <a:sym typeface="Open Sans Light"/>
              </a:defRPr>
            </a:lvl2pPr>
            <a:lvl3pPr marL="1371600" marR="0" lvl="2" indent="-342900" algn="l" rtl="0">
              <a:spcBef>
                <a:spcPts val="360"/>
              </a:spcBef>
              <a:spcAft>
                <a:spcPts val="0"/>
              </a:spcAft>
              <a:buClr>
                <a:srgbClr val="33006F"/>
              </a:buClr>
              <a:buSzPts val="1800"/>
              <a:buFont typeface="Merriweather Sans"/>
              <a:buChar char="&gt;"/>
              <a:defRPr sz="1800" b="0" i="0" u="none" strike="noStrike" cap="none">
                <a:solidFill>
                  <a:srgbClr val="33006F"/>
                </a:solidFill>
                <a:latin typeface="Open Sans Light"/>
                <a:ea typeface="Open Sans Light"/>
                <a:cs typeface="Open Sans Light"/>
                <a:sym typeface="Open Sans Light"/>
              </a:defRPr>
            </a:lvl3pPr>
            <a:lvl4pPr marL="1828800" marR="0" lvl="3" indent="-330200" algn="l" rtl="0">
              <a:spcBef>
                <a:spcPts val="320"/>
              </a:spcBef>
              <a:spcAft>
                <a:spcPts val="0"/>
              </a:spcAft>
              <a:buClr>
                <a:srgbClr val="33006F"/>
              </a:buClr>
              <a:buSzPts val="1600"/>
              <a:buFont typeface="Arial"/>
              <a:buChar char="–"/>
              <a:defRPr sz="1600" b="0" i="0" u="none" strike="noStrike" cap="none">
                <a:solidFill>
                  <a:srgbClr val="33006F"/>
                </a:solidFill>
                <a:latin typeface="Open Sans Light"/>
                <a:ea typeface="Open Sans Light"/>
                <a:cs typeface="Open Sans Light"/>
                <a:sym typeface="Open Sans Light"/>
              </a:defRPr>
            </a:lvl4pPr>
            <a:lvl5pPr marL="2286000" marR="0" lvl="4" indent="-317500" algn="l" rtl="0">
              <a:spcBef>
                <a:spcPts val="280"/>
              </a:spcBef>
              <a:spcAft>
                <a:spcPts val="0"/>
              </a:spcAft>
              <a:buClr>
                <a:srgbClr val="33006F"/>
              </a:buClr>
              <a:buSzPts val="1400"/>
              <a:buFont typeface="Merriweather Sans"/>
              <a:buChar char="&gt;"/>
              <a:defRPr sz="1400" b="0" i="0" u="none" strike="noStrike" cap="none">
                <a:solidFill>
                  <a:srgbClr val="33006F"/>
                </a:solidFill>
                <a:latin typeface="Open Sans Light"/>
                <a:ea typeface="Open Sans Light"/>
                <a:cs typeface="Open Sans Light"/>
                <a:sym typeface="Open Sans Light"/>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66" name="Google Shape;266;p39"/>
          <p:cNvPicPr preferRelativeResize="0"/>
          <p:nvPr/>
        </p:nvPicPr>
        <p:blipFill rotWithShape="1">
          <a:blip r:embed="rId2">
            <a:alphaModFix/>
          </a:blip>
          <a:srcRect/>
          <a:stretch/>
        </p:blipFill>
        <p:spPr>
          <a:xfrm>
            <a:off x="766763" y="1364403"/>
            <a:ext cx="1103781" cy="96361"/>
          </a:xfrm>
          <a:prstGeom prst="rect">
            <a:avLst/>
          </a:prstGeom>
          <a:noFill/>
          <a:ln>
            <a:noFill/>
          </a:ln>
        </p:spPr>
      </p:pic>
      <p:pic>
        <p:nvPicPr>
          <p:cNvPr id="267" name="Google Shape;267;p39"/>
          <p:cNvPicPr preferRelativeResize="0"/>
          <p:nvPr/>
        </p:nvPicPr>
        <p:blipFill rotWithShape="1">
          <a:blip r:embed="rId3">
            <a:alphaModFix/>
          </a:blip>
          <a:srcRect/>
          <a:stretch/>
        </p:blipFill>
        <p:spPr>
          <a:xfrm>
            <a:off x="792039" y="6450899"/>
            <a:ext cx="2425295" cy="16296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268"/>
        <p:cNvGrpSpPr/>
        <p:nvPr/>
      </p:nvGrpSpPr>
      <p:grpSpPr>
        <a:xfrm>
          <a:off x="0" y="0"/>
          <a:ext cx="0" cy="0"/>
          <a:chOff x="0" y="0"/>
          <a:chExt cx="0" cy="0"/>
        </a:xfrm>
      </p:grpSpPr>
      <p:sp>
        <p:nvSpPr>
          <p:cNvPr id="269" name="Google Shape;269;p40"/>
          <p:cNvSpPr>
            <a:spLocks noGrp="1"/>
          </p:cNvSpPr>
          <p:nvPr>
            <p:ph type="chart" idx="2"/>
          </p:nvPr>
        </p:nvSpPr>
        <p:spPr>
          <a:xfrm>
            <a:off x="766763" y="1736725"/>
            <a:ext cx="8021637" cy="443230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rgbClr val="33006F"/>
              </a:buClr>
              <a:buSzPts val="2400"/>
              <a:buFont typeface="Arial"/>
              <a:buNone/>
              <a:defRPr sz="2400" b="0" i="0" u="none" strike="noStrike" cap="none">
                <a:solidFill>
                  <a:srgbClr val="33006F"/>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0" name="Google Shape;270;p40"/>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600"/>
              </a:spcBef>
              <a:spcAft>
                <a:spcPts val="0"/>
              </a:spcAft>
              <a:buClr>
                <a:srgbClr val="33006F"/>
              </a:buClr>
              <a:buSzPts val="3000"/>
              <a:buFont typeface="Arial"/>
              <a:buNone/>
              <a:defRPr sz="3000" b="0" i="0" u="none" strike="noStrike" cap="none">
                <a:solidFill>
                  <a:srgbClr val="33006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71" name="Google Shape;271;p40"/>
          <p:cNvPicPr preferRelativeResize="0"/>
          <p:nvPr/>
        </p:nvPicPr>
        <p:blipFill rotWithShape="1">
          <a:blip r:embed="rId2">
            <a:alphaModFix/>
          </a:blip>
          <a:srcRect/>
          <a:stretch/>
        </p:blipFill>
        <p:spPr>
          <a:xfrm>
            <a:off x="766763" y="1364403"/>
            <a:ext cx="1103781" cy="96361"/>
          </a:xfrm>
          <a:prstGeom prst="rect">
            <a:avLst/>
          </a:prstGeom>
          <a:noFill/>
          <a:ln>
            <a:noFill/>
          </a:ln>
        </p:spPr>
      </p:pic>
      <p:pic>
        <p:nvPicPr>
          <p:cNvPr id="272" name="Google Shape;272;p40"/>
          <p:cNvPicPr preferRelativeResize="0"/>
          <p:nvPr/>
        </p:nvPicPr>
        <p:blipFill rotWithShape="1">
          <a:blip r:embed="rId3">
            <a:alphaModFix/>
          </a:blip>
          <a:srcRect/>
          <a:stretch/>
        </p:blipFill>
        <p:spPr>
          <a:xfrm>
            <a:off x="792039" y="6450899"/>
            <a:ext cx="2425295" cy="162965"/>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74"/>
        <p:cNvGrpSpPr/>
        <p:nvPr/>
      </p:nvGrpSpPr>
      <p:grpSpPr>
        <a:xfrm>
          <a:off x="0" y="0"/>
          <a:ext cx="0" cy="0"/>
          <a:chOff x="0" y="0"/>
          <a:chExt cx="0" cy="0"/>
        </a:xfrm>
      </p:grpSpPr>
      <p:sp>
        <p:nvSpPr>
          <p:cNvPr id="275" name="Google Shape;275;p42"/>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600"/>
              </a:spcBef>
              <a:spcAft>
                <a:spcPts val="0"/>
              </a:spcAft>
              <a:buClr>
                <a:srgbClr val="33006F"/>
              </a:buClr>
              <a:buSzPts val="3000"/>
              <a:buFont typeface="Arial"/>
              <a:buNone/>
              <a:defRPr sz="3000" b="0" i="0" u="none" strike="noStrike" cap="none">
                <a:solidFill>
                  <a:srgbClr val="33006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6" name="Google Shape;276;p42"/>
          <p:cNvSpPr txBox="1">
            <a:spLocks noGrp="1"/>
          </p:cNvSpPr>
          <p:nvPr>
            <p:ph type="body" idx="2"/>
          </p:nvPr>
        </p:nvSpPr>
        <p:spPr>
          <a:xfrm>
            <a:off x="659305" y="2320239"/>
            <a:ext cx="8197114" cy="3810086"/>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accent5"/>
              </a:buClr>
              <a:buSzPts val="2400"/>
              <a:buFont typeface="Merriweather Sans"/>
              <a:buChar char="&gt;"/>
              <a:defRPr sz="2400" b="0" i="0" u="none" strike="noStrike" cap="none">
                <a:solidFill>
                  <a:schemeClr val="accent5"/>
                </a:solidFill>
                <a:latin typeface="Open Sans Light"/>
                <a:ea typeface="Open Sans Light"/>
                <a:cs typeface="Open Sans Light"/>
                <a:sym typeface="Open Sans Light"/>
              </a:defRPr>
            </a:lvl1pPr>
            <a:lvl2pPr marL="914400" marR="0" lvl="1" indent="-355600" algn="l" rtl="0">
              <a:spcBef>
                <a:spcPts val="400"/>
              </a:spcBef>
              <a:spcAft>
                <a:spcPts val="0"/>
              </a:spcAft>
              <a:buClr>
                <a:schemeClr val="accent5"/>
              </a:buClr>
              <a:buSzPts val="2000"/>
              <a:buFont typeface="Arial"/>
              <a:buChar char="–"/>
              <a:defRPr sz="2000" b="0" i="0" u="none" strike="noStrike" cap="none">
                <a:solidFill>
                  <a:schemeClr val="accent5"/>
                </a:solidFill>
                <a:latin typeface="Open Sans Light"/>
                <a:ea typeface="Open Sans Light"/>
                <a:cs typeface="Open Sans Light"/>
                <a:sym typeface="Open Sans Light"/>
              </a:defRPr>
            </a:lvl2pPr>
            <a:lvl3pPr marL="1371600" marR="0" lvl="2" indent="-342900" algn="l" rtl="0">
              <a:spcBef>
                <a:spcPts val="360"/>
              </a:spcBef>
              <a:spcAft>
                <a:spcPts val="0"/>
              </a:spcAft>
              <a:buClr>
                <a:schemeClr val="accent5"/>
              </a:buClr>
              <a:buSzPts val="1800"/>
              <a:buFont typeface="Merriweather Sans"/>
              <a:buChar char="&gt;"/>
              <a:defRPr sz="1800" b="0" i="0" u="none" strike="noStrike" cap="none">
                <a:solidFill>
                  <a:schemeClr val="accent5"/>
                </a:solidFill>
                <a:latin typeface="Open Sans Light"/>
                <a:ea typeface="Open Sans Light"/>
                <a:cs typeface="Open Sans Light"/>
                <a:sym typeface="Open Sans Light"/>
              </a:defRPr>
            </a:lvl3pPr>
            <a:lvl4pPr marL="1828800" marR="0" lvl="3" indent="-330200" algn="l" rtl="0">
              <a:spcBef>
                <a:spcPts val="320"/>
              </a:spcBef>
              <a:spcAft>
                <a:spcPts val="0"/>
              </a:spcAft>
              <a:buClr>
                <a:schemeClr val="accent5"/>
              </a:buClr>
              <a:buSzPts val="1600"/>
              <a:buFont typeface="Arial"/>
              <a:buChar char="–"/>
              <a:defRPr sz="1600" b="0" i="0" u="none" strike="noStrike" cap="none">
                <a:solidFill>
                  <a:schemeClr val="accent5"/>
                </a:solidFill>
                <a:latin typeface="Open Sans Light"/>
                <a:ea typeface="Open Sans Light"/>
                <a:cs typeface="Open Sans Light"/>
                <a:sym typeface="Open Sans Light"/>
              </a:defRPr>
            </a:lvl4pPr>
            <a:lvl5pPr marL="2286000" marR="0" lvl="4" indent="-317500" algn="l" rtl="0">
              <a:spcBef>
                <a:spcPts val="280"/>
              </a:spcBef>
              <a:spcAft>
                <a:spcPts val="0"/>
              </a:spcAft>
              <a:buClr>
                <a:schemeClr val="accent5"/>
              </a:buClr>
              <a:buSzPts val="1400"/>
              <a:buFont typeface="Merriweather Sans"/>
              <a:buChar char="&gt;"/>
              <a:defRPr sz="1400" b="0" i="0" u="none" strike="noStrike" cap="none">
                <a:solidFill>
                  <a:schemeClr val="accent5"/>
                </a:solidFill>
                <a:latin typeface="Open Sans Light"/>
                <a:ea typeface="Open Sans Light"/>
                <a:cs typeface="Open Sans Light"/>
                <a:sym typeface="Open Sans Light"/>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7" name="Google Shape;277;p42"/>
          <p:cNvSpPr txBox="1">
            <a:spLocks noGrp="1"/>
          </p:cNvSpPr>
          <p:nvPr>
            <p:ph type="body" idx="3"/>
          </p:nvPr>
        </p:nvSpPr>
        <p:spPr>
          <a:xfrm>
            <a:off x="671757" y="1730667"/>
            <a:ext cx="8184662" cy="411171"/>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480"/>
              </a:spcBef>
              <a:spcAft>
                <a:spcPts val="0"/>
              </a:spcAft>
              <a:buClr>
                <a:srgbClr val="33006F"/>
              </a:buClr>
              <a:buSzPts val="2400"/>
              <a:buFont typeface="Arial"/>
              <a:buNone/>
              <a:defRPr sz="2400" b="0" i="0" u="none" strike="noStrike" cap="none">
                <a:solidFill>
                  <a:srgbClr val="33006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78" name="Google Shape;278;p42"/>
          <p:cNvPicPr preferRelativeResize="0"/>
          <p:nvPr/>
        </p:nvPicPr>
        <p:blipFill rotWithShape="1">
          <a:blip r:embed="rId2">
            <a:alphaModFix/>
          </a:blip>
          <a:srcRect/>
          <a:stretch/>
        </p:blipFill>
        <p:spPr>
          <a:xfrm>
            <a:off x="792039" y="6450899"/>
            <a:ext cx="2425295" cy="16296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279"/>
        <p:cNvGrpSpPr/>
        <p:nvPr/>
      </p:nvGrpSpPr>
      <p:grpSpPr>
        <a:xfrm>
          <a:off x="0" y="0"/>
          <a:ext cx="0" cy="0"/>
          <a:chOff x="0" y="0"/>
          <a:chExt cx="0" cy="0"/>
        </a:xfrm>
      </p:grpSpPr>
      <p:sp>
        <p:nvSpPr>
          <p:cNvPr id="280" name="Google Shape;280;p43"/>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600"/>
              </a:spcBef>
              <a:spcAft>
                <a:spcPts val="0"/>
              </a:spcAft>
              <a:buClr>
                <a:srgbClr val="33006F"/>
              </a:buClr>
              <a:buSzPts val="3000"/>
              <a:buFont typeface="Arial"/>
              <a:buNone/>
              <a:defRPr sz="3000" b="0" i="0" u="none" strike="noStrike" cap="none">
                <a:solidFill>
                  <a:srgbClr val="33006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1" name="Google Shape;281;p43"/>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accent5"/>
              </a:buClr>
              <a:buSzPts val="2400"/>
              <a:buFont typeface="Merriweather Sans"/>
              <a:buChar char="&gt;"/>
              <a:defRPr sz="2400" b="0" i="0" u="none" strike="noStrike" cap="none">
                <a:solidFill>
                  <a:schemeClr val="accent5"/>
                </a:solidFill>
                <a:latin typeface="Open Sans Light"/>
                <a:ea typeface="Open Sans Light"/>
                <a:cs typeface="Open Sans Light"/>
                <a:sym typeface="Open Sans Light"/>
              </a:defRPr>
            </a:lvl1pPr>
            <a:lvl2pPr marL="914400" marR="0" lvl="1" indent="-355600" algn="l" rtl="0">
              <a:spcBef>
                <a:spcPts val="400"/>
              </a:spcBef>
              <a:spcAft>
                <a:spcPts val="0"/>
              </a:spcAft>
              <a:buClr>
                <a:schemeClr val="accent5"/>
              </a:buClr>
              <a:buSzPts val="2000"/>
              <a:buFont typeface="Arial"/>
              <a:buChar char="–"/>
              <a:defRPr sz="2000" b="0" i="0" u="none" strike="noStrike" cap="none">
                <a:solidFill>
                  <a:schemeClr val="accent5"/>
                </a:solidFill>
                <a:latin typeface="Open Sans Light"/>
                <a:ea typeface="Open Sans Light"/>
                <a:cs typeface="Open Sans Light"/>
                <a:sym typeface="Open Sans Light"/>
              </a:defRPr>
            </a:lvl2pPr>
            <a:lvl3pPr marL="1371600" marR="0" lvl="2" indent="-342900" algn="l" rtl="0">
              <a:spcBef>
                <a:spcPts val="360"/>
              </a:spcBef>
              <a:spcAft>
                <a:spcPts val="0"/>
              </a:spcAft>
              <a:buClr>
                <a:schemeClr val="accent5"/>
              </a:buClr>
              <a:buSzPts val="1800"/>
              <a:buFont typeface="Merriweather Sans"/>
              <a:buChar char="&gt;"/>
              <a:defRPr sz="1800" b="0" i="0" u="none" strike="noStrike" cap="none">
                <a:solidFill>
                  <a:schemeClr val="accent5"/>
                </a:solidFill>
                <a:latin typeface="Open Sans Light"/>
                <a:ea typeface="Open Sans Light"/>
                <a:cs typeface="Open Sans Light"/>
                <a:sym typeface="Open Sans Light"/>
              </a:defRPr>
            </a:lvl3pPr>
            <a:lvl4pPr marL="1828800" marR="0" lvl="3" indent="-330200" algn="l" rtl="0">
              <a:spcBef>
                <a:spcPts val="320"/>
              </a:spcBef>
              <a:spcAft>
                <a:spcPts val="0"/>
              </a:spcAft>
              <a:buClr>
                <a:schemeClr val="accent5"/>
              </a:buClr>
              <a:buSzPts val="1600"/>
              <a:buFont typeface="Arial"/>
              <a:buChar char="–"/>
              <a:defRPr sz="1600" b="0" i="0" u="none" strike="noStrike" cap="none">
                <a:solidFill>
                  <a:schemeClr val="accent5"/>
                </a:solidFill>
                <a:latin typeface="Open Sans Light"/>
                <a:ea typeface="Open Sans Light"/>
                <a:cs typeface="Open Sans Light"/>
                <a:sym typeface="Open Sans Light"/>
              </a:defRPr>
            </a:lvl4pPr>
            <a:lvl5pPr marL="2286000" marR="0" lvl="4" indent="-317500" algn="l" rtl="0">
              <a:spcBef>
                <a:spcPts val="280"/>
              </a:spcBef>
              <a:spcAft>
                <a:spcPts val="0"/>
              </a:spcAft>
              <a:buClr>
                <a:schemeClr val="accent5"/>
              </a:buClr>
              <a:buSzPts val="1400"/>
              <a:buFont typeface="Merriweather Sans"/>
              <a:buChar char="&gt;"/>
              <a:defRPr sz="1400" b="0" i="0" u="none" strike="noStrike" cap="none">
                <a:solidFill>
                  <a:schemeClr val="accent5"/>
                </a:solidFill>
                <a:latin typeface="Open Sans Light"/>
                <a:ea typeface="Open Sans Light"/>
                <a:cs typeface="Open Sans Light"/>
                <a:sym typeface="Open Sans Light"/>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82" name="Google Shape;282;p43"/>
          <p:cNvPicPr preferRelativeResize="0"/>
          <p:nvPr/>
        </p:nvPicPr>
        <p:blipFill rotWithShape="1">
          <a:blip r:embed="rId2">
            <a:alphaModFix/>
          </a:blip>
          <a:srcRect/>
          <a:stretch/>
        </p:blipFill>
        <p:spPr>
          <a:xfrm>
            <a:off x="792039" y="6450899"/>
            <a:ext cx="2425295" cy="162965"/>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83"/>
        <p:cNvGrpSpPr/>
        <p:nvPr/>
      </p:nvGrpSpPr>
      <p:grpSpPr>
        <a:xfrm>
          <a:off x="0" y="0"/>
          <a:ext cx="0" cy="0"/>
          <a:chOff x="0" y="0"/>
          <a:chExt cx="0" cy="0"/>
        </a:xfrm>
      </p:grpSpPr>
      <p:sp>
        <p:nvSpPr>
          <p:cNvPr id="284" name="Google Shape;284;p44"/>
          <p:cNvSpPr txBox="1">
            <a:spLocks noGrp="1"/>
          </p:cNvSpPr>
          <p:nvPr>
            <p:ph type="body" idx="1"/>
          </p:nvPr>
        </p:nvSpPr>
        <p:spPr>
          <a:xfrm>
            <a:off x="671757" y="2046060"/>
            <a:ext cx="6972300" cy="2641756"/>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000"/>
              </a:spcBef>
              <a:spcAft>
                <a:spcPts val="0"/>
              </a:spcAft>
              <a:buClr>
                <a:schemeClr val="dk1"/>
              </a:buClr>
              <a:buSzPts val="5000"/>
              <a:buFont typeface="Arial"/>
              <a:buNone/>
              <a:defRPr sz="5000" b="0" i="0" u="none" strike="noStrike" cap="none">
                <a:solidFill>
                  <a:schemeClr val="dk1"/>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85" name="Google Shape;285;p44"/>
          <p:cNvPicPr preferRelativeResize="0"/>
          <p:nvPr/>
        </p:nvPicPr>
        <p:blipFill rotWithShape="1">
          <a:blip r:embed="rId2">
            <a:alphaModFix/>
          </a:blip>
          <a:srcRect/>
          <a:stretch/>
        </p:blipFill>
        <p:spPr>
          <a:xfrm>
            <a:off x="779463" y="4687816"/>
            <a:ext cx="1600200" cy="139700"/>
          </a:xfrm>
          <a:prstGeom prst="rect">
            <a:avLst/>
          </a:prstGeom>
          <a:noFill/>
          <a:ln>
            <a:noFill/>
          </a:ln>
        </p:spPr>
      </p:pic>
      <p:pic>
        <p:nvPicPr>
          <p:cNvPr id="286" name="Google Shape;286;p44"/>
          <p:cNvPicPr preferRelativeResize="0"/>
          <p:nvPr/>
        </p:nvPicPr>
        <p:blipFill rotWithShape="1">
          <a:blip r:embed="rId3">
            <a:alphaModFix/>
          </a:blip>
          <a:srcRect/>
          <a:stretch/>
        </p:blipFill>
        <p:spPr>
          <a:xfrm>
            <a:off x="7772400" y="407222"/>
            <a:ext cx="1371600" cy="927100"/>
          </a:xfrm>
          <a:prstGeom prst="rect">
            <a:avLst/>
          </a:prstGeom>
          <a:noFill/>
          <a:ln>
            <a:noFill/>
          </a:ln>
        </p:spPr>
      </p:pic>
      <p:pic>
        <p:nvPicPr>
          <p:cNvPr id="287" name="Google Shape;287;p44"/>
          <p:cNvPicPr preferRelativeResize="0"/>
          <p:nvPr/>
        </p:nvPicPr>
        <p:blipFill rotWithShape="1">
          <a:blip r:embed="rId4">
            <a:alphaModFix/>
          </a:blip>
          <a:srcRect/>
          <a:stretch/>
        </p:blipFill>
        <p:spPr>
          <a:xfrm>
            <a:off x="792039" y="6450899"/>
            <a:ext cx="2425295" cy="162965"/>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288"/>
        <p:cNvGrpSpPr/>
        <p:nvPr/>
      </p:nvGrpSpPr>
      <p:grpSpPr>
        <a:xfrm>
          <a:off x="0" y="0"/>
          <a:ext cx="0" cy="0"/>
          <a:chOff x="0" y="0"/>
          <a:chExt cx="0" cy="0"/>
        </a:xfrm>
      </p:grpSpPr>
      <p:sp>
        <p:nvSpPr>
          <p:cNvPr id="289" name="Google Shape;289;p45"/>
          <p:cNvSpPr>
            <a:spLocks noGrp="1"/>
          </p:cNvSpPr>
          <p:nvPr>
            <p:ph type="chart" idx="2"/>
          </p:nvPr>
        </p:nvSpPr>
        <p:spPr>
          <a:xfrm>
            <a:off x="766763" y="1736725"/>
            <a:ext cx="8021637" cy="443230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rgbClr val="999999"/>
              </a:buClr>
              <a:buSzPts val="2400"/>
              <a:buFont typeface="Arial"/>
              <a:buNone/>
              <a:defRPr sz="2400" b="0" i="0" u="none" strike="noStrike" cap="none">
                <a:solidFill>
                  <a:srgbClr val="999999"/>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0" name="Google Shape;290;p45"/>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600"/>
              </a:spcBef>
              <a:spcAft>
                <a:spcPts val="0"/>
              </a:spcAft>
              <a:buClr>
                <a:srgbClr val="33006F"/>
              </a:buClr>
              <a:buSzPts val="3000"/>
              <a:buFont typeface="Arial"/>
              <a:buNone/>
              <a:defRPr sz="3000" b="0" i="0" u="none" strike="noStrike" cap="none">
                <a:solidFill>
                  <a:srgbClr val="33006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91" name="Google Shape;291;p45"/>
          <p:cNvPicPr preferRelativeResize="0"/>
          <p:nvPr/>
        </p:nvPicPr>
        <p:blipFill rotWithShape="1">
          <a:blip r:embed="rId2">
            <a:alphaModFix/>
          </a:blip>
          <a:srcRect/>
          <a:stretch/>
        </p:blipFill>
        <p:spPr>
          <a:xfrm>
            <a:off x="792039" y="6450899"/>
            <a:ext cx="2425295" cy="16296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 name="Google Shape;29;p5"/>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Google Shape;30;p5"/>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293"/>
        <p:cNvGrpSpPr/>
        <p:nvPr/>
      </p:nvGrpSpPr>
      <p:grpSpPr>
        <a:xfrm>
          <a:off x="0" y="0"/>
          <a:ext cx="0" cy="0"/>
          <a:chOff x="0" y="0"/>
          <a:chExt cx="0" cy="0"/>
        </a:xfrm>
      </p:grpSpPr>
      <p:pic>
        <p:nvPicPr>
          <p:cNvPr id="294" name="Google Shape;294;p47"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pic>
        <p:nvPicPr>
          <p:cNvPr id="295" name="Google Shape;295;p47"/>
          <p:cNvPicPr preferRelativeResize="0"/>
          <p:nvPr/>
        </p:nvPicPr>
        <p:blipFill rotWithShape="1">
          <a:blip r:embed="rId3">
            <a:alphaModFix/>
          </a:blip>
          <a:srcRect/>
          <a:stretch/>
        </p:blipFill>
        <p:spPr>
          <a:xfrm>
            <a:off x="677334" y="6354234"/>
            <a:ext cx="2540000" cy="266700"/>
          </a:xfrm>
          <a:prstGeom prst="rect">
            <a:avLst/>
          </a:prstGeom>
          <a:noFill/>
          <a:ln>
            <a:noFill/>
          </a:ln>
        </p:spPr>
      </p:pic>
      <p:pic>
        <p:nvPicPr>
          <p:cNvPr id="296" name="Google Shape;296;p47" descr="Bar_RtAngle_7502_RGB.png"/>
          <p:cNvPicPr preferRelativeResize="0"/>
          <p:nvPr/>
        </p:nvPicPr>
        <p:blipFill rotWithShape="1">
          <a:blip r:embed="rId4">
            <a:alphaModFix/>
          </a:blip>
          <a:srcRect/>
          <a:stretch/>
        </p:blipFill>
        <p:spPr>
          <a:xfrm>
            <a:off x="813587" y="4006085"/>
            <a:ext cx="2284303" cy="112770"/>
          </a:xfrm>
          <a:prstGeom prst="rect">
            <a:avLst/>
          </a:prstGeom>
          <a:noFill/>
          <a:ln>
            <a:noFill/>
          </a:ln>
        </p:spPr>
      </p:pic>
      <p:sp>
        <p:nvSpPr>
          <p:cNvPr id="297" name="Google Shape;297;p47"/>
          <p:cNvSpPr txBox="1">
            <a:spLocks noGrp="1"/>
          </p:cNvSpPr>
          <p:nvPr>
            <p:ph type="title"/>
          </p:nvPr>
        </p:nvSpPr>
        <p:spPr>
          <a:xfrm>
            <a:off x="671757" y="1179824"/>
            <a:ext cx="6972300" cy="2641756"/>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2"/>
              </a:buClr>
              <a:buSzPts val="5000"/>
              <a:buFont typeface="Encode Sans Black"/>
              <a:buNone/>
              <a:defRPr sz="5000" b="1" i="0" u="none" strike="noStrike" cap="none">
                <a:solidFill>
                  <a:schemeClr val="lt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98"/>
        <p:cNvGrpSpPr/>
        <p:nvPr/>
      </p:nvGrpSpPr>
      <p:grpSpPr>
        <a:xfrm>
          <a:off x="0" y="0"/>
          <a:ext cx="0" cy="0"/>
          <a:chOff x="0" y="0"/>
          <a:chExt cx="0" cy="0"/>
        </a:xfrm>
      </p:grpSpPr>
      <p:sp>
        <p:nvSpPr>
          <p:cNvPr id="299" name="Google Shape;299;p48"/>
          <p:cNvSpPr txBox="1">
            <a:spLocks noGrp="1"/>
          </p:cNvSpPr>
          <p:nvPr>
            <p:ph type="body" idx="1"/>
          </p:nvPr>
        </p:nvSpPr>
        <p:spPr>
          <a:xfrm>
            <a:off x="659305" y="2320239"/>
            <a:ext cx="8197114" cy="3810086"/>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300" name="Google Shape;300;p48"/>
          <p:cNvSpPr txBox="1">
            <a:spLocks noGrp="1"/>
          </p:cNvSpPr>
          <p:nvPr>
            <p:ph type="body" idx="2"/>
          </p:nvPr>
        </p:nvSpPr>
        <p:spPr>
          <a:xfrm>
            <a:off x="671757" y="1730667"/>
            <a:ext cx="8184662" cy="411171"/>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301" name="Google Shape;301;p48"/>
          <p:cNvPicPr preferRelativeResize="0"/>
          <p:nvPr/>
        </p:nvPicPr>
        <p:blipFill rotWithShape="1">
          <a:blip r:embed="rId2">
            <a:alphaModFix/>
          </a:blip>
          <a:srcRect/>
          <a:stretch/>
        </p:blipFill>
        <p:spPr>
          <a:xfrm>
            <a:off x="6248401" y="6354234"/>
            <a:ext cx="2540000" cy="266700"/>
          </a:xfrm>
          <a:prstGeom prst="rect">
            <a:avLst/>
          </a:prstGeom>
          <a:noFill/>
          <a:ln>
            <a:noFill/>
          </a:ln>
        </p:spPr>
      </p:pic>
      <p:pic>
        <p:nvPicPr>
          <p:cNvPr id="302" name="Google Shape;302;p48"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
        <p:nvSpPr>
          <p:cNvPr id="303" name="Google Shape;303;p48"/>
          <p:cNvSpPr txBox="1">
            <a:spLocks noGrp="1"/>
          </p:cNvSpPr>
          <p:nvPr>
            <p:ph type="title"/>
          </p:nvPr>
        </p:nvSpPr>
        <p:spPr>
          <a:xfrm>
            <a:off x="671757" y="365069"/>
            <a:ext cx="8184662" cy="99844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2"/>
              </a:buClr>
              <a:buSzPts val="3000"/>
              <a:buFont typeface="Encode Sans Black"/>
              <a:buNone/>
              <a:defRPr sz="3000" b="1" i="0" u="none" strike="noStrike" cap="none">
                <a:solidFill>
                  <a:schemeClr val="lt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rgbClr val="4B2E83"/>
        </a:solidFill>
        <a:effectLst/>
      </p:bgPr>
    </p:bg>
    <p:spTree>
      <p:nvGrpSpPr>
        <p:cNvPr id="1" name="Shape 304"/>
        <p:cNvGrpSpPr/>
        <p:nvPr/>
      </p:nvGrpSpPr>
      <p:grpSpPr>
        <a:xfrm>
          <a:off x="0" y="0"/>
          <a:ext cx="0" cy="0"/>
          <a:chOff x="0" y="0"/>
          <a:chExt cx="0" cy="0"/>
        </a:xfrm>
      </p:grpSpPr>
      <p:pic>
        <p:nvPicPr>
          <p:cNvPr id="305" name="Google Shape;305;p49"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sp>
        <p:nvSpPr>
          <p:cNvPr id="306" name="Google Shape;306;p49"/>
          <p:cNvSpPr txBox="1">
            <a:spLocks noGrp="1"/>
          </p:cNvSpPr>
          <p:nvPr>
            <p:ph type="body" idx="1"/>
          </p:nvPr>
        </p:nvSpPr>
        <p:spPr>
          <a:xfrm>
            <a:off x="659305" y="1736725"/>
            <a:ext cx="8076956" cy="4015497"/>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307" name="Google Shape;307;p49"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
        <p:nvSpPr>
          <p:cNvPr id="308" name="Google Shape;308;p49"/>
          <p:cNvSpPr txBox="1">
            <a:spLocks noGrp="1"/>
          </p:cNvSpPr>
          <p:nvPr>
            <p:ph type="title"/>
          </p:nvPr>
        </p:nvSpPr>
        <p:spPr>
          <a:xfrm>
            <a:off x="671756" y="371511"/>
            <a:ext cx="8064505" cy="99199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2"/>
              </a:buClr>
              <a:buSzPts val="3000"/>
              <a:buFont typeface="Encode Sans Black"/>
              <a:buNone/>
              <a:defRPr sz="3000" b="1" i="0" u="none" strike="noStrike" cap="none">
                <a:solidFill>
                  <a:schemeClr val="lt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309"/>
        <p:cNvGrpSpPr/>
        <p:nvPr/>
      </p:nvGrpSpPr>
      <p:grpSpPr>
        <a:xfrm>
          <a:off x="0" y="0"/>
          <a:ext cx="0" cy="0"/>
          <a:chOff x="0" y="0"/>
          <a:chExt cx="0" cy="0"/>
        </a:xfrm>
      </p:grpSpPr>
      <p:pic>
        <p:nvPicPr>
          <p:cNvPr id="310" name="Google Shape;310;p50"/>
          <p:cNvPicPr preferRelativeResize="0"/>
          <p:nvPr/>
        </p:nvPicPr>
        <p:blipFill rotWithShape="1">
          <a:blip r:embed="rId2">
            <a:alphaModFix/>
          </a:blip>
          <a:srcRect/>
          <a:stretch/>
        </p:blipFill>
        <p:spPr>
          <a:xfrm>
            <a:off x="6248401" y="6354234"/>
            <a:ext cx="2540000" cy="266700"/>
          </a:xfrm>
          <a:prstGeom prst="rect">
            <a:avLst/>
          </a:prstGeom>
          <a:noFill/>
          <a:ln>
            <a:noFill/>
          </a:ln>
        </p:spPr>
      </p:pic>
      <p:sp>
        <p:nvSpPr>
          <p:cNvPr id="311" name="Google Shape;311;p50"/>
          <p:cNvSpPr>
            <a:spLocks noGrp="1"/>
          </p:cNvSpPr>
          <p:nvPr>
            <p:ph type="chart" idx="2"/>
          </p:nvPr>
        </p:nvSpPr>
        <p:spPr>
          <a:xfrm>
            <a:off x="766763" y="1736725"/>
            <a:ext cx="8021637" cy="443230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rgbClr val="FFFFFF"/>
              </a:buClr>
              <a:buSzPts val="2400"/>
              <a:buFont typeface="Arial"/>
              <a:buNone/>
              <a:defRPr sz="2400" b="0" i="1" u="none" strike="noStrike" cap="none">
                <a:solidFill>
                  <a:srgbClr val="FFFFFF"/>
                </a:solidFill>
                <a:latin typeface="Open Sans Light"/>
                <a:ea typeface="Open Sans Light"/>
                <a:cs typeface="Open Sans Light"/>
                <a:sym typeface="Open Sans Light"/>
              </a:defRPr>
            </a:lvl1pPr>
            <a:lvl2pPr marR="0" lvl="1"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312" name="Google Shape;312;p50"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
        <p:nvSpPr>
          <p:cNvPr id="313" name="Google Shape;313;p50"/>
          <p:cNvSpPr txBox="1">
            <a:spLocks noGrp="1"/>
          </p:cNvSpPr>
          <p:nvPr>
            <p:ph type="title"/>
          </p:nvPr>
        </p:nvSpPr>
        <p:spPr>
          <a:xfrm>
            <a:off x="671756" y="371511"/>
            <a:ext cx="8116644" cy="99199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2"/>
              </a:buClr>
              <a:buSzPts val="3000"/>
              <a:buFont typeface="Encode Sans Black"/>
              <a:buNone/>
              <a:defRPr sz="3000" b="1" i="0" u="none" strike="noStrike" cap="none">
                <a:solidFill>
                  <a:schemeClr val="lt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315"/>
        <p:cNvGrpSpPr/>
        <p:nvPr/>
      </p:nvGrpSpPr>
      <p:grpSpPr>
        <a:xfrm>
          <a:off x="0" y="0"/>
          <a:ext cx="0" cy="0"/>
          <a:chOff x="0" y="0"/>
          <a:chExt cx="0" cy="0"/>
        </a:xfrm>
      </p:grpSpPr>
      <p:sp>
        <p:nvSpPr>
          <p:cNvPr id="316" name="Google Shape;316;p52"/>
          <p:cNvSpPr txBox="1">
            <a:spLocks noGrp="1"/>
          </p:cNvSpPr>
          <p:nvPr>
            <p:ph type="body" idx="1"/>
          </p:nvPr>
        </p:nvSpPr>
        <p:spPr>
          <a:xfrm>
            <a:off x="671757" y="2320239"/>
            <a:ext cx="8197114" cy="3810086"/>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7" name="Google Shape;317;p52"/>
          <p:cNvSpPr txBox="1">
            <a:spLocks noGrp="1"/>
          </p:cNvSpPr>
          <p:nvPr>
            <p:ph type="body" idx="2"/>
          </p:nvPr>
        </p:nvSpPr>
        <p:spPr>
          <a:xfrm>
            <a:off x="671757" y="1730667"/>
            <a:ext cx="8184662" cy="411171"/>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18" name="Google Shape;318;p52"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319" name="Google Shape;319;p52" descr="Bar_RtAngle_HEX.png"/>
          <p:cNvPicPr preferRelativeResize="0"/>
          <p:nvPr/>
        </p:nvPicPr>
        <p:blipFill rotWithShape="1">
          <a:blip r:embed="rId3">
            <a:alphaModFix/>
          </a:blip>
          <a:srcRect/>
          <a:stretch/>
        </p:blipFill>
        <p:spPr>
          <a:xfrm>
            <a:off x="781050" y="1402894"/>
            <a:ext cx="1371201" cy="69644"/>
          </a:xfrm>
          <a:prstGeom prst="rect">
            <a:avLst/>
          </a:prstGeom>
          <a:noFill/>
          <a:ln>
            <a:noFill/>
          </a:ln>
        </p:spPr>
      </p:pic>
      <p:sp>
        <p:nvSpPr>
          <p:cNvPr id="320" name="Google Shape;320;p52"/>
          <p:cNvSpPr txBox="1">
            <a:spLocks noGrp="1"/>
          </p:cNvSpPr>
          <p:nvPr>
            <p:ph type="title"/>
          </p:nvPr>
        </p:nvSpPr>
        <p:spPr>
          <a:xfrm>
            <a:off x="671757" y="365125"/>
            <a:ext cx="8184662" cy="998383"/>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21"/>
        <p:cNvGrpSpPr/>
        <p:nvPr/>
      </p:nvGrpSpPr>
      <p:grpSpPr>
        <a:xfrm>
          <a:off x="0" y="0"/>
          <a:ext cx="0" cy="0"/>
          <a:chOff x="0" y="0"/>
          <a:chExt cx="0" cy="0"/>
        </a:xfrm>
      </p:grpSpPr>
      <p:pic>
        <p:nvPicPr>
          <p:cNvPr id="322" name="Google Shape;322;p53"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323" name="Google Shape;323;p53" descr="Wordmark_center_Purple_HEX.png"/>
          <p:cNvPicPr preferRelativeResize="0"/>
          <p:nvPr/>
        </p:nvPicPr>
        <p:blipFill rotWithShape="1">
          <a:blip r:embed="rId3">
            <a:alphaModFix/>
          </a:blip>
          <a:srcRect/>
          <a:stretch/>
        </p:blipFill>
        <p:spPr>
          <a:xfrm>
            <a:off x="792039" y="6487457"/>
            <a:ext cx="2425295" cy="163374"/>
          </a:xfrm>
          <a:prstGeom prst="rect">
            <a:avLst/>
          </a:prstGeom>
          <a:noFill/>
          <a:ln>
            <a:noFill/>
          </a:ln>
        </p:spPr>
      </p:pic>
      <p:pic>
        <p:nvPicPr>
          <p:cNvPr id="324" name="Google Shape;324;p53" descr="Bar_RtAngle_HEX.png"/>
          <p:cNvPicPr preferRelativeResize="0"/>
          <p:nvPr/>
        </p:nvPicPr>
        <p:blipFill rotWithShape="1">
          <a:blip r:embed="rId4">
            <a:alphaModFix/>
          </a:blip>
          <a:srcRect/>
          <a:stretch/>
        </p:blipFill>
        <p:spPr>
          <a:xfrm>
            <a:off x="792039" y="3947767"/>
            <a:ext cx="2451418" cy="124509"/>
          </a:xfrm>
          <a:prstGeom prst="rect">
            <a:avLst/>
          </a:prstGeom>
          <a:noFill/>
          <a:ln>
            <a:noFill/>
          </a:ln>
        </p:spPr>
      </p:pic>
      <p:sp>
        <p:nvSpPr>
          <p:cNvPr id="325" name="Google Shape;325;p53"/>
          <p:cNvSpPr txBox="1">
            <a:spLocks noGrp="1"/>
          </p:cNvSpPr>
          <p:nvPr>
            <p:ph type="title"/>
          </p:nvPr>
        </p:nvSpPr>
        <p:spPr>
          <a:xfrm>
            <a:off x="671757" y="939146"/>
            <a:ext cx="6972300" cy="2871103"/>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5000"/>
              <a:buFont typeface="Encode Sans Black"/>
              <a:buNone/>
              <a:defRPr sz="5000" b="1" i="0" u="none" strike="noStrike" cap="non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326"/>
        <p:cNvGrpSpPr/>
        <p:nvPr/>
      </p:nvGrpSpPr>
      <p:grpSpPr>
        <a:xfrm>
          <a:off x="0" y="0"/>
          <a:ext cx="0" cy="0"/>
          <a:chOff x="0" y="0"/>
          <a:chExt cx="0" cy="0"/>
        </a:xfrm>
      </p:grpSpPr>
      <p:sp>
        <p:nvSpPr>
          <p:cNvPr id="327" name="Google Shape;327;p54"/>
          <p:cNvSpPr txBox="1">
            <a:spLocks noGrp="1"/>
          </p:cNvSpPr>
          <p:nvPr>
            <p:ph type="body" idx="1"/>
          </p:nvPr>
        </p:nvSpPr>
        <p:spPr>
          <a:xfrm>
            <a:off x="659305" y="1736725"/>
            <a:ext cx="8076956" cy="4015497"/>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28" name="Google Shape;328;p54" descr="Wordmark_center_Purple_HEX.png"/>
          <p:cNvPicPr preferRelativeResize="0"/>
          <p:nvPr/>
        </p:nvPicPr>
        <p:blipFill rotWithShape="1">
          <a:blip r:embed="rId2">
            <a:alphaModFix/>
          </a:blip>
          <a:srcRect/>
          <a:stretch/>
        </p:blipFill>
        <p:spPr>
          <a:xfrm>
            <a:off x="6382155" y="6487457"/>
            <a:ext cx="2425295" cy="163374"/>
          </a:xfrm>
          <a:prstGeom prst="rect">
            <a:avLst/>
          </a:prstGeom>
          <a:noFill/>
          <a:ln>
            <a:noFill/>
          </a:ln>
        </p:spPr>
      </p:pic>
      <p:pic>
        <p:nvPicPr>
          <p:cNvPr id="329" name="Google Shape;329;p54" descr="Bar_RtAngle_HEX.png"/>
          <p:cNvPicPr preferRelativeResize="0"/>
          <p:nvPr/>
        </p:nvPicPr>
        <p:blipFill rotWithShape="1">
          <a:blip r:embed="rId3">
            <a:alphaModFix/>
          </a:blip>
          <a:srcRect/>
          <a:stretch/>
        </p:blipFill>
        <p:spPr>
          <a:xfrm>
            <a:off x="781050" y="1402894"/>
            <a:ext cx="1371201" cy="69644"/>
          </a:xfrm>
          <a:prstGeom prst="rect">
            <a:avLst/>
          </a:prstGeom>
          <a:noFill/>
          <a:ln>
            <a:noFill/>
          </a:ln>
        </p:spPr>
      </p:pic>
      <p:sp>
        <p:nvSpPr>
          <p:cNvPr id="330" name="Google Shape;330;p54"/>
          <p:cNvSpPr txBox="1">
            <a:spLocks noGrp="1"/>
          </p:cNvSpPr>
          <p:nvPr>
            <p:ph type="title"/>
          </p:nvPr>
        </p:nvSpPr>
        <p:spPr>
          <a:xfrm>
            <a:off x="671755" y="365125"/>
            <a:ext cx="8064505" cy="998383"/>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331"/>
        <p:cNvGrpSpPr/>
        <p:nvPr/>
      </p:nvGrpSpPr>
      <p:grpSpPr>
        <a:xfrm>
          <a:off x="0" y="0"/>
          <a:ext cx="0" cy="0"/>
          <a:chOff x="0" y="0"/>
          <a:chExt cx="0" cy="0"/>
        </a:xfrm>
      </p:grpSpPr>
      <p:sp>
        <p:nvSpPr>
          <p:cNvPr id="332" name="Google Shape;332;p55"/>
          <p:cNvSpPr>
            <a:spLocks noGrp="1"/>
          </p:cNvSpPr>
          <p:nvPr>
            <p:ph type="chart" idx="2"/>
          </p:nvPr>
        </p:nvSpPr>
        <p:spPr>
          <a:xfrm>
            <a:off x="671757" y="1736725"/>
            <a:ext cx="8184662" cy="443230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rgbClr val="4B2E83"/>
              </a:buClr>
              <a:buSzPts val="2400"/>
              <a:buFont typeface="Arial"/>
              <a:buNone/>
              <a:defRPr sz="2400" b="0" i="1" u="none" strike="noStrike" cap="none">
                <a:solidFill>
                  <a:srgbClr val="4B2E83"/>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33" name="Google Shape;333;p55"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334" name="Google Shape;334;p55" descr="Bar_RtAngle_HEX.png"/>
          <p:cNvPicPr preferRelativeResize="0"/>
          <p:nvPr/>
        </p:nvPicPr>
        <p:blipFill rotWithShape="1">
          <a:blip r:embed="rId3">
            <a:alphaModFix/>
          </a:blip>
          <a:srcRect/>
          <a:stretch/>
        </p:blipFill>
        <p:spPr>
          <a:xfrm>
            <a:off x="781050" y="1402894"/>
            <a:ext cx="1371201" cy="69644"/>
          </a:xfrm>
          <a:prstGeom prst="rect">
            <a:avLst/>
          </a:prstGeom>
          <a:noFill/>
          <a:ln>
            <a:noFill/>
          </a:ln>
        </p:spPr>
      </p:pic>
      <p:sp>
        <p:nvSpPr>
          <p:cNvPr id="335" name="Google Shape;335;p55"/>
          <p:cNvSpPr txBox="1">
            <a:spLocks noGrp="1"/>
          </p:cNvSpPr>
          <p:nvPr>
            <p:ph type="title"/>
          </p:nvPr>
        </p:nvSpPr>
        <p:spPr>
          <a:xfrm>
            <a:off x="671755" y="371510"/>
            <a:ext cx="8184663" cy="99199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337"/>
        <p:cNvGrpSpPr/>
        <p:nvPr/>
      </p:nvGrpSpPr>
      <p:grpSpPr>
        <a:xfrm>
          <a:off x="0" y="0"/>
          <a:ext cx="0" cy="0"/>
          <a:chOff x="0" y="0"/>
          <a:chExt cx="0" cy="0"/>
        </a:xfrm>
      </p:grpSpPr>
      <p:sp>
        <p:nvSpPr>
          <p:cNvPr id="338" name="Google Shape;338;p57"/>
          <p:cNvSpPr txBox="1">
            <a:spLocks noGrp="1"/>
          </p:cNvSpPr>
          <p:nvPr>
            <p:ph type="body" idx="1"/>
          </p:nvPr>
        </p:nvSpPr>
        <p:spPr>
          <a:xfrm>
            <a:off x="659305" y="1736725"/>
            <a:ext cx="8196210" cy="4015497"/>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39" name="Google Shape;339;p57"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340" name="Google Shape;340;p57"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
        <p:nvSpPr>
          <p:cNvPr id="341" name="Google Shape;341;p57"/>
          <p:cNvSpPr txBox="1">
            <a:spLocks noGrp="1"/>
          </p:cNvSpPr>
          <p:nvPr>
            <p:ph type="title"/>
          </p:nvPr>
        </p:nvSpPr>
        <p:spPr>
          <a:xfrm>
            <a:off x="671756" y="371511"/>
            <a:ext cx="8183759" cy="99199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42"/>
        <p:cNvGrpSpPr/>
        <p:nvPr/>
      </p:nvGrpSpPr>
      <p:grpSpPr>
        <a:xfrm>
          <a:off x="0" y="0"/>
          <a:ext cx="0" cy="0"/>
          <a:chOff x="0" y="0"/>
          <a:chExt cx="0" cy="0"/>
        </a:xfrm>
      </p:grpSpPr>
      <p:pic>
        <p:nvPicPr>
          <p:cNvPr id="343" name="Google Shape;343;p58"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344" name="Google Shape;344;p58" descr="Wordmark_center_Purple_HEX.png"/>
          <p:cNvPicPr preferRelativeResize="0"/>
          <p:nvPr/>
        </p:nvPicPr>
        <p:blipFill rotWithShape="1">
          <a:blip r:embed="rId3">
            <a:alphaModFix/>
          </a:blip>
          <a:srcRect/>
          <a:stretch/>
        </p:blipFill>
        <p:spPr>
          <a:xfrm>
            <a:off x="792039" y="6487457"/>
            <a:ext cx="2425295" cy="163374"/>
          </a:xfrm>
          <a:prstGeom prst="rect">
            <a:avLst/>
          </a:prstGeom>
          <a:noFill/>
          <a:ln>
            <a:noFill/>
          </a:ln>
        </p:spPr>
      </p:pic>
      <p:pic>
        <p:nvPicPr>
          <p:cNvPr id="345" name="Google Shape;345;p58" descr="Bar_RtAngle_7502_RGB.png"/>
          <p:cNvPicPr preferRelativeResize="0"/>
          <p:nvPr/>
        </p:nvPicPr>
        <p:blipFill rotWithShape="1">
          <a:blip r:embed="rId4">
            <a:alphaModFix/>
          </a:blip>
          <a:srcRect/>
          <a:stretch/>
        </p:blipFill>
        <p:spPr>
          <a:xfrm>
            <a:off x="813587" y="4006085"/>
            <a:ext cx="2284303" cy="112770"/>
          </a:xfrm>
          <a:prstGeom prst="rect">
            <a:avLst/>
          </a:prstGeom>
          <a:noFill/>
          <a:ln>
            <a:noFill/>
          </a:ln>
        </p:spPr>
      </p:pic>
      <p:sp>
        <p:nvSpPr>
          <p:cNvPr id="346" name="Google Shape;346;p58"/>
          <p:cNvSpPr txBox="1">
            <a:spLocks noGrp="1"/>
          </p:cNvSpPr>
          <p:nvPr>
            <p:ph type="title"/>
          </p:nvPr>
        </p:nvSpPr>
        <p:spPr>
          <a:xfrm>
            <a:off x="671757" y="1167124"/>
            <a:ext cx="6972300" cy="2641756"/>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4B2E83"/>
              </a:buClr>
              <a:buSzPts val="5000"/>
              <a:buFont typeface="Encode Sans Black"/>
              <a:buNone/>
              <a:defRPr sz="5000" b="1" i="0" u="none" strike="noStrike" cap="none">
                <a:solidFill>
                  <a:srgbClr val="4B2E83"/>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 name="Google Shape;35;p6"/>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6"/>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6"/>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347"/>
        <p:cNvGrpSpPr/>
        <p:nvPr/>
      </p:nvGrpSpPr>
      <p:grpSpPr>
        <a:xfrm>
          <a:off x="0" y="0"/>
          <a:ext cx="0" cy="0"/>
          <a:chOff x="0" y="0"/>
          <a:chExt cx="0" cy="0"/>
        </a:xfrm>
      </p:grpSpPr>
      <p:sp>
        <p:nvSpPr>
          <p:cNvPr id="348" name="Google Shape;348;p59"/>
          <p:cNvSpPr txBox="1">
            <a:spLocks noGrp="1"/>
          </p:cNvSpPr>
          <p:nvPr>
            <p:ph type="body" idx="1"/>
          </p:nvPr>
        </p:nvSpPr>
        <p:spPr>
          <a:xfrm>
            <a:off x="659305" y="2320239"/>
            <a:ext cx="8197114" cy="3810086"/>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9" name="Google Shape;349;p59"/>
          <p:cNvSpPr txBox="1">
            <a:spLocks noGrp="1"/>
          </p:cNvSpPr>
          <p:nvPr>
            <p:ph type="body" idx="2"/>
          </p:nvPr>
        </p:nvSpPr>
        <p:spPr>
          <a:xfrm>
            <a:off x="671757" y="1730667"/>
            <a:ext cx="8184662" cy="411171"/>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50" name="Google Shape;350;p59" descr="Wordmark_center_Purple_HEX.png"/>
          <p:cNvPicPr preferRelativeResize="0"/>
          <p:nvPr/>
        </p:nvPicPr>
        <p:blipFill rotWithShape="1">
          <a:blip r:embed="rId2">
            <a:alphaModFix/>
          </a:blip>
          <a:srcRect/>
          <a:stretch/>
        </p:blipFill>
        <p:spPr>
          <a:xfrm>
            <a:off x="6382155" y="6487457"/>
            <a:ext cx="2425295" cy="163374"/>
          </a:xfrm>
          <a:prstGeom prst="rect">
            <a:avLst/>
          </a:prstGeom>
          <a:noFill/>
          <a:ln>
            <a:noFill/>
          </a:ln>
        </p:spPr>
      </p:pic>
      <p:pic>
        <p:nvPicPr>
          <p:cNvPr id="351" name="Google Shape;351;p59"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
        <p:nvSpPr>
          <p:cNvPr id="352" name="Google Shape;352;p59"/>
          <p:cNvSpPr txBox="1">
            <a:spLocks noGrp="1"/>
          </p:cNvSpPr>
          <p:nvPr>
            <p:ph type="title"/>
          </p:nvPr>
        </p:nvSpPr>
        <p:spPr>
          <a:xfrm>
            <a:off x="671756" y="371511"/>
            <a:ext cx="8184663" cy="99199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4B2E83"/>
              </a:buClr>
              <a:buSzPts val="3000"/>
              <a:buFont typeface="Encode Sans Black"/>
              <a:buNone/>
              <a:defRPr sz="3000" b="1" i="0" u="none" strike="noStrike" cap="none">
                <a:solidFill>
                  <a:srgbClr val="4B2E83"/>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353"/>
        <p:cNvGrpSpPr/>
        <p:nvPr/>
      </p:nvGrpSpPr>
      <p:grpSpPr>
        <a:xfrm>
          <a:off x="0" y="0"/>
          <a:ext cx="0" cy="0"/>
          <a:chOff x="0" y="0"/>
          <a:chExt cx="0" cy="0"/>
        </a:xfrm>
      </p:grpSpPr>
      <p:sp>
        <p:nvSpPr>
          <p:cNvPr id="354" name="Google Shape;354;p60"/>
          <p:cNvSpPr>
            <a:spLocks noGrp="1"/>
          </p:cNvSpPr>
          <p:nvPr>
            <p:ph type="chart" idx="2"/>
          </p:nvPr>
        </p:nvSpPr>
        <p:spPr>
          <a:xfrm>
            <a:off x="766763" y="1736725"/>
            <a:ext cx="8021637" cy="443230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55" name="Google Shape;355;p60" descr="Wordmark_center_Purple_HEX.png"/>
          <p:cNvPicPr preferRelativeResize="0"/>
          <p:nvPr/>
        </p:nvPicPr>
        <p:blipFill rotWithShape="1">
          <a:blip r:embed="rId2">
            <a:alphaModFix/>
          </a:blip>
          <a:srcRect/>
          <a:stretch/>
        </p:blipFill>
        <p:spPr>
          <a:xfrm>
            <a:off x="6363105" y="6487457"/>
            <a:ext cx="2425295" cy="163374"/>
          </a:xfrm>
          <a:prstGeom prst="rect">
            <a:avLst/>
          </a:prstGeom>
          <a:noFill/>
          <a:ln>
            <a:noFill/>
          </a:ln>
        </p:spPr>
      </p:pic>
      <p:pic>
        <p:nvPicPr>
          <p:cNvPr id="356" name="Google Shape;356;p60"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
        <p:nvSpPr>
          <p:cNvPr id="357" name="Google Shape;357;p60"/>
          <p:cNvSpPr txBox="1">
            <a:spLocks noGrp="1"/>
          </p:cNvSpPr>
          <p:nvPr>
            <p:ph type="title"/>
          </p:nvPr>
        </p:nvSpPr>
        <p:spPr>
          <a:xfrm>
            <a:off x="671756" y="371511"/>
            <a:ext cx="8116644" cy="99199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359"/>
        <p:cNvGrpSpPr/>
        <p:nvPr/>
      </p:nvGrpSpPr>
      <p:grpSpPr>
        <a:xfrm>
          <a:off x="0" y="0"/>
          <a:ext cx="0" cy="0"/>
          <a:chOff x="0" y="0"/>
          <a:chExt cx="0" cy="0"/>
        </a:xfrm>
      </p:grpSpPr>
      <p:pic>
        <p:nvPicPr>
          <p:cNvPr id="360" name="Google Shape;360;p62"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pic>
        <p:nvPicPr>
          <p:cNvPr id="361" name="Google Shape;361;p62"/>
          <p:cNvPicPr preferRelativeResize="0"/>
          <p:nvPr/>
        </p:nvPicPr>
        <p:blipFill rotWithShape="1">
          <a:blip r:embed="rId3">
            <a:alphaModFix/>
          </a:blip>
          <a:srcRect/>
          <a:stretch/>
        </p:blipFill>
        <p:spPr>
          <a:xfrm>
            <a:off x="677334" y="6354234"/>
            <a:ext cx="2540000" cy="266700"/>
          </a:xfrm>
          <a:prstGeom prst="rect">
            <a:avLst/>
          </a:prstGeom>
          <a:noFill/>
          <a:ln>
            <a:noFill/>
          </a:ln>
        </p:spPr>
      </p:pic>
      <p:sp>
        <p:nvSpPr>
          <p:cNvPr id="362" name="Google Shape;362;p62"/>
          <p:cNvSpPr txBox="1">
            <a:spLocks noGrp="1"/>
          </p:cNvSpPr>
          <p:nvPr>
            <p:ph type="body" idx="1"/>
          </p:nvPr>
        </p:nvSpPr>
        <p:spPr>
          <a:xfrm>
            <a:off x="671757" y="1179824"/>
            <a:ext cx="6972300" cy="2641756"/>
          </a:xfrm>
          <a:prstGeom prst="rect">
            <a:avLst/>
          </a:prstGeom>
          <a:noFill/>
          <a:ln>
            <a:noFill/>
          </a:ln>
        </p:spPr>
        <p:txBody>
          <a:bodyPr spcFirstLastPara="1" wrap="square" lIns="91425" tIns="45700" rIns="91425" bIns="45700" anchor="b" anchorCtr="0"/>
          <a:lstStyle>
            <a:lvl1pPr marL="457200" marR="0" lvl="0" indent="-228600" algn="l" rtl="0">
              <a:lnSpc>
                <a:spcPct val="100000"/>
              </a:lnSpc>
              <a:spcBef>
                <a:spcPts val="1000"/>
              </a:spcBef>
              <a:spcAft>
                <a:spcPts val="0"/>
              </a:spcAft>
              <a:buClr>
                <a:schemeClr val="accent3"/>
              </a:buClr>
              <a:buSzPts val="5000"/>
              <a:buFont typeface="Arial"/>
              <a:buNone/>
              <a:defRPr sz="5000" b="0" i="0" u="none" strike="noStrike" cap="none">
                <a:solidFill>
                  <a:schemeClr val="accent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363" name="Google Shape;363;p62" descr="Bar_RtAngle_7502_RGB.png"/>
          <p:cNvPicPr preferRelativeResize="0"/>
          <p:nvPr/>
        </p:nvPicPr>
        <p:blipFill rotWithShape="1">
          <a:blip r:embed="rId4">
            <a:alphaModFix/>
          </a:blip>
          <a:srcRect/>
          <a:stretch/>
        </p:blipFill>
        <p:spPr>
          <a:xfrm>
            <a:off x="813587" y="4006085"/>
            <a:ext cx="2284303" cy="11277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364"/>
        <p:cNvGrpSpPr/>
        <p:nvPr/>
      </p:nvGrpSpPr>
      <p:grpSpPr>
        <a:xfrm>
          <a:off x="0" y="0"/>
          <a:ext cx="0" cy="0"/>
          <a:chOff x="0" y="0"/>
          <a:chExt cx="0" cy="0"/>
        </a:xfrm>
      </p:grpSpPr>
      <p:sp>
        <p:nvSpPr>
          <p:cNvPr id="365" name="Google Shape;365;p63"/>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366" name="Google Shape;366;p63"/>
          <p:cNvSpPr txBox="1">
            <a:spLocks noGrp="1"/>
          </p:cNvSpPr>
          <p:nvPr>
            <p:ph type="body" idx="2"/>
          </p:nvPr>
        </p:nvSpPr>
        <p:spPr>
          <a:xfrm>
            <a:off x="659305" y="2320239"/>
            <a:ext cx="8197114" cy="3810086"/>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367" name="Google Shape;367;p63"/>
          <p:cNvSpPr txBox="1">
            <a:spLocks noGrp="1"/>
          </p:cNvSpPr>
          <p:nvPr>
            <p:ph type="body" idx="3"/>
          </p:nvPr>
        </p:nvSpPr>
        <p:spPr>
          <a:xfrm>
            <a:off x="671757" y="1730667"/>
            <a:ext cx="8184662" cy="411171"/>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368" name="Google Shape;368;p63"/>
          <p:cNvPicPr preferRelativeResize="0"/>
          <p:nvPr/>
        </p:nvPicPr>
        <p:blipFill rotWithShape="1">
          <a:blip r:embed="rId2">
            <a:alphaModFix/>
          </a:blip>
          <a:srcRect/>
          <a:stretch/>
        </p:blipFill>
        <p:spPr>
          <a:xfrm>
            <a:off x="6248401" y="6354234"/>
            <a:ext cx="2540000" cy="266700"/>
          </a:xfrm>
          <a:prstGeom prst="rect">
            <a:avLst/>
          </a:prstGeom>
          <a:noFill/>
          <a:ln>
            <a:noFill/>
          </a:ln>
        </p:spPr>
      </p:pic>
      <p:pic>
        <p:nvPicPr>
          <p:cNvPr id="369" name="Google Shape;369;p63"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rgbClr val="4B2E83"/>
        </a:solidFill>
        <a:effectLst/>
      </p:bgPr>
    </p:bg>
    <p:spTree>
      <p:nvGrpSpPr>
        <p:cNvPr id="1" name="Shape 370"/>
        <p:cNvGrpSpPr/>
        <p:nvPr/>
      </p:nvGrpSpPr>
      <p:grpSpPr>
        <a:xfrm>
          <a:off x="0" y="0"/>
          <a:ext cx="0" cy="0"/>
          <a:chOff x="0" y="0"/>
          <a:chExt cx="0" cy="0"/>
        </a:xfrm>
      </p:grpSpPr>
      <p:pic>
        <p:nvPicPr>
          <p:cNvPr id="371" name="Google Shape;371;p64"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sp>
        <p:nvSpPr>
          <p:cNvPr id="372" name="Google Shape;372;p64"/>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373" name="Google Shape;373;p64"/>
          <p:cNvSpPr txBox="1">
            <a:spLocks noGrp="1"/>
          </p:cNvSpPr>
          <p:nvPr>
            <p:ph type="body" idx="2"/>
          </p:nvPr>
        </p:nvSpPr>
        <p:spPr>
          <a:xfrm>
            <a:off x="659305" y="1736725"/>
            <a:ext cx="8076956" cy="4015497"/>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374" name="Google Shape;374;p64"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375"/>
        <p:cNvGrpSpPr/>
        <p:nvPr/>
      </p:nvGrpSpPr>
      <p:grpSpPr>
        <a:xfrm>
          <a:off x="0" y="0"/>
          <a:ext cx="0" cy="0"/>
          <a:chOff x="0" y="0"/>
          <a:chExt cx="0" cy="0"/>
        </a:xfrm>
      </p:grpSpPr>
      <p:pic>
        <p:nvPicPr>
          <p:cNvPr id="376" name="Google Shape;376;p65"/>
          <p:cNvPicPr preferRelativeResize="0"/>
          <p:nvPr/>
        </p:nvPicPr>
        <p:blipFill rotWithShape="1">
          <a:blip r:embed="rId2">
            <a:alphaModFix/>
          </a:blip>
          <a:srcRect/>
          <a:stretch/>
        </p:blipFill>
        <p:spPr>
          <a:xfrm>
            <a:off x="6248401" y="6354234"/>
            <a:ext cx="2540000" cy="266700"/>
          </a:xfrm>
          <a:prstGeom prst="rect">
            <a:avLst/>
          </a:prstGeom>
          <a:noFill/>
          <a:ln>
            <a:noFill/>
          </a:ln>
        </p:spPr>
      </p:pic>
      <p:sp>
        <p:nvSpPr>
          <p:cNvPr id="377" name="Google Shape;377;p65"/>
          <p:cNvSpPr>
            <a:spLocks noGrp="1"/>
          </p:cNvSpPr>
          <p:nvPr>
            <p:ph type="chart" idx="2"/>
          </p:nvPr>
        </p:nvSpPr>
        <p:spPr>
          <a:xfrm>
            <a:off x="766763" y="1736725"/>
            <a:ext cx="8021637" cy="443230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rgbClr val="FFFFFF"/>
              </a:buClr>
              <a:buSzPts val="2400"/>
              <a:buFont typeface="Arial"/>
              <a:buNone/>
              <a:defRPr sz="2400" b="0" i="1" u="none" strike="noStrike" cap="none">
                <a:solidFill>
                  <a:srgbClr val="FFFFFF"/>
                </a:solidFill>
                <a:latin typeface="Open Sans Light"/>
                <a:ea typeface="Open Sans Light"/>
                <a:cs typeface="Open Sans Light"/>
                <a:sym typeface="Open Sans Light"/>
              </a:defRPr>
            </a:lvl1pPr>
            <a:lvl2pPr marR="0" lvl="1"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378" name="Google Shape;378;p65"/>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379" name="Google Shape;379;p65"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0"/>
        <p:cNvGrpSpPr/>
        <p:nvPr/>
      </p:nvGrpSpPr>
      <p:grpSpPr>
        <a:xfrm>
          <a:off x="0" y="0"/>
          <a:ext cx="0" cy="0"/>
          <a:chOff x="0" y="0"/>
          <a:chExt cx="0" cy="0"/>
        </a:xfrm>
      </p:grpSpPr>
      <p:sp>
        <p:nvSpPr>
          <p:cNvPr id="381" name="Google Shape;381;p66"/>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2" name="Google Shape;382;p6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383" name="Google Shape;383;p6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spcBef>
                <a:spcPts val="36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384" name="Google Shape;384;p6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85" name="Google Shape;385;p6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86" name="Google Shape;386;p66"/>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3"/>
        <p:cNvGrpSpPr/>
        <p:nvPr/>
      </p:nvGrpSpPr>
      <p:grpSpPr>
        <a:xfrm>
          <a:off x="0" y="0"/>
          <a:ext cx="0" cy="0"/>
          <a:chOff x="0" y="0"/>
          <a:chExt cx="0" cy="0"/>
        </a:xfrm>
      </p:grpSpPr>
      <p:sp>
        <p:nvSpPr>
          <p:cNvPr id="394" name="Google Shape;394;p6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5" name="Google Shape;395;p6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6" name="Google Shape;396;p6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97" name="Google Shape;397;p6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8" name="Google Shape;398;p6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99" name="Google Shape;399;p6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00" name="Google Shape;400;p6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01" name="Google Shape;401;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02"/>
        <p:cNvGrpSpPr/>
        <p:nvPr/>
      </p:nvGrpSpPr>
      <p:grpSpPr>
        <a:xfrm>
          <a:off x="0" y="0"/>
          <a:ext cx="0" cy="0"/>
          <a:chOff x="0" y="0"/>
          <a:chExt cx="0" cy="0"/>
        </a:xfrm>
      </p:grpSpPr>
      <p:sp>
        <p:nvSpPr>
          <p:cNvPr id="403" name="Google Shape;403;p6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4" name="Google Shape;404;p6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405" name="Google Shape;405;p6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06" name="Google Shape;406;p6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07" name="Google Shape;407;p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08"/>
        <p:cNvGrpSpPr/>
        <p:nvPr/>
      </p:nvGrpSpPr>
      <p:grpSpPr>
        <a:xfrm>
          <a:off x="0" y="0"/>
          <a:ext cx="0" cy="0"/>
          <a:chOff x="0" y="0"/>
          <a:chExt cx="0" cy="0"/>
        </a:xfrm>
      </p:grpSpPr>
      <p:sp>
        <p:nvSpPr>
          <p:cNvPr id="409" name="Google Shape;409;p7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0" name="Google Shape;410;p7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1" name="Google Shape;411;p7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12" name="Google Shape;412;p7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13" name="Google Shape;413;p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2" name="Google Shape;42;p7"/>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7"/>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Google Shape;44;p7"/>
          <p:cNvSpPr txBox="1">
            <a:spLocks noGrp="1"/>
          </p:cNvSpPr>
          <p:nvPr>
            <p:ph type="body" idx="3"/>
          </p:nvPr>
        </p:nvSpPr>
        <p:spPr>
          <a:xfrm>
            <a:off x="4645025" y="1535113"/>
            <a:ext cx="4041900" cy="639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4"/>
        <p:cNvGrpSpPr/>
        <p:nvPr/>
      </p:nvGrpSpPr>
      <p:grpSpPr>
        <a:xfrm>
          <a:off x="0" y="0"/>
          <a:ext cx="0" cy="0"/>
          <a:chOff x="0" y="0"/>
          <a:chExt cx="0" cy="0"/>
        </a:xfrm>
      </p:grpSpPr>
      <p:sp>
        <p:nvSpPr>
          <p:cNvPr id="415" name="Google Shape;415;p7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6" name="Google Shape;416;p7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417" name="Google Shape;417;p7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18" name="Google Shape;418;p7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19" name="Google Shape;419;p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0"/>
        <p:cNvGrpSpPr/>
        <p:nvPr/>
      </p:nvGrpSpPr>
      <p:grpSpPr>
        <a:xfrm>
          <a:off x="0" y="0"/>
          <a:ext cx="0" cy="0"/>
          <a:chOff x="0" y="0"/>
          <a:chExt cx="0" cy="0"/>
        </a:xfrm>
      </p:grpSpPr>
      <p:sp>
        <p:nvSpPr>
          <p:cNvPr id="421" name="Google Shape;421;p7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2" name="Google Shape;422;p7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3" name="Google Shape;423;p7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4" name="Google Shape;424;p7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25" name="Google Shape;425;p7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26" name="Google Shape;426;p7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7"/>
        <p:cNvGrpSpPr/>
        <p:nvPr/>
      </p:nvGrpSpPr>
      <p:grpSpPr>
        <a:xfrm>
          <a:off x="0" y="0"/>
          <a:ext cx="0" cy="0"/>
          <a:chOff x="0" y="0"/>
          <a:chExt cx="0" cy="0"/>
        </a:xfrm>
      </p:grpSpPr>
      <p:sp>
        <p:nvSpPr>
          <p:cNvPr id="428" name="Google Shape;428;p7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9" name="Google Shape;429;p7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30" name="Google Shape;430;p7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31" name="Google Shape;431;p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2"/>
        <p:cNvGrpSpPr/>
        <p:nvPr/>
      </p:nvGrpSpPr>
      <p:grpSpPr>
        <a:xfrm>
          <a:off x="0" y="0"/>
          <a:ext cx="0" cy="0"/>
          <a:chOff x="0" y="0"/>
          <a:chExt cx="0" cy="0"/>
        </a:xfrm>
      </p:grpSpPr>
      <p:sp>
        <p:nvSpPr>
          <p:cNvPr id="433" name="Google Shape;433;p7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34" name="Google Shape;434;p7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35" name="Google Shape;435;p7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36"/>
        <p:cNvGrpSpPr/>
        <p:nvPr/>
      </p:nvGrpSpPr>
      <p:grpSpPr>
        <a:xfrm>
          <a:off x="0" y="0"/>
          <a:ext cx="0" cy="0"/>
          <a:chOff x="0" y="0"/>
          <a:chExt cx="0" cy="0"/>
        </a:xfrm>
      </p:grpSpPr>
      <p:sp>
        <p:nvSpPr>
          <p:cNvPr id="437" name="Google Shape;437;p7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8" name="Google Shape;438;p7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9" name="Google Shape;439;p7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40" name="Google Shape;440;p7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41" name="Google Shape;441;p7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42" name="Google Shape;442;p7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3"/>
        <p:cNvGrpSpPr/>
        <p:nvPr/>
      </p:nvGrpSpPr>
      <p:grpSpPr>
        <a:xfrm>
          <a:off x="0" y="0"/>
          <a:ext cx="0" cy="0"/>
          <a:chOff x="0" y="0"/>
          <a:chExt cx="0" cy="0"/>
        </a:xfrm>
      </p:grpSpPr>
      <p:sp>
        <p:nvSpPr>
          <p:cNvPr id="444" name="Google Shape;444;p7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5" name="Google Shape;445;p76"/>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46" name="Google Shape;446;p7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47" name="Google Shape;447;p7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48" name="Google Shape;448;p7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49" name="Google Shape;449;p7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50"/>
        <p:cNvGrpSpPr/>
        <p:nvPr/>
      </p:nvGrpSpPr>
      <p:grpSpPr>
        <a:xfrm>
          <a:off x="0" y="0"/>
          <a:ext cx="0" cy="0"/>
          <a:chOff x="0" y="0"/>
          <a:chExt cx="0" cy="0"/>
        </a:xfrm>
      </p:grpSpPr>
      <p:sp>
        <p:nvSpPr>
          <p:cNvPr id="451" name="Google Shape;451;p7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2" name="Google Shape;452;p77"/>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3" name="Google Shape;453;p7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54" name="Google Shape;454;p7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55" name="Google Shape;455;p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56"/>
        <p:cNvGrpSpPr/>
        <p:nvPr/>
      </p:nvGrpSpPr>
      <p:grpSpPr>
        <a:xfrm>
          <a:off x="0" y="0"/>
          <a:ext cx="0" cy="0"/>
          <a:chOff x="0" y="0"/>
          <a:chExt cx="0" cy="0"/>
        </a:xfrm>
      </p:grpSpPr>
      <p:sp>
        <p:nvSpPr>
          <p:cNvPr id="457" name="Google Shape;457;p78"/>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8" name="Google Shape;458;p78"/>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9" name="Google Shape;459;p7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60" name="Google Shape;460;p7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61" name="Google Shape;461;p7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463"/>
        <p:cNvGrpSpPr/>
        <p:nvPr/>
      </p:nvGrpSpPr>
      <p:grpSpPr>
        <a:xfrm>
          <a:off x="0" y="0"/>
          <a:ext cx="0" cy="0"/>
          <a:chOff x="0" y="0"/>
          <a:chExt cx="0" cy="0"/>
        </a:xfrm>
      </p:grpSpPr>
      <p:sp>
        <p:nvSpPr>
          <p:cNvPr id="464" name="Google Shape;464;p80"/>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5" name="Google Shape;465;p80"/>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66" name="Google Shape;466;p80"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467" name="Google Shape;467;p80"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68"/>
        <p:cNvGrpSpPr/>
        <p:nvPr/>
      </p:nvGrpSpPr>
      <p:grpSpPr>
        <a:xfrm>
          <a:off x="0" y="0"/>
          <a:ext cx="0" cy="0"/>
          <a:chOff x="0" y="0"/>
          <a:chExt cx="0" cy="0"/>
        </a:xfrm>
      </p:grpSpPr>
      <p:sp>
        <p:nvSpPr>
          <p:cNvPr id="469" name="Google Shape;469;p81"/>
          <p:cNvSpPr txBox="1">
            <a:spLocks noGrp="1"/>
          </p:cNvSpPr>
          <p:nvPr>
            <p:ph type="body" idx="1"/>
          </p:nvPr>
        </p:nvSpPr>
        <p:spPr>
          <a:xfrm>
            <a:off x="671757" y="1167124"/>
            <a:ext cx="6972300" cy="2641756"/>
          </a:xfrm>
          <a:prstGeom prst="rect">
            <a:avLst/>
          </a:prstGeom>
          <a:noFill/>
          <a:ln>
            <a:noFill/>
          </a:ln>
        </p:spPr>
        <p:txBody>
          <a:bodyPr spcFirstLastPara="1" wrap="square" lIns="91425" tIns="45700" rIns="91425" bIns="45700" anchor="b" anchorCtr="0"/>
          <a:lstStyle>
            <a:lvl1pPr marL="457200" marR="0" lvl="0" indent="-228600" algn="l" rtl="0">
              <a:lnSpc>
                <a:spcPct val="100000"/>
              </a:lnSpc>
              <a:spcBef>
                <a:spcPts val="1000"/>
              </a:spcBef>
              <a:spcAft>
                <a:spcPts val="0"/>
              </a:spcAft>
              <a:buClr>
                <a:srgbClr val="4B2E83"/>
              </a:buClr>
              <a:buSzPts val="5000"/>
              <a:buFont typeface="Arial"/>
              <a:buNone/>
              <a:defRPr sz="5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70" name="Google Shape;470;p81"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471" name="Google Shape;471;p81" descr="Wordmark_center_Purple_HEX.png"/>
          <p:cNvPicPr preferRelativeResize="0"/>
          <p:nvPr/>
        </p:nvPicPr>
        <p:blipFill rotWithShape="1">
          <a:blip r:embed="rId3">
            <a:alphaModFix/>
          </a:blip>
          <a:srcRect/>
          <a:stretch/>
        </p:blipFill>
        <p:spPr>
          <a:xfrm>
            <a:off x="792039" y="6487457"/>
            <a:ext cx="2425295" cy="163374"/>
          </a:xfrm>
          <a:prstGeom prst="rect">
            <a:avLst/>
          </a:prstGeom>
          <a:noFill/>
          <a:ln>
            <a:noFill/>
          </a:ln>
        </p:spPr>
      </p:pic>
      <p:pic>
        <p:nvPicPr>
          <p:cNvPr id="472" name="Google Shape;472;p81" descr="Bar_RtAngle_7502_RGB.png"/>
          <p:cNvPicPr preferRelativeResize="0"/>
          <p:nvPr/>
        </p:nvPicPr>
        <p:blipFill rotWithShape="1">
          <a:blip r:embed="rId4">
            <a:alphaModFix/>
          </a:blip>
          <a:srcRect/>
          <a:stretch/>
        </p:blipFill>
        <p:spPr>
          <a:xfrm>
            <a:off x="813587" y="4006085"/>
            <a:ext cx="2284303" cy="11277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1" name="Google Shape;51;p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473"/>
        <p:cNvGrpSpPr/>
        <p:nvPr/>
      </p:nvGrpSpPr>
      <p:grpSpPr>
        <a:xfrm>
          <a:off x="0" y="0"/>
          <a:ext cx="0" cy="0"/>
          <a:chOff x="0" y="0"/>
          <a:chExt cx="0" cy="0"/>
        </a:xfrm>
      </p:grpSpPr>
      <p:sp>
        <p:nvSpPr>
          <p:cNvPr id="474" name="Google Shape;474;p82"/>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5" name="Google Shape;475;p82"/>
          <p:cNvSpPr txBox="1">
            <a:spLocks noGrp="1"/>
          </p:cNvSpPr>
          <p:nvPr>
            <p:ph type="body" idx="2"/>
          </p:nvPr>
        </p:nvSpPr>
        <p:spPr>
          <a:xfrm>
            <a:off x="659305" y="2320239"/>
            <a:ext cx="8197114" cy="3810086"/>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6" name="Google Shape;476;p82"/>
          <p:cNvSpPr txBox="1">
            <a:spLocks noGrp="1"/>
          </p:cNvSpPr>
          <p:nvPr>
            <p:ph type="body" idx="3"/>
          </p:nvPr>
        </p:nvSpPr>
        <p:spPr>
          <a:xfrm>
            <a:off x="671757" y="1730667"/>
            <a:ext cx="8184662" cy="411171"/>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77" name="Google Shape;477;p82" descr="Wordmark_center_Purple_HEX.png"/>
          <p:cNvPicPr preferRelativeResize="0"/>
          <p:nvPr/>
        </p:nvPicPr>
        <p:blipFill rotWithShape="1">
          <a:blip r:embed="rId2">
            <a:alphaModFix/>
          </a:blip>
          <a:srcRect/>
          <a:stretch/>
        </p:blipFill>
        <p:spPr>
          <a:xfrm>
            <a:off x="6382155" y="6487457"/>
            <a:ext cx="2425295" cy="163374"/>
          </a:xfrm>
          <a:prstGeom prst="rect">
            <a:avLst/>
          </a:prstGeom>
          <a:noFill/>
          <a:ln>
            <a:noFill/>
          </a:ln>
        </p:spPr>
      </p:pic>
      <p:pic>
        <p:nvPicPr>
          <p:cNvPr id="478" name="Google Shape;478;p82"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479"/>
        <p:cNvGrpSpPr/>
        <p:nvPr/>
      </p:nvGrpSpPr>
      <p:grpSpPr>
        <a:xfrm>
          <a:off x="0" y="0"/>
          <a:ext cx="0" cy="0"/>
          <a:chOff x="0" y="0"/>
          <a:chExt cx="0" cy="0"/>
        </a:xfrm>
      </p:grpSpPr>
      <p:sp>
        <p:nvSpPr>
          <p:cNvPr id="480" name="Google Shape;480;p83"/>
          <p:cNvSpPr>
            <a:spLocks noGrp="1"/>
          </p:cNvSpPr>
          <p:nvPr>
            <p:ph type="chart" idx="2"/>
          </p:nvPr>
        </p:nvSpPr>
        <p:spPr>
          <a:xfrm>
            <a:off x="766763" y="1736725"/>
            <a:ext cx="8021637" cy="443230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81" name="Google Shape;481;p83"/>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82" name="Google Shape;482;p83" descr="Wordmark_center_Purple_HEX.png"/>
          <p:cNvPicPr preferRelativeResize="0"/>
          <p:nvPr/>
        </p:nvPicPr>
        <p:blipFill rotWithShape="1">
          <a:blip r:embed="rId2">
            <a:alphaModFix/>
          </a:blip>
          <a:srcRect/>
          <a:stretch/>
        </p:blipFill>
        <p:spPr>
          <a:xfrm>
            <a:off x="6363105" y="6487457"/>
            <a:ext cx="2425295" cy="163374"/>
          </a:xfrm>
          <a:prstGeom prst="rect">
            <a:avLst/>
          </a:prstGeom>
          <a:noFill/>
          <a:ln>
            <a:noFill/>
          </a:ln>
        </p:spPr>
      </p:pic>
      <p:pic>
        <p:nvPicPr>
          <p:cNvPr id="483" name="Google Shape;483;p83"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400" cy="11619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6" name="Google Shape;56;p9"/>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792288" y="5367338"/>
            <a:ext cx="5486400" cy="8049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theme" Target="../theme/theme10.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11.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slideLayout" Target="../slideLayouts/slideLayout69.xml"/><Relationship Id="rId1" Type="http://schemas.openxmlformats.org/officeDocument/2006/relationships/slideLayout" Target="../slideLayouts/slideLayout68.xml"/><Relationship Id="rId5" Type="http://schemas.openxmlformats.org/officeDocument/2006/relationships/theme" Target="../theme/theme12.xml"/><Relationship Id="rId4" Type="http://schemas.openxmlformats.org/officeDocument/2006/relationships/slideLayout" Target="../slideLayouts/slideLayout7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theme" Target="../theme/theme5.xml"/><Relationship Id="rId4"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theme" Target="../theme/theme6.xml"/><Relationship Id="rId4" Type="http://schemas.openxmlformats.org/officeDocument/2006/relationships/slideLayout" Target="../slideLayouts/slideLayout3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theme" Target="../theme/theme7.xml"/><Relationship Id="rId4" Type="http://schemas.openxmlformats.org/officeDocument/2006/relationships/slideLayout" Target="../slideLayouts/slideLayout43.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5" Type="http://schemas.openxmlformats.org/officeDocument/2006/relationships/theme" Target="../theme/theme8.xml"/><Relationship Id="rId4" Type="http://schemas.openxmlformats.org/officeDocument/2006/relationships/slideLayout" Target="../slideLayouts/slideLayout47.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5" Type="http://schemas.openxmlformats.org/officeDocument/2006/relationships/theme" Target="../theme/theme9.xml"/><Relationship Id="rId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358"/>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7"/>
        <p:cNvGrpSpPr/>
        <p:nvPr/>
      </p:nvGrpSpPr>
      <p:grpSpPr>
        <a:xfrm>
          <a:off x="0" y="0"/>
          <a:ext cx="0" cy="0"/>
          <a:chOff x="0" y="0"/>
          <a:chExt cx="0" cy="0"/>
        </a:xfrm>
      </p:grpSpPr>
      <p:sp>
        <p:nvSpPr>
          <p:cNvPr id="388" name="Google Shape;388;p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9" name="Google Shape;389;p6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0" name="Google Shape;390;p6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91" name="Google Shape;391;p6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92" name="Google Shape;392;p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6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8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8"/>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sp>
        <p:nvSpPr>
          <p:cNvPr id="131" name="Google Shape;131;p24"/>
          <p:cNvSpPr/>
          <p:nvPr/>
        </p:nvSpPr>
        <p:spPr>
          <a:xfrm>
            <a:off x="228600" y="228600"/>
            <a:ext cx="8695944" cy="2468880"/>
          </a:xfrm>
          <a:prstGeom prst="roundRect">
            <a:avLst>
              <a:gd name="adj" fmla="val 3362"/>
            </a:avLst>
          </a:prstGeom>
          <a:gradFill>
            <a:gsLst>
              <a:gs pos="0">
                <a:srgbClr val="362842"/>
              </a:gs>
              <a:gs pos="90000">
                <a:srgbClr val="9275AA"/>
              </a:gs>
              <a:gs pos="100000">
                <a:srgbClr val="9275AA"/>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32" name="Google Shape;132;p24"/>
          <p:cNvGrpSpPr/>
          <p:nvPr/>
        </p:nvGrpSpPr>
        <p:grpSpPr>
          <a:xfrm>
            <a:off x="211665" y="1679429"/>
            <a:ext cx="8723376" cy="1329874"/>
            <a:chOff x="-3905251" y="4294188"/>
            <a:chExt cx="13027839" cy="1892300"/>
          </a:xfrm>
        </p:grpSpPr>
        <p:sp>
          <p:nvSpPr>
            <p:cNvPr id="133" name="Google Shape;133;p24"/>
            <p:cNvSpPr/>
            <p:nvPr/>
          </p:nvSpPr>
          <p:spPr>
            <a:xfrm>
              <a:off x="4810125" y="4500563"/>
              <a:ext cx="4295775" cy="1016000"/>
            </a:xfrm>
            <a:custGeom>
              <a:avLst/>
              <a:gdLst/>
              <a:ahLst/>
              <a:cxnLst/>
              <a:rect l="0" t="0" r="0" b="0"/>
              <a:pathLst>
                <a:path w="2706" h="640" extrusionOk="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 name="Google Shape;134;p24"/>
            <p:cNvSpPr/>
            <p:nvPr/>
          </p:nvSpPr>
          <p:spPr>
            <a:xfrm>
              <a:off x="-309563" y="4318000"/>
              <a:ext cx="8280401" cy="1209675"/>
            </a:xfrm>
            <a:custGeom>
              <a:avLst/>
              <a:gdLst/>
              <a:ahLst/>
              <a:cxnLst/>
              <a:rect l="0" t="0" r="0" b="0"/>
              <a:pathLst>
                <a:path w="5216" h="762" extrusionOk="0">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 name="Google Shape;135;p24"/>
            <p:cNvSpPr/>
            <p:nvPr/>
          </p:nvSpPr>
          <p:spPr>
            <a:xfrm>
              <a:off x="3175" y="4335463"/>
              <a:ext cx="8166100" cy="1101725"/>
            </a:xfrm>
            <a:custGeom>
              <a:avLst/>
              <a:gdLst/>
              <a:ahLst/>
              <a:cxnLst/>
              <a:rect l="0" t="0" r="0" b="0"/>
              <a:pathLst>
                <a:path w="5144" h="694" extrusionOk="0">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 name="Google Shape;136;p24"/>
            <p:cNvSpPr/>
            <p:nvPr/>
          </p:nvSpPr>
          <p:spPr>
            <a:xfrm>
              <a:off x="4156075" y="4316413"/>
              <a:ext cx="4940300" cy="927100"/>
            </a:xfrm>
            <a:custGeom>
              <a:avLst/>
              <a:gdLst/>
              <a:ahLst/>
              <a:cxnLst/>
              <a:rect l="0" t="0" r="0" b="0"/>
              <a:pathLst>
                <a:path w="3112" h="584" extrusionOk="0">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 name="Google Shape;137;p24"/>
            <p:cNvSpPr/>
            <p:nvPr/>
          </p:nvSpPr>
          <p:spPr>
            <a:xfrm>
              <a:off x="-3905251" y="4294188"/>
              <a:ext cx="13027839" cy="1892300"/>
            </a:xfrm>
            <a:custGeom>
              <a:avLst/>
              <a:gdLst/>
              <a:ahLst/>
              <a:cxnLst/>
              <a:rect l="0" t="0" r="0" b="0"/>
              <a:pathLst>
                <a:path w="8196" h="1192" extrusionOk="0">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38" name="Google Shape;138;p24"/>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FFFFFF"/>
              </a:buClr>
              <a:buSzPts val="4400"/>
              <a:buFont typeface="Candara"/>
              <a:buNone/>
              <a:defRPr sz="4400" b="0" i="0" u="none" strike="noStrike" cap="none">
                <a:solidFill>
                  <a:srgbClr val="FFFFFF"/>
                </a:solidFill>
                <a:latin typeface="Candara"/>
                <a:ea typeface="Candara"/>
                <a:cs typeface="Candara"/>
                <a:sym typeface="Candar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39" name="Google Shape;139;p24"/>
          <p:cNvSpPr txBox="1">
            <a:spLocks noGrp="1"/>
          </p:cNvSpPr>
          <p:nvPr>
            <p:ph type="dt" idx="10"/>
          </p:nvPr>
        </p:nvSpPr>
        <p:spPr>
          <a:xfrm>
            <a:off x="5163672" y="6250164"/>
            <a:ext cx="3786690" cy="365125"/>
          </a:xfrm>
          <a:prstGeom prst="rect">
            <a:avLst/>
          </a:prstGeom>
          <a:noFill/>
          <a:ln>
            <a:noFill/>
          </a:ln>
        </p:spPr>
        <p:txBody>
          <a:bodyPr spcFirstLastPara="1" wrap="square" lIns="91425" tIns="45700" rIns="91425" bIns="45700" anchor="ctr" anchorCtr="0"/>
          <a:lstStyle>
            <a:lvl1pPr marR="0" lvl="0" algn="r"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40" name="Google Shape;140;p24"/>
          <p:cNvSpPr txBox="1">
            <a:spLocks noGrp="1"/>
          </p:cNvSpPr>
          <p:nvPr>
            <p:ph type="ftr" idx="11"/>
          </p:nvPr>
        </p:nvSpPr>
        <p:spPr>
          <a:xfrm>
            <a:off x="193638" y="6250164"/>
            <a:ext cx="3786691"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41" name="Google Shape;141;p24"/>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142" name="Google Shape;142;p24"/>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chemeClr val="dk2"/>
                </a:solidFill>
                <a:latin typeface="Candara"/>
                <a:ea typeface="Candara"/>
                <a:cs typeface="Candara"/>
                <a:sym typeface="Candara"/>
              </a:defRPr>
            </a:lvl1pPr>
            <a:lvl2pPr marL="914400" marR="0" lvl="1" indent="-368300" algn="l" rtl="0">
              <a:spcBef>
                <a:spcPts val="440"/>
              </a:spcBef>
              <a:spcAft>
                <a:spcPts val="0"/>
              </a:spcAft>
              <a:buClr>
                <a:schemeClr val="accent1"/>
              </a:buClr>
              <a:buSzPts val="2200"/>
              <a:buFont typeface="Noto Sans Symbols"/>
              <a:buChar char="∗"/>
              <a:defRPr sz="2200" b="0" i="0" u="none" strike="noStrike" cap="none">
                <a:solidFill>
                  <a:schemeClr val="dk2"/>
                </a:solidFill>
                <a:latin typeface="Candara"/>
                <a:ea typeface="Candara"/>
                <a:cs typeface="Candara"/>
                <a:sym typeface="Candara"/>
              </a:defRPr>
            </a:lvl2pPr>
            <a:lvl3pPr marL="1371600" marR="0" lvl="2"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3pPr>
            <a:lvl4pPr marL="1828800" marR="0" lvl="3"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ndara"/>
                <a:ea typeface="Candara"/>
                <a:cs typeface="Candara"/>
                <a:sym typeface="Candara"/>
              </a:defRPr>
            </a:lvl4pPr>
            <a:lvl5pPr marL="2286000" marR="0" lvl="4" indent="-330200" algn="l" rtl="0">
              <a:spcBef>
                <a:spcPts val="320"/>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5pPr>
            <a:lvl6pPr marL="2743200" marR="0" lvl="5"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6pPr>
            <a:lvl7pPr marL="3200400" marR="0" lvl="6"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7pPr>
            <a:lvl8pPr marL="3657600" marR="0" lvl="7"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8pPr>
            <a:lvl9pPr marL="4114800" marR="0" lvl="8"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9pPr>
          </a:lstStyle>
          <a:p>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3"/>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73"/>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29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E8D3A2"/>
        </a:solidFill>
        <a:effectLst/>
      </p:bgPr>
    </p:bg>
    <p:spTree>
      <p:nvGrpSpPr>
        <p:cNvPr id="1" name="Shape 31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36"/>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teckholt@uw.edu" TargetMode="External"/><Relationship Id="rId3" Type="http://schemas.openxmlformats.org/officeDocument/2006/relationships/hyperlink" Target="mailto:kirsten5@uw.edu" TargetMode="External"/><Relationship Id="rId7" Type="http://schemas.openxmlformats.org/officeDocument/2006/relationships/hyperlink" Target="mailto:frerec@uw.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petermm@uw.edu" TargetMode="External"/><Relationship Id="rId5" Type="http://schemas.openxmlformats.org/officeDocument/2006/relationships/hyperlink" Target="mailto:acs229@uw.edu" TargetMode="External"/><Relationship Id="rId10" Type="http://schemas.openxmlformats.org/officeDocument/2006/relationships/hyperlink" Target="about:blank" TargetMode="External"/><Relationship Id="rId4" Type="http://schemas.openxmlformats.org/officeDocument/2006/relationships/hyperlink" Target="mailto:carhodes@uw.edu" TargetMode="External"/><Relationship Id="rId9" Type="http://schemas.openxmlformats.org/officeDocument/2006/relationships/hyperlink" Target="mailto:visaya@uw.edu"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grants.nih.gov/grants/guide/notice-files/NOT-OD-18-202.html"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grants.nih.gov/grants/policy/appendix_policy.htm" TargetMode="External"/><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hyperlink" Target="https://grants.nih.gov/grants/fonts_margins_faq.ht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hyperlink" Target="https://projectreporter.nih.gov/" TargetMode="External"/><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6.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36.xml"/><Relationship Id="rId5" Type="http://schemas.openxmlformats.org/officeDocument/2006/relationships/hyperlink" Target="https://bdp.uw.edu/sites/default/files/bdp-homepage/BRG%20Regent%20Policy%20No.%2016%20final.pdf" TargetMode="Externa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6.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6.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36.xml"/><Relationship Id="rId6" Type="http://schemas.openxmlformats.org/officeDocument/2006/relationships/image" Target="../media/image19.jpg"/><Relationship Id="rId5" Type="http://schemas.openxmlformats.org/officeDocument/2006/relationships/hyperlink" Target="http://www.youtube.com/watch?v=bBNHUQcKaZk" TargetMode="External"/><Relationship Id="rId4" Type="http://schemas.openxmlformats.org/officeDocument/2006/relationships/hyperlink" Target="https://youtu.be/bBNHUQcKaZk"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3" Type="http://schemas.openxmlformats.org/officeDocument/2006/relationships/hyperlink" Target="https://www.washington.edu/admin/rules/policies/APS/36.02.html" TargetMode="External"/><Relationship Id="rId2" Type="http://schemas.openxmlformats.org/officeDocument/2006/relationships/notesSlide" Target="../notesSlides/notesSlide27.xml"/><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hyperlink" Target="https://www.nsf.gov/bfa/dias/policy/rppr/"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57.xml"/><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hyperlink" Target="https://uwresearch.gosignmeup.com/Public/Course/Browse" TargetMode="External"/><Relationship Id="rId2" Type="http://schemas.openxmlformats.org/officeDocument/2006/relationships/notesSlide" Target="../notesSlides/notesSlide33.xml"/><Relationship Id="rId1" Type="http://schemas.openxmlformats.org/officeDocument/2006/relationships/slideLayout" Target="../slideLayouts/slideLayout68.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hyperlink" Target="https://finance.uw.edu/pafc/VAT" TargetMode="External"/><Relationship Id="rId2" Type="http://schemas.openxmlformats.org/officeDocument/2006/relationships/notesSlide" Target="../notesSlides/notesSlide34.xml"/><Relationship Id="rId1" Type="http://schemas.openxmlformats.org/officeDocument/2006/relationships/slideLayout" Target="../slideLayouts/slideLayout68.xml"/></Relationships>
</file>

<file path=ppt/slides/_rels/slide35.xml.rels><?xml version="1.0" encoding="UTF-8" standalone="yes"?>
<Relationships xmlns="http://schemas.openxmlformats.org/package/2006/relationships"><Relationship Id="rId3" Type="http://schemas.openxmlformats.org/officeDocument/2006/relationships/hyperlink" Target="http://finance.uw.edu/pafc/faq?term_node_tid_depth=Food/Meals" TargetMode="External"/><Relationship Id="rId2" Type="http://schemas.openxmlformats.org/officeDocument/2006/relationships/notesSlide" Target="../notesSlides/notesSlide35.xml"/><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8.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68.xml"/></Relationships>
</file>

<file path=ppt/slides/_rels/slide39.xml.rels><?xml version="1.0" encoding="UTF-8" standalone="yes"?>
<Relationships xmlns="http://schemas.openxmlformats.org/package/2006/relationships"><Relationship Id="rId3" Type="http://schemas.openxmlformats.org/officeDocument/2006/relationships/hyperlink" Target="http://finance.uw.edu/gca/award-lifecycle/budget-setup/renewals-vs-supplement-extensions" TargetMode="External"/><Relationship Id="rId2" Type="http://schemas.openxmlformats.org/officeDocument/2006/relationships/notesSlide" Target="../notesSlides/notesSlide39.xml"/><Relationship Id="rId1" Type="http://schemas.openxmlformats.org/officeDocument/2006/relationships/slideLayout" Target="../slideLayouts/slideLayout68.xml"/><Relationship Id="rId5" Type="http://schemas.openxmlformats.org/officeDocument/2006/relationships/image" Target="../media/image25.png"/><Relationship Id="rId4" Type="http://schemas.openxmlformats.org/officeDocument/2006/relationships/hyperlink" Target="mailto:gcahelp@uw.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68.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68.xml"/><Relationship Id="rId5" Type="http://schemas.openxmlformats.org/officeDocument/2006/relationships/hyperlink" Target="http://finance.uw.edu/ps/how-to-buy" TargetMode="External"/><Relationship Id="rId4" Type="http://schemas.openxmlformats.org/officeDocument/2006/relationships/hyperlink" Target="https://www.whitehouse.gov/wp-content/uploads/2018/06/M-18-18.pdf"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8.xml"/></Relationships>
</file>

<file path=ppt/slides/_rels/slide45.xml.rels><?xml version="1.0" encoding="UTF-8" standalone="yes"?>
<Relationships xmlns="http://schemas.openxmlformats.org/package/2006/relationships"><Relationship Id="rId3" Type="http://schemas.openxmlformats.org/officeDocument/2006/relationships/hyperlink" Target="http://finance.uw.edu/pafc/participant-support" TargetMode="External"/><Relationship Id="rId2" Type="http://schemas.openxmlformats.org/officeDocument/2006/relationships/notesSlide" Target="../notesSlides/notesSlide45.xml"/><Relationship Id="rId1" Type="http://schemas.openxmlformats.org/officeDocument/2006/relationships/slideLayout" Target="../slideLayouts/slideLayout68.xml"/><Relationship Id="rId6" Type="http://schemas.openxmlformats.org/officeDocument/2006/relationships/hyperlink" Target="mailto:andra2@uw.edu" TargetMode="External"/><Relationship Id="rId5" Type="http://schemas.openxmlformats.org/officeDocument/2006/relationships/hyperlink" Target="mailto:mgard4@uw.edu" TargetMode="External"/><Relationship Id="rId4" Type="http://schemas.openxmlformats.org/officeDocument/2006/relationships/hyperlink" Target="mailto:gcafco@uw.edu"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58.xml"/><Relationship Id="rId6" Type="http://schemas.openxmlformats.org/officeDocument/2006/relationships/hyperlink" Target="https://www.washington.edu/research/training/about-core/" TargetMode="External"/><Relationship Id="rId5" Type="http://schemas.openxmlformats.org/officeDocument/2006/relationships/hyperlink" Target="https://uwresearch.gosignmeup.com/public/course/browse"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graphicFrame>
        <p:nvGraphicFramePr>
          <p:cNvPr id="489" name="Google Shape;489;p84"/>
          <p:cNvGraphicFramePr/>
          <p:nvPr/>
        </p:nvGraphicFramePr>
        <p:xfrm>
          <a:off x="269635" y="216875"/>
          <a:ext cx="8671425" cy="6429965"/>
        </p:xfrm>
        <a:graphic>
          <a:graphicData uri="http://schemas.openxmlformats.org/drawingml/2006/table">
            <a:tbl>
              <a:tblPr firstRow="1" firstCol="1" bandRow="1">
                <a:noFill/>
                <a:tableStyleId>{F1650D23-A9B2-4AE1-BA45-63FBE0DCF806}</a:tableStyleId>
              </a:tblPr>
              <a:tblGrid>
                <a:gridCol w="35814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670425">
                  <a:extLst>
                    <a:ext uri="{9D8B030D-6E8A-4147-A177-3AD203B41FA5}">
                      <a16:colId xmlns:a16="http://schemas.microsoft.com/office/drawing/2014/main" val="20003"/>
                    </a:ext>
                  </a:extLst>
                </a:gridCol>
              </a:tblGrid>
              <a:tr h="567600">
                <a:tc gridSpan="4">
                  <a:txBody>
                    <a:bodyPr/>
                    <a:lstStyle/>
                    <a:p>
                      <a:pPr marL="0" marR="0" lvl="0" indent="0" algn="ctr" rtl="0">
                        <a:lnSpc>
                          <a:spcPct val="100000"/>
                        </a:lnSpc>
                        <a:spcBef>
                          <a:spcPts val="0"/>
                        </a:spcBef>
                        <a:spcAft>
                          <a:spcPts val="0"/>
                        </a:spcAft>
                        <a:buClr>
                          <a:srgbClr val="5F497A"/>
                        </a:buClr>
                        <a:buSzPts val="3000"/>
                        <a:buFont typeface="Calibri"/>
                        <a:buNone/>
                      </a:pPr>
                      <a:r>
                        <a:rPr lang="en-US" sz="3000" b="0" u="none" strike="noStrike" cap="none">
                          <a:solidFill>
                            <a:srgbClr val="5F497A"/>
                          </a:solidFill>
                          <a:latin typeface="Calibri"/>
                          <a:ea typeface="Calibri"/>
                          <a:cs typeface="Calibri"/>
                          <a:sym typeface="Calibri"/>
                        </a:rPr>
                        <a:t>MRAM </a:t>
                      </a:r>
                      <a:r>
                        <a:rPr lang="en-US" sz="3000" b="0" u="none" strike="noStrike" cap="none">
                          <a:solidFill>
                            <a:srgbClr val="BFBFBF"/>
                          </a:solidFill>
                          <a:latin typeface="Calibri"/>
                          <a:ea typeface="Calibri"/>
                          <a:cs typeface="Calibri"/>
                          <a:sym typeface="Calibri"/>
                        </a:rPr>
                        <a:t>|</a:t>
                      </a:r>
                      <a:r>
                        <a:rPr lang="en-US" sz="3000" b="0" u="none" strike="noStrike" cap="none">
                          <a:solidFill>
                            <a:srgbClr val="5F497A"/>
                          </a:solidFill>
                          <a:latin typeface="Calibri"/>
                          <a:ea typeface="Calibri"/>
                          <a:cs typeface="Calibri"/>
                          <a:sym typeface="Calibri"/>
                        </a:rPr>
                        <a:t> Monthly Research Administration Meeting </a:t>
                      </a:r>
                      <a:endParaRPr sz="1400" u="none" strike="noStrike" cap="none"/>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85000">
                <a:tc gridSpan="4">
                  <a:txBody>
                    <a:bodyPr/>
                    <a:lstStyle/>
                    <a:p>
                      <a:pPr marL="0" marR="0" lvl="0" indent="0" algn="ctr" rtl="0">
                        <a:lnSpc>
                          <a:spcPct val="100000"/>
                        </a:lnSpc>
                        <a:spcBef>
                          <a:spcPts val="0"/>
                        </a:spcBef>
                        <a:spcAft>
                          <a:spcPts val="0"/>
                        </a:spcAft>
                        <a:buClr>
                          <a:schemeClr val="dk1"/>
                        </a:buClr>
                        <a:buSzPts val="800"/>
                        <a:buFont typeface="Calibri"/>
                        <a:buNone/>
                      </a:pPr>
                      <a:endParaRPr sz="800" b="0" u="none" strike="noStrike" cap="none">
                        <a:solidFill>
                          <a:srgbClr val="5F497A"/>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600"/>
                        <a:buFont typeface="Calibri"/>
                        <a:buNone/>
                      </a:pPr>
                      <a:endParaRPr sz="1600" b="0" u="none" strike="noStrike" cap="none">
                        <a:solidFill>
                          <a:srgbClr val="5F497A"/>
                        </a:solidFill>
                        <a:latin typeface="Calibri"/>
                        <a:ea typeface="Calibri"/>
                        <a:cs typeface="Calibri"/>
                        <a:sym typeface="Calibri"/>
                      </a:endParaRPr>
                    </a:p>
                    <a:p>
                      <a:pPr marL="0" marR="0" lvl="0" indent="0" algn="ctr" rtl="0">
                        <a:lnSpc>
                          <a:spcPct val="100000"/>
                        </a:lnSpc>
                        <a:spcBef>
                          <a:spcPts val="0"/>
                        </a:spcBef>
                        <a:spcAft>
                          <a:spcPts val="0"/>
                        </a:spcAft>
                        <a:buClr>
                          <a:srgbClr val="5F497A"/>
                        </a:buClr>
                        <a:buSzPts val="1400"/>
                        <a:buFont typeface="Calibri"/>
                        <a:buNone/>
                      </a:pPr>
                      <a:r>
                        <a:rPr lang="en-US" sz="1400" b="0" u="none" strike="noStrike" cap="none">
                          <a:solidFill>
                            <a:srgbClr val="5F497A"/>
                          </a:solidFill>
                          <a:latin typeface="Calibri"/>
                          <a:ea typeface="Calibri"/>
                          <a:cs typeface="Calibri"/>
                          <a:sym typeface="Calibri"/>
                        </a:rPr>
                        <a:t>JULY 12, 2018 </a:t>
                      </a:r>
                      <a:endParaRPr sz="1400" u="none" strike="noStrike" cap="none"/>
                    </a:p>
                    <a:p>
                      <a:pPr marL="0" marR="0" lvl="0" indent="0" algn="ctr" rtl="0">
                        <a:lnSpc>
                          <a:spcPct val="100000"/>
                        </a:lnSpc>
                        <a:spcBef>
                          <a:spcPts val="0"/>
                        </a:spcBef>
                        <a:spcAft>
                          <a:spcPts val="0"/>
                        </a:spcAft>
                        <a:buClr>
                          <a:srgbClr val="5F497A"/>
                        </a:buClr>
                        <a:buSzPts val="1400"/>
                        <a:buFont typeface="Calibri"/>
                        <a:buNone/>
                      </a:pPr>
                      <a:r>
                        <a:rPr lang="en-US" sz="1400" b="0" u="none" strike="noStrike" cap="none">
                          <a:solidFill>
                            <a:srgbClr val="5F497A"/>
                          </a:solidFill>
                          <a:latin typeface="Calibri"/>
                          <a:ea typeface="Calibri"/>
                          <a:cs typeface="Calibri"/>
                          <a:sym typeface="Calibri"/>
                        </a:rPr>
                        <a:t>9:00 AM – 10:00 AM</a:t>
                      </a:r>
                      <a:endParaRPr sz="1400" b="0" u="none" strike="noStrike" cap="none">
                        <a:solidFill>
                          <a:srgbClr val="5F497A"/>
                        </a:solidFill>
                        <a:latin typeface="Calibri"/>
                        <a:ea typeface="Calibri"/>
                        <a:cs typeface="Calibri"/>
                        <a:sym typeface="Calibri"/>
                      </a:endParaRPr>
                    </a:p>
                    <a:p>
                      <a:pPr marL="0" marR="0" lvl="0" indent="0" algn="ctr" rtl="0">
                        <a:lnSpc>
                          <a:spcPct val="100000"/>
                        </a:lnSpc>
                        <a:spcBef>
                          <a:spcPts val="0"/>
                        </a:spcBef>
                        <a:spcAft>
                          <a:spcPts val="0"/>
                        </a:spcAft>
                        <a:buClr>
                          <a:srgbClr val="5F497A"/>
                        </a:buClr>
                        <a:buSzPts val="1200"/>
                        <a:buFont typeface="Calibri"/>
                        <a:buNone/>
                      </a:pPr>
                      <a:r>
                        <a:rPr lang="en-US" sz="1200" b="0" u="none" strike="noStrike" cap="none">
                          <a:solidFill>
                            <a:srgbClr val="5F497A"/>
                          </a:solidFill>
                          <a:latin typeface="Calibri"/>
                          <a:ea typeface="Calibri"/>
                          <a:cs typeface="Calibri"/>
                          <a:sym typeface="Calibri"/>
                        </a:rPr>
                        <a:t>UW TOWER AUDITORIUM</a:t>
                      </a:r>
                      <a:endParaRPr sz="1400" u="none" strike="noStrike" cap="none"/>
                    </a:p>
                    <a:p>
                      <a:pPr marL="0" marR="0" lvl="0" indent="0" algn="ctr" rtl="0">
                        <a:lnSpc>
                          <a:spcPct val="100000"/>
                        </a:lnSpc>
                        <a:spcBef>
                          <a:spcPts val="0"/>
                        </a:spcBef>
                        <a:spcAft>
                          <a:spcPts val="0"/>
                        </a:spcAft>
                        <a:buClr>
                          <a:schemeClr val="dk1"/>
                        </a:buClr>
                        <a:buSzPts val="1600"/>
                        <a:buFont typeface="Calibri"/>
                        <a:buNone/>
                      </a:pPr>
                      <a:endParaRPr sz="1600" b="0" u="none" strike="noStrike" cap="none">
                        <a:solidFill>
                          <a:srgbClr val="5F497A"/>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400" b="1" u="none" strike="noStrike" cap="none">
                        <a:solidFill>
                          <a:schemeClr val="lt1"/>
                        </a:solidFill>
                        <a:latin typeface="Arial"/>
                        <a:ea typeface="Arial"/>
                        <a:cs typeface="Arial"/>
                        <a:sym typeface="Arial"/>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02725">
                <a:tc>
                  <a:txBody>
                    <a:bodyPr/>
                    <a:lstStyle/>
                    <a:p>
                      <a:pPr marL="0" marR="0" lvl="0" indent="0" algn="l" rtl="0">
                        <a:lnSpc>
                          <a:spcPct val="100000"/>
                        </a:lnSpc>
                        <a:spcBef>
                          <a:spcPts val="0"/>
                        </a:spcBef>
                        <a:spcAft>
                          <a:spcPts val="0"/>
                        </a:spcAft>
                        <a:buClr>
                          <a:schemeClr val="lt1"/>
                        </a:buClr>
                        <a:buSzPts val="1600"/>
                        <a:buFont typeface="Calibri"/>
                        <a:buNone/>
                      </a:pPr>
                      <a:r>
                        <a:rPr lang="en-US" sz="1600" b="0" u="none" strike="noStrike" cap="none">
                          <a:solidFill>
                            <a:schemeClr val="lt1"/>
                          </a:solidFill>
                        </a:rPr>
                        <a:t>TOPIC </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l" rtl="0">
                        <a:lnSpc>
                          <a:spcPct val="100000"/>
                        </a:lnSpc>
                        <a:spcBef>
                          <a:spcPts val="0"/>
                        </a:spcBef>
                        <a:spcAft>
                          <a:spcPts val="0"/>
                        </a:spcAft>
                        <a:buClr>
                          <a:schemeClr val="lt1"/>
                        </a:buClr>
                        <a:buSzPts val="1600"/>
                        <a:buFont typeface="Calibri"/>
                        <a:buNone/>
                      </a:pPr>
                      <a:r>
                        <a:rPr lang="en-US" sz="1600" b="0" u="none" strike="noStrike" cap="none">
                          <a:solidFill>
                            <a:schemeClr val="lt1"/>
                          </a:solidFill>
                        </a:rPr>
                        <a:t>PRESENTER</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l" rtl="0">
                        <a:lnSpc>
                          <a:spcPct val="100000"/>
                        </a:lnSpc>
                        <a:spcBef>
                          <a:spcPts val="0"/>
                        </a:spcBef>
                        <a:spcAft>
                          <a:spcPts val="0"/>
                        </a:spcAft>
                        <a:buClr>
                          <a:schemeClr val="lt1"/>
                        </a:buClr>
                        <a:buSzPts val="1600"/>
                        <a:buFont typeface="Calibri"/>
                        <a:buNone/>
                      </a:pPr>
                      <a:r>
                        <a:rPr lang="en-US" sz="1600" b="0" u="none" strike="noStrike" cap="none">
                          <a:solidFill>
                            <a:schemeClr val="lt1"/>
                          </a:solidFill>
                        </a:rPr>
                        <a:t> EMAIL </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ctr" rtl="0">
                        <a:lnSpc>
                          <a:spcPct val="100000"/>
                        </a:lnSpc>
                        <a:spcBef>
                          <a:spcPts val="0"/>
                        </a:spcBef>
                        <a:spcAft>
                          <a:spcPts val="0"/>
                        </a:spcAft>
                        <a:buClr>
                          <a:schemeClr val="lt1"/>
                        </a:buClr>
                        <a:buSzPts val="1600"/>
                        <a:buFont typeface="Calibri"/>
                        <a:buNone/>
                      </a:pPr>
                      <a:r>
                        <a:rPr lang="en-US" sz="1600" b="0" u="none" strike="noStrike" cap="none">
                          <a:solidFill>
                            <a:schemeClr val="lt1"/>
                          </a:solidFill>
                        </a:rPr>
                        <a:t>MIN</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extLst>
                  <a:ext uri="{0D108BD9-81ED-4DB2-BD59-A6C34878D82A}">
                    <a16:rowId xmlns:a16="http://schemas.microsoft.com/office/drawing/2014/main" val="10002"/>
                  </a:ext>
                </a:extLst>
              </a:tr>
              <a:tr h="378400">
                <a:tc>
                  <a:txBody>
                    <a:bodyPr/>
                    <a:lstStyle/>
                    <a:p>
                      <a:pPr marL="0" marR="0" lvl="0" indent="0" algn="l" rtl="0">
                        <a:lnSpc>
                          <a:spcPct val="100000"/>
                        </a:lnSpc>
                        <a:spcBef>
                          <a:spcPts val="0"/>
                        </a:spcBef>
                        <a:spcAft>
                          <a:spcPts val="0"/>
                        </a:spcAft>
                        <a:buClr>
                          <a:srgbClr val="3F3F3F"/>
                        </a:buClr>
                        <a:buSzPts val="1400"/>
                        <a:buFont typeface="Calibri"/>
                        <a:buNone/>
                      </a:pPr>
                      <a:r>
                        <a:rPr lang="en-US" sz="1400" b="0" u="none" strike="noStrike" cap="none">
                          <a:solidFill>
                            <a:srgbClr val="3F3F3F"/>
                          </a:solidFill>
                          <a:latin typeface="Calibri"/>
                          <a:ea typeface="Calibri"/>
                          <a:cs typeface="Calibri"/>
                          <a:sym typeface="Calibri"/>
                        </a:rPr>
                        <a:t>Welcome</a:t>
                      </a:r>
                      <a:endParaRPr sz="1400" u="none" strike="noStrike" cap="none"/>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solidFill>
                            <a:srgbClr val="3F3F3F"/>
                          </a:solidFill>
                          <a:latin typeface="Calibri"/>
                          <a:ea typeface="Calibri"/>
                          <a:cs typeface="Calibri"/>
                          <a:sym typeface="Calibri"/>
                        </a:rPr>
                        <a:t>Kirsten DeFries</a:t>
                      </a:r>
                      <a:endParaRPr sz="1000" b="1"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F3F3F"/>
                          </a:solidFill>
                          <a:latin typeface="Calibri"/>
                          <a:ea typeface="Calibri"/>
                          <a:cs typeface="Calibri"/>
                          <a:sym typeface="Calibri"/>
                        </a:rPr>
                        <a:t>Research Compliance &amp; Operations </a:t>
                      </a:r>
                      <a:endParaRPr sz="1000" b="1" u="none" strike="noStrike" cap="none">
                        <a:solidFill>
                          <a:srgbClr val="3F3F3F"/>
                        </a:solidFill>
                        <a:latin typeface="Calibri"/>
                        <a:ea typeface="Calibri"/>
                        <a:cs typeface="Calibri"/>
                        <a:sym typeface="Calibri"/>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114300" marR="0" lvl="0" indent="0" algn="l" rtl="0">
                        <a:lnSpc>
                          <a:spcPct val="100000"/>
                        </a:lnSpc>
                        <a:spcBef>
                          <a:spcPts val="0"/>
                        </a:spcBef>
                        <a:spcAft>
                          <a:spcPts val="0"/>
                        </a:spcAft>
                        <a:buClr>
                          <a:srgbClr val="000000"/>
                        </a:buClr>
                        <a:buSzPts val="1000"/>
                        <a:buFont typeface="Arial"/>
                        <a:buNone/>
                      </a:pPr>
                      <a:r>
                        <a:rPr lang="en-US" sz="1000" u="sng" strike="noStrike" cap="none">
                          <a:solidFill>
                            <a:schemeClr val="hlink"/>
                          </a:solidFill>
                          <a:latin typeface="Calibri"/>
                          <a:ea typeface="Calibri"/>
                          <a:cs typeface="Calibri"/>
                          <a:sym typeface="Calibri"/>
                          <a:hlinkClick r:id="rId3"/>
                        </a:rPr>
                        <a:t>kirsten5@uw.edu</a:t>
                      </a:r>
                      <a:r>
                        <a:rPr lang="en-US" sz="1000" u="sng" strike="noStrike" cap="none">
                          <a:solidFill>
                            <a:schemeClr val="dk1"/>
                          </a:solidFill>
                          <a:latin typeface="Calibri"/>
                          <a:ea typeface="Calibri"/>
                          <a:cs typeface="Calibri"/>
                          <a:sym typeface="Calibri"/>
                        </a:rPr>
                        <a:t> </a:t>
                      </a:r>
                      <a:endParaRPr sz="1000" u="sng" strike="noStrike" cap="none">
                        <a:solidFill>
                          <a:schemeClr val="dk1"/>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solidFill>
                            <a:srgbClr val="3F3F3F"/>
                          </a:solidFill>
                          <a:latin typeface="Calibri"/>
                          <a:ea typeface="Calibri"/>
                          <a:cs typeface="Calibri"/>
                          <a:sym typeface="Calibri"/>
                        </a:rPr>
                        <a:t>2</a:t>
                      </a:r>
                      <a:endParaRPr sz="11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78400">
                <a:tc>
                  <a:txBody>
                    <a:bodyPr/>
                    <a:lstStyle/>
                    <a:p>
                      <a:pPr marL="0" marR="0" lvl="0" indent="0" algn="l" rtl="0">
                        <a:lnSpc>
                          <a:spcPct val="100000"/>
                        </a:lnSpc>
                        <a:spcBef>
                          <a:spcPts val="0"/>
                        </a:spcBef>
                        <a:spcAft>
                          <a:spcPts val="0"/>
                        </a:spcAft>
                        <a:buClr>
                          <a:srgbClr val="3F3F3F"/>
                        </a:buClr>
                        <a:buSzPts val="1400"/>
                        <a:buFont typeface="Calibri"/>
                        <a:buNone/>
                      </a:pPr>
                      <a:r>
                        <a:rPr lang="en-US" sz="1400" b="0" u="none" strike="noStrike" cap="none">
                          <a:solidFill>
                            <a:srgbClr val="3F3F3F"/>
                          </a:solidFill>
                        </a:rPr>
                        <a:t>RPPR Pilot: Status Report and Next Steps</a:t>
                      </a:r>
                      <a:endParaRPr sz="1400" b="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solidFill>
                            <a:srgbClr val="3F3F3F"/>
                          </a:solidFill>
                        </a:rPr>
                        <a:t>Carol Rhodes</a:t>
                      </a:r>
                      <a:endParaRPr sz="1400" u="none" strike="noStrike" cap="none"/>
                    </a:p>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F3F3F"/>
                          </a:solidFill>
                        </a:rPr>
                        <a:t>Office of Sponsored Programs</a:t>
                      </a:r>
                      <a:endParaRPr sz="1000" b="1" u="none" strike="noStrike" cap="none">
                        <a:solidFill>
                          <a:srgbClr val="3F3F3F"/>
                        </a:solidFill>
                        <a:latin typeface="Calibri"/>
                        <a:ea typeface="Calibri"/>
                        <a:cs typeface="Calibri"/>
                        <a:sym typeface="Calibri"/>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114300" marR="0" lvl="0" indent="0" algn="l" rtl="0">
                        <a:lnSpc>
                          <a:spcPct val="100000"/>
                        </a:lnSpc>
                        <a:spcBef>
                          <a:spcPts val="0"/>
                        </a:spcBef>
                        <a:spcAft>
                          <a:spcPts val="0"/>
                        </a:spcAft>
                        <a:buClr>
                          <a:schemeClr val="dk1"/>
                        </a:buClr>
                        <a:buSzPts val="1000"/>
                        <a:buFont typeface="Calibri"/>
                        <a:buNone/>
                      </a:pPr>
                      <a:r>
                        <a:rPr lang="en-US" sz="1000" u="sng" strike="noStrike" cap="none">
                          <a:solidFill>
                            <a:schemeClr val="hlink"/>
                          </a:solidFill>
                          <a:hlinkClick r:id="rId4"/>
                        </a:rPr>
                        <a:t>carhodes@uw.edu</a:t>
                      </a:r>
                      <a:r>
                        <a:rPr lang="en-US" sz="1000" u="none" strike="noStrike" cap="none"/>
                        <a:t> </a:t>
                      </a:r>
                      <a:endParaRPr sz="1000" u="sng" strike="noStrike" cap="none">
                        <a:solidFill>
                          <a:schemeClr val="dk1"/>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rgbClr val="3F3F3F"/>
                          </a:solidFill>
                        </a:rPr>
                        <a:t>10</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78400">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3F3F3F"/>
                          </a:solidFill>
                        </a:rPr>
                        <a:t>NIH: Update</a:t>
                      </a:r>
                      <a:endParaRPr sz="1400" b="0" u="none" strike="noStrike" cap="none">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solidFill>
                            <a:srgbClr val="3F3F3F"/>
                          </a:solidFill>
                        </a:rPr>
                        <a:t>Amanda Snyder</a:t>
                      </a:r>
                      <a:endParaRPr sz="1000" b="1" u="none" strike="noStrike" cap="none">
                        <a:solidFill>
                          <a:srgbClr val="3F3F3F"/>
                        </a:solidFill>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F3F3F"/>
                          </a:solidFill>
                        </a:rPr>
                        <a:t>Office of Sponsored Programs</a:t>
                      </a:r>
                      <a:endParaRPr sz="1000" u="none" strike="noStrike" cap="none">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114300" marR="0" lvl="0" indent="0" algn="l" rtl="0">
                        <a:lnSpc>
                          <a:spcPct val="100000"/>
                        </a:lnSpc>
                        <a:spcBef>
                          <a:spcPts val="0"/>
                        </a:spcBef>
                        <a:spcAft>
                          <a:spcPts val="0"/>
                        </a:spcAft>
                        <a:buClr>
                          <a:srgbClr val="000000"/>
                        </a:buClr>
                        <a:buSzPts val="1000"/>
                        <a:buFont typeface="Arial"/>
                        <a:buNone/>
                      </a:pPr>
                      <a:r>
                        <a:rPr lang="en-US" sz="1000" u="sng" strike="noStrike" cap="none">
                          <a:solidFill>
                            <a:schemeClr val="hlink"/>
                          </a:solidFill>
                          <a:hlinkClick r:id="rId5"/>
                        </a:rPr>
                        <a:t>acs229@uw.edu</a:t>
                      </a:r>
                      <a:r>
                        <a:rPr lang="en-US" sz="1000" u="none" strike="noStrike" cap="none"/>
                        <a:t> </a:t>
                      </a:r>
                      <a:endParaRPr sz="1000" u="none" strike="noStrike" cap="none"/>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rgbClr val="3F3F3F"/>
                          </a:solidFill>
                        </a:rPr>
                        <a:t>5</a:t>
                      </a:r>
                      <a:endParaRPr sz="1000" u="none" strike="noStrike" cap="none">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78400">
                <a:tc>
                  <a:txBody>
                    <a:bodyPr/>
                    <a:lstStyle/>
                    <a:p>
                      <a:pPr marL="0" marR="0" lvl="0" indent="0" algn="l" rtl="0">
                        <a:lnSpc>
                          <a:spcPct val="100000"/>
                        </a:lnSpc>
                        <a:spcBef>
                          <a:spcPts val="0"/>
                        </a:spcBef>
                        <a:spcAft>
                          <a:spcPts val="0"/>
                        </a:spcAft>
                        <a:buClr>
                          <a:srgbClr val="000000"/>
                        </a:buClr>
                        <a:buSzPts val="1400"/>
                        <a:buFont typeface="Arial"/>
                        <a:buNone/>
                      </a:pPr>
                      <a:r>
                        <a:rPr lang="en-US" sz="1400" b="0" u="none" strike="noStrike" cap="none">
                          <a:solidFill>
                            <a:srgbClr val="3F3F3F"/>
                          </a:solidFill>
                        </a:rPr>
                        <a:t>NIH RePORT Tool</a:t>
                      </a:r>
                      <a:endParaRPr sz="1400" b="0" u="none" strike="noStrike" cap="none">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solidFill>
                            <a:srgbClr val="3F3F3F"/>
                          </a:solidFill>
                        </a:rPr>
                        <a:t>Melissa Petersen</a:t>
                      </a:r>
                      <a:endParaRPr sz="1000" b="1" u="none" strike="noStrike" cap="none">
                        <a:solidFill>
                          <a:srgbClr val="3F3F3F"/>
                        </a:solidFill>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F3F3F"/>
                          </a:solidFill>
                        </a:rPr>
                        <a:t>Office of Research</a:t>
                      </a:r>
                      <a:endParaRPr sz="1000" u="none" strike="noStrike" cap="none">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114300" marR="0" lvl="0" indent="0" algn="l" rtl="0">
                        <a:lnSpc>
                          <a:spcPct val="100000"/>
                        </a:lnSpc>
                        <a:spcBef>
                          <a:spcPts val="0"/>
                        </a:spcBef>
                        <a:spcAft>
                          <a:spcPts val="0"/>
                        </a:spcAft>
                        <a:buClr>
                          <a:srgbClr val="000000"/>
                        </a:buClr>
                        <a:buSzPts val="1000"/>
                        <a:buFont typeface="Arial"/>
                        <a:buNone/>
                      </a:pPr>
                      <a:r>
                        <a:rPr lang="en-US" sz="1000" u="sng" strike="noStrike" cap="none">
                          <a:solidFill>
                            <a:schemeClr val="hlink"/>
                          </a:solidFill>
                          <a:hlinkClick r:id="rId6"/>
                        </a:rPr>
                        <a:t>petermm@uw.edu</a:t>
                      </a:r>
                      <a:r>
                        <a:rPr lang="en-US" sz="1000" u="none" strike="noStrike" cap="none"/>
                        <a:t> </a:t>
                      </a:r>
                      <a:endParaRPr sz="1000" u="none" strike="noStrike" cap="none"/>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rgbClr val="3F3F3F"/>
                          </a:solidFill>
                        </a:rPr>
                        <a:t>8</a:t>
                      </a:r>
                      <a:endParaRPr sz="1000" u="none" strike="noStrike" cap="none">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78400">
                <a:tc>
                  <a:txBody>
                    <a:bodyPr/>
                    <a:lstStyle/>
                    <a:p>
                      <a:pPr marL="0" marR="0" lvl="0" indent="0" algn="l" rtl="0">
                        <a:lnSpc>
                          <a:spcPct val="100000"/>
                        </a:lnSpc>
                        <a:spcBef>
                          <a:spcPts val="0"/>
                        </a:spcBef>
                        <a:spcAft>
                          <a:spcPts val="0"/>
                        </a:spcAft>
                        <a:buClr>
                          <a:srgbClr val="3F3F3F"/>
                        </a:buClr>
                        <a:buSzPts val="1400"/>
                        <a:buFont typeface="Calibri"/>
                        <a:buNone/>
                      </a:pPr>
                      <a:r>
                        <a:rPr lang="en-US" sz="1400" b="0" u="none" strike="noStrike" cap="none">
                          <a:solidFill>
                            <a:srgbClr val="3F3F3F"/>
                          </a:solidFill>
                        </a:rPr>
                        <a:t>Business Diversity Program</a:t>
                      </a:r>
                      <a:endParaRPr sz="1400" b="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solidFill>
                            <a:srgbClr val="3F3F3F"/>
                          </a:solidFill>
                        </a:rPr>
                        <a:t>Claudia Frere-Anderson</a:t>
                      </a:r>
                      <a:endParaRPr sz="1400" u="none" strike="noStrike" cap="none"/>
                    </a:p>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F3F3F"/>
                          </a:solidFill>
                        </a:rPr>
                        <a:t>Business Diversity Program</a:t>
                      </a:r>
                      <a:endParaRPr sz="1000" b="1" u="none" strike="noStrike" cap="none">
                        <a:solidFill>
                          <a:srgbClr val="3F3F3F"/>
                        </a:solidFill>
                        <a:latin typeface="Calibri"/>
                        <a:ea typeface="Calibri"/>
                        <a:cs typeface="Calibri"/>
                        <a:sym typeface="Calibri"/>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114300" marR="0" lvl="0" indent="0" algn="l" rtl="0">
                        <a:lnSpc>
                          <a:spcPct val="100000"/>
                        </a:lnSpc>
                        <a:spcBef>
                          <a:spcPts val="0"/>
                        </a:spcBef>
                        <a:spcAft>
                          <a:spcPts val="0"/>
                        </a:spcAft>
                        <a:buClr>
                          <a:schemeClr val="dk1"/>
                        </a:buClr>
                        <a:buSzPts val="1000"/>
                        <a:buFont typeface="Calibri"/>
                        <a:buNone/>
                      </a:pPr>
                      <a:r>
                        <a:rPr lang="en-US" sz="1000" u="sng" strike="noStrike" cap="none">
                          <a:solidFill>
                            <a:schemeClr val="hlink"/>
                          </a:solidFill>
                          <a:hlinkClick r:id="rId7"/>
                        </a:rPr>
                        <a:t>frerec@uw.edu</a:t>
                      </a:r>
                      <a:r>
                        <a:rPr lang="en-US" sz="1000" u="sng" strike="noStrike" cap="none"/>
                        <a:t> </a:t>
                      </a:r>
                      <a:endParaRPr sz="1000" u="sng" strike="noStrike" cap="none"/>
                    </a:p>
                    <a:p>
                      <a:pPr marL="0" marR="0" lvl="0" indent="0" algn="l" rtl="0">
                        <a:lnSpc>
                          <a:spcPct val="100000"/>
                        </a:lnSpc>
                        <a:spcBef>
                          <a:spcPts val="0"/>
                        </a:spcBef>
                        <a:spcAft>
                          <a:spcPts val="0"/>
                        </a:spcAft>
                        <a:buClr>
                          <a:schemeClr val="dk1"/>
                        </a:buClr>
                        <a:buSzPts val="1000"/>
                        <a:buFont typeface="Calibri"/>
                        <a:buNone/>
                      </a:pPr>
                      <a:endParaRPr sz="1000" u="sng" strike="noStrike" cap="none"/>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rgbClr val="3F3F3F"/>
                          </a:solidFill>
                        </a:rPr>
                        <a:t>10</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78400">
                <a:tc>
                  <a:txBody>
                    <a:bodyPr/>
                    <a:lstStyle/>
                    <a:p>
                      <a:pPr marL="0" marR="0" lvl="0" indent="0" algn="l" rtl="0">
                        <a:lnSpc>
                          <a:spcPct val="100000"/>
                        </a:lnSpc>
                        <a:spcBef>
                          <a:spcPts val="0"/>
                        </a:spcBef>
                        <a:spcAft>
                          <a:spcPts val="0"/>
                        </a:spcAft>
                        <a:buClr>
                          <a:srgbClr val="3F3F3F"/>
                        </a:buClr>
                        <a:buSzPts val="1400"/>
                        <a:buFont typeface="Calibri"/>
                        <a:buNone/>
                      </a:pPr>
                      <a:r>
                        <a:rPr lang="en-US" sz="1400" b="0" u="none" strike="noStrike" cap="none">
                          <a:solidFill>
                            <a:srgbClr val="3F3F3F"/>
                          </a:solidFill>
                        </a:rPr>
                        <a:t>Gift Assessment Facts</a:t>
                      </a:r>
                      <a:endParaRPr sz="1400" b="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t>Tobin Eckholt &amp; Mike Visaya</a:t>
                      </a:r>
                      <a:endParaRPr sz="1000" b="1" u="none" strike="noStrike" cap="none"/>
                    </a:p>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F3F3F"/>
                          </a:solidFill>
                        </a:rPr>
                        <a:t>Gift Services or Advancement Services</a:t>
                      </a:r>
                      <a:endParaRPr sz="1000" u="none" strike="noStrike" cap="none">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118871" marR="0" lvl="0" indent="0" algn="l" rtl="0">
                        <a:lnSpc>
                          <a:spcPct val="100000"/>
                        </a:lnSpc>
                        <a:spcBef>
                          <a:spcPts val="0"/>
                        </a:spcBef>
                        <a:spcAft>
                          <a:spcPts val="0"/>
                        </a:spcAft>
                        <a:buClr>
                          <a:schemeClr val="dk1"/>
                        </a:buClr>
                        <a:buSzPts val="1000"/>
                        <a:buFont typeface="Calibri"/>
                        <a:buNone/>
                      </a:pPr>
                      <a:r>
                        <a:rPr lang="en-US" sz="1000" u="sng" strike="noStrike" cap="none">
                          <a:solidFill>
                            <a:schemeClr val="hlink"/>
                          </a:solidFill>
                          <a:hlinkClick r:id="rId8"/>
                        </a:rPr>
                        <a:t>teckholt@uw.edu</a:t>
                      </a:r>
                      <a:endParaRPr sz="1000" u="none" strike="noStrike" cap="none"/>
                    </a:p>
                    <a:p>
                      <a:pPr marL="118871" marR="0" lvl="0" indent="0" algn="l" rtl="0">
                        <a:lnSpc>
                          <a:spcPct val="100000"/>
                        </a:lnSpc>
                        <a:spcBef>
                          <a:spcPts val="0"/>
                        </a:spcBef>
                        <a:spcAft>
                          <a:spcPts val="0"/>
                        </a:spcAft>
                        <a:buClr>
                          <a:schemeClr val="dk1"/>
                        </a:buClr>
                        <a:buSzPts val="1000"/>
                        <a:buFont typeface="Calibri"/>
                        <a:buNone/>
                      </a:pPr>
                      <a:r>
                        <a:rPr lang="en-US" sz="1000" u="sng" strike="noStrike" cap="none">
                          <a:solidFill>
                            <a:schemeClr val="hlink"/>
                          </a:solidFill>
                          <a:hlinkClick r:id="rId9"/>
                        </a:rPr>
                        <a:t>visaya@uw.edu</a:t>
                      </a:r>
                      <a:endParaRPr sz="1000" u="none" strike="noStrike" cap="none"/>
                    </a:p>
                    <a:p>
                      <a:pPr marL="118871" marR="0" lvl="0" indent="0" algn="l" rtl="0">
                        <a:lnSpc>
                          <a:spcPct val="100000"/>
                        </a:lnSpc>
                        <a:spcBef>
                          <a:spcPts val="0"/>
                        </a:spcBef>
                        <a:spcAft>
                          <a:spcPts val="0"/>
                        </a:spcAft>
                        <a:buClr>
                          <a:schemeClr val="dk1"/>
                        </a:buClr>
                        <a:buSzPts val="1000"/>
                        <a:buFont typeface="Calibri"/>
                        <a:buNone/>
                      </a:pPr>
                      <a:r>
                        <a:rPr lang="en-US" sz="1000" u="none" strike="noStrike" cap="none">
                          <a:solidFill>
                            <a:schemeClr val="dk1"/>
                          </a:solidFill>
                        </a:rPr>
                        <a:t> </a:t>
                      </a:r>
                      <a:endParaRPr sz="1000" u="sng" strike="noStrike" cap="none">
                        <a:solidFill>
                          <a:schemeClr val="dk1"/>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rgbClr val="3F3F3F"/>
                          </a:solidFill>
                        </a:rPr>
                        <a:t>10 </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78400">
                <a:tc>
                  <a:txBody>
                    <a:bodyPr/>
                    <a:lstStyle/>
                    <a:p>
                      <a:pPr marL="0" marR="0" lvl="0" indent="0" algn="l" rtl="0">
                        <a:lnSpc>
                          <a:spcPct val="100000"/>
                        </a:lnSpc>
                        <a:spcBef>
                          <a:spcPts val="0"/>
                        </a:spcBef>
                        <a:spcAft>
                          <a:spcPts val="0"/>
                        </a:spcAft>
                        <a:buClr>
                          <a:srgbClr val="3F3F3F"/>
                        </a:buClr>
                        <a:buSzPts val="1100"/>
                        <a:buFont typeface="Calibri"/>
                        <a:buNone/>
                      </a:pPr>
                      <a:r>
                        <a:rPr lang="en-US" sz="1400" b="0" u="none" strike="noStrike" cap="none">
                          <a:solidFill>
                            <a:srgbClr val="3F3F3F"/>
                          </a:solidFill>
                        </a:rPr>
                        <a:t>Compliance Corner</a:t>
                      </a:r>
                      <a:endParaRPr sz="1100" b="1"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solidFill>
                            <a:srgbClr val="3F3F3F"/>
                          </a:solidFill>
                        </a:rPr>
                        <a:t>Andra Sawyer &amp; Matt Gardner</a:t>
                      </a:r>
                      <a:endParaRPr sz="1000" b="1" u="none" strike="noStrike" cap="none">
                        <a:solidFill>
                          <a:srgbClr val="3F3F3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u="none" strike="noStrike" cap="none">
                          <a:solidFill>
                            <a:srgbClr val="3F3F3F"/>
                          </a:solidFill>
                        </a:rPr>
                        <a:t>Post Award Financial Compliance</a:t>
                      </a:r>
                      <a:endParaRPr sz="1000" b="1" u="none" strike="noStrike" cap="none">
                        <a:solidFill>
                          <a:srgbClr val="3F3F3F"/>
                        </a:solidFill>
                        <a:latin typeface="Calibri"/>
                        <a:ea typeface="Calibri"/>
                        <a:cs typeface="Calibri"/>
                        <a:sym typeface="Calibri"/>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Clr>
                          <a:srgbClr val="000000"/>
                        </a:buClr>
                        <a:buSzPts val="1000"/>
                        <a:buFont typeface="Arial"/>
                        <a:buNone/>
                      </a:pPr>
                      <a:r>
                        <a:rPr lang="en-US" sz="1000" u="sng" strike="noStrike" cap="none">
                          <a:solidFill>
                            <a:schemeClr val="hlink"/>
                          </a:solidFill>
                          <a:hlinkClick r:id="rId10"/>
                        </a:rPr>
                        <a:t>andra2@uw.edu </a:t>
                      </a:r>
                      <a:endParaRPr sz="1000" u="sng" strike="noStrike" cap="none"/>
                    </a:p>
                    <a:p>
                      <a:pPr marL="114300" marR="0" lvl="0" indent="0" algn="l" rtl="0">
                        <a:lnSpc>
                          <a:spcPct val="100000"/>
                        </a:lnSpc>
                        <a:spcBef>
                          <a:spcPts val="0"/>
                        </a:spcBef>
                        <a:spcAft>
                          <a:spcPts val="0"/>
                        </a:spcAft>
                        <a:buClr>
                          <a:srgbClr val="000000"/>
                        </a:buClr>
                        <a:buSzPts val="1000"/>
                        <a:buFont typeface="Arial"/>
                        <a:buNone/>
                      </a:pPr>
                      <a:r>
                        <a:rPr lang="en-US" sz="1000" u="sng" strike="noStrike" cap="none">
                          <a:solidFill>
                            <a:srgbClr val="0000FF"/>
                          </a:solidFill>
                        </a:rPr>
                        <a:t>mgard@uw.edu </a:t>
                      </a:r>
                      <a:endParaRPr sz="1000" u="sng" strike="noStrike" cap="none">
                        <a:solidFill>
                          <a:srgbClr val="0000FF"/>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rgbClr val="3F3F3F"/>
                          </a:solidFill>
                        </a:rPr>
                        <a:t>10</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378400">
                <a:tc>
                  <a:txBody>
                    <a:bodyPr/>
                    <a:lstStyle/>
                    <a:p>
                      <a:pPr marL="0" marR="0" lvl="0" indent="0" algn="l" rtl="0">
                        <a:lnSpc>
                          <a:spcPct val="100000"/>
                        </a:lnSpc>
                        <a:spcBef>
                          <a:spcPts val="0"/>
                        </a:spcBef>
                        <a:spcAft>
                          <a:spcPts val="0"/>
                        </a:spcAft>
                        <a:buClr>
                          <a:srgbClr val="3F3F3F"/>
                        </a:buClr>
                        <a:buSzPts val="1100"/>
                        <a:buFont typeface="Calibri"/>
                        <a:buNone/>
                      </a:pPr>
                      <a:r>
                        <a:rPr lang="en-US" sz="1400" b="0" u="none" strike="noStrike" cap="none">
                          <a:solidFill>
                            <a:srgbClr val="3F3F3F"/>
                          </a:solidFill>
                        </a:rPr>
                        <a:t>CORE Update</a:t>
                      </a:r>
                      <a:endParaRPr sz="1100" b="1"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US" sz="1000" b="1" u="none" strike="noStrike" cap="none">
                          <a:solidFill>
                            <a:srgbClr val="3F3F3F"/>
                          </a:solidFill>
                        </a:rPr>
                        <a:t>CORE Team</a:t>
                      </a:r>
                      <a:endParaRPr sz="1000" b="1" u="none" strike="noStrike" cap="none">
                        <a:solidFill>
                          <a:srgbClr val="3F3F3F"/>
                        </a:solidFill>
                      </a:endParaRPr>
                    </a:p>
                    <a:p>
                      <a:pPr marL="0" marR="0" lvl="0" indent="0" algn="l" rtl="0">
                        <a:lnSpc>
                          <a:spcPct val="100000"/>
                        </a:lnSpc>
                        <a:spcBef>
                          <a:spcPts val="0"/>
                        </a:spcBef>
                        <a:spcAft>
                          <a:spcPts val="0"/>
                        </a:spcAft>
                        <a:buClr>
                          <a:srgbClr val="000000"/>
                        </a:buClr>
                        <a:buSzPts val="1000"/>
                        <a:buFont typeface="Arial"/>
                        <a:buNone/>
                      </a:pPr>
                      <a:r>
                        <a:rPr lang="en-US" sz="1000" b="0" u="none" strike="noStrike" cap="none">
                          <a:solidFill>
                            <a:srgbClr val="3F3F3F"/>
                          </a:solidFill>
                        </a:rPr>
                        <a:t>Collaborative On Research Education (CORE)</a:t>
                      </a:r>
                      <a:endParaRPr sz="1000" b="0" u="none" strike="noStrike" cap="none">
                        <a:solidFill>
                          <a:srgbClr val="3F3F3F"/>
                        </a:solidFill>
                        <a:latin typeface="Calibri"/>
                        <a:ea typeface="Calibri"/>
                        <a:cs typeface="Calibri"/>
                        <a:sym typeface="Calibri"/>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Clr>
                          <a:srgbClr val="000000"/>
                        </a:buClr>
                        <a:buSzPts val="1000"/>
                        <a:buFont typeface="Arial"/>
                        <a:buNone/>
                      </a:pPr>
                      <a:r>
                        <a:rPr lang="en-US" sz="1000" u="sng" strike="noStrike" cap="none">
                          <a:solidFill>
                            <a:schemeClr val="hlink"/>
                          </a:solidFill>
                          <a:hlinkClick r:id="rId10"/>
                        </a:rPr>
                        <a:t>corehelp@uw.ed</a:t>
                      </a:r>
                      <a:r>
                        <a:rPr lang="en-US" sz="1000" u="sng" strike="noStrike" cap="none">
                          <a:solidFill>
                            <a:srgbClr val="000000"/>
                          </a:solidFill>
                        </a:rPr>
                        <a:t> </a:t>
                      </a:r>
                      <a:endParaRPr sz="1000" u="sng" strike="noStrike" cap="none">
                        <a:solidFill>
                          <a:srgbClr val="000000"/>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rgbClr val="3F3F3F"/>
                          </a:solidFill>
                        </a:rPr>
                        <a:t>2</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681125">
                <a:tc gridSpan="4">
                  <a:txBody>
                    <a:bodyPr/>
                    <a:lstStyle/>
                    <a:p>
                      <a:pPr marL="0" marR="0" lvl="8" indent="0" algn="ctr" rtl="0">
                        <a:lnSpc>
                          <a:spcPct val="100000"/>
                        </a:lnSpc>
                        <a:spcBef>
                          <a:spcPts val="0"/>
                        </a:spcBef>
                        <a:spcAft>
                          <a:spcPts val="0"/>
                        </a:spcAft>
                        <a:buClr>
                          <a:schemeClr val="dk1"/>
                        </a:buClr>
                        <a:buSzPts val="1200"/>
                        <a:buFont typeface="Calibri"/>
                        <a:buNone/>
                      </a:pPr>
                      <a:endParaRPr sz="1200" b="0" u="none" strike="noStrike" cap="none">
                        <a:solidFill>
                          <a:srgbClr val="5F497A"/>
                        </a:solidFill>
                        <a:latin typeface="Calibri"/>
                        <a:ea typeface="Calibri"/>
                        <a:cs typeface="Calibri"/>
                        <a:sym typeface="Calibri"/>
                      </a:endParaRPr>
                    </a:p>
                    <a:p>
                      <a:pPr marL="0" marR="0" lvl="8" indent="0" algn="ctr" rtl="0">
                        <a:lnSpc>
                          <a:spcPct val="100000"/>
                        </a:lnSpc>
                        <a:spcBef>
                          <a:spcPts val="0"/>
                        </a:spcBef>
                        <a:spcAft>
                          <a:spcPts val="0"/>
                        </a:spcAft>
                        <a:buClr>
                          <a:schemeClr val="dk1"/>
                        </a:buClr>
                        <a:buSzPts val="1200"/>
                        <a:buFont typeface="Calibri"/>
                        <a:buNone/>
                      </a:pPr>
                      <a:endParaRPr sz="1200" b="0" u="none" strike="noStrike" cap="none">
                        <a:solidFill>
                          <a:srgbClr val="5F497A"/>
                        </a:solidFill>
                        <a:latin typeface="Calibri"/>
                        <a:ea typeface="Calibri"/>
                        <a:cs typeface="Calibri"/>
                        <a:sym typeface="Calibri"/>
                      </a:endParaRPr>
                    </a:p>
                    <a:p>
                      <a:pPr marL="0" marR="0" lvl="8" indent="0" algn="ctr" rtl="0">
                        <a:lnSpc>
                          <a:spcPct val="100000"/>
                        </a:lnSpc>
                        <a:spcBef>
                          <a:spcPts val="0"/>
                        </a:spcBef>
                        <a:spcAft>
                          <a:spcPts val="0"/>
                        </a:spcAft>
                        <a:buClr>
                          <a:srgbClr val="A5A5A5"/>
                        </a:buClr>
                        <a:buSzPts val="1800"/>
                        <a:buFont typeface="Calibri"/>
                        <a:buNone/>
                      </a:pPr>
                      <a:r>
                        <a:rPr lang="en-US" sz="1800" b="1" u="none" strike="noStrike" cap="none">
                          <a:solidFill>
                            <a:srgbClr val="A5A5A5"/>
                          </a:solidFill>
                          <a:latin typeface="Calibri"/>
                          <a:ea typeface="Calibri"/>
                          <a:cs typeface="Calibri"/>
                          <a:sym typeface="Calibri"/>
                        </a:rPr>
                        <a:t>NEXT MEETING</a:t>
                      </a:r>
                      <a:endParaRPr sz="1800" b="1" u="none" strike="noStrike" cap="none">
                        <a:solidFill>
                          <a:srgbClr val="A5A5A5"/>
                        </a:solidFill>
                        <a:latin typeface="Calibri"/>
                        <a:ea typeface="Calibri"/>
                        <a:cs typeface="Calibri"/>
                        <a:sym typeface="Calibri"/>
                      </a:endParaRPr>
                    </a:p>
                    <a:p>
                      <a:pPr marL="0" marR="0" lvl="8" indent="0" algn="ctr" rtl="0">
                        <a:lnSpc>
                          <a:spcPct val="100000"/>
                        </a:lnSpc>
                        <a:spcBef>
                          <a:spcPts val="0"/>
                        </a:spcBef>
                        <a:spcAft>
                          <a:spcPts val="0"/>
                        </a:spcAft>
                        <a:buClr>
                          <a:srgbClr val="5F497A"/>
                        </a:buClr>
                        <a:buSzPts val="1400"/>
                        <a:buFont typeface="Calibri"/>
                        <a:buNone/>
                      </a:pPr>
                      <a:r>
                        <a:rPr lang="en-US" sz="1400" b="0" u="none" strike="noStrike" cap="none">
                          <a:solidFill>
                            <a:srgbClr val="5F497A"/>
                          </a:solidFill>
                          <a:latin typeface="Calibri"/>
                          <a:ea typeface="Calibri"/>
                          <a:cs typeface="Calibri"/>
                          <a:sym typeface="Calibri"/>
                        </a:rPr>
                        <a:t>AUGUST 9, 2018 </a:t>
                      </a:r>
                      <a:endParaRPr sz="1400" b="0" u="none" strike="noStrike" cap="none">
                        <a:solidFill>
                          <a:srgbClr val="5F497A"/>
                        </a:solidFill>
                        <a:latin typeface="Calibri"/>
                        <a:ea typeface="Calibri"/>
                        <a:cs typeface="Calibri"/>
                        <a:sym typeface="Calibri"/>
                      </a:endParaRPr>
                    </a:p>
                    <a:p>
                      <a:pPr marL="0" marR="0" lvl="8" indent="0" algn="ctr" rtl="0">
                        <a:lnSpc>
                          <a:spcPct val="100000"/>
                        </a:lnSpc>
                        <a:spcBef>
                          <a:spcPts val="0"/>
                        </a:spcBef>
                        <a:spcAft>
                          <a:spcPts val="0"/>
                        </a:spcAft>
                        <a:buClr>
                          <a:srgbClr val="5F497A"/>
                        </a:buClr>
                        <a:buSzPts val="1100"/>
                        <a:buFont typeface="Calibri"/>
                        <a:buNone/>
                      </a:pPr>
                      <a:r>
                        <a:rPr lang="en-US" sz="1100" b="0" u="none" strike="noStrike" cap="none">
                          <a:solidFill>
                            <a:srgbClr val="5F497A"/>
                          </a:solidFill>
                          <a:latin typeface="Calibri"/>
                          <a:ea typeface="Calibri"/>
                          <a:cs typeface="Calibri"/>
                          <a:sym typeface="Calibri"/>
                        </a:rPr>
                        <a:t>UW TOWER AUDITORIUM</a:t>
                      </a:r>
                      <a:endParaRPr sz="1400" u="none" strike="noStrike" cap="none"/>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93"/>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p>
            <a:pPr marL="0" marR="0" lvl="0" indent="190500" algn="l" rtl="0">
              <a:lnSpc>
                <a:spcPct val="90000"/>
              </a:lnSpc>
              <a:spcBef>
                <a:spcPts val="600"/>
              </a:spcBef>
              <a:spcAft>
                <a:spcPts val="0"/>
              </a:spcAft>
              <a:buClr>
                <a:srgbClr val="4B2E83"/>
              </a:buClr>
              <a:buSzPts val="3000"/>
              <a:buFont typeface="Arial"/>
              <a:buNone/>
            </a:pPr>
            <a:r>
              <a:rPr lang="en-US" sz="3000" b="0" i="0" u="none" strike="noStrike" cap="none">
                <a:solidFill>
                  <a:srgbClr val="4B2E83"/>
                </a:solidFill>
                <a:latin typeface="Open Sans"/>
                <a:ea typeface="Open Sans"/>
                <a:cs typeface="Open Sans"/>
                <a:sym typeface="Open Sans"/>
              </a:rPr>
              <a:t>RPPR Updates</a:t>
            </a:r>
            <a:endParaRPr sz="3000" b="0" i="0" u="none" strike="noStrike" cap="none">
              <a:solidFill>
                <a:srgbClr val="4B2E83"/>
              </a:solidFill>
              <a:latin typeface="Open Sans"/>
              <a:ea typeface="Open Sans"/>
              <a:cs typeface="Open Sans"/>
              <a:sym typeface="Open Sans"/>
            </a:endParaRPr>
          </a:p>
        </p:txBody>
      </p:sp>
      <p:sp>
        <p:nvSpPr>
          <p:cNvPr id="542" name="Google Shape;542;p93"/>
          <p:cNvSpPr txBox="1">
            <a:spLocks noGrp="1"/>
          </p:cNvSpPr>
          <p:nvPr>
            <p:ph type="body" idx="2"/>
          </p:nvPr>
        </p:nvSpPr>
        <p:spPr>
          <a:xfrm>
            <a:off x="556930" y="1186275"/>
            <a:ext cx="8196300" cy="401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480"/>
              </a:spcBef>
              <a:spcAft>
                <a:spcPts val="0"/>
              </a:spcAft>
              <a:buClr>
                <a:srgbClr val="4B2E83"/>
              </a:buClr>
              <a:buSzPts val="2400"/>
              <a:buFont typeface="Merriweather Sans"/>
              <a:buNone/>
            </a:pPr>
            <a:endParaRPr sz="2400" b="0" i="0" u="none" strike="noStrike" cap="none">
              <a:solidFill>
                <a:srgbClr val="4B2E83"/>
              </a:solidFill>
              <a:latin typeface="Open Sans"/>
              <a:ea typeface="Open Sans"/>
              <a:cs typeface="Open Sans"/>
              <a:sym typeface="Open Sans"/>
            </a:endParaRPr>
          </a:p>
          <a:p>
            <a:pPr marL="457200" marR="0" lvl="0" indent="-381000" algn="l" rtl="0">
              <a:lnSpc>
                <a:spcPct val="115000"/>
              </a:lnSpc>
              <a:spcBef>
                <a:spcPts val="480"/>
              </a:spcBef>
              <a:spcAft>
                <a:spcPts val="0"/>
              </a:spcAft>
              <a:buClr>
                <a:srgbClr val="4B2E83"/>
              </a:buClr>
              <a:buSzPts val="2400"/>
              <a:buFont typeface="Merriweather Sans"/>
              <a:buChar char="&gt;"/>
            </a:pPr>
            <a:r>
              <a:rPr lang="en-US" sz="2400" b="0" i="0" u="none" strike="noStrike" cap="none">
                <a:solidFill>
                  <a:srgbClr val="4B2E83"/>
                </a:solidFill>
                <a:latin typeface="Open Sans"/>
                <a:ea typeface="Open Sans"/>
                <a:cs typeface="Open Sans"/>
                <a:sym typeface="Open Sans"/>
              </a:rPr>
              <a:t>PIs can delegate initiation of ALL types of RPPR (Annual, Final &amp; Interim) to departmental administrators in eRA Commons. </a:t>
            </a:r>
            <a:endParaRPr sz="2400" b="0" i="0" u="none" strike="noStrike" cap="none">
              <a:solidFill>
                <a:srgbClr val="4B2E83"/>
              </a:solidFill>
              <a:latin typeface="Open Sans"/>
              <a:ea typeface="Open Sans"/>
              <a:cs typeface="Open Sans"/>
              <a:sym typeface="Open Sans"/>
            </a:endParaRPr>
          </a:p>
          <a:p>
            <a:pPr marL="0" marR="0" lvl="0" indent="0" algn="l" rtl="0">
              <a:lnSpc>
                <a:spcPct val="115000"/>
              </a:lnSpc>
              <a:spcBef>
                <a:spcPts val="480"/>
              </a:spcBef>
              <a:spcAft>
                <a:spcPts val="0"/>
              </a:spcAft>
              <a:buClr>
                <a:srgbClr val="4B2E83"/>
              </a:buClr>
              <a:buSzPts val="2400"/>
              <a:buFont typeface="Merriweather Sans"/>
              <a:buNone/>
            </a:pPr>
            <a:endParaRPr sz="2400" b="0" i="0" u="none" strike="noStrike" cap="none">
              <a:solidFill>
                <a:srgbClr val="4B2E83"/>
              </a:solidFill>
              <a:latin typeface="Open Sans"/>
              <a:ea typeface="Open Sans"/>
              <a:cs typeface="Open Sans"/>
              <a:sym typeface="Open Sans"/>
            </a:endParaRPr>
          </a:p>
          <a:p>
            <a:pPr marL="457200" marR="0" lvl="0" indent="-381000" algn="l" rtl="0">
              <a:lnSpc>
                <a:spcPct val="115000"/>
              </a:lnSpc>
              <a:spcBef>
                <a:spcPts val="480"/>
              </a:spcBef>
              <a:spcAft>
                <a:spcPts val="0"/>
              </a:spcAft>
              <a:buClr>
                <a:srgbClr val="4B2E83"/>
              </a:buClr>
              <a:buSzPts val="2400"/>
              <a:buFont typeface="Merriweather Sans"/>
              <a:buChar char="&gt;"/>
            </a:pPr>
            <a:r>
              <a:rPr lang="en-US" sz="2400" b="0" i="0" u="none" strike="noStrike" cap="none">
                <a:solidFill>
                  <a:srgbClr val="4B2E83"/>
                </a:solidFill>
                <a:latin typeface="Open Sans"/>
                <a:ea typeface="Open Sans"/>
                <a:cs typeface="Open Sans"/>
                <a:sym typeface="Open Sans"/>
              </a:rPr>
              <a:t>Decimal Points are now allowed for effort reporting on an RPPR.</a:t>
            </a:r>
            <a:endParaRPr sz="2400" b="0" i="0" u="none" strike="noStrike" cap="none">
              <a:solidFill>
                <a:srgbClr val="4B2E83"/>
              </a:solidFill>
              <a:latin typeface="Open Sans"/>
              <a:ea typeface="Open Sans"/>
              <a:cs typeface="Open Sans"/>
              <a:sym typeface="Open Sans"/>
            </a:endParaRPr>
          </a:p>
        </p:txBody>
      </p:sp>
      <p:sp>
        <p:nvSpPr>
          <p:cNvPr id="543" name="Google Shape;543;p93"/>
          <p:cNvSpPr txBox="1">
            <a:spLocks noGrp="1"/>
          </p:cNvSpPr>
          <p:nvPr>
            <p:ph type="body" idx="2"/>
          </p:nvPr>
        </p:nvSpPr>
        <p:spPr>
          <a:xfrm>
            <a:off x="381000" y="5942100"/>
            <a:ext cx="6858000" cy="992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480"/>
              </a:spcBef>
              <a:spcAft>
                <a:spcPts val="0"/>
              </a:spcAft>
              <a:buClr>
                <a:srgbClr val="4B2E83"/>
              </a:buClr>
              <a:buSzPts val="2400"/>
              <a:buFont typeface="Merriweather Sans"/>
              <a:buNone/>
            </a:pPr>
            <a:r>
              <a:rPr lang="en-US" sz="2400" b="0" i="0" u="none" strike="noStrike" cap="none">
                <a:solidFill>
                  <a:srgbClr val="4B2E83"/>
                </a:solidFill>
                <a:latin typeface="Open Sans"/>
                <a:ea typeface="Open Sans"/>
                <a:cs typeface="Open Sans"/>
                <a:sym typeface="Open Sans"/>
              </a:rPr>
              <a:t>NIH Announcement: </a:t>
            </a:r>
            <a:r>
              <a:rPr lang="en-US" sz="2400" b="0" i="0" u="sng" strike="noStrike" cap="none">
                <a:solidFill>
                  <a:schemeClr val="hlink"/>
                </a:solidFill>
                <a:latin typeface="Open Sans"/>
                <a:ea typeface="Open Sans"/>
                <a:cs typeface="Open Sans"/>
                <a:sym typeface="Open Sans"/>
                <a:hlinkClick r:id="rId3"/>
              </a:rPr>
              <a:t>NOT-OD-18-202</a:t>
            </a:r>
            <a:endParaRPr sz="2400" b="0" i="0" u="none" strike="noStrike" cap="none">
              <a:solidFill>
                <a:srgbClr val="4B2E83"/>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94"/>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600"/>
              </a:spcBef>
              <a:spcAft>
                <a:spcPts val="0"/>
              </a:spcAft>
              <a:buClr>
                <a:srgbClr val="4B2E83"/>
              </a:buClr>
              <a:buSzPts val="3000"/>
              <a:buFont typeface="Arial"/>
              <a:buNone/>
            </a:pPr>
            <a:r>
              <a:rPr lang="en-US" sz="3000" b="0" i="0" u="none" strike="noStrike" cap="none">
                <a:solidFill>
                  <a:srgbClr val="4B2E83"/>
                </a:solidFill>
                <a:latin typeface="Open Sans"/>
                <a:ea typeface="Open Sans"/>
                <a:cs typeface="Open Sans"/>
                <a:sym typeface="Open Sans"/>
              </a:rPr>
              <a:t>Reminder: Appendix Requirements</a:t>
            </a:r>
            <a:endParaRPr sz="3000" b="0" i="0" u="none" strike="noStrike" cap="none">
              <a:solidFill>
                <a:srgbClr val="4B2E83"/>
              </a:solidFill>
              <a:latin typeface="Open Sans"/>
              <a:ea typeface="Open Sans"/>
              <a:cs typeface="Open Sans"/>
              <a:sym typeface="Open Sans"/>
            </a:endParaRPr>
          </a:p>
        </p:txBody>
      </p:sp>
      <p:sp>
        <p:nvSpPr>
          <p:cNvPr id="549" name="Google Shape;549;p94"/>
          <p:cNvSpPr txBox="1">
            <a:spLocks noGrp="1"/>
          </p:cNvSpPr>
          <p:nvPr>
            <p:ph type="body" idx="2"/>
          </p:nvPr>
        </p:nvSpPr>
        <p:spPr>
          <a:xfrm>
            <a:off x="665905" y="1408825"/>
            <a:ext cx="8196300" cy="401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480"/>
              </a:spcBef>
              <a:spcAft>
                <a:spcPts val="0"/>
              </a:spcAft>
              <a:buClr>
                <a:srgbClr val="4B2E83"/>
              </a:buClr>
              <a:buSzPts val="2400"/>
              <a:buFont typeface="Merriweather Sans"/>
              <a:buNone/>
            </a:pPr>
            <a:endParaRPr sz="2600" b="0" i="0" u="none" strike="noStrike" cap="none">
              <a:solidFill>
                <a:srgbClr val="4B2E83"/>
              </a:solidFill>
              <a:latin typeface="Open Sans"/>
              <a:ea typeface="Open Sans"/>
              <a:cs typeface="Open Sans"/>
              <a:sym typeface="Open Sans"/>
            </a:endParaRPr>
          </a:p>
          <a:p>
            <a:pPr marL="457200" marR="0" lvl="0" indent="-393700" algn="l" rtl="0">
              <a:lnSpc>
                <a:spcPct val="115000"/>
              </a:lnSpc>
              <a:spcBef>
                <a:spcPts val="480"/>
              </a:spcBef>
              <a:spcAft>
                <a:spcPts val="0"/>
              </a:spcAft>
              <a:buClr>
                <a:srgbClr val="4B2E83"/>
              </a:buClr>
              <a:buSzPts val="2600"/>
              <a:buFont typeface="Merriweather Sans"/>
              <a:buChar char="&gt;"/>
            </a:pPr>
            <a:r>
              <a:rPr lang="en-US" sz="2600" b="0" i="0" u="none" strike="noStrike" cap="none">
                <a:solidFill>
                  <a:srgbClr val="4B2E83"/>
                </a:solidFill>
                <a:latin typeface="Open Sans"/>
                <a:ea typeface="Open Sans"/>
                <a:cs typeface="Open Sans"/>
                <a:sym typeface="Open Sans"/>
              </a:rPr>
              <a:t>NIH has become </a:t>
            </a:r>
            <a:r>
              <a:rPr lang="en-US" sz="2600" b="1" i="0" u="none" strike="noStrike" cap="none">
                <a:solidFill>
                  <a:srgbClr val="4B2E83"/>
                </a:solidFill>
                <a:latin typeface="Open Sans"/>
                <a:ea typeface="Open Sans"/>
                <a:cs typeface="Open Sans"/>
                <a:sym typeface="Open Sans"/>
              </a:rPr>
              <a:t>increasingly </a:t>
            </a:r>
            <a:r>
              <a:rPr lang="en-US" sz="2600" b="0" i="0" u="none" strike="noStrike" cap="none">
                <a:solidFill>
                  <a:srgbClr val="4B2E83"/>
                </a:solidFill>
                <a:latin typeface="Open Sans"/>
                <a:ea typeface="Open Sans"/>
                <a:cs typeface="Open Sans"/>
                <a:sym typeface="Open Sans"/>
              </a:rPr>
              <a:t>strict on Appendix &amp; Formatting Requirements</a:t>
            </a:r>
            <a:endParaRPr sz="2600" b="0" i="0" u="none" strike="noStrike" cap="none">
              <a:solidFill>
                <a:srgbClr val="4B2E83"/>
              </a:solidFill>
              <a:latin typeface="Open Sans"/>
              <a:ea typeface="Open Sans"/>
              <a:cs typeface="Open Sans"/>
              <a:sym typeface="Open Sans"/>
            </a:endParaRPr>
          </a:p>
          <a:p>
            <a:pPr marL="0" marR="0" lvl="0" indent="0" algn="l" rtl="0">
              <a:lnSpc>
                <a:spcPct val="115000"/>
              </a:lnSpc>
              <a:spcBef>
                <a:spcPts val="480"/>
              </a:spcBef>
              <a:spcAft>
                <a:spcPts val="0"/>
              </a:spcAft>
              <a:buClr>
                <a:srgbClr val="4B2E83"/>
              </a:buClr>
              <a:buSzPts val="2400"/>
              <a:buFont typeface="Merriweather Sans"/>
              <a:buNone/>
            </a:pPr>
            <a:endParaRPr sz="2600" b="0" i="0" u="none" strike="noStrike" cap="none">
              <a:solidFill>
                <a:srgbClr val="4B2E83"/>
              </a:solidFill>
              <a:latin typeface="Open Sans"/>
              <a:ea typeface="Open Sans"/>
              <a:cs typeface="Open Sans"/>
              <a:sym typeface="Open Sans"/>
            </a:endParaRPr>
          </a:p>
          <a:p>
            <a:pPr marL="457200" marR="0" lvl="0" indent="-393700" algn="l" rtl="0">
              <a:lnSpc>
                <a:spcPct val="115000"/>
              </a:lnSpc>
              <a:spcBef>
                <a:spcPts val="480"/>
              </a:spcBef>
              <a:spcAft>
                <a:spcPts val="0"/>
              </a:spcAft>
              <a:buClr>
                <a:srgbClr val="4B2E83"/>
              </a:buClr>
              <a:buSzPts val="2600"/>
              <a:buFont typeface="Merriweather Sans"/>
              <a:buChar char="&gt;"/>
            </a:pPr>
            <a:r>
              <a:rPr lang="en-US" sz="2600" b="0" i="0" u="none" strike="noStrike" cap="none">
                <a:solidFill>
                  <a:srgbClr val="4B2E83"/>
                </a:solidFill>
                <a:latin typeface="Open Sans"/>
                <a:ea typeface="Open Sans"/>
                <a:cs typeface="Open Sans"/>
                <a:sym typeface="Open Sans"/>
              </a:rPr>
              <a:t>PIs must follow requirements exactly </a:t>
            </a:r>
            <a:endParaRPr sz="2600" b="0" i="0" u="none" strike="noStrike" cap="none">
              <a:solidFill>
                <a:srgbClr val="4B2E83"/>
              </a:solidFill>
              <a:latin typeface="Open Sans"/>
              <a:ea typeface="Open Sans"/>
              <a:cs typeface="Open Sans"/>
              <a:sym typeface="Open Sans"/>
            </a:endParaRPr>
          </a:p>
          <a:p>
            <a:pPr marL="0" marR="0" lvl="0" indent="0" algn="l" rtl="0">
              <a:lnSpc>
                <a:spcPct val="115000"/>
              </a:lnSpc>
              <a:spcBef>
                <a:spcPts val="480"/>
              </a:spcBef>
              <a:spcAft>
                <a:spcPts val="0"/>
              </a:spcAft>
              <a:buClr>
                <a:srgbClr val="4B2E83"/>
              </a:buClr>
              <a:buSzPts val="2400"/>
              <a:buFont typeface="Merriweather Sans"/>
              <a:buNone/>
            </a:pPr>
            <a:endParaRPr sz="2600" b="0" i="0" u="none" strike="noStrike" cap="none">
              <a:solidFill>
                <a:srgbClr val="4B2E83"/>
              </a:solidFill>
              <a:latin typeface="Open Sans"/>
              <a:ea typeface="Open Sans"/>
              <a:cs typeface="Open Sans"/>
              <a:sym typeface="Open Sans"/>
            </a:endParaRPr>
          </a:p>
          <a:p>
            <a:pPr marL="457200" marR="0" lvl="0" indent="-393700" algn="l" rtl="0">
              <a:lnSpc>
                <a:spcPct val="115000"/>
              </a:lnSpc>
              <a:spcBef>
                <a:spcPts val="480"/>
              </a:spcBef>
              <a:spcAft>
                <a:spcPts val="0"/>
              </a:spcAft>
              <a:buClr>
                <a:srgbClr val="4B2E83"/>
              </a:buClr>
              <a:buSzPts val="2600"/>
              <a:buFont typeface="Merriweather Sans"/>
              <a:buChar char="&gt;"/>
            </a:pPr>
            <a:r>
              <a:rPr lang="en-US" sz="2600" b="0" i="0" u="none" strike="noStrike" cap="none">
                <a:solidFill>
                  <a:srgbClr val="4B2E83"/>
                </a:solidFill>
                <a:latin typeface="Open Sans"/>
                <a:ea typeface="Open Sans"/>
                <a:cs typeface="Open Sans"/>
                <a:sym typeface="Open Sans"/>
              </a:rPr>
              <a:t>NIH is rejecting applications that do not comply</a:t>
            </a:r>
            <a:endParaRPr sz="2600" b="0" i="0" u="none" strike="noStrike" cap="none">
              <a:solidFill>
                <a:srgbClr val="4B2E83"/>
              </a:solidFill>
              <a:latin typeface="Open Sans"/>
              <a:ea typeface="Open Sans"/>
              <a:cs typeface="Open Sans"/>
              <a:sym typeface="Open Sans"/>
            </a:endParaRPr>
          </a:p>
          <a:p>
            <a:pPr marL="0" marR="0" lvl="0" indent="0" algn="l" rtl="0">
              <a:lnSpc>
                <a:spcPct val="115000"/>
              </a:lnSpc>
              <a:spcBef>
                <a:spcPts val="480"/>
              </a:spcBef>
              <a:spcAft>
                <a:spcPts val="0"/>
              </a:spcAft>
              <a:buClr>
                <a:srgbClr val="4B2E83"/>
              </a:buClr>
              <a:buSzPts val="2400"/>
              <a:buFont typeface="Merriweather Sans"/>
              <a:buNone/>
            </a:pPr>
            <a:endParaRPr sz="2400" b="0" i="0" u="none" strike="noStrike" cap="none">
              <a:solidFill>
                <a:srgbClr val="4B2E83"/>
              </a:solidFill>
              <a:latin typeface="Open Sans"/>
              <a:ea typeface="Open Sans"/>
              <a:cs typeface="Open Sans"/>
              <a:sym typeface="Open Sans"/>
            </a:endParaRPr>
          </a:p>
        </p:txBody>
      </p:sp>
      <p:sp>
        <p:nvSpPr>
          <p:cNvPr id="550" name="Google Shape;550;p94"/>
          <p:cNvSpPr txBox="1">
            <a:spLocks noGrp="1"/>
          </p:cNvSpPr>
          <p:nvPr>
            <p:ph type="body" idx="2"/>
          </p:nvPr>
        </p:nvSpPr>
        <p:spPr>
          <a:xfrm>
            <a:off x="381000" y="5484900"/>
            <a:ext cx="6858000" cy="992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480"/>
              </a:spcBef>
              <a:spcAft>
                <a:spcPts val="0"/>
              </a:spcAft>
              <a:buClr>
                <a:srgbClr val="4B2E83"/>
              </a:buClr>
              <a:buSzPts val="2400"/>
              <a:buFont typeface="Merriweather Sans"/>
              <a:buNone/>
            </a:pPr>
            <a:r>
              <a:rPr lang="en-US" sz="2400" b="0" i="0" u="none" strike="noStrike" cap="none">
                <a:solidFill>
                  <a:srgbClr val="4B2E83"/>
                </a:solidFill>
                <a:latin typeface="Open Sans"/>
                <a:ea typeface="Open Sans"/>
                <a:cs typeface="Open Sans"/>
                <a:sym typeface="Open Sans"/>
              </a:rPr>
              <a:t>NIH</a:t>
            </a:r>
            <a:r>
              <a:rPr lang="en-US" sz="2400" b="0" i="0" u="sng" strike="noStrike" cap="none">
                <a:solidFill>
                  <a:schemeClr val="hlink"/>
                </a:solidFill>
                <a:latin typeface="Open Sans"/>
                <a:ea typeface="Open Sans"/>
                <a:cs typeface="Open Sans"/>
                <a:sym typeface="Open Sans"/>
                <a:hlinkClick r:id="rId3"/>
              </a:rPr>
              <a:t> Appendix Policy FAQ</a:t>
            </a:r>
            <a:r>
              <a:rPr lang="en-US" sz="2400" b="0" i="0" u="none" strike="noStrike" cap="none">
                <a:solidFill>
                  <a:srgbClr val="4B2E83"/>
                </a:solidFill>
                <a:latin typeface="Open Sans"/>
                <a:ea typeface="Open Sans"/>
                <a:cs typeface="Open Sans"/>
                <a:sym typeface="Open Sans"/>
              </a:rPr>
              <a:t>, </a:t>
            </a:r>
            <a:endParaRPr sz="2400" b="0" i="0" u="none" strike="noStrike" cap="none">
              <a:solidFill>
                <a:srgbClr val="4B2E83"/>
              </a:solidFill>
              <a:latin typeface="Open Sans"/>
              <a:ea typeface="Open Sans"/>
              <a:cs typeface="Open Sans"/>
              <a:sym typeface="Open Sans"/>
            </a:endParaRPr>
          </a:p>
          <a:p>
            <a:pPr marL="0" marR="0" lvl="0" indent="457200" algn="l" rtl="0">
              <a:lnSpc>
                <a:spcPct val="115000"/>
              </a:lnSpc>
              <a:spcBef>
                <a:spcPts val="480"/>
              </a:spcBef>
              <a:spcAft>
                <a:spcPts val="0"/>
              </a:spcAft>
              <a:buClr>
                <a:srgbClr val="4B2E83"/>
              </a:buClr>
              <a:buSzPts val="2400"/>
              <a:buFont typeface="Merriweather Sans"/>
              <a:buNone/>
            </a:pPr>
            <a:r>
              <a:rPr lang="en-US" sz="2400" b="0" i="0" u="sng" strike="noStrike" cap="none">
                <a:solidFill>
                  <a:schemeClr val="hlink"/>
                </a:solidFill>
                <a:latin typeface="Open Sans"/>
                <a:ea typeface="Open Sans"/>
                <a:cs typeface="Open Sans"/>
                <a:sym typeface="Open Sans"/>
                <a:hlinkClick r:id="rId4"/>
              </a:rPr>
              <a:t>Font &amp; Margin Guidelines</a:t>
            </a:r>
            <a:endParaRPr sz="2400" b="0" i="0" u="none" strike="noStrike" cap="none">
              <a:solidFill>
                <a:srgbClr val="4B2E83"/>
              </a:solidFill>
              <a:latin typeface="Open Sans"/>
              <a:ea typeface="Open Sans"/>
              <a:cs typeface="Open Sans"/>
              <a:sym typeface="Open Sans"/>
            </a:endParaRPr>
          </a:p>
          <a:p>
            <a:pPr marL="0" marR="0" lvl="0" indent="0" algn="l" rtl="0">
              <a:lnSpc>
                <a:spcPct val="115000"/>
              </a:lnSpc>
              <a:spcBef>
                <a:spcPts val="480"/>
              </a:spcBef>
              <a:spcAft>
                <a:spcPts val="0"/>
              </a:spcAft>
              <a:buClr>
                <a:srgbClr val="4B2E83"/>
              </a:buClr>
              <a:buSzPts val="2400"/>
              <a:buFont typeface="Merriweather Sans"/>
              <a:buNone/>
            </a:pPr>
            <a:endParaRPr sz="2400" b="0" i="0" u="none" strike="noStrike" cap="none">
              <a:solidFill>
                <a:srgbClr val="4B2E83"/>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95"/>
          <p:cNvSpPr txBox="1">
            <a:spLocks noGrp="1"/>
          </p:cNvSpPr>
          <p:nvPr>
            <p:ph type="body" idx="1"/>
          </p:nvPr>
        </p:nvSpPr>
        <p:spPr>
          <a:xfrm>
            <a:off x="642132" y="490010"/>
            <a:ext cx="8184600" cy="992100"/>
          </a:xfrm>
          <a:prstGeom prst="rect">
            <a:avLst/>
          </a:prstGeom>
          <a:noFill/>
          <a:ln>
            <a:noFill/>
          </a:ln>
        </p:spPr>
        <p:txBody>
          <a:bodyPr spcFirstLastPara="1" wrap="square" lIns="91425" tIns="91425" rIns="91425" bIns="91425" anchor="b" anchorCtr="0">
            <a:noAutofit/>
          </a:bodyPr>
          <a:lstStyle/>
          <a:p>
            <a:pPr marL="0" marR="0" lvl="0" indent="190500" algn="l" rtl="0">
              <a:lnSpc>
                <a:spcPct val="90000"/>
              </a:lnSpc>
              <a:spcBef>
                <a:spcPts val="600"/>
              </a:spcBef>
              <a:spcAft>
                <a:spcPts val="0"/>
              </a:spcAft>
              <a:buClr>
                <a:srgbClr val="4B2E83"/>
              </a:buClr>
              <a:buSzPts val="3000"/>
              <a:buFont typeface="Arial"/>
              <a:buNone/>
            </a:pPr>
            <a:r>
              <a:rPr lang="en-US" sz="3000" b="0" i="0" u="none" strike="noStrike" cap="none">
                <a:solidFill>
                  <a:srgbClr val="4B2E83"/>
                </a:solidFill>
                <a:latin typeface="Open Sans"/>
                <a:ea typeface="Open Sans"/>
                <a:cs typeface="Open Sans"/>
                <a:sym typeface="Open Sans"/>
              </a:rPr>
              <a:t>Updating Human Subjects Data </a:t>
            </a:r>
            <a:endParaRPr sz="3000" b="0" i="0" u="none" strike="noStrike" cap="none">
              <a:solidFill>
                <a:srgbClr val="4B2E83"/>
              </a:solidFill>
              <a:latin typeface="Open Sans"/>
              <a:ea typeface="Open Sans"/>
              <a:cs typeface="Open Sans"/>
              <a:sym typeface="Open Sans"/>
            </a:endParaRPr>
          </a:p>
          <a:p>
            <a:pPr marL="0" marR="0" lvl="0" indent="190500" algn="l" rtl="0">
              <a:lnSpc>
                <a:spcPct val="90000"/>
              </a:lnSpc>
              <a:spcBef>
                <a:spcPts val="600"/>
              </a:spcBef>
              <a:spcAft>
                <a:spcPts val="0"/>
              </a:spcAft>
              <a:buClr>
                <a:srgbClr val="4B2E83"/>
              </a:buClr>
              <a:buSzPts val="3000"/>
              <a:buFont typeface="Arial"/>
              <a:buNone/>
            </a:pPr>
            <a:r>
              <a:rPr lang="en-US" sz="3000" b="0" i="0" u="none" strike="noStrike" cap="none">
                <a:solidFill>
                  <a:srgbClr val="4B2E83"/>
                </a:solidFill>
                <a:latin typeface="Open Sans"/>
                <a:ea typeface="Open Sans"/>
                <a:cs typeface="Open Sans"/>
                <a:sym typeface="Open Sans"/>
              </a:rPr>
              <a:t>New Human Subjects System (HSS)</a:t>
            </a:r>
            <a:endParaRPr sz="3000" b="0" i="0" u="none" strike="noStrike" cap="none">
              <a:solidFill>
                <a:srgbClr val="4B2E83"/>
              </a:solidFill>
              <a:latin typeface="Open Sans"/>
              <a:ea typeface="Open Sans"/>
              <a:cs typeface="Open Sans"/>
              <a:sym typeface="Open Sans"/>
            </a:endParaRPr>
          </a:p>
        </p:txBody>
      </p:sp>
      <p:sp>
        <p:nvSpPr>
          <p:cNvPr id="556" name="Google Shape;556;p95"/>
          <p:cNvSpPr txBox="1">
            <a:spLocks noGrp="1"/>
          </p:cNvSpPr>
          <p:nvPr>
            <p:ph type="body" idx="2"/>
          </p:nvPr>
        </p:nvSpPr>
        <p:spPr>
          <a:xfrm>
            <a:off x="556930" y="1719675"/>
            <a:ext cx="8196300" cy="40155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15000"/>
              </a:lnSpc>
              <a:spcBef>
                <a:spcPts val="480"/>
              </a:spcBef>
              <a:spcAft>
                <a:spcPts val="0"/>
              </a:spcAft>
              <a:buClr>
                <a:srgbClr val="4B2E83"/>
              </a:buClr>
              <a:buSzPts val="2400"/>
              <a:buFont typeface="Merriweather Sans"/>
              <a:buChar char="&gt;"/>
            </a:pPr>
            <a:r>
              <a:rPr lang="en-US" sz="2400" b="0" i="0" u="none" strike="noStrike" cap="none">
                <a:solidFill>
                  <a:srgbClr val="4B2E83"/>
                </a:solidFill>
                <a:latin typeface="Open Sans"/>
                <a:ea typeface="Open Sans"/>
                <a:cs typeface="Open Sans"/>
                <a:sym typeface="Open Sans"/>
              </a:rPr>
              <a:t>NIH’s Human Subjects/Clinical Trials Form post-proposal submission</a:t>
            </a:r>
            <a:endParaRPr sz="2400" b="0" i="0" u="none" strike="noStrike" cap="none">
              <a:solidFill>
                <a:srgbClr val="4B2E83"/>
              </a:solidFill>
              <a:latin typeface="Open Sans"/>
              <a:ea typeface="Open Sans"/>
              <a:cs typeface="Open Sans"/>
              <a:sym typeface="Open Sans"/>
            </a:endParaRPr>
          </a:p>
          <a:p>
            <a:pPr marL="914400" marR="0" lvl="1" indent="-355600" algn="l" rtl="0">
              <a:lnSpc>
                <a:spcPct val="115000"/>
              </a:lnSpc>
              <a:spcBef>
                <a:spcPts val="0"/>
              </a:spcBef>
              <a:spcAft>
                <a:spcPts val="0"/>
              </a:spcAft>
              <a:buClr>
                <a:srgbClr val="4B2E83"/>
              </a:buClr>
              <a:buSzPts val="2000"/>
              <a:buFont typeface="Open Sans"/>
              <a:buChar char="–"/>
            </a:pPr>
            <a:r>
              <a:rPr lang="en-US" sz="2000" b="0" i="0" u="none" strike="noStrike" cap="none">
                <a:solidFill>
                  <a:srgbClr val="4B2E83"/>
                </a:solidFill>
                <a:latin typeface="Open Sans"/>
                <a:ea typeface="Open Sans"/>
                <a:cs typeface="Open Sans"/>
                <a:sym typeface="Open Sans"/>
              </a:rPr>
              <a:t>Annual enrollment at RPPR submission</a:t>
            </a:r>
            <a:endParaRPr sz="2000" b="0" i="0" u="none" strike="noStrike" cap="none">
              <a:solidFill>
                <a:srgbClr val="4B2E83"/>
              </a:solidFill>
              <a:latin typeface="Open Sans"/>
              <a:ea typeface="Open Sans"/>
              <a:cs typeface="Open Sans"/>
              <a:sym typeface="Open Sans"/>
            </a:endParaRPr>
          </a:p>
          <a:p>
            <a:pPr marL="914400" marR="0" lvl="1" indent="-355600" algn="l" rtl="0">
              <a:lnSpc>
                <a:spcPct val="115000"/>
              </a:lnSpc>
              <a:spcBef>
                <a:spcPts val="0"/>
              </a:spcBef>
              <a:spcAft>
                <a:spcPts val="0"/>
              </a:spcAft>
              <a:buClr>
                <a:srgbClr val="4B2E83"/>
              </a:buClr>
              <a:buSzPts val="2000"/>
              <a:buFont typeface="Open Sans"/>
              <a:buChar char="–"/>
            </a:pPr>
            <a:r>
              <a:rPr lang="en-US" sz="2000" b="0" i="0" u="none" strike="noStrike" cap="none">
                <a:solidFill>
                  <a:srgbClr val="4B2E83"/>
                </a:solidFill>
                <a:latin typeface="Open Sans"/>
                <a:ea typeface="Open Sans"/>
                <a:cs typeface="Open Sans"/>
                <a:sym typeface="Open Sans"/>
              </a:rPr>
              <a:t>Updates at JIT or during project but outside annual update</a:t>
            </a:r>
            <a:endParaRPr sz="2000" b="0" i="0" u="none" strike="noStrike" cap="none">
              <a:solidFill>
                <a:srgbClr val="4B2E83"/>
              </a:solidFill>
              <a:latin typeface="Open Sans"/>
              <a:ea typeface="Open Sans"/>
              <a:cs typeface="Open Sans"/>
              <a:sym typeface="Open Sans"/>
            </a:endParaRPr>
          </a:p>
          <a:p>
            <a:pPr marL="457200" marR="0" lvl="0" indent="0" algn="l" rtl="0">
              <a:lnSpc>
                <a:spcPct val="115000"/>
              </a:lnSpc>
              <a:spcBef>
                <a:spcPts val="480"/>
              </a:spcBef>
              <a:spcAft>
                <a:spcPts val="0"/>
              </a:spcAft>
              <a:buClr>
                <a:srgbClr val="4B2E83"/>
              </a:buClr>
              <a:buSzPts val="2400"/>
              <a:buFont typeface="Merriweather Sans"/>
              <a:buNone/>
            </a:pPr>
            <a:endParaRPr sz="2400" b="0" i="0" u="none" strike="noStrike" cap="none">
              <a:solidFill>
                <a:srgbClr val="4B2E83"/>
              </a:solidFill>
              <a:latin typeface="Open Sans"/>
              <a:ea typeface="Open Sans"/>
              <a:cs typeface="Open Sans"/>
              <a:sym typeface="Open Sans"/>
            </a:endParaRPr>
          </a:p>
          <a:p>
            <a:pPr marL="457200" marR="0" lvl="0" indent="-381000" algn="l" rtl="0">
              <a:lnSpc>
                <a:spcPct val="115000"/>
              </a:lnSpc>
              <a:spcBef>
                <a:spcPts val="480"/>
              </a:spcBef>
              <a:spcAft>
                <a:spcPts val="0"/>
              </a:spcAft>
              <a:buClr>
                <a:srgbClr val="4B2E83"/>
              </a:buClr>
              <a:buSzPts val="2400"/>
              <a:buFont typeface="Merriweather Sans"/>
              <a:buChar char="&gt;"/>
            </a:pPr>
            <a:r>
              <a:rPr lang="en-US" sz="2400" b="0" i="0" u="none" strike="noStrike" cap="none">
                <a:solidFill>
                  <a:srgbClr val="4B2E83"/>
                </a:solidFill>
                <a:latin typeface="Open Sans"/>
                <a:ea typeface="Open Sans"/>
                <a:cs typeface="Open Sans"/>
                <a:sym typeface="Open Sans"/>
              </a:rPr>
              <a:t>NIH will release new functionality as it’s developed</a:t>
            </a:r>
            <a:endParaRPr sz="2400" b="0" i="0" u="none" strike="noStrike" cap="none">
              <a:solidFill>
                <a:srgbClr val="4B2E83"/>
              </a:solidFill>
              <a:latin typeface="Open Sans"/>
              <a:ea typeface="Open Sans"/>
              <a:cs typeface="Open Sans"/>
              <a:sym typeface="Open Sans"/>
            </a:endParaRPr>
          </a:p>
          <a:p>
            <a:pPr marL="457200" marR="0" lvl="0" indent="-381000" algn="l" rtl="0">
              <a:lnSpc>
                <a:spcPct val="115000"/>
              </a:lnSpc>
              <a:spcBef>
                <a:spcPts val="0"/>
              </a:spcBef>
              <a:spcAft>
                <a:spcPts val="0"/>
              </a:spcAft>
              <a:buClr>
                <a:srgbClr val="4B2E83"/>
              </a:buClr>
              <a:buSzPts val="2400"/>
              <a:buFont typeface="Merriweather Sans"/>
              <a:buChar char="&gt;"/>
            </a:pPr>
            <a:r>
              <a:rPr lang="en-US" sz="2400" b="0" i="0" u="none" strike="noStrike" cap="none">
                <a:solidFill>
                  <a:srgbClr val="4B2E83"/>
                </a:solidFill>
                <a:latin typeface="Open Sans"/>
                <a:ea typeface="Open Sans"/>
                <a:cs typeface="Open Sans"/>
                <a:sym typeface="Open Sans"/>
              </a:rPr>
              <a:t>OSP is checking HSS for forms that are Ready to Submit </a:t>
            </a:r>
            <a:endParaRPr sz="2400" b="0" i="0" u="none" strike="noStrike" cap="none">
              <a:solidFill>
                <a:srgbClr val="4B2E83"/>
              </a:solidFill>
              <a:latin typeface="Open Sans"/>
              <a:ea typeface="Open Sans"/>
              <a:cs typeface="Open Sans"/>
              <a:sym typeface="Open Sans"/>
            </a:endParaRPr>
          </a:p>
          <a:p>
            <a:pPr marL="0" marR="0" lvl="0" indent="0" algn="l" rtl="0">
              <a:lnSpc>
                <a:spcPct val="115000"/>
              </a:lnSpc>
              <a:spcBef>
                <a:spcPts val="480"/>
              </a:spcBef>
              <a:spcAft>
                <a:spcPts val="0"/>
              </a:spcAft>
              <a:buClr>
                <a:srgbClr val="4B2E83"/>
              </a:buClr>
              <a:buSzPts val="2400"/>
              <a:buFont typeface="Merriweather Sans"/>
              <a:buNone/>
            </a:pPr>
            <a:r>
              <a:rPr lang="en-US" sz="2400" b="0" i="0" u="none" strike="noStrike" cap="none">
                <a:solidFill>
                  <a:srgbClr val="4B2E83"/>
                </a:solidFill>
                <a:latin typeface="Open Sans"/>
                <a:ea typeface="Open Sans"/>
                <a:cs typeface="Open Sans"/>
                <a:sym typeface="Open Sans"/>
              </a:rPr>
              <a:t>Thanks for everyone’s patience as the new system continues to evolve </a:t>
            </a:r>
            <a:endParaRPr sz="2400" b="0" i="0" u="none" strike="noStrike" cap="none">
              <a:solidFill>
                <a:srgbClr val="4B2E83"/>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96"/>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p>
            <a:pPr marL="0" marR="0" lvl="0" indent="190500" algn="l" rtl="0">
              <a:lnSpc>
                <a:spcPct val="90000"/>
              </a:lnSpc>
              <a:spcBef>
                <a:spcPts val="600"/>
              </a:spcBef>
              <a:spcAft>
                <a:spcPts val="0"/>
              </a:spcAft>
              <a:buClr>
                <a:srgbClr val="4B2E83"/>
              </a:buClr>
              <a:buSzPts val="3000"/>
              <a:buFont typeface="Arial"/>
              <a:buNone/>
            </a:pPr>
            <a:r>
              <a:rPr lang="en-US" sz="3000" b="0" i="0" u="none" strike="noStrike" cap="none">
                <a:solidFill>
                  <a:srgbClr val="4B2E83"/>
                </a:solidFill>
                <a:latin typeface="Open Sans"/>
                <a:ea typeface="Open Sans"/>
                <a:cs typeface="Open Sans"/>
                <a:sym typeface="Open Sans"/>
              </a:rPr>
              <a:t>Questions? </a:t>
            </a:r>
            <a:endParaRPr sz="3000" b="0" i="0" u="none" strike="noStrike" cap="none">
              <a:solidFill>
                <a:srgbClr val="4B2E83"/>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6"/>
        <p:cNvGrpSpPr/>
        <p:nvPr/>
      </p:nvGrpSpPr>
      <p:grpSpPr>
        <a:xfrm>
          <a:off x="0" y="0"/>
          <a:ext cx="0" cy="0"/>
          <a:chOff x="0" y="0"/>
          <a:chExt cx="0" cy="0"/>
        </a:xfrm>
      </p:grpSpPr>
      <p:sp>
        <p:nvSpPr>
          <p:cNvPr id="567" name="Google Shape;567;p97"/>
          <p:cNvSpPr txBox="1">
            <a:spLocks noGrp="1"/>
          </p:cNvSpPr>
          <p:nvPr>
            <p:ph type="ctrTitle"/>
          </p:nvPr>
        </p:nvSpPr>
        <p:spPr>
          <a:xfrm>
            <a:off x="685800" y="1600200"/>
            <a:ext cx="7772400" cy="178010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400"/>
              <a:buFont typeface="Candara"/>
              <a:buNone/>
            </a:pPr>
            <a:r>
              <a:rPr lang="en-US" sz="4400" b="1" i="0" u="none" strike="noStrike" cap="none">
                <a:solidFill>
                  <a:srgbClr val="FFFFFF"/>
                </a:solidFill>
                <a:latin typeface="Candara"/>
                <a:ea typeface="Candara"/>
                <a:cs typeface="Candara"/>
                <a:sym typeface="Candara"/>
              </a:rPr>
              <a:t>NIH RePORT</a:t>
            </a:r>
            <a:br>
              <a:rPr lang="en-US" sz="4400" b="1" i="0" u="none" strike="noStrike" cap="none">
                <a:solidFill>
                  <a:srgbClr val="FFFFFF"/>
                </a:solidFill>
                <a:latin typeface="Candara"/>
                <a:ea typeface="Candara"/>
                <a:cs typeface="Candara"/>
                <a:sym typeface="Candara"/>
              </a:rPr>
            </a:br>
            <a:r>
              <a:rPr lang="en-US" sz="3300" b="1" i="0" u="none" strike="noStrike" cap="none">
                <a:solidFill>
                  <a:srgbClr val="FFFFFF"/>
                </a:solidFill>
                <a:latin typeface="Candara"/>
                <a:ea typeface="Candara"/>
                <a:cs typeface="Candara"/>
                <a:sym typeface="Candara"/>
              </a:rPr>
              <a:t>Research Portfolio Online Reporting Tools</a:t>
            </a:r>
            <a:endParaRPr sz="3300" b="1" i="0" u="none" strike="noStrike" cap="none">
              <a:solidFill>
                <a:srgbClr val="FFFFFF"/>
              </a:solidFill>
              <a:latin typeface="Candara"/>
              <a:ea typeface="Candara"/>
              <a:cs typeface="Candara"/>
              <a:sym typeface="Candara"/>
            </a:endParaRPr>
          </a:p>
        </p:txBody>
      </p:sp>
      <p:sp>
        <p:nvSpPr>
          <p:cNvPr id="568" name="Google Shape;568;p97"/>
          <p:cNvSpPr txBox="1">
            <a:spLocks noGrp="1"/>
          </p:cNvSpPr>
          <p:nvPr>
            <p:ph type="subTitle" idx="1"/>
          </p:nvPr>
        </p:nvSpPr>
        <p:spPr>
          <a:xfrm>
            <a:off x="1371600" y="3556001"/>
            <a:ext cx="6400800" cy="14732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1"/>
              </a:buClr>
              <a:buSzPts val="2000"/>
              <a:buFont typeface="Noto Sans Symbols"/>
              <a:buNone/>
            </a:pPr>
            <a:r>
              <a:rPr lang="en-US" sz="2000" b="0" i="0" u="none" strike="noStrike" cap="none">
                <a:solidFill>
                  <a:srgbClr val="FFFFFF"/>
                </a:solidFill>
                <a:latin typeface="Candara"/>
                <a:ea typeface="Candara"/>
                <a:cs typeface="Candara"/>
                <a:sym typeface="Candara"/>
              </a:rPr>
              <a:t>MRAM - July 12, 2018</a:t>
            </a:r>
            <a:endParaRPr sz="2000" b="0" i="0" u="none" strike="noStrike" cap="none">
              <a:solidFill>
                <a:srgbClr val="FFFFFF"/>
              </a:solidFill>
              <a:latin typeface="Candara"/>
              <a:ea typeface="Candara"/>
              <a:cs typeface="Candara"/>
              <a:sym typeface="Candara"/>
            </a:endParaRPr>
          </a:p>
          <a:p>
            <a:pPr marL="0" marR="0" lvl="0" indent="0" algn="ctr" rtl="0">
              <a:lnSpc>
                <a:spcPct val="90000"/>
              </a:lnSpc>
              <a:spcBef>
                <a:spcPts val="400"/>
              </a:spcBef>
              <a:spcAft>
                <a:spcPts val="0"/>
              </a:spcAft>
              <a:buClr>
                <a:schemeClr val="accent1"/>
              </a:buClr>
              <a:buSzPts val="2000"/>
              <a:buFont typeface="Noto Sans Symbols"/>
              <a:buNone/>
            </a:pPr>
            <a:r>
              <a:rPr lang="en-US" sz="2000" b="0" i="0" u="none" strike="noStrike" cap="none">
                <a:solidFill>
                  <a:srgbClr val="FFFFFF"/>
                </a:solidFill>
                <a:latin typeface="Candara"/>
                <a:ea typeface="Candara"/>
                <a:cs typeface="Candara"/>
                <a:sym typeface="Candara"/>
              </a:rPr>
              <a:t>Melissa Petersen</a:t>
            </a:r>
            <a:endParaRPr/>
          </a:p>
          <a:p>
            <a:pPr marL="0" marR="0" lvl="0" indent="0" algn="ctr" rtl="0">
              <a:lnSpc>
                <a:spcPct val="90000"/>
              </a:lnSpc>
              <a:spcBef>
                <a:spcPts val="400"/>
              </a:spcBef>
              <a:spcAft>
                <a:spcPts val="0"/>
              </a:spcAft>
              <a:buClr>
                <a:schemeClr val="accent1"/>
              </a:buClr>
              <a:buSzPts val="2000"/>
              <a:buFont typeface="Noto Sans Symbols"/>
              <a:buNone/>
            </a:pPr>
            <a:r>
              <a:rPr lang="en-US" sz="2000" b="0" i="0" u="none" strike="noStrike" cap="none">
                <a:solidFill>
                  <a:srgbClr val="FFFFFF"/>
                </a:solidFill>
                <a:latin typeface="Candara"/>
                <a:ea typeface="Candara"/>
                <a:cs typeface="Candara"/>
                <a:sym typeface="Candara"/>
              </a:rPr>
              <a:t>Office of Research</a:t>
            </a:r>
            <a:endParaRPr/>
          </a:p>
          <a:p>
            <a:pPr marL="0" marR="0" lvl="0" indent="0" algn="ctr" rtl="0">
              <a:lnSpc>
                <a:spcPct val="90000"/>
              </a:lnSpc>
              <a:spcBef>
                <a:spcPts val="400"/>
              </a:spcBef>
              <a:spcAft>
                <a:spcPts val="0"/>
              </a:spcAft>
              <a:buClr>
                <a:schemeClr val="accent1"/>
              </a:buClr>
              <a:buSzPts val="2000"/>
              <a:buFont typeface="Noto Sans Symbols"/>
              <a:buNone/>
            </a:pPr>
            <a:r>
              <a:rPr lang="en-US" sz="2000" b="0" i="0" u="none" strike="noStrike" cap="none">
                <a:solidFill>
                  <a:srgbClr val="FFFFFF"/>
                </a:solidFill>
                <a:latin typeface="Candara"/>
                <a:ea typeface="Candara"/>
                <a:cs typeface="Candara"/>
                <a:sym typeface="Candara"/>
              </a:rPr>
              <a:t>University </a:t>
            </a:r>
            <a:r>
              <a:rPr lang="en-US" sz="2000" b="0" i="1" u="none" strike="noStrike" cap="none">
                <a:solidFill>
                  <a:srgbClr val="FFFFFF"/>
                </a:solidFill>
                <a:latin typeface="Candara"/>
                <a:ea typeface="Candara"/>
                <a:cs typeface="Candara"/>
                <a:sym typeface="Candara"/>
              </a:rPr>
              <a:t>of</a:t>
            </a:r>
            <a:r>
              <a:rPr lang="en-US" sz="2000" b="0" i="0" u="none" strike="noStrike" cap="none">
                <a:solidFill>
                  <a:srgbClr val="FFFFFF"/>
                </a:solidFill>
                <a:latin typeface="Candara"/>
                <a:ea typeface="Candara"/>
                <a:cs typeface="Candara"/>
                <a:sym typeface="Candara"/>
              </a:rPr>
              <a:t> Washington </a:t>
            </a:r>
            <a:endParaRPr sz="2000" b="0" i="0" u="none" strike="noStrike" cap="none">
              <a:solidFill>
                <a:srgbClr val="FFFFFF"/>
              </a:solidFill>
              <a:latin typeface="Candara"/>
              <a:ea typeface="Candara"/>
              <a:cs typeface="Candara"/>
              <a:sym typeface="Candara"/>
            </a:endParaRPr>
          </a:p>
          <a:p>
            <a:pPr marL="0" marR="0" lvl="0" indent="0" algn="ctr" rtl="0">
              <a:lnSpc>
                <a:spcPct val="90000"/>
              </a:lnSpc>
              <a:spcBef>
                <a:spcPts val="400"/>
              </a:spcBef>
              <a:spcAft>
                <a:spcPts val="0"/>
              </a:spcAft>
              <a:buClr>
                <a:schemeClr val="accent1"/>
              </a:buClr>
              <a:buSzPts val="2000"/>
              <a:buFont typeface="Noto Sans Symbols"/>
              <a:buNone/>
            </a:pPr>
            <a:endParaRPr sz="2000" b="0" i="0" u="none" strike="noStrike" cap="none">
              <a:solidFill>
                <a:srgbClr val="FFFFFF"/>
              </a:solidFill>
              <a:latin typeface="Candara"/>
              <a:ea typeface="Candara"/>
              <a:cs typeface="Candara"/>
              <a:sym typeface="Candar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98"/>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2400"/>
              <a:buFont typeface="Noto Sans Symbols"/>
              <a:buNone/>
            </a:pPr>
            <a:endParaRPr sz="2400" b="0" i="0" u="none" strike="noStrike" cap="none">
              <a:solidFill>
                <a:schemeClr val="dk2"/>
              </a:solidFill>
              <a:latin typeface="Candara"/>
              <a:ea typeface="Candara"/>
              <a:cs typeface="Candara"/>
              <a:sym typeface="Candara"/>
            </a:endParaRPr>
          </a:p>
          <a:p>
            <a:pPr marL="0" marR="0" lvl="0" indent="0" algn="ctr" rtl="0">
              <a:spcBef>
                <a:spcPts val="480"/>
              </a:spcBef>
              <a:spcAft>
                <a:spcPts val="0"/>
              </a:spcAft>
              <a:buClr>
                <a:schemeClr val="accent1"/>
              </a:buClr>
              <a:buSzPts val="2400"/>
              <a:buFont typeface="Noto Sans Symbols"/>
              <a:buNone/>
            </a:pPr>
            <a:endParaRPr sz="2400" b="0" i="0" u="none" strike="noStrike" cap="none">
              <a:solidFill>
                <a:schemeClr val="dk2"/>
              </a:solidFill>
              <a:latin typeface="Candara"/>
              <a:ea typeface="Candara"/>
              <a:cs typeface="Candara"/>
              <a:sym typeface="Candara"/>
            </a:endParaRPr>
          </a:p>
        </p:txBody>
      </p:sp>
      <p:sp>
        <p:nvSpPr>
          <p:cNvPr id="574" name="Google Shape;574;p98"/>
          <p:cNvSpPr txBox="1">
            <a:spLocks noGrp="1"/>
          </p:cNvSpPr>
          <p:nvPr>
            <p:ph type="title"/>
          </p:nvPr>
        </p:nvSpPr>
        <p:spPr>
          <a:xfrm>
            <a:off x="457200" y="338328"/>
            <a:ext cx="8229600" cy="65227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3959"/>
              <a:buFont typeface="Candara"/>
              <a:buNone/>
            </a:pPr>
            <a:r>
              <a:rPr lang="en-US" sz="3959" b="0" i="0" u="none" strike="noStrike" cap="none">
                <a:solidFill>
                  <a:srgbClr val="FFFFFF"/>
                </a:solidFill>
                <a:latin typeface="Candara"/>
                <a:ea typeface="Candara"/>
                <a:cs typeface="Candara"/>
                <a:sym typeface="Candara"/>
              </a:rPr>
              <a:t>Demo</a:t>
            </a:r>
            <a:endParaRPr sz="3959" b="0" i="0" u="none" strike="noStrike" cap="none">
              <a:solidFill>
                <a:srgbClr val="FFFFFF"/>
              </a:solidFill>
              <a:latin typeface="Candara"/>
              <a:ea typeface="Candara"/>
              <a:cs typeface="Candara"/>
              <a:sym typeface="Candara"/>
            </a:endParaRPr>
          </a:p>
        </p:txBody>
      </p:sp>
      <p:sp>
        <p:nvSpPr>
          <p:cNvPr id="575" name="Google Shape;575;p98"/>
          <p:cNvSpPr txBox="1"/>
          <p:nvPr/>
        </p:nvSpPr>
        <p:spPr>
          <a:xfrm>
            <a:off x="228600" y="6300900"/>
            <a:ext cx="868680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ndara"/>
                <a:ea typeface="Candara"/>
                <a:cs typeface="Candara"/>
                <a:sym typeface="Candara"/>
              </a:rPr>
              <a:t>University </a:t>
            </a:r>
            <a:r>
              <a:rPr lang="en-US" sz="1400" b="0" i="1" u="none" strike="noStrike" cap="none">
                <a:solidFill>
                  <a:srgbClr val="000000"/>
                </a:solidFill>
                <a:latin typeface="Candara"/>
                <a:ea typeface="Candara"/>
                <a:cs typeface="Candara"/>
                <a:sym typeface="Candara"/>
              </a:rPr>
              <a:t>of</a:t>
            </a:r>
            <a:r>
              <a:rPr lang="en-US" sz="1400" b="0" i="0" u="none" strike="noStrike" cap="none">
                <a:solidFill>
                  <a:srgbClr val="000000"/>
                </a:solidFill>
                <a:latin typeface="Candara"/>
                <a:ea typeface="Candara"/>
                <a:cs typeface="Candara"/>
                <a:sym typeface="Candara"/>
              </a:rPr>
              <a:t> Washington											</a:t>
            </a:r>
            <a:r>
              <a:rPr lang="en-US">
                <a:latin typeface="Candara"/>
                <a:ea typeface="Candara"/>
                <a:cs typeface="Candara"/>
                <a:sym typeface="Candara"/>
              </a:rPr>
              <a:t>       </a:t>
            </a:r>
            <a:r>
              <a:rPr lang="en-US" sz="1400" b="0" i="0" u="none" strike="noStrike" cap="none">
                <a:solidFill>
                  <a:srgbClr val="000000"/>
                </a:solidFill>
                <a:latin typeface="Candara"/>
                <a:ea typeface="Candara"/>
                <a:cs typeface="Candara"/>
                <a:sym typeface="Candara"/>
              </a:rPr>
              <a:t>Office of Research</a:t>
            </a:r>
            <a:endParaRPr sz="1400" b="0" i="0" u="none" strike="noStrike" cap="none">
              <a:solidFill>
                <a:srgbClr val="000000"/>
              </a:solidFill>
              <a:latin typeface="Candara"/>
              <a:ea typeface="Candara"/>
              <a:cs typeface="Candara"/>
              <a:sym typeface="Candara"/>
            </a:endParaRPr>
          </a:p>
        </p:txBody>
      </p:sp>
      <p:pic>
        <p:nvPicPr>
          <p:cNvPr id="576" name="Google Shape;576;p98" descr="Screen Clipping"/>
          <p:cNvPicPr preferRelativeResize="0"/>
          <p:nvPr/>
        </p:nvPicPr>
        <p:blipFill rotWithShape="1">
          <a:blip r:embed="rId3">
            <a:alphaModFix/>
          </a:blip>
          <a:srcRect b="1722"/>
          <a:stretch/>
        </p:blipFill>
        <p:spPr>
          <a:xfrm>
            <a:off x="1676400" y="932676"/>
            <a:ext cx="5955824" cy="5391924"/>
          </a:xfrm>
          <a:prstGeom prst="rect">
            <a:avLst/>
          </a:prstGeom>
          <a:noFill/>
          <a:ln>
            <a:noFill/>
          </a:ln>
        </p:spPr>
      </p:pic>
      <p:grpSp>
        <p:nvGrpSpPr>
          <p:cNvPr id="577" name="Google Shape;577;p98"/>
          <p:cNvGrpSpPr/>
          <p:nvPr/>
        </p:nvGrpSpPr>
        <p:grpSpPr>
          <a:xfrm>
            <a:off x="5399567" y="3886200"/>
            <a:ext cx="2575891" cy="2112334"/>
            <a:chOff x="5399567" y="3886200"/>
            <a:chExt cx="2575891" cy="2112334"/>
          </a:xfrm>
        </p:grpSpPr>
        <p:sp>
          <p:nvSpPr>
            <p:cNvPr id="578" name="Google Shape;578;p98"/>
            <p:cNvSpPr/>
            <p:nvPr/>
          </p:nvSpPr>
          <p:spPr>
            <a:xfrm>
              <a:off x="5399567" y="4245934"/>
              <a:ext cx="2133600" cy="175260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ndara"/>
                <a:ea typeface="Candara"/>
                <a:cs typeface="Candara"/>
                <a:sym typeface="Candara"/>
              </a:endParaRPr>
            </a:p>
          </p:txBody>
        </p:sp>
        <p:sp>
          <p:nvSpPr>
            <p:cNvPr id="579" name="Google Shape;579;p98"/>
            <p:cNvSpPr/>
            <p:nvPr/>
          </p:nvSpPr>
          <p:spPr>
            <a:xfrm rot="8493058">
              <a:off x="7341624" y="4042871"/>
              <a:ext cx="607411" cy="296801"/>
            </a:xfrm>
            <a:prstGeom prst="rightArrow">
              <a:avLst>
                <a:gd name="adj1" fmla="val 50000"/>
                <a:gd name="adj2" fmla="val 50000"/>
              </a:avLst>
            </a:prstGeom>
            <a:solidFill>
              <a:srgbClr val="FF0000"/>
            </a:solidFill>
            <a:ln w="158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ndara"/>
                <a:ea typeface="Candara"/>
                <a:cs typeface="Candara"/>
                <a:sym typeface="Candar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99"/>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2400"/>
              <a:buFont typeface="Noto Sans Symbols"/>
              <a:buNone/>
            </a:pPr>
            <a:endParaRPr sz="2400" b="0" i="0" u="none" strike="noStrike" cap="none">
              <a:solidFill>
                <a:schemeClr val="dk2"/>
              </a:solidFill>
              <a:latin typeface="Candara"/>
              <a:ea typeface="Candara"/>
              <a:cs typeface="Candara"/>
              <a:sym typeface="Candara"/>
            </a:endParaRPr>
          </a:p>
          <a:p>
            <a:pPr marL="0" marR="0" lvl="0" indent="0" algn="ctr" rtl="0">
              <a:spcBef>
                <a:spcPts val="480"/>
              </a:spcBef>
              <a:spcAft>
                <a:spcPts val="0"/>
              </a:spcAft>
              <a:buClr>
                <a:schemeClr val="accent1"/>
              </a:buClr>
              <a:buSzPts val="2400"/>
              <a:buFont typeface="Noto Sans Symbols"/>
              <a:buNone/>
            </a:pPr>
            <a:endParaRPr sz="2400" b="0" i="0" u="none" strike="noStrike" cap="none">
              <a:solidFill>
                <a:schemeClr val="dk2"/>
              </a:solidFill>
              <a:latin typeface="Candara"/>
              <a:ea typeface="Candara"/>
              <a:cs typeface="Candara"/>
              <a:sym typeface="Candara"/>
            </a:endParaRPr>
          </a:p>
        </p:txBody>
      </p:sp>
      <p:sp>
        <p:nvSpPr>
          <p:cNvPr id="585" name="Google Shape;585;p99"/>
          <p:cNvSpPr txBox="1">
            <a:spLocks noGrp="1"/>
          </p:cNvSpPr>
          <p:nvPr>
            <p:ph type="title"/>
          </p:nvPr>
        </p:nvSpPr>
        <p:spPr>
          <a:xfrm>
            <a:off x="457200" y="338328"/>
            <a:ext cx="8229600" cy="65227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3959"/>
              <a:buFont typeface="Candara"/>
              <a:buNone/>
            </a:pPr>
            <a:r>
              <a:rPr lang="en-US" sz="3959" b="0" i="0" u="none" strike="noStrike" cap="none">
                <a:solidFill>
                  <a:srgbClr val="FFFFFF"/>
                </a:solidFill>
                <a:latin typeface="Candara"/>
                <a:ea typeface="Candara"/>
                <a:cs typeface="Candara"/>
                <a:sym typeface="Candara"/>
              </a:rPr>
              <a:t>Demo</a:t>
            </a:r>
            <a:endParaRPr sz="3959" b="0" i="0" u="none" strike="noStrike" cap="none">
              <a:solidFill>
                <a:srgbClr val="FFFFFF"/>
              </a:solidFill>
              <a:latin typeface="Candara"/>
              <a:ea typeface="Candara"/>
              <a:cs typeface="Candara"/>
              <a:sym typeface="Candara"/>
            </a:endParaRPr>
          </a:p>
        </p:txBody>
      </p:sp>
      <p:sp>
        <p:nvSpPr>
          <p:cNvPr id="586" name="Google Shape;586;p99"/>
          <p:cNvSpPr txBox="1"/>
          <p:nvPr/>
        </p:nvSpPr>
        <p:spPr>
          <a:xfrm>
            <a:off x="228600" y="6300900"/>
            <a:ext cx="868680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ndara"/>
                <a:ea typeface="Candara"/>
                <a:cs typeface="Candara"/>
                <a:sym typeface="Candara"/>
              </a:rPr>
              <a:t>University </a:t>
            </a:r>
            <a:r>
              <a:rPr lang="en-US" sz="1400" b="0" i="1" u="none" strike="noStrike" cap="none">
                <a:solidFill>
                  <a:srgbClr val="000000"/>
                </a:solidFill>
                <a:latin typeface="Candara"/>
                <a:ea typeface="Candara"/>
                <a:cs typeface="Candara"/>
                <a:sym typeface="Candara"/>
              </a:rPr>
              <a:t>of</a:t>
            </a:r>
            <a:r>
              <a:rPr lang="en-US" sz="1400" b="0" i="0" u="none" strike="noStrike" cap="none">
                <a:solidFill>
                  <a:srgbClr val="000000"/>
                </a:solidFill>
                <a:latin typeface="Candara"/>
                <a:ea typeface="Candara"/>
                <a:cs typeface="Candara"/>
                <a:sym typeface="Candara"/>
              </a:rPr>
              <a:t> Washington											       Office of Research</a:t>
            </a:r>
            <a:endParaRPr sz="1400" b="0" i="0" u="none" strike="noStrike" cap="none">
              <a:solidFill>
                <a:srgbClr val="000000"/>
              </a:solidFill>
              <a:latin typeface="Candara"/>
              <a:ea typeface="Candara"/>
              <a:cs typeface="Candara"/>
              <a:sym typeface="Candara"/>
            </a:endParaRPr>
          </a:p>
        </p:txBody>
      </p:sp>
      <p:pic>
        <p:nvPicPr>
          <p:cNvPr id="587" name="Google Shape;587;p99" descr="Screen Clipping">
            <a:hlinkClick r:id="rId3"/>
          </p:cNvPr>
          <p:cNvPicPr preferRelativeResize="0"/>
          <p:nvPr/>
        </p:nvPicPr>
        <p:blipFill rotWithShape="1">
          <a:blip r:embed="rId4">
            <a:alphaModFix/>
          </a:blip>
          <a:srcRect/>
          <a:stretch/>
        </p:blipFill>
        <p:spPr>
          <a:xfrm>
            <a:off x="2286000" y="918680"/>
            <a:ext cx="4562020" cy="593932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100"/>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2400"/>
              <a:buFont typeface="Noto Sans Symbols"/>
              <a:buNone/>
            </a:pPr>
            <a:r>
              <a:rPr lang="en-US" sz="2400" b="1" i="0" u="none" strike="noStrike" cap="none">
                <a:solidFill>
                  <a:schemeClr val="dk2"/>
                </a:solidFill>
                <a:latin typeface="Candara"/>
                <a:ea typeface="Candara"/>
                <a:cs typeface="Candara"/>
                <a:sym typeface="Candara"/>
              </a:rPr>
              <a:t>Contact Information:</a:t>
            </a:r>
            <a:endParaRPr/>
          </a:p>
          <a:p>
            <a:pPr marL="0" marR="0" lvl="0" indent="0" algn="ctr" rtl="0">
              <a:spcBef>
                <a:spcPts val="480"/>
              </a:spcBef>
              <a:spcAft>
                <a:spcPts val="0"/>
              </a:spcAft>
              <a:buClr>
                <a:schemeClr val="accent1"/>
              </a:buClr>
              <a:buSzPts val="2400"/>
              <a:buFont typeface="Noto Sans Symbols"/>
              <a:buNone/>
            </a:pPr>
            <a:r>
              <a:rPr lang="en-US" sz="2400" b="0" i="0" u="none" strike="noStrike" cap="none">
                <a:solidFill>
                  <a:schemeClr val="dk2"/>
                </a:solidFill>
                <a:latin typeface="Candara"/>
                <a:ea typeface="Candara"/>
                <a:cs typeface="Candara"/>
                <a:sym typeface="Candara"/>
              </a:rPr>
              <a:t>research@uw.edu</a:t>
            </a:r>
            <a:endParaRPr/>
          </a:p>
          <a:p>
            <a:pPr marL="0" marR="0" lvl="0" indent="0" algn="ctr" rtl="0">
              <a:spcBef>
                <a:spcPts val="480"/>
              </a:spcBef>
              <a:spcAft>
                <a:spcPts val="0"/>
              </a:spcAft>
              <a:buClr>
                <a:schemeClr val="accent1"/>
              </a:buClr>
              <a:buSzPts val="2400"/>
              <a:buFont typeface="Noto Sans Symbols"/>
              <a:buNone/>
            </a:pPr>
            <a:r>
              <a:rPr lang="en-US" sz="2400" b="0" i="0" u="none" strike="noStrike" cap="none">
                <a:solidFill>
                  <a:schemeClr val="dk2"/>
                </a:solidFill>
                <a:latin typeface="Candara"/>
                <a:ea typeface="Candara"/>
                <a:cs typeface="Candara"/>
                <a:sym typeface="Candara"/>
              </a:rPr>
              <a:t>206.616.0804</a:t>
            </a:r>
            <a:endParaRPr/>
          </a:p>
          <a:p>
            <a:pPr marL="0" marR="0" lvl="0" indent="0" algn="ctr" rtl="0">
              <a:spcBef>
                <a:spcPts val="300"/>
              </a:spcBef>
              <a:spcAft>
                <a:spcPts val="0"/>
              </a:spcAft>
              <a:buClr>
                <a:schemeClr val="accent1"/>
              </a:buClr>
              <a:buSzPts val="1500"/>
              <a:buFont typeface="Noto Sans Symbols"/>
              <a:buNone/>
            </a:pPr>
            <a:endParaRPr sz="1500" b="0" i="0" u="none" strike="noStrike" cap="none">
              <a:solidFill>
                <a:schemeClr val="dk2"/>
              </a:solidFill>
              <a:latin typeface="Candara"/>
              <a:ea typeface="Candara"/>
              <a:cs typeface="Candara"/>
              <a:sym typeface="Candara"/>
            </a:endParaRPr>
          </a:p>
          <a:p>
            <a:pPr marL="0" marR="0" lvl="0" indent="0" algn="ctr" rtl="0">
              <a:spcBef>
                <a:spcPts val="480"/>
              </a:spcBef>
              <a:spcAft>
                <a:spcPts val="0"/>
              </a:spcAft>
              <a:buClr>
                <a:schemeClr val="accent1"/>
              </a:buClr>
              <a:buSzPts val="2400"/>
              <a:buFont typeface="Noto Sans Symbols"/>
              <a:buNone/>
            </a:pPr>
            <a:r>
              <a:rPr lang="en-US" sz="2400" b="0" i="0" u="none" strike="noStrike" cap="none">
                <a:solidFill>
                  <a:schemeClr val="dk2"/>
                </a:solidFill>
                <a:latin typeface="Candara"/>
                <a:ea typeface="Candara"/>
                <a:cs typeface="Candara"/>
                <a:sym typeface="Candara"/>
              </a:rPr>
              <a:t>Melissa Petersen</a:t>
            </a:r>
            <a:endParaRPr/>
          </a:p>
          <a:p>
            <a:pPr marL="0" marR="0" lvl="0" indent="0" algn="ctr" rtl="0">
              <a:spcBef>
                <a:spcPts val="480"/>
              </a:spcBef>
              <a:spcAft>
                <a:spcPts val="0"/>
              </a:spcAft>
              <a:buClr>
                <a:schemeClr val="accent1"/>
              </a:buClr>
              <a:buSzPts val="2400"/>
              <a:buFont typeface="Noto Sans Symbols"/>
              <a:buNone/>
            </a:pPr>
            <a:r>
              <a:rPr lang="en-US" sz="2400" b="0" i="0" u="none" strike="noStrike" cap="none">
                <a:solidFill>
                  <a:schemeClr val="dk2"/>
                </a:solidFill>
                <a:latin typeface="Candara"/>
                <a:ea typeface="Candara"/>
                <a:cs typeface="Candara"/>
                <a:sym typeface="Candara"/>
              </a:rPr>
              <a:t>petermm@uw.edu </a:t>
            </a:r>
            <a:endParaRPr sz="2400" b="0" i="0" u="none" strike="noStrike" cap="none">
              <a:solidFill>
                <a:schemeClr val="dk2"/>
              </a:solidFill>
              <a:latin typeface="Candara"/>
              <a:ea typeface="Candara"/>
              <a:cs typeface="Candara"/>
              <a:sym typeface="Candara"/>
            </a:endParaRPr>
          </a:p>
          <a:p>
            <a:pPr marL="0" marR="0" lvl="0" indent="0" algn="ctr" rtl="0">
              <a:spcBef>
                <a:spcPts val="480"/>
              </a:spcBef>
              <a:spcAft>
                <a:spcPts val="0"/>
              </a:spcAft>
              <a:buClr>
                <a:schemeClr val="accent1"/>
              </a:buClr>
              <a:buSzPts val="2400"/>
              <a:buFont typeface="Noto Sans Symbols"/>
              <a:buNone/>
            </a:pPr>
            <a:endParaRPr sz="2400" b="0" i="0" u="none" strike="noStrike" cap="none">
              <a:solidFill>
                <a:schemeClr val="dk2"/>
              </a:solidFill>
              <a:latin typeface="Candara"/>
              <a:ea typeface="Candara"/>
              <a:cs typeface="Candara"/>
              <a:sym typeface="Candara"/>
            </a:endParaRPr>
          </a:p>
          <a:p>
            <a:pPr marL="0" marR="0" lvl="0" indent="0" algn="ctr" rtl="0">
              <a:spcBef>
                <a:spcPts val="480"/>
              </a:spcBef>
              <a:spcAft>
                <a:spcPts val="0"/>
              </a:spcAft>
              <a:buClr>
                <a:schemeClr val="accent1"/>
              </a:buClr>
              <a:buSzPts val="2400"/>
              <a:buFont typeface="Noto Sans Symbols"/>
              <a:buNone/>
            </a:pPr>
            <a:endParaRPr sz="2400" b="0" i="0" u="none" strike="noStrike" cap="none">
              <a:solidFill>
                <a:schemeClr val="dk2"/>
              </a:solidFill>
              <a:latin typeface="Candara"/>
              <a:ea typeface="Candara"/>
              <a:cs typeface="Candara"/>
              <a:sym typeface="Candara"/>
            </a:endParaRPr>
          </a:p>
        </p:txBody>
      </p:sp>
      <p:sp>
        <p:nvSpPr>
          <p:cNvPr id="593" name="Google Shape;593;p100"/>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400"/>
              <a:buFont typeface="Candara"/>
              <a:buNone/>
            </a:pPr>
            <a:r>
              <a:rPr lang="en-US" sz="4400" b="0" i="0" u="none" strike="noStrike" cap="none">
                <a:solidFill>
                  <a:srgbClr val="FFFFFF"/>
                </a:solidFill>
                <a:latin typeface="Candara"/>
                <a:ea typeface="Candara"/>
                <a:cs typeface="Candara"/>
                <a:sym typeface="Candara"/>
              </a:rPr>
              <a:t>Contact</a:t>
            </a:r>
            <a:endParaRPr sz="4400" b="0" i="0" u="none" strike="noStrike" cap="none">
              <a:solidFill>
                <a:srgbClr val="FFFFFF"/>
              </a:solidFill>
              <a:latin typeface="Candara"/>
              <a:ea typeface="Candara"/>
              <a:cs typeface="Candara"/>
              <a:sym typeface="Candara"/>
            </a:endParaRPr>
          </a:p>
        </p:txBody>
      </p:sp>
      <p:sp>
        <p:nvSpPr>
          <p:cNvPr id="594" name="Google Shape;594;p100"/>
          <p:cNvSpPr txBox="1"/>
          <p:nvPr/>
        </p:nvSpPr>
        <p:spPr>
          <a:xfrm>
            <a:off x="228600" y="6300900"/>
            <a:ext cx="868680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ndara"/>
                <a:ea typeface="Candara"/>
                <a:cs typeface="Candara"/>
                <a:sym typeface="Candara"/>
              </a:rPr>
              <a:t>University </a:t>
            </a:r>
            <a:r>
              <a:rPr lang="en-US" sz="1400" b="0" i="1" u="none" strike="noStrike" cap="none">
                <a:solidFill>
                  <a:srgbClr val="000000"/>
                </a:solidFill>
                <a:latin typeface="Candara"/>
                <a:ea typeface="Candara"/>
                <a:cs typeface="Candara"/>
                <a:sym typeface="Candara"/>
              </a:rPr>
              <a:t>of</a:t>
            </a:r>
            <a:r>
              <a:rPr lang="en-US" sz="1400" b="0" i="0" u="none" strike="noStrike" cap="none">
                <a:solidFill>
                  <a:srgbClr val="000000"/>
                </a:solidFill>
                <a:latin typeface="Candara"/>
                <a:ea typeface="Candara"/>
                <a:cs typeface="Candara"/>
                <a:sym typeface="Candara"/>
              </a:rPr>
              <a:t> Washington											       Office of Research</a:t>
            </a:r>
            <a:endParaRPr sz="1400" b="0" i="0" u="none" strike="noStrike" cap="none">
              <a:solidFill>
                <a:srgbClr val="000000"/>
              </a:solidFill>
              <a:latin typeface="Candara"/>
              <a:ea typeface="Candara"/>
              <a:cs typeface="Candara"/>
              <a:sym typeface="Candar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101"/>
          <p:cNvSpPr txBox="1">
            <a:spLocks noGrp="1"/>
          </p:cNvSpPr>
          <p:nvPr>
            <p:ph type="body" idx="1"/>
          </p:nvPr>
        </p:nvSpPr>
        <p:spPr>
          <a:xfrm>
            <a:off x="671756" y="2608092"/>
            <a:ext cx="8272952" cy="1408175"/>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33006F"/>
              </a:buClr>
              <a:buSzPts val="3600"/>
              <a:buFont typeface="Arial"/>
              <a:buNone/>
            </a:pPr>
            <a:r>
              <a:rPr lang="en-US" sz="3600" b="0" i="0" u="none" strike="noStrike" cap="none">
                <a:solidFill>
                  <a:srgbClr val="33006F"/>
                </a:solidFill>
                <a:latin typeface="Encode Sans Black"/>
                <a:ea typeface="Encode Sans Black"/>
                <a:cs typeface="Encode Sans Black"/>
                <a:sym typeface="Encode Sans Black"/>
              </a:rPr>
              <a:t>UW Business Diversity Program</a:t>
            </a:r>
            <a:endParaRPr/>
          </a:p>
          <a:p>
            <a:pPr marL="0" marR="0" lvl="0" indent="0" algn="l" rtl="0">
              <a:lnSpc>
                <a:spcPct val="150000"/>
              </a:lnSpc>
              <a:spcBef>
                <a:spcPts val="0"/>
              </a:spcBef>
              <a:spcAft>
                <a:spcPts val="0"/>
              </a:spcAft>
              <a:buClr>
                <a:srgbClr val="33006F"/>
              </a:buClr>
              <a:buSzPts val="3600"/>
              <a:buFont typeface="Arial"/>
              <a:buNone/>
            </a:pPr>
            <a:r>
              <a:rPr lang="en-US" sz="3600" b="0" i="0" u="none" strike="noStrike" cap="none">
                <a:solidFill>
                  <a:srgbClr val="33006F"/>
                </a:solidFill>
                <a:latin typeface="Encode Sans Black"/>
                <a:ea typeface="Encode Sans Black"/>
                <a:cs typeface="Encode Sans Black"/>
                <a:sym typeface="Encode Sans Black"/>
              </a:rPr>
              <a:t>Diverse Spend Initiative</a:t>
            </a:r>
            <a:endParaRPr/>
          </a:p>
          <a:p>
            <a:pPr marL="0" marR="0" lvl="0" indent="0" algn="l" rtl="0">
              <a:lnSpc>
                <a:spcPct val="150000"/>
              </a:lnSpc>
              <a:spcBef>
                <a:spcPts val="0"/>
              </a:spcBef>
              <a:spcAft>
                <a:spcPts val="0"/>
              </a:spcAft>
              <a:buClr>
                <a:schemeClr val="dk1"/>
              </a:buClr>
              <a:buSzPts val="3600"/>
              <a:buFont typeface="Arial"/>
              <a:buNone/>
            </a:pPr>
            <a:endParaRPr sz="3600" b="0" i="0" u="none" strike="noStrike" cap="none">
              <a:solidFill>
                <a:srgbClr val="33006F"/>
              </a:solidFill>
              <a:latin typeface="Encode Sans Black"/>
              <a:ea typeface="Encode Sans Black"/>
              <a:cs typeface="Encode Sans Black"/>
              <a:sym typeface="Encode Sans Black"/>
            </a:endParaRPr>
          </a:p>
          <a:p>
            <a:pPr marL="0" marR="0" lvl="0" indent="0" algn="l" rtl="0">
              <a:lnSpc>
                <a:spcPct val="150000"/>
              </a:lnSpc>
              <a:spcBef>
                <a:spcPts val="0"/>
              </a:spcBef>
              <a:spcAft>
                <a:spcPts val="0"/>
              </a:spcAft>
              <a:buClr>
                <a:schemeClr val="dk1"/>
              </a:buClr>
              <a:buSzPts val="3600"/>
              <a:buFont typeface="Arial"/>
              <a:buNone/>
            </a:pPr>
            <a:endParaRPr sz="3600" b="0" i="0" u="none" strike="noStrike" cap="none">
              <a:solidFill>
                <a:srgbClr val="33006F"/>
              </a:solidFill>
              <a:latin typeface="Encode Sans Black"/>
              <a:ea typeface="Encode Sans Black"/>
              <a:cs typeface="Encode Sans Black"/>
              <a:sym typeface="Encode Sans Black"/>
            </a:endParaRPr>
          </a:p>
        </p:txBody>
      </p:sp>
      <p:sp>
        <p:nvSpPr>
          <p:cNvPr id="601" name="Google Shape;601;p101"/>
          <p:cNvSpPr txBox="1"/>
          <p:nvPr/>
        </p:nvSpPr>
        <p:spPr>
          <a:xfrm>
            <a:off x="671756" y="4838737"/>
            <a:ext cx="7883307" cy="786382"/>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1"/>
              </a:buClr>
              <a:buSzPts val="2000"/>
              <a:buFont typeface="Arial"/>
              <a:buNone/>
            </a:pPr>
            <a:endParaRPr sz="2000" b="0" i="0" u="none" strike="noStrike" cap="none">
              <a:solidFill>
                <a:srgbClr val="33006F"/>
              </a:solidFill>
              <a:latin typeface="Encode Sans Black"/>
              <a:ea typeface="Encode Sans Black"/>
              <a:cs typeface="Encode Sans Black"/>
              <a:sym typeface="Encode Sans Black"/>
            </a:endParaRPr>
          </a:p>
        </p:txBody>
      </p:sp>
      <p:pic>
        <p:nvPicPr>
          <p:cNvPr id="602" name="Google Shape;602;p101"/>
          <p:cNvPicPr preferRelativeResize="0"/>
          <p:nvPr/>
        </p:nvPicPr>
        <p:blipFill rotWithShape="1">
          <a:blip r:embed="rId3">
            <a:alphaModFix/>
          </a:blip>
          <a:srcRect/>
          <a:stretch/>
        </p:blipFill>
        <p:spPr>
          <a:xfrm>
            <a:off x="806895" y="4462271"/>
            <a:ext cx="1600200" cy="139700"/>
          </a:xfrm>
          <a:prstGeom prst="rect">
            <a:avLst/>
          </a:prstGeom>
          <a:noFill/>
          <a:ln>
            <a:noFill/>
          </a:ln>
        </p:spPr>
      </p:pic>
      <p:sp>
        <p:nvSpPr>
          <p:cNvPr id="603" name="Google Shape;603;p101"/>
          <p:cNvSpPr txBox="1"/>
          <p:nvPr/>
        </p:nvSpPr>
        <p:spPr>
          <a:xfrm>
            <a:off x="671756" y="4601971"/>
            <a:ext cx="7883307" cy="1408175"/>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33006F"/>
              </a:buClr>
              <a:buSzPts val="3200"/>
              <a:buFont typeface="Arial"/>
              <a:buNone/>
            </a:pPr>
            <a:r>
              <a:rPr lang="en-US" sz="3200" b="0" i="0" u="none" strike="noStrike" cap="none">
                <a:solidFill>
                  <a:srgbClr val="33006F"/>
                </a:solidFill>
                <a:latin typeface="Encode Sans Black"/>
                <a:ea typeface="Encode Sans Black"/>
                <a:cs typeface="Encode Sans Black"/>
                <a:sym typeface="Encode Sans Black"/>
              </a:rPr>
              <a:t>MRAM</a:t>
            </a:r>
            <a:endParaRPr sz="2400" b="0" i="0" u="none" strike="noStrike" cap="none">
              <a:solidFill>
                <a:srgbClr val="33006F"/>
              </a:solidFill>
              <a:latin typeface="Encode Sans Black"/>
              <a:ea typeface="Encode Sans Black"/>
              <a:cs typeface="Encode Sans Black"/>
              <a:sym typeface="Encode Sans Black"/>
            </a:endParaRPr>
          </a:p>
          <a:p>
            <a:pPr marL="0" marR="0" lvl="0" indent="0" algn="l" rtl="0">
              <a:lnSpc>
                <a:spcPct val="150000"/>
              </a:lnSpc>
              <a:spcBef>
                <a:spcPts val="0"/>
              </a:spcBef>
              <a:spcAft>
                <a:spcPts val="0"/>
              </a:spcAft>
              <a:buClr>
                <a:srgbClr val="33006F"/>
              </a:buClr>
              <a:buSzPts val="3200"/>
              <a:buFont typeface="Arial"/>
              <a:buNone/>
            </a:pPr>
            <a:r>
              <a:rPr lang="en-US" sz="3200" b="0" i="0" u="none" strike="noStrike" cap="none">
                <a:solidFill>
                  <a:srgbClr val="33006F"/>
                </a:solidFill>
                <a:latin typeface="Encode Sans Black"/>
                <a:ea typeface="Encode Sans Black"/>
                <a:cs typeface="Encode Sans Black"/>
                <a:sym typeface="Encode Sans Black"/>
              </a:rPr>
              <a:t>July 12</a:t>
            </a:r>
            <a:r>
              <a:rPr lang="en-US" sz="3200" b="0" i="0" u="none" strike="noStrike" cap="none" baseline="30000">
                <a:solidFill>
                  <a:srgbClr val="33006F"/>
                </a:solidFill>
                <a:latin typeface="Encode Sans Black"/>
                <a:ea typeface="Encode Sans Black"/>
                <a:cs typeface="Encode Sans Black"/>
                <a:sym typeface="Encode Sans Black"/>
              </a:rPr>
              <a:t>th</a:t>
            </a:r>
            <a:r>
              <a:rPr lang="en-US" sz="3200" b="0" i="0" u="none" strike="noStrike" cap="none">
                <a:solidFill>
                  <a:srgbClr val="33006F"/>
                </a:solidFill>
                <a:latin typeface="Encode Sans Black"/>
                <a:ea typeface="Encode Sans Black"/>
                <a:cs typeface="Encode Sans Black"/>
                <a:sym typeface="Encode Sans Black"/>
              </a:rPr>
              <a:t>, 2018</a:t>
            </a:r>
            <a:endParaRPr sz="3200" b="0" i="0" u="none" strike="noStrike" cap="none">
              <a:solidFill>
                <a:srgbClr val="33006F"/>
              </a:solidFill>
              <a:latin typeface="Encode Sans Black"/>
              <a:ea typeface="Encode Sans Black"/>
              <a:cs typeface="Encode Sans Black"/>
              <a:sym typeface="Encode Sans Black"/>
            </a:endParaRPr>
          </a:p>
          <a:p>
            <a:pPr marL="0" marR="0" lvl="0" indent="0" algn="l" rtl="0">
              <a:lnSpc>
                <a:spcPct val="150000"/>
              </a:lnSpc>
              <a:spcBef>
                <a:spcPts val="0"/>
              </a:spcBef>
              <a:spcAft>
                <a:spcPts val="0"/>
              </a:spcAft>
              <a:buClr>
                <a:schemeClr val="dk1"/>
              </a:buClr>
              <a:buSzPts val="3200"/>
              <a:buFont typeface="Arial"/>
              <a:buNone/>
            </a:pPr>
            <a:endParaRPr sz="3200" b="0" i="0" u="none" strike="noStrike" cap="none">
              <a:solidFill>
                <a:srgbClr val="33006F"/>
              </a:solidFill>
              <a:latin typeface="Encode Sans Black"/>
              <a:ea typeface="Encode Sans Black"/>
              <a:cs typeface="Encode Sans Black"/>
              <a:sym typeface="Encode Sans Black"/>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pic>
        <p:nvPicPr>
          <p:cNvPr id="609" name="Google Shape;609;p102"/>
          <p:cNvPicPr preferRelativeResize="0"/>
          <p:nvPr/>
        </p:nvPicPr>
        <p:blipFill rotWithShape="1">
          <a:blip r:embed="rId3">
            <a:alphaModFix/>
          </a:blip>
          <a:srcRect/>
          <a:stretch/>
        </p:blipFill>
        <p:spPr>
          <a:xfrm>
            <a:off x="520730" y="895926"/>
            <a:ext cx="1103781" cy="96362"/>
          </a:xfrm>
          <a:prstGeom prst="rect">
            <a:avLst/>
          </a:prstGeom>
          <a:noFill/>
          <a:ln>
            <a:noFill/>
          </a:ln>
        </p:spPr>
      </p:pic>
      <p:sp>
        <p:nvSpPr>
          <p:cNvPr id="610" name="Google Shape;610;p102"/>
          <p:cNvSpPr txBox="1">
            <a:spLocks noGrp="1"/>
          </p:cNvSpPr>
          <p:nvPr>
            <p:ph type="body" idx="1"/>
          </p:nvPr>
        </p:nvSpPr>
        <p:spPr>
          <a:xfrm>
            <a:off x="464493" y="357923"/>
            <a:ext cx="8184662" cy="571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33006F"/>
              </a:buClr>
              <a:buSzPts val="3000"/>
              <a:buFont typeface="Arial"/>
              <a:buNone/>
            </a:pPr>
            <a:r>
              <a:rPr lang="en-US" sz="3000" b="1" i="0" u="none" strike="noStrike" cap="none">
                <a:solidFill>
                  <a:srgbClr val="33006F"/>
                </a:solidFill>
                <a:latin typeface="Encode Sans Black"/>
                <a:ea typeface="Encode Sans Black"/>
                <a:cs typeface="Encode Sans Black"/>
                <a:sym typeface="Encode Sans Black"/>
              </a:rPr>
              <a:t>UW Business Diversity Program </a:t>
            </a:r>
            <a:endParaRPr/>
          </a:p>
        </p:txBody>
      </p:sp>
      <p:sp>
        <p:nvSpPr>
          <p:cNvPr id="611" name="Google Shape;611;p102"/>
          <p:cNvSpPr txBox="1"/>
          <p:nvPr/>
        </p:nvSpPr>
        <p:spPr>
          <a:xfrm>
            <a:off x="592814" y="974772"/>
            <a:ext cx="8117100" cy="120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3006F"/>
              </a:buClr>
              <a:buSzPts val="1800"/>
              <a:buFont typeface="Arial"/>
              <a:buNone/>
            </a:pPr>
            <a:r>
              <a:rPr lang="en-US" sz="1800" b="0" i="0" u="none" strike="noStrike" cap="none">
                <a:solidFill>
                  <a:srgbClr val="33006F"/>
                </a:solidFill>
                <a:latin typeface="Arial"/>
                <a:ea typeface="Arial"/>
                <a:cs typeface="Arial"/>
                <a:sym typeface="Arial"/>
              </a:rPr>
              <a:t>Business diversity is about creating avenues of opportunity for minority, women, and veteran owned; small, and other diverse businesses. It’s about keeping UW dollars in Washington state to fund job creation and spur growth of the local economy.</a:t>
            </a:r>
            <a:endParaRPr/>
          </a:p>
          <a:p>
            <a:pPr marL="0" marR="0" lvl="0" indent="0" algn="l" rtl="0">
              <a:lnSpc>
                <a:spcPct val="100000"/>
              </a:lnSpc>
              <a:spcBef>
                <a:spcPts val="0"/>
              </a:spcBef>
              <a:spcAft>
                <a:spcPts val="0"/>
              </a:spcAft>
              <a:buClr>
                <a:srgbClr val="33006F"/>
              </a:buClr>
              <a:buSzPts val="1800"/>
              <a:buFont typeface="Arial"/>
              <a:buNone/>
            </a:pPr>
            <a:r>
              <a:rPr lang="en-US" sz="1800" b="0" i="0" u="none" strike="noStrike" cap="none">
                <a:solidFill>
                  <a:srgbClr val="33006F"/>
                </a:solidFill>
                <a:latin typeface="Calibri"/>
                <a:ea typeface="Calibri"/>
                <a:cs typeface="Calibri"/>
                <a:sym typeface="Calibri"/>
              </a:rPr>
              <a:t>					</a:t>
            </a:r>
            <a:endParaRPr sz="1400" b="0" i="0" u="none" strike="noStrike" cap="none">
              <a:solidFill>
                <a:srgbClr val="33006F"/>
              </a:solidFill>
              <a:latin typeface="Calibri"/>
              <a:ea typeface="Calibri"/>
              <a:cs typeface="Calibri"/>
              <a:sym typeface="Calibri"/>
            </a:endParaRPr>
          </a:p>
        </p:txBody>
      </p:sp>
      <p:sp>
        <p:nvSpPr>
          <p:cNvPr id="612" name="Google Shape;612;p102"/>
          <p:cNvSpPr/>
          <p:nvPr/>
        </p:nvSpPr>
        <p:spPr>
          <a:xfrm>
            <a:off x="3198365" y="2128250"/>
            <a:ext cx="4693800" cy="4161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32006E"/>
              </a:buClr>
              <a:buSzPts val="2000"/>
              <a:buFont typeface="Arial"/>
              <a:buNone/>
            </a:pPr>
            <a:r>
              <a:rPr lang="en-US" sz="2000" i="0" u="none" strike="noStrike" cap="none">
                <a:solidFill>
                  <a:srgbClr val="32006E"/>
                </a:solidFill>
                <a:latin typeface="Encode Sans"/>
                <a:ea typeface="Encode Sans"/>
                <a:cs typeface="Encode Sans"/>
                <a:sym typeface="Encode Sans"/>
              </a:rPr>
              <a:t>BENEFITS OF BUSINESS DIVERSITY</a:t>
            </a:r>
            <a:endParaRPr sz="2000" i="0" u="none" strike="noStrike" cap="none">
              <a:solidFill>
                <a:srgbClr val="D1B786"/>
              </a:solidFill>
              <a:latin typeface="Encode Sans"/>
              <a:ea typeface="Encode Sans"/>
              <a:cs typeface="Encode Sans"/>
              <a:sym typeface="Encode Sans"/>
            </a:endParaRPr>
          </a:p>
        </p:txBody>
      </p:sp>
      <p:sp>
        <p:nvSpPr>
          <p:cNvPr id="613" name="Google Shape;613;p102"/>
          <p:cNvSpPr/>
          <p:nvPr/>
        </p:nvSpPr>
        <p:spPr>
          <a:xfrm>
            <a:off x="3211079" y="2567468"/>
            <a:ext cx="5265409" cy="3585597"/>
          </a:xfrm>
          <a:prstGeom prst="rect">
            <a:avLst/>
          </a:prstGeom>
          <a:noFill/>
          <a:ln>
            <a:noFill/>
          </a:ln>
        </p:spPr>
        <p:txBody>
          <a:bodyPr spcFirstLastPara="1" wrap="square" lIns="91425" tIns="45700" rIns="91425" bIns="45700" anchor="t" anchorCtr="0">
            <a:noAutofit/>
          </a:bodyPr>
          <a:lstStyle/>
          <a:p>
            <a:pPr marL="228600" marR="0" lvl="0" indent="-228600" algn="l" rtl="0">
              <a:lnSpc>
                <a:spcPct val="115000"/>
              </a:lnSpc>
              <a:spcBef>
                <a:spcPts val="0"/>
              </a:spcBef>
              <a:spcAft>
                <a:spcPts val="0"/>
              </a:spcAft>
              <a:buClr>
                <a:srgbClr val="E8D3A2"/>
              </a:buClr>
              <a:buSzPts val="1800"/>
              <a:buFont typeface="Noto Sans Symbols"/>
              <a:buChar char="∙"/>
            </a:pPr>
            <a:r>
              <a:rPr lang="en-US" sz="1800" b="0" i="0" u="none" strike="noStrike" cap="none">
                <a:solidFill>
                  <a:srgbClr val="33006F"/>
                </a:solidFill>
                <a:latin typeface="Arial"/>
                <a:ea typeface="Arial"/>
                <a:cs typeface="Arial"/>
                <a:sym typeface="Arial"/>
              </a:rPr>
              <a:t>Demonstrate the University's commitment to the economic growth of all communities</a:t>
            </a:r>
            <a:endParaRPr sz="1800" b="0" i="0" u="none" strike="noStrike" cap="none">
              <a:solidFill>
                <a:srgbClr val="33006F"/>
              </a:solidFill>
              <a:latin typeface="Arial"/>
              <a:ea typeface="Arial"/>
              <a:cs typeface="Arial"/>
              <a:sym typeface="Arial"/>
            </a:endParaRPr>
          </a:p>
          <a:p>
            <a:pPr marL="228600" marR="0" lvl="0" indent="-228600" algn="l" rtl="0">
              <a:lnSpc>
                <a:spcPct val="115000"/>
              </a:lnSpc>
              <a:spcBef>
                <a:spcPts val="600"/>
              </a:spcBef>
              <a:spcAft>
                <a:spcPts val="0"/>
              </a:spcAft>
              <a:buClr>
                <a:srgbClr val="E8D3A2"/>
              </a:buClr>
              <a:buSzPts val="1800"/>
              <a:buFont typeface="Noto Sans Symbols"/>
              <a:buChar char="∙"/>
            </a:pPr>
            <a:r>
              <a:rPr lang="en-US" sz="1800" b="0" i="0" u="none" strike="noStrike" cap="none">
                <a:solidFill>
                  <a:srgbClr val="33006F"/>
                </a:solidFill>
                <a:latin typeface="Arial"/>
                <a:ea typeface="Arial"/>
                <a:cs typeface="Arial"/>
                <a:sym typeface="Arial"/>
              </a:rPr>
              <a:t>Emphasizes the University's commitment to doing business, beyond consumerism, in diverse markets</a:t>
            </a:r>
            <a:endParaRPr/>
          </a:p>
          <a:p>
            <a:pPr marL="228600" marR="0" lvl="0" indent="-228600" algn="l" rtl="0">
              <a:lnSpc>
                <a:spcPct val="115000"/>
              </a:lnSpc>
              <a:spcBef>
                <a:spcPts val="600"/>
              </a:spcBef>
              <a:spcAft>
                <a:spcPts val="0"/>
              </a:spcAft>
              <a:buClr>
                <a:srgbClr val="E8D3A2"/>
              </a:buClr>
              <a:buSzPts val="1800"/>
              <a:buFont typeface="Noto Sans Symbols"/>
              <a:buChar char="∙"/>
            </a:pPr>
            <a:r>
              <a:rPr lang="en-US" sz="1800" b="0" i="0" u="none" strike="noStrike" cap="none">
                <a:solidFill>
                  <a:srgbClr val="33006F"/>
                </a:solidFill>
                <a:latin typeface="Arial"/>
                <a:ea typeface="Arial"/>
                <a:cs typeface="Arial"/>
                <a:sym typeface="Arial"/>
              </a:rPr>
              <a:t>Promotes innovation through the entrance of new products, services, and solutions</a:t>
            </a:r>
            <a:endParaRPr/>
          </a:p>
          <a:p>
            <a:pPr marL="228600" marR="0" lvl="0" indent="-228600" algn="l" rtl="0">
              <a:lnSpc>
                <a:spcPct val="115000"/>
              </a:lnSpc>
              <a:spcBef>
                <a:spcPts val="600"/>
              </a:spcBef>
              <a:spcAft>
                <a:spcPts val="0"/>
              </a:spcAft>
              <a:buClr>
                <a:srgbClr val="E8D3A2"/>
              </a:buClr>
              <a:buSzPts val="1800"/>
              <a:buFont typeface="Noto Sans Symbols"/>
              <a:buChar char="∙"/>
            </a:pPr>
            <a:r>
              <a:rPr lang="en-US" sz="1800" b="0" i="0" u="none" strike="noStrike" cap="none">
                <a:solidFill>
                  <a:srgbClr val="33006F"/>
                </a:solidFill>
                <a:latin typeface="Arial"/>
                <a:ea typeface="Arial"/>
                <a:cs typeface="Arial"/>
                <a:sym typeface="Arial"/>
              </a:rPr>
              <a:t>Provides multiple channels from which to procure goods and services</a:t>
            </a:r>
            <a:endParaRPr/>
          </a:p>
          <a:p>
            <a:pPr marL="228600" marR="0" lvl="0" indent="-228600" algn="l" rtl="0">
              <a:lnSpc>
                <a:spcPct val="115000"/>
              </a:lnSpc>
              <a:spcBef>
                <a:spcPts val="600"/>
              </a:spcBef>
              <a:spcAft>
                <a:spcPts val="0"/>
              </a:spcAft>
              <a:buClr>
                <a:srgbClr val="E8D3A2"/>
              </a:buClr>
              <a:buSzPts val="1800"/>
              <a:buFont typeface="Noto Sans Symbols"/>
              <a:buChar char="∙"/>
            </a:pPr>
            <a:r>
              <a:rPr lang="en-US" sz="1800" b="0" i="0" u="none" strike="noStrike" cap="none">
                <a:solidFill>
                  <a:srgbClr val="33006F"/>
                </a:solidFill>
                <a:latin typeface="Arial"/>
                <a:ea typeface="Arial"/>
                <a:cs typeface="Arial"/>
                <a:sym typeface="Arial"/>
              </a:rPr>
              <a:t>Drives competition on price and service levels between existing and potential vendors</a:t>
            </a:r>
            <a:endParaRPr/>
          </a:p>
        </p:txBody>
      </p:sp>
      <p:pic>
        <p:nvPicPr>
          <p:cNvPr id="614" name="Google Shape;614;p102"/>
          <p:cNvPicPr preferRelativeResize="0"/>
          <p:nvPr/>
        </p:nvPicPr>
        <p:blipFill rotWithShape="1">
          <a:blip r:embed="rId4">
            <a:alphaModFix/>
          </a:blip>
          <a:srcRect l="5501" t="84633" r="66693" b="6082"/>
          <a:stretch/>
        </p:blipFill>
        <p:spPr>
          <a:xfrm>
            <a:off x="651806" y="5237849"/>
            <a:ext cx="2428568" cy="871098"/>
          </a:xfrm>
          <a:prstGeom prst="rect">
            <a:avLst/>
          </a:prstGeom>
          <a:noFill/>
          <a:ln>
            <a:noFill/>
          </a:ln>
        </p:spPr>
      </p:pic>
      <p:pic>
        <p:nvPicPr>
          <p:cNvPr id="615" name="Google Shape;615;p102"/>
          <p:cNvPicPr preferRelativeResize="0"/>
          <p:nvPr/>
        </p:nvPicPr>
        <p:blipFill rotWithShape="1">
          <a:blip r:embed="rId4">
            <a:alphaModFix/>
          </a:blip>
          <a:srcRect l="5249" t="27853" r="66767" b="34010"/>
          <a:stretch/>
        </p:blipFill>
        <p:spPr>
          <a:xfrm>
            <a:off x="651806" y="2231925"/>
            <a:ext cx="2428568" cy="2615381"/>
          </a:xfrm>
          <a:prstGeom prst="rect">
            <a:avLst/>
          </a:prstGeom>
          <a:noFill/>
          <a:ln>
            <a:noFill/>
          </a:ln>
        </p:spPr>
      </p:pic>
      <p:sp>
        <p:nvSpPr>
          <p:cNvPr id="616" name="Google Shape;616;p102"/>
          <p:cNvSpPr/>
          <p:nvPr/>
        </p:nvSpPr>
        <p:spPr>
          <a:xfrm>
            <a:off x="1624511" y="4857138"/>
            <a:ext cx="430431" cy="363791"/>
          </a:xfrm>
          <a:prstGeom prst="downArrow">
            <a:avLst>
              <a:gd name="adj1" fmla="val 50000"/>
              <a:gd name="adj2" fmla="val 50000"/>
            </a:avLst>
          </a:prstGeom>
          <a:solidFill>
            <a:srgbClr val="C3B18C"/>
          </a:solidFill>
          <a:ln w="9525" cap="flat" cmpd="sng">
            <a:solidFill>
              <a:srgbClr val="33006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E8D3A2"/>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85"/>
          <p:cNvSpPr txBox="1">
            <a:spLocks noGrp="1"/>
          </p:cNvSpPr>
          <p:nvPr>
            <p:ph type="body" idx="1"/>
          </p:nvPr>
        </p:nvSpPr>
        <p:spPr>
          <a:xfrm>
            <a:off x="692025" y="1792679"/>
            <a:ext cx="7002300" cy="21564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4B2E83"/>
              </a:buClr>
              <a:buSzPts val="1400"/>
              <a:buFont typeface="Arial"/>
              <a:buNone/>
            </a:pPr>
            <a:r>
              <a:rPr lang="en-US" sz="4000" b="0" i="0" u="none" strike="noStrike" cap="none">
                <a:solidFill>
                  <a:srgbClr val="FFFFFF"/>
                </a:solidFill>
                <a:latin typeface="Open Sans"/>
                <a:ea typeface="Open Sans"/>
                <a:cs typeface="Open Sans"/>
                <a:sym typeface="Open Sans"/>
              </a:rPr>
              <a:t>Direct RPPR Submission Pilot Update</a:t>
            </a:r>
            <a:endParaRPr sz="4000" b="0" i="0" u="none" strike="noStrike" cap="none">
              <a:solidFill>
                <a:srgbClr val="FFFFFF"/>
              </a:solidFill>
              <a:latin typeface="Open Sans"/>
              <a:ea typeface="Open Sans"/>
              <a:cs typeface="Open Sans"/>
              <a:sym typeface="Open Sans"/>
            </a:endParaRPr>
          </a:p>
        </p:txBody>
      </p:sp>
      <p:sp>
        <p:nvSpPr>
          <p:cNvPr id="495" name="Google Shape;495;p85"/>
          <p:cNvSpPr txBox="1"/>
          <p:nvPr/>
        </p:nvSpPr>
        <p:spPr>
          <a:xfrm>
            <a:off x="692029" y="4308048"/>
            <a:ext cx="6656700" cy="1812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320"/>
              </a:spcBef>
              <a:spcAft>
                <a:spcPts val="0"/>
              </a:spcAft>
              <a:buClr>
                <a:srgbClr val="FFFFFF"/>
              </a:buClr>
              <a:buSzPts val="2000"/>
              <a:buFont typeface="Arial"/>
              <a:buNone/>
            </a:pPr>
            <a:r>
              <a:rPr lang="en-US" sz="2000" b="0" i="0" u="none" strike="noStrike" cap="none">
                <a:solidFill>
                  <a:srgbClr val="FFFFFF"/>
                </a:solidFill>
                <a:latin typeface="Open Sans"/>
                <a:ea typeface="Open Sans"/>
                <a:cs typeface="Open Sans"/>
                <a:sym typeface="Open Sans"/>
              </a:rPr>
              <a:t>July 2018 MRAM</a:t>
            </a:r>
            <a:endParaRPr sz="20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320"/>
              </a:spcBef>
              <a:spcAft>
                <a:spcPts val="0"/>
              </a:spcAft>
              <a:buClr>
                <a:srgbClr val="FFFFFF"/>
              </a:buClr>
              <a:buSzPts val="2000"/>
              <a:buFont typeface="Arial"/>
              <a:buNone/>
            </a:pPr>
            <a:r>
              <a:rPr lang="en-US" sz="2000" b="0" i="0" u="none" strike="noStrike" cap="none">
                <a:solidFill>
                  <a:srgbClr val="FFFFFF"/>
                </a:solidFill>
                <a:latin typeface="Open Sans"/>
                <a:ea typeface="Open Sans"/>
                <a:cs typeface="Open Sans"/>
                <a:sym typeface="Open Sans"/>
              </a:rPr>
              <a:t>Carol Rhodes, Director</a:t>
            </a:r>
            <a:endParaRPr sz="20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320"/>
              </a:spcBef>
              <a:spcAft>
                <a:spcPts val="0"/>
              </a:spcAft>
              <a:buClr>
                <a:srgbClr val="FFFFFF"/>
              </a:buClr>
              <a:buSzPts val="2000"/>
              <a:buFont typeface="Arial"/>
              <a:buNone/>
            </a:pPr>
            <a:r>
              <a:rPr lang="en-US" sz="2000" b="0" i="0" u="none" strike="noStrike" cap="none">
                <a:solidFill>
                  <a:srgbClr val="FFFFFF"/>
                </a:solidFill>
                <a:latin typeface="Open Sans"/>
                <a:ea typeface="Open Sans"/>
                <a:cs typeface="Open Sans"/>
                <a:sym typeface="Open Sans"/>
              </a:rPr>
              <a:t>Office of Sponsored Programs</a:t>
            </a:r>
            <a:endParaRPr sz="2000" b="0" i="0" u="none" strike="noStrike" cap="none">
              <a:solidFill>
                <a:srgbClr val="FFFFFF"/>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pic>
        <p:nvPicPr>
          <p:cNvPr id="621" name="Google Shape;621;p103"/>
          <p:cNvPicPr preferRelativeResize="0"/>
          <p:nvPr/>
        </p:nvPicPr>
        <p:blipFill rotWithShape="1">
          <a:blip r:embed="rId3">
            <a:alphaModFix/>
          </a:blip>
          <a:srcRect r="4520"/>
          <a:stretch/>
        </p:blipFill>
        <p:spPr>
          <a:xfrm>
            <a:off x="4864229" y="2296624"/>
            <a:ext cx="3186260" cy="3435816"/>
          </a:xfrm>
          <a:prstGeom prst="rect">
            <a:avLst/>
          </a:prstGeom>
          <a:noFill/>
          <a:ln>
            <a:noFill/>
          </a:ln>
        </p:spPr>
      </p:pic>
      <p:pic>
        <p:nvPicPr>
          <p:cNvPr id="622" name="Google Shape;622;p103"/>
          <p:cNvPicPr preferRelativeResize="0"/>
          <p:nvPr/>
        </p:nvPicPr>
        <p:blipFill rotWithShape="1">
          <a:blip r:embed="rId4">
            <a:alphaModFix/>
          </a:blip>
          <a:srcRect/>
          <a:stretch/>
        </p:blipFill>
        <p:spPr>
          <a:xfrm>
            <a:off x="520730" y="895926"/>
            <a:ext cx="1103781" cy="96362"/>
          </a:xfrm>
          <a:prstGeom prst="rect">
            <a:avLst/>
          </a:prstGeom>
          <a:noFill/>
          <a:ln>
            <a:noFill/>
          </a:ln>
        </p:spPr>
      </p:pic>
      <p:sp>
        <p:nvSpPr>
          <p:cNvPr id="623" name="Google Shape;623;p103"/>
          <p:cNvSpPr txBox="1">
            <a:spLocks noGrp="1"/>
          </p:cNvSpPr>
          <p:nvPr>
            <p:ph type="body" idx="1"/>
          </p:nvPr>
        </p:nvSpPr>
        <p:spPr>
          <a:xfrm>
            <a:off x="429217" y="309550"/>
            <a:ext cx="8184662" cy="571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33006F"/>
              </a:buClr>
              <a:buSzPts val="3000"/>
              <a:buFont typeface="Arial"/>
              <a:buNone/>
            </a:pPr>
            <a:r>
              <a:rPr lang="en-US" sz="3000" b="1" i="0" u="none" strike="noStrike" cap="none">
                <a:solidFill>
                  <a:srgbClr val="33006F"/>
                </a:solidFill>
                <a:latin typeface="Encode Sans Black"/>
                <a:ea typeface="Encode Sans Black"/>
                <a:cs typeface="Encode Sans Black"/>
                <a:sym typeface="Encode Sans Black"/>
              </a:rPr>
              <a:t>Statement of Business Equity</a:t>
            </a:r>
            <a:endParaRPr sz="3000" b="1" i="0" u="none" strike="noStrike" cap="none">
              <a:solidFill>
                <a:srgbClr val="33006F"/>
              </a:solidFill>
              <a:latin typeface="Encode Sans Black"/>
              <a:ea typeface="Encode Sans Black"/>
              <a:cs typeface="Encode Sans Black"/>
              <a:sym typeface="Encode Sans Black"/>
            </a:endParaRPr>
          </a:p>
        </p:txBody>
      </p:sp>
      <p:sp>
        <p:nvSpPr>
          <p:cNvPr id="624" name="Google Shape;624;p103"/>
          <p:cNvSpPr txBox="1"/>
          <p:nvPr/>
        </p:nvSpPr>
        <p:spPr>
          <a:xfrm>
            <a:off x="789455" y="1127172"/>
            <a:ext cx="7534738" cy="923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3006F"/>
              </a:buClr>
              <a:buSzPts val="1800"/>
              <a:buFont typeface="Arial"/>
              <a:buNone/>
            </a:pPr>
            <a:r>
              <a:rPr lang="en-US" sz="1800" b="0" i="0" u="none" strike="noStrike" cap="none">
                <a:solidFill>
                  <a:srgbClr val="33006F"/>
                </a:solidFill>
                <a:latin typeface="Arial"/>
                <a:ea typeface="Arial"/>
                <a:cs typeface="Arial"/>
                <a:sym typeface="Arial"/>
              </a:rPr>
              <a:t>Approved by the Board of Regents on September 10</a:t>
            </a:r>
            <a:r>
              <a:rPr lang="en-US" sz="1800" b="0" i="0" u="none" strike="noStrike" cap="none" baseline="30000">
                <a:solidFill>
                  <a:srgbClr val="33006F"/>
                </a:solidFill>
                <a:latin typeface="Arial"/>
                <a:ea typeface="Arial"/>
                <a:cs typeface="Arial"/>
                <a:sym typeface="Arial"/>
              </a:rPr>
              <a:t>th</a:t>
            </a:r>
            <a:r>
              <a:rPr lang="en-US" sz="1800" b="0" i="0" u="none" strike="noStrike" cap="none">
                <a:solidFill>
                  <a:srgbClr val="33006F"/>
                </a:solidFill>
                <a:latin typeface="Arial"/>
                <a:ea typeface="Arial"/>
                <a:cs typeface="Arial"/>
                <a:sym typeface="Arial"/>
              </a:rPr>
              <a:t>, 2015, the </a:t>
            </a:r>
            <a:r>
              <a:rPr lang="en-US" sz="1800" b="0" i="0" u="sng" strike="noStrike" cap="none">
                <a:solidFill>
                  <a:schemeClr val="hlink"/>
                </a:solidFill>
                <a:latin typeface="Arial"/>
                <a:ea typeface="Arial"/>
                <a:cs typeface="Arial"/>
                <a:sym typeface="Arial"/>
                <a:hlinkClick r:id="rId5"/>
              </a:rPr>
              <a:t>Policy No. 16 </a:t>
            </a:r>
            <a:r>
              <a:rPr lang="en-US" sz="1800" b="0" i="0" u="none" strike="noStrike" cap="none">
                <a:solidFill>
                  <a:srgbClr val="33006F"/>
                </a:solidFill>
                <a:latin typeface="Arial"/>
                <a:ea typeface="Arial"/>
                <a:cs typeface="Arial"/>
                <a:sym typeface="Arial"/>
              </a:rPr>
              <a:t>reinforces the values of inclusion, equity and justice at UW, making it clear that business practices will be guided by inclusion and equity. </a:t>
            </a:r>
            <a:r>
              <a:rPr lang="en-US" sz="1800" b="0" i="0" u="none" strike="noStrike" cap="none">
                <a:solidFill>
                  <a:srgbClr val="33006F"/>
                </a:solidFill>
                <a:latin typeface="Calibri"/>
                <a:ea typeface="Calibri"/>
                <a:cs typeface="Calibri"/>
                <a:sym typeface="Calibri"/>
              </a:rPr>
              <a:t>					</a:t>
            </a:r>
            <a:endParaRPr sz="1400" b="0" i="0" u="none" strike="noStrike" cap="none">
              <a:solidFill>
                <a:srgbClr val="33006F"/>
              </a:solidFill>
              <a:latin typeface="Calibri"/>
              <a:ea typeface="Calibri"/>
              <a:cs typeface="Calibri"/>
              <a:sym typeface="Calibri"/>
            </a:endParaRPr>
          </a:p>
        </p:txBody>
      </p:sp>
      <p:sp>
        <p:nvSpPr>
          <p:cNvPr id="625" name="Google Shape;625;p103"/>
          <p:cNvSpPr txBox="1"/>
          <p:nvPr/>
        </p:nvSpPr>
        <p:spPr>
          <a:xfrm>
            <a:off x="876691" y="2583371"/>
            <a:ext cx="3987538" cy="286232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3006F"/>
              </a:buClr>
              <a:buSzPts val="1600"/>
              <a:buFont typeface="Arial"/>
              <a:buNone/>
            </a:pPr>
            <a:r>
              <a:rPr lang="en-US" sz="1600" b="0" i="0" u="none" strike="noStrike" cap="none">
                <a:solidFill>
                  <a:srgbClr val="33006F"/>
                </a:solidFill>
                <a:latin typeface="Arial"/>
                <a:ea typeface="Arial"/>
                <a:cs typeface="Arial"/>
                <a:sym typeface="Arial"/>
              </a:rPr>
              <a:t>“I want to commend the work of the Business Diversity Steering Committee in crafting this Statement of Business Equity, as well as the Business Diversity Program for helping build connections between business and the University. We’re a better university because of the connections they’ve built already, and will be even stronger through those they’ll create as a result of this university–wide focus,” said President Ana Mari Cauce. </a:t>
            </a:r>
            <a:r>
              <a:rPr lang="en-US" sz="1800" b="0" i="0" u="none" strike="noStrike" cap="none">
                <a:solidFill>
                  <a:srgbClr val="33006F"/>
                </a:solidFill>
                <a:latin typeface="Calibri"/>
                <a:ea typeface="Calibri"/>
                <a:cs typeface="Calibri"/>
                <a:sym typeface="Calibri"/>
              </a:rPr>
              <a:t>					</a:t>
            </a:r>
            <a:endParaRPr sz="1400" b="0" i="0" u="none" strike="noStrike" cap="none">
              <a:solidFill>
                <a:srgbClr val="33006F"/>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pic>
        <p:nvPicPr>
          <p:cNvPr id="630" name="Google Shape;630;p104"/>
          <p:cNvPicPr preferRelativeResize="0"/>
          <p:nvPr/>
        </p:nvPicPr>
        <p:blipFill rotWithShape="1">
          <a:blip r:embed="rId3">
            <a:alphaModFix/>
          </a:blip>
          <a:srcRect/>
          <a:stretch/>
        </p:blipFill>
        <p:spPr>
          <a:xfrm>
            <a:off x="510374" y="772154"/>
            <a:ext cx="1103781" cy="96362"/>
          </a:xfrm>
          <a:prstGeom prst="rect">
            <a:avLst/>
          </a:prstGeom>
          <a:noFill/>
          <a:ln>
            <a:noFill/>
          </a:ln>
        </p:spPr>
      </p:pic>
      <p:sp>
        <p:nvSpPr>
          <p:cNvPr id="631" name="Google Shape;631;p104"/>
          <p:cNvSpPr txBox="1">
            <a:spLocks noGrp="1"/>
          </p:cNvSpPr>
          <p:nvPr>
            <p:ph type="body" idx="1"/>
          </p:nvPr>
        </p:nvSpPr>
        <p:spPr>
          <a:xfrm>
            <a:off x="425313" y="200654"/>
            <a:ext cx="9144000" cy="571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33006F"/>
              </a:buClr>
              <a:buSzPts val="3000"/>
              <a:buFont typeface="Arial"/>
              <a:buNone/>
            </a:pPr>
            <a:r>
              <a:rPr lang="en-US" sz="3000" b="1" i="0" u="none" strike="noStrike" cap="none">
                <a:solidFill>
                  <a:srgbClr val="33006F"/>
                </a:solidFill>
                <a:latin typeface="Encode Sans Black"/>
                <a:ea typeface="Encode Sans Black"/>
                <a:cs typeface="Encode Sans Black"/>
                <a:sym typeface="Encode Sans Black"/>
              </a:rPr>
              <a:t>Diverse Spend Data on Ariba </a:t>
            </a:r>
            <a:endParaRPr sz="3000" b="1" i="0" u="none" strike="noStrike" cap="none">
              <a:solidFill>
                <a:srgbClr val="33006F"/>
              </a:solidFill>
              <a:latin typeface="Encode Sans Black"/>
              <a:ea typeface="Encode Sans Black"/>
              <a:cs typeface="Encode Sans Black"/>
              <a:sym typeface="Encode Sans Black"/>
            </a:endParaRPr>
          </a:p>
        </p:txBody>
      </p:sp>
      <p:sp>
        <p:nvSpPr>
          <p:cNvPr id="632" name="Google Shape;632;p104"/>
          <p:cNvSpPr/>
          <p:nvPr/>
        </p:nvSpPr>
        <p:spPr>
          <a:xfrm>
            <a:off x="886501" y="806397"/>
            <a:ext cx="8118677" cy="338812"/>
          </a:xfrm>
          <a:prstGeom prst="rect">
            <a:avLst/>
          </a:prstGeom>
          <a:noFill/>
          <a:ln>
            <a:noFill/>
          </a:ln>
        </p:spPr>
        <p:txBody>
          <a:bodyPr spcFirstLastPara="1" wrap="square" lIns="91425" tIns="45700" rIns="91425" bIns="45700" anchor="t" anchorCtr="0">
            <a:noAutofit/>
          </a:bodyPr>
          <a:lstStyle/>
          <a:p>
            <a:pPr marL="0" marR="0" lvl="2" indent="0" algn="l" rtl="0">
              <a:lnSpc>
                <a:spcPct val="100000"/>
              </a:lnSpc>
              <a:spcBef>
                <a:spcPts val="0"/>
              </a:spcBef>
              <a:spcAft>
                <a:spcPts val="0"/>
              </a:spcAft>
              <a:buClr>
                <a:srgbClr val="4B2E83"/>
              </a:buClr>
              <a:buSzPts val="1800"/>
              <a:buFont typeface="Merriweather Sans"/>
              <a:buNone/>
            </a:pPr>
            <a:r>
              <a:rPr lang="en-US" sz="1800" b="0" i="0" u="none" strike="noStrike" cap="none">
                <a:solidFill>
                  <a:srgbClr val="4B2E83"/>
                </a:solidFill>
                <a:latin typeface="Arial"/>
                <a:ea typeface="Arial"/>
                <a:cs typeface="Arial"/>
                <a:sym typeface="Arial"/>
              </a:rPr>
              <a:t>Seattle Campus – FY 2017</a:t>
            </a:r>
            <a:endParaRPr sz="1800" b="0" i="0" u="none" strike="noStrike" cap="none">
              <a:solidFill>
                <a:srgbClr val="4B2E83"/>
              </a:solidFill>
              <a:latin typeface="Arial"/>
              <a:ea typeface="Arial"/>
              <a:cs typeface="Arial"/>
              <a:sym typeface="Arial"/>
            </a:endParaRPr>
          </a:p>
          <a:p>
            <a:pPr marL="0" marR="0" lvl="2" indent="0" algn="l" rtl="0">
              <a:lnSpc>
                <a:spcPct val="108000"/>
              </a:lnSpc>
              <a:spcBef>
                <a:spcPts val="600"/>
              </a:spcBef>
              <a:spcAft>
                <a:spcPts val="0"/>
              </a:spcAft>
              <a:buClr>
                <a:srgbClr val="4B2E83"/>
              </a:buClr>
              <a:buSzPts val="2400"/>
              <a:buFont typeface="Merriweather Sans"/>
              <a:buNone/>
            </a:pPr>
            <a:endParaRPr sz="2400" b="0" i="0" u="none" strike="noStrike" cap="none">
              <a:solidFill>
                <a:srgbClr val="4B2E83"/>
              </a:solidFill>
              <a:latin typeface="Calibri"/>
              <a:ea typeface="Calibri"/>
              <a:cs typeface="Calibri"/>
              <a:sym typeface="Calibri"/>
            </a:endParaRPr>
          </a:p>
          <a:p>
            <a:pPr marL="0" marR="0" lvl="2" indent="0" algn="l" rtl="0">
              <a:lnSpc>
                <a:spcPct val="108000"/>
              </a:lnSpc>
              <a:spcBef>
                <a:spcPts val="600"/>
              </a:spcBef>
              <a:spcAft>
                <a:spcPts val="0"/>
              </a:spcAft>
              <a:buClr>
                <a:srgbClr val="4B2E83"/>
              </a:buClr>
              <a:buSzPts val="2200"/>
              <a:buFont typeface="Merriweather Sans"/>
              <a:buNone/>
            </a:pPr>
            <a:endParaRPr sz="2200" b="0" i="0" u="none" strike="noStrike" cap="none">
              <a:solidFill>
                <a:srgbClr val="4B2E83"/>
              </a:solidFill>
              <a:latin typeface="Calibri"/>
              <a:ea typeface="Calibri"/>
              <a:cs typeface="Calibri"/>
              <a:sym typeface="Calibri"/>
            </a:endParaRPr>
          </a:p>
          <a:p>
            <a:pPr marL="800100" marR="0" lvl="3" indent="-203200" algn="l" rtl="0">
              <a:lnSpc>
                <a:spcPct val="108000"/>
              </a:lnSpc>
              <a:spcBef>
                <a:spcPts val="600"/>
              </a:spcBef>
              <a:spcAft>
                <a:spcPts val="0"/>
              </a:spcAft>
              <a:buClr>
                <a:srgbClr val="4B2E83"/>
              </a:buClr>
              <a:buSzPts val="2200"/>
              <a:buFont typeface="Arial"/>
              <a:buNone/>
            </a:pPr>
            <a:endParaRPr sz="2200" b="0" i="0" u="none" strike="noStrike" cap="none">
              <a:solidFill>
                <a:srgbClr val="4B2E83"/>
              </a:solidFill>
              <a:latin typeface="Calibri"/>
              <a:ea typeface="Calibri"/>
              <a:cs typeface="Calibri"/>
              <a:sym typeface="Calibri"/>
            </a:endParaRPr>
          </a:p>
        </p:txBody>
      </p:sp>
      <p:pic>
        <p:nvPicPr>
          <p:cNvPr id="633" name="Google Shape;633;p104"/>
          <p:cNvPicPr preferRelativeResize="0"/>
          <p:nvPr/>
        </p:nvPicPr>
        <p:blipFill>
          <a:blip r:embed="rId4">
            <a:alphaModFix/>
          </a:blip>
          <a:stretch>
            <a:fillRect/>
          </a:stretch>
        </p:blipFill>
        <p:spPr>
          <a:xfrm>
            <a:off x="1824025" y="1145209"/>
            <a:ext cx="5495925" cy="51720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pic>
        <p:nvPicPr>
          <p:cNvPr id="638" name="Google Shape;638;p105"/>
          <p:cNvPicPr preferRelativeResize="0"/>
          <p:nvPr/>
        </p:nvPicPr>
        <p:blipFill rotWithShape="1">
          <a:blip r:embed="rId3">
            <a:alphaModFix/>
          </a:blip>
          <a:srcRect/>
          <a:stretch/>
        </p:blipFill>
        <p:spPr>
          <a:xfrm>
            <a:off x="510374" y="772154"/>
            <a:ext cx="1103781" cy="96362"/>
          </a:xfrm>
          <a:prstGeom prst="rect">
            <a:avLst/>
          </a:prstGeom>
          <a:noFill/>
          <a:ln>
            <a:noFill/>
          </a:ln>
        </p:spPr>
      </p:pic>
      <p:sp>
        <p:nvSpPr>
          <p:cNvPr id="639" name="Google Shape;639;p105"/>
          <p:cNvSpPr txBox="1">
            <a:spLocks noGrp="1"/>
          </p:cNvSpPr>
          <p:nvPr>
            <p:ph type="body" idx="1"/>
          </p:nvPr>
        </p:nvSpPr>
        <p:spPr>
          <a:xfrm>
            <a:off x="425313" y="200654"/>
            <a:ext cx="9144000" cy="571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33006F"/>
              </a:buClr>
              <a:buSzPts val="3000"/>
              <a:buFont typeface="Arial"/>
              <a:buNone/>
            </a:pPr>
            <a:r>
              <a:rPr lang="en-US" sz="3000" b="1" i="0" u="none" strike="noStrike" cap="none">
                <a:solidFill>
                  <a:srgbClr val="33006F"/>
                </a:solidFill>
                <a:latin typeface="Encode Sans Black"/>
                <a:ea typeface="Encode Sans Black"/>
                <a:cs typeface="Encode Sans Black"/>
                <a:sym typeface="Encode Sans Black"/>
              </a:rPr>
              <a:t>Diverse Spend Data on Ariba – </a:t>
            </a:r>
            <a:r>
              <a:rPr lang="en-US" sz="2000" b="1" i="0" u="none" strike="noStrike" cap="none">
                <a:solidFill>
                  <a:srgbClr val="33006F"/>
                </a:solidFill>
                <a:latin typeface="Encode Sans Black"/>
                <a:ea typeface="Encode Sans Black"/>
                <a:cs typeface="Encode Sans Black"/>
                <a:sym typeface="Encode Sans Black"/>
              </a:rPr>
              <a:t>Cont.</a:t>
            </a:r>
            <a:endParaRPr sz="2000" b="1" i="0" u="none" strike="noStrike" cap="none">
              <a:solidFill>
                <a:srgbClr val="33006F"/>
              </a:solidFill>
              <a:latin typeface="Encode Sans Black"/>
              <a:ea typeface="Encode Sans Black"/>
              <a:cs typeface="Encode Sans Black"/>
              <a:sym typeface="Encode Sans Black"/>
            </a:endParaRPr>
          </a:p>
        </p:txBody>
      </p:sp>
      <p:sp>
        <p:nvSpPr>
          <p:cNvPr id="640" name="Google Shape;640;p105"/>
          <p:cNvSpPr/>
          <p:nvPr/>
        </p:nvSpPr>
        <p:spPr>
          <a:xfrm>
            <a:off x="886501" y="806397"/>
            <a:ext cx="8118677" cy="338811"/>
          </a:xfrm>
          <a:prstGeom prst="rect">
            <a:avLst/>
          </a:prstGeom>
          <a:noFill/>
          <a:ln>
            <a:noFill/>
          </a:ln>
        </p:spPr>
        <p:txBody>
          <a:bodyPr spcFirstLastPara="1" wrap="square" lIns="91425" tIns="45700" rIns="91425" bIns="45700" anchor="t" anchorCtr="0">
            <a:noAutofit/>
          </a:bodyPr>
          <a:lstStyle/>
          <a:p>
            <a:pPr marL="0" marR="0" lvl="2" indent="0" algn="l" rtl="0">
              <a:lnSpc>
                <a:spcPct val="100000"/>
              </a:lnSpc>
              <a:spcBef>
                <a:spcPts val="0"/>
              </a:spcBef>
              <a:spcAft>
                <a:spcPts val="0"/>
              </a:spcAft>
              <a:buClr>
                <a:srgbClr val="4B2E83"/>
              </a:buClr>
              <a:buSzPts val="1800"/>
              <a:buFont typeface="Merriweather Sans"/>
              <a:buNone/>
            </a:pPr>
            <a:r>
              <a:rPr lang="en-US" sz="1800" b="0" i="0" u="none" strike="noStrike" cap="none">
                <a:solidFill>
                  <a:srgbClr val="4B2E83"/>
                </a:solidFill>
                <a:latin typeface="Arial"/>
                <a:ea typeface="Arial"/>
                <a:cs typeface="Arial"/>
                <a:sym typeface="Arial"/>
              </a:rPr>
              <a:t>Seattle Campus – FY 2018 YTD</a:t>
            </a:r>
            <a:endParaRPr sz="1800" b="0" i="0" u="none" strike="noStrike" cap="none">
              <a:solidFill>
                <a:srgbClr val="4B2E83"/>
              </a:solidFill>
              <a:latin typeface="Arial"/>
              <a:ea typeface="Arial"/>
              <a:cs typeface="Arial"/>
              <a:sym typeface="Arial"/>
            </a:endParaRPr>
          </a:p>
          <a:p>
            <a:pPr marL="0" marR="0" lvl="2" indent="0" algn="l" rtl="0">
              <a:lnSpc>
                <a:spcPct val="108000"/>
              </a:lnSpc>
              <a:spcBef>
                <a:spcPts val="600"/>
              </a:spcBef>
              <a:spcAft>
                <a:spcPts val="0"/>
              </a:spcAft>
              <a:buClr>
                <a:srgbClr val="4B2E83"/>
              </a:buClr>
              <a:buSzPts val="2400"/>
              <a:buFont typeface="Merriweather Sans"/>
              <a:buNone/>
            </a:pPr>
            <a:endParaRPr sz="2400" b="0" i="0" u="none" strike="noStrike" cap="none">
              <a:solidFill>
                <a:srgbClr val="4B2E83"/>
              </a:solidFill>
              <a:latin typeface="Calibri"/>
              <a:ea typeface="Calibri"/>
              <a:cs typeface="Calibri"/>
              <a:sym typeface="Calibri"/>
            </a:endParaRPr>
          </a:p>
          <a:p>
            <a:pPr marL="0" marR="0" lvl="2" indent="0" algn="l" rtl="0">
              <a:lnSpc>
                <a:spcPct val="108000"/>
              </a:lnSpc>
              <a:spcBef>
                <a:spcPts val="600"/>
              </a:spcBef>
              <a:spcAft>
                <a:spcPts val="0"/>
              </a:spcAft>
              <a:buClr>
                <a:srgbClr val="4B2E83"/>
              </a:buClr>
              <a:buSzPts val="2200"/>
              <a:buFont typeface="Merriweather Sans"/>
              <a:buNone/>
            </a:pPr>
            <a:endParaRPr sz="2200" b="0" i="0" u="none" strike="noStrike" cap="none">
              <a:solidFill>
                <a:srgbClr val="4B2E83"/>
              </a:solidFill>
              <a:latin typeface="Calibri"/>
              <a:ea typeface="Calibri"/>
              <a:cs typeface="Calibri"/>
              <a:sym typeface="Calibri"/>
            </a:endParaRPr>
          </a:p>
          <a:p>
            <a:pPr marL="800100" marR="0" lvl="3" indent="-203200" algn="l" rtl="0">
              <a:lnSpc>
                <a:spcPct val="108000"/>
              </a:lnSpc>
              <a:spcBef>
                <a:spcPts val="600"/>
              </a:spcBef>
              <a:spcAft>
                <a:spcPts val="0"/>
              </a:spcAft>
              <a:buClr>
                <a:srgbClr val="4B2E83"/>
              </a:buClr>
              <a:buSzPts val="2200"/>
              <a:buFont typeface="Arial"/>
              <a:buNone/>
            </a:pPr>
            <a:endParaRPr sz="2200" b="0" i="0" u="none" strike="noStrike" cap="none">
              <a:solidFill>
                <a:srgbClr val="4B2E83"/>
              </a:solidFill>
              <a:latin typeface="Calibri"/>
              <a:ea typeface="Calibri"/>
              <a:cs typeface="Calibri"/>
              <a:sym typeface="Calibri"/>
            </a:endParaRPr>
          </a:p>
        </p:txBody>
      </p:sp>
      <p:pic>
        <p:nvPicPr>
          <p:cNvPr id="641" name="Google Shape;641;p105"/>
          <p:cNvPicPr preferRelativeResize="0"/>
          <p:nvPr/>
        </p:nvPicPr>
        <p:blipFill>
          <a:blip r:embed="rId4">
            <a:alphaModFix/>
          </a:blip>
          <a:stretch>
            <a:fillRect/>
          </a:stretch>
        </p:blipFill>
        <p:spPr>
          <a:xfrm>
            <a:off x="2249363" y="1145208"/>
            <a:ext cx="5495925"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106"/>
          <p:cNvSpPr/>
          <p:nvPr/>
        </p:nvSpPr>
        <p:spPr>
          <a:xfrm>
            <a:off x="610051" y="1130790"/>
            <a:ext cx="8205701" cy="928756"/>
          </a:xfrm>
          <a:prstGeom prst="rect">
            <a:avLst/>
          </a:prstGeom>
          <a:noFill/>
          <a:ln>
            <a:noFill/>
          </a:ln>
        </p:spPr>
        <p:txBody>
          <a:bodyPr spcFirstLastPara="1" wrap="square" lIns="91425" tIns="45700" rIns="91425" bIns="45700" anchor="t" anchorCtr="0">
            <a:noAutofit/>
          </a:bodyPr>
          <a:lstStyle/>
          <a:p>
            <a:pPr marL="0" marR="0" lvl="2" indent="0" algn="l" rtl="0">
              <a:lnSpc>
                <a:spcPct val="100000"/>
              </a:lnSpc>
              <a:spcBef>
                <a:spcPts val="0"/>
              </a:spcBef>
              <a:spcAft>
                <a:spcPts val="0"/>
              </a:spcAft>
              <a:buClr>
                <a:srgbClr val="4B2E83"/>
              </a:buClr>
              <a:buSzPts val="2400"/>
              <a:buFont typeface="Merriweather Sans"/>
              <a:buNone/>
            </a:pPr>
            <a:r>
              <a:rPr lang="en-US" sz="2400" b="0" i="0" u="none" strike="noStrike" cap="none">
                <a:solidFill>
                  <a:srgbClr val="4B2E83"/>
                </a:solidFill>
                <a:latin typeface="Arial"/>
                <a:ea typeface="Arial"/>
                <a:cs typeface="Arial"/>
                <a:sym typeface="Arial"/>
              </a:rPr>
              <a:t>We are asking every UW unit to more than double their diverse spend and number of diverse suppliers utilized over the next year.</a:t>
            </a:r>
            <a:endParaRPr sz="2400" b="0" i="0" u="none" strike="noStrike" cap="none">
              <a:solidFill>
                <a:srgbClr val="4B2E83"/>
              </a:solidFill>
              <a:latin typeface="Arial"/>
              <a:ea typeface="Arial"/>
              <a:cs typeface="Arial"/>
              <a:sym typeface="Arial"/>
            </a:endParaRPr>
          </a:p>
          <a:p>
            <a:pPr marL="0" marR="0" lvl="2" indent="0" algn="l" rtl="0">
              <a:lnSpc>
                <a:spcPct val="108000"/>
              </a:lnSpc>
              <a:spcBef>
                <a:spcPts val="600"/>
              </a:spcBef>
              <a:spcAft>
                <a:spcPts val="0"/>
              </a:spcAft>
              <a:buClr>
                <a:srgbClr val="4B2E83"/>
              </a:buClr>
              <a:buSzPts val="2400"/>
              <a:buFont typeface="Merriweather Sans"/>
              <a:buNone/>
            </a:pPr>
            <a:endParaRPr sz="2400" b="0" i="0" u="none" strike="noStrike" cap="none">
              <a:solidFill>
                <a:srgbClr val="4B2E83"/>
              </a:solidFill>
              <a:latin typeface="Calibri"/>
              <a:ea typeface="Calibri"/>
              <a:cs typeface="Calibri"/>
              <a:sym typeface="Calibri"/>
            </a:endParaRPr>
          </a:p>
          <a:p>
            <a:pPr marL="0" marR="0" lvl="2" indent="0" algn="l" rtl="0">
              <a:lnSpc>
                <a:spcPct val="108000"/>
              </a:lnSpc>
              <a:spcBef>
                <a:spcPts val="600"/>
              </a:spcBef>
              <a:spcAft>
                <a:spcPts val="0"/>
              </a:spcAft>
              <a:buClr>
                <a:srgbClr val="4B2E83"/>
              </a:buClr>
              <a:buSzPts val="2200"/>
              <a:buFont typeface="Merriweather Sans"/>
              <a:buNone/>
            </a:pPr>
            <a:endParaRPr sz="2200" b="0" i="0" u="none" strike="noStrike" cap="none">
              <a:solidFill>
                <a:srgbClr val="4B2E83"/>
              </a:solidFill>
              <a:latin typeface="Calibri"/>
              <a:ea typeface="Calibri"/>
              <a:cs typeface="Calibri"/>
              <a:sym typeface="Calibri"/>
            </a:endParaRPr>
          </a:p>
          <a:p>
            <a:pPr marL="800100" marR="0" lvl="3" indent="-203200" algn="l" rtl="0">
              <a:lnSpc>
                <a:spcPct val="108000"/>
              </a:lnSpc>
              <a:spcBef>
                <a:spcPts val="600"/>
              </a:spcBef>
              <a:spcAft>
                <a:spcPts val="0"/>
              </a:spcAft>
              <a:buClr>
                <a:srgbClr val="4B2E83"/>
              </a:buClr>
              <a:buSzPts val="2200"/>
              <a:buFont typeface="Arial"/>
              <a:buNone/>
            </a:pPr>
            <a:endParaRPr sz="2200" b="0" i="0" u="none" strike="noStrike" cap="none">
              <a:solidFill>
                <a:srgbClr val="4B2E83"/>
              </a:solidFill>
              <a:latin typeface="Calibri"/>
              <a:ea typeface="Calibri"/>
              <a:cs typeface="Calibri"/>
              <a:sym typeface="Calibri"/>
            </a:endParaRPr>
          </a:p>
        </p:txBody>
      </p:sp>
      <p:graphicFrame>
        <p:nvGraphicFramePr>
          <p:cNvPr id="648" name="Google Shape;648;p106"/>
          <p:cNvGraphicFramePr/>
          <p:nvPr/>
        </p:nvGraphicFramePr>
        <p:xfrm>
          <a:off x="948656" y="2317802"/>
          <a:ext cx="3000000" cy="3000000"/>
        </p:xfrm>
        <a:graphic>
          <a:graphicData uri="http://schemas.openxmlformats.org/drawingml/2006/table">
            <a:tbl>
              <a:tblPr firstRow="1" bandRow="1">
                <a:noFill/>
                <a:tableStyleId>{F1650D23-A9B2-4AE1-BA45-63FBE0DCF806}</a:tableStyleId>
              </a:tblPr>
              <a:tblGrid>
                <a:gridCol w="1854875">
                  <a:extLst>
                    <a:ext uri="{9D8B030D-6E8A-4147-A177-3AD203B41FA5}">
                      <a16:colId xmlns:a16="http://schemas.microsoft.com/office/drawing/2014/main" val="20000"/>
                    </a:ext>
                  </a:extLst>
                </a:gridCol>
                <a:gridCol w="5407175">
                  <a:extLst>
                    <a:ext uri="{9D8B030D-6E8A-4147-A177-3AD203B41FA5}">
                      <a16:colId xmlns:a16="http://schemas.microsoft.com/office/drawing/2014/main" val="20001"/>
                    </a:ext>
                  </a:extLst>
                </a:gridCol>
              </a:tblGrid>
              <a:tr h="610250">
                <a:tc>
                  <a:txBody>
                    <a:bodyPr/>
                    <a:lstStyle/>
                    <a:p>
                      <a:pPr marL="0" marR="0" lvl="0" indent="0" algn="ctr" rtl="0">
                        <a:spcBef>
                          <a:spcPts val="0"/>
                        </a:spcBef>
                        <a:spcAft>
                          <a:spcPts val="0"/>
                        </a:spcAft>
                        <a:buNone/>
                      </a:pPr>
                      <a:r>
                        <a:rPr lang="en-US" sz="2000" b="1" u="none" strike="noStrike" cap="none">
                          <a:latin typeface="Arial"/>
                          <a:ea typeface="Arial"/>
                          <a:cs typeface="Arial"/>
                          <a:sym typeface="Arial"/>
                        </a:rPr>
                        <a:t>Spend Areas</a:t>
                      </a:r>
                      <a:endParaRPr/>
                    </a:p>
                  </a:txBody>
                  <a:tcPr marL="91450" marR="91450" marT="45725" marB="45725" anchor="ctr"/>
                </a:tc>
                <a:tc>
                  <a:txBody>
                    <a:bodyPr/>
                    <a:lstStyle/>
                    <a:p>
                      <a:pPr marL="0" marR="0" lvl="0" indent="0" algn="ctr" rtl="0">
                        <a:spcBef>
                          <a:spcPts val="0"/>
                        </a:spcBef>
                        <a:spcAft>
                          <a:spcPts val="0"/>
                        </a:spcAft>
                        <a:buNone/>
                      </a:pPr>
                      <a:r>
                        <a:rPr lang="en-US" sz="2000" b="1" u="none" strike="noStrike" cap="none">
                          <a:latin typeface="Arial"/>
                          <a:ea typeface="Arial"/>
                          <a:cs typeface="Arial"/>
                          <a:sym typeface="Arial"/>
                        </a:rPr>
                        <a:t>Potential Opportunity</a:t>
                      </a:r>
                      <a:endParaRPr/>
                    </a:p>
                  </a:txBody>
                  <a:tcPr marL="91450" marR="91450" marT="45725" marB="45725" anchor="ctr"/>
                </a:tc>
                <a:extLst>
                  <a:ext uri="{0D108BD9-81ED-4DB2-BD59-A6C34878D82A}">
                    <a16:rowId xmlns:a16="http://schemas.microsoft.com/office/drawing/2014/main" val="10000"/>
                  </a:ext>
                </a:extLst>
              </a:tr>
              <a:tr h="1030750">
                <a:tc>
                  <a:txBody>
                    <a:bodyPr/>
                    <a:lstStyle/>
                    <a:p>
                      <a:pPr marL="0" marR="0" lvl="0" indent="0" algn="ctr" rtl="0">
                        <a:spcBef>
                          <a:spcPts val="0"/>
                        </a:spcBef>
                        <a:spcAft>
                          <a:spcPts val="0"/>
                        </a:spcAft>
                        <a:buNone/>
                      </a:pPr>
                      <a:r>
                        <a:rPr lang="en-US" sz="1800" b="1" u="none" strike="noStrike" cap="none">
                          <a:latin typeface="Arial"/>
                          <a:ea typeface="Arial"/>
                          <a:cs typeface="Arial"/>
                          <a:sym typeface="Arial"/>
                        </a:rPr>
                        <a:t>Office Supplies</a:t>
                      </a:r>
                      <a:endParaRPr/>
                    </a:p>
                  </a:txBody>
                  <a:tcPr marL="91450" marR="91450" marT="45725" marB="45725"/>
                </a:tc>
                <a:tc>
                  <a:txBody>
                    <a:bodyPr/>
                    <a:lstStyle/>
                    <a:p>
                      <a:pPr marL="117475" marR="0" lvl="0" indent="-117475" algn="l" rtl="0">
                        <a:spcBef>
                          <a:spcPts val="0"/>
                        </a:spcBef>
                        <a:spcAft>
                          <a:spcPts val="0"/>
                        </a:spcAft>
                        <a:buClr>
                          <a:schemeClr val="dk1"/>
                        </a:buClr>
                        <a:buSzPts val="1800"/>
                        <a:buFont typeface="Arial"/>
                        <a:buChar char="•"/>
                      </a:pPr>
                      <a:r>
                        <a:rPr lang="en-US" sz="1800" u="none" strike="noStrike" cap="none">
                          <a:latin typeface="Arial"/>
                          <a:ea typeface="Arial"/>
                          <a:cs typeface="Arial"/>
                          <a:sym typeface="Arial"/>
                        </a:rPr>
                        <a:t>Consider 10%-20% of qualified office supplies purchases to Keeney’s Office Plus or Pacific Office Solutions </a:t>
                      </a:r>
                      <a:endParaRPr sz="1800" b="1"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1"/>
                  </a:ext>
                </a:extLst>
              </a:tr>
              <a:tr h="753025">
                <a:tc>
                  <a:txBody>
                    <a:bodyPr/>
                    <a:lstStyle/>
                    <a:p>
                      <a:pPr marL="0" marR="0" lvl="0" indent="0" algn="ctr" rtl="0">
                        <a:spcBef>
                          <a:spcPts val="0"/>
                        </a:spcBef>
                        <a:spcAft>
                          <a:spcPts val="0"/>
                        </a:spcAft>
                        <a:buNone/>
                      </a:pPr>
                      <a:r>
                        <a:rPr lang="en-US" sz="1800" b="1" u="none" strike="noStrike" cap="none">
                          <a:latin typeface="Arial"/>
                          <a:ea typeface="Arial"/>
                          <a:cs typeface="Arial"/>
                          <a:sym typeface="Arial"/>
                        </a:rPr>
                        <a:t>Catering</a:t>
                      </a:r>
                      <a:endParaRPr/>
                    </a:p>
                  </a:txBody>
                  <a:tcPr marL="91450" marR="91450" marT="45725" marB="45725"/>
                </a:tc>
                <a:tc>
                  <a:txBody>
                    <a:bodyPr/>
                    <a:lstStyle/>
                    <a:p>
                      <a:pPr marL="117475" marR="0" lvl="0" indent="-117475" algn="l" rtl="0">
                        <a:lnSpc>
                          <a:spcPct val="100000"/>
                        </a:lnSpc>
                        <a:spcBef>
                          <a:spcPts val="0"/>
                        </a:spcBef>
                        <a:spcAft>
                          <a:spcPts val="0"/>
                        </a:spcAft>
                        <a:buClr>
                          <a:schemeClr val="dk1"/>
                        </a:buClr>
                        <a:buSzPts val="1800"/>
                        <a:buFont typeface="Arial"/>
                        <a:buChar char="•"/>
                      </a:pPr>
                      <a:r>
                        <a:rPr lang="en-US" sz="1800" u="none" strike="noStrike" cap="none">
                          <a:latin typeface="Arial"/>
                          <a:ea typeface="Arial"/>
                          <a:cs typeface="Arial"/>
                          <a:sym typeface="Arial"/>
                        </a:rPr>
                        <a:t>Consider using caterers from the UW list of Small and Diverse Caterers</a:t>
                      </a:r>
                      <a:endParaRPr sz="18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r h="773450">
                <a:tc>
                  <a:txBody>
                    <a:bodyPr/>
                    <a:lstStyle/>
                    <a:p>
                      <a:pPr marL="0" marR="0" lvl="0" indent="0" algn="ctr" rtl="0">
                        <a:spcBef>
                          <a:spcPts val="0"/>
                        </a:spcBef>
                        <a:spcAft>
                          <a:spcPts val="0"/>
                        </a:spcAft>
                        <a:buNone/>
                      </a:pPr>
                      <a:r>
                        <a:rPr lang="en-US" sz="1800" b="1" u="none" strike="noStrike" cap="none">
                          <a:latin typeface="Arial"/>
                          <a:ea typeface="Arial"/>
                          <a:cs typeface="Arial"/>
                          <a:sym typeface="Arial"/>
                        </a:rPr>
                        <a:t>Technology</a:t>
                      </a:r>
                      <a:endParaRPr sz="1800" b="1" u="none" strike="noStrike" cap="none">
                        <a:latin typeface="Arial"/>
                        <a:ea typeface="Arial"/>
                        <a:cs typeface="Arial"/>
                        <a:sym typeface="Arial"/>
                      </a:endParaRPr>
                    </a:p>
                    <a:p>
                      <a:pPr marL="0" marR="0" lvl="0" indent="0" algn="ctr" rtl="0">
                        <a:spcBef>
                          <a:spcPts val="0"/>
                        </a:spcBef>
                        <a:spcAft>
                          <a:spcPts val="0"/>
                        </a:spcAft>
                        <a:buNone/>
                      </a:pPr>
                      <a:endParaRPr sz="1800" b="1" u="none" strike="noStrike" cap="none">
                        <a:latin typeface="Arial"/>
                        <a:ea typeface="Arial"/>
                        <a:cs typeface="Arial"/>
                        <a:sym typeface="Arial"/>
                      </a:endParaRPr>
                    </a:p>
                  </a:txBody>
                  <a:tcPr marL="91450" marR="91450" marT="45725" marB="45725"/>
                </a:tc>
                <a:tc>
                  <a:txBody>
                    <a:bodyPr/>
                    <a:lstStyle/>
                    <a:p>
                      <a:pPr marL="117475" marR="0" lvl="0" indent="-117475" algn="l" rtl="0">
                        <a:spcBef>
                          <a:spcPts val="0"/>
                        </a:spcBef>
                        <a:spcAft>
                          <a:spcPts val="0"/>
                        </a:spcAft>
                        <a:buClr>
                          <a:schemeClr val="dk1"/>
                        </a:buClr>
                        <a:buSzPts val="1800"/>
                        <a:buFont typeface="Arial"/>
                        <a:buChar char="•"/>
                      </a:pPr>
                      <a:r>
                        <a:rPr lang="en-US" sz="1800" u="none" strike="noStrike" cap="none">
                          <a:latin typeface="Arial"/>
                          <a:ea typeface="Arial"/>
                          <a:cs typeface="Arial"/>
                          <a:sym typeface="Arial"/>
                        </a:rPr>
                        <a:t>Consider 10%-20% of qualified IT purchases to JR Microsystems or General Microsystems Inc</a:t>
                      </a:r>
                      <a:endParaRPr sz="1800" b="1"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3"/>
                  </a:ext>
                </a:extLst>
              </a:tr>
            </a:tbl>
          </a:graphicData>
        </a:graphic>
      </p:graphicFrame>
      <p:pic>
        <p:nvPicPr>
          <p:cNvPr id="649" name="Google Shape;649;p106"/>
          <p:cNvPicPr preferRelativeResize="0"/>
          <p:nvPr/>
        </p:nvPicPr>
        <p:blipFill rotWithShape="1">
          <a:blip r:embed="rId3">
            <a:alphaModFix/>
          </a:blip>
          <a:srcRect/>
          <a:stretch/>
        </p:blipFill>
        <p:spPr>
          <a:xfrm>
            <a:off x="511728" y="872535"/>
            <a:ext cx="1103781" cy="96362"/>
          </a:xfrm>
          <a:prstGeom prst="rect">
            <a:avLst/>
          </a:prstGeom>
          <a:noFill/>
          <a:ln>
            <a:noFill/>
          </a:ln>
        </p:spPr>
      </p:pic>
      <p:sp>
        <p:nvSpPr>
          <p:cNvPr id="650" name="Google Shape;650;p106"/>
          <p:cNvSpPr txBox="1">
            <a:spLocks noGrp="1"/>
          </p:cNvSpPr>
          <p:nvPr>
            <p:ph type="body" idx="1"/>
          </p:nvPr>
        </p:nvSpPr>
        <p:spPr>
          <a:xfrm>
            <a:off x="412038" y="382774"/>
            <a:ext cx="8184662" cy="48976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33006F"/>
              </a:buClr>
              <a:buSzPts val="3000"/>
              <a:buFont typeface="Arial"/>
              <a:buNone/>
            </a:pPr>
            <a:r>
              <a:rPr lang="en-US" sz="3000" b="1" i="0" u="none" strike="noStrike" cap="none">
                <a:solidFill>
                  <a:srgbClr val="33006F"/>
                </a:solidFill>
                <a:latin typeface="Encode Sans Black"/>
                <a:ea typeface="Encode Sans Black"/>
                <a:cs typeface="Encode Sans Black"/>
                <a:sym typeface="Encode Sans Black"/>
              </a:rPr>
              <a:t>Diverse Spend Recommendations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107"/>
          <p:cNvSpPr txBox="1">
            <a:spLocks noGrp="1"/>
          </p:cNvSpPr>
          <p:nvPr>
            <p:ph type="body" idx="1"/>
          </p:nvPr>
        </p:nvSpPr>
        <p:spPr>
          <a:xfrm>
            <a:off x="421483" y="395243"/>
            <a:ext cx="8184662" cy="495999"/>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33006F"/>
              </a:buClr>
              <a:buSzPts val="3000"/>
              <a:buFont typeface="Arial"/>
              <a:buNone/>
            </a:pPr>
            <a:r>
              <a:rPr lang="en-US" sz="3000" b="1" i="0" u="none" strike="noStrike" cap="none">
                <a:solidFill>
                  <a:srgbClr val="33006F"/>
                </a:solidFill>
                <a:latin typeface="Encode Sans Black"/>
                <a:ea typeface="Encode Sans Black"/>
                <a:cs typeface="Encode Sans Black"/>
                <a:sym typeface="Encode Sans Black"/>
              </a:rPr>
              <a:t>When UW Supports Diverse Businesses</a:t>
            </a:r>
            <a:endParaRPr/>
          </a:p>
        </p:txBody>
      </p:sp>
      <p:pic>
        <p:nvPicPr>
          <p:cNvPr id="656" name="Google Shape;656;p107"/>
          <p:cNvPicPr preferRelativeResize="0"/>
          <p:nvPr/>
        </p:nvPicPr>
        <p:blipFill rotWithShape="1">
          <a:blip r:embed="rId3">
            <a:alphaModFix/>
          </a:blip>
          <a:srcRect/>
          <a:stretch/>
        </p:blipFill>
        <p:spPr>
          <a:xfrm>
            <a:off x="508459" y="885314"/>
            <a:ext cx="1103781" cy="96362"/>
          </a:xfrm>
          <a:prstGeom prst="rect">
            <a:avLst/>
          </a:prstGeom>
          <a:noFill/>
          <a:ln>
            <a:noFill/>
          </a:ln>
        </p:spPr>
      </p:pic>
      <p:sp>
        <p:nvSpPr>
          <p:cNvPr id="657" name="Google Shape;657;p107"/>
          <p:cNvSpPr txBox="1"/>
          <p:nvPr/>
        </p:nvSpPr>
        <p:spPr>
          <a:xfrm>
            <a:off x="508459" y="6023513"/>
            <a:ext cx="3332021"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90037"/>
              </a:buClr>
              <a:buSzPts val="1600"/>
              <a:buFont typeface="Arial"/>
              <a:buNone/>
            </a:pPr>
            <a:r>
              <a:rPr lang="en-US" sz="1600" b="0" i="0" u="sng" strike="noStrike" cap="none">
                <a:solidFill>
                  <a:schemeClr val="hlink"/>
                </a:solidFill>
                <a:latin typeface="Encode Sans Condensed"/>
                <a:ea typeface="Encode Sans Condensed"/>
                <a:cs typeface="Encode Sans Condensed"/>
                <a:sym typeface="Encode Sans Condensed"/>
                <a:hlinkClick r:id="rId4"/>
              </a:rPr>
              <a:t>https://youtu.be/bBNHUQcKaZk</a:t>
            </a:r>
            <a:endParaRPr sz="1600" b="0" i="0" u="none" strike="noStrike" cap="none">
              <a:solidFill>
                <a:srgbClr val="190037"/>
              </a:solidFill>
              <a:latin typeface="Encode Sans Condensed"/>
              <a:ea typeface="Encode Sans Condensed"/>
              <a:cs typeface="Encode Sans Condensed"/>
              <a:sym typeface="Encode Sans Condensed"/>
            </a:endParaRPr>
          </a:p>
        </p:txBody>
      </p:sp>
      <p:pic>
        <p:nvPicPr>
          <p:cNvPr id="658" name="Google Shape;658;p107" descr="Hear from small business owners from our local business community about what it is like to be working with the UW Business Diversity Program, and why it is important for the UW to shop locally and support small business in the community.   &#10;&#10;Amalia Martino, Latina Creative Agency&#10;Ben Johnson, Woodburn Company&#10;Bill Riordan, Act 3 Catering&#10;Dayo Edwards, Dayosense Catering&#10;Marie Bolstad, UW School of Social Work&#10;Victoria Picardal, Excel Supply Company&#10;Matthew Mason, Promoshop Inc.&#10;Brance Lanning, Creative House Branding LLC&#10;Lisa Kenney McCarthy, Keeney’s Office Supply&#10;&#10;02/28/17, 05/03/17, 10/11/17&#10;&#10;https://bdp.uw.edu/&#10;http://uwtv.org" title="University of Washington Business Diversity Program">
            <a:hlinkClick r:id="rId5"/>
          </p:cNvPr>
          <p:cNvPicPr preferRelativeResize="0"/>
          <p:nvPr/>
        </p:nvPicPr>
        <p:blipFill>
          <a:blip r:embed="rId6">
            <a:alphaModFix/>
          </a:blip>
          <a:stretch>
            <a:fillRect/>
          </a:stretch>
        </p:blipFill>
        <p:spPr>
          <a:xfrm>
            <a:off x="337175" y="1057875"/>
            <a:ext cx="8469650" cy="5034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108"/>
          <p:cNvSpPr txBox="1">
            <a:spLocks noGrp="1"/>
          </p:cNvSpPr>
          <p:nvPr>
            <p:ph type="body" idx="2"/>
          </p:nvPr>
        </p:nvSpPr>
        <p:spPr>
          <a:xfrm>
            <a:off x="3042576" y="1966352"/>
            <a:ext cx="3645537" cy="38100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Merriweather Sans"/>
              <a:buNone/>
            </a:pPr>
            <a:r>
              <a:rPr lang="en-US" sz="1800" b="0" i="0" u="none" strike="noStrike" cap="none">
                <a:solidFill>
                  <a:schemeClr val="dk1"/>
                </a:solidFill>
                <a:latin typeface="Arial"/>
                <a:ea typeface="Arial"/>
                <a:cs typeface="Arial"/>
                <a:sym typeface="Arial"/>
              </a:rPr>
              <a:t>Claudia Frere-Anderson</a:t>
            </a:r>
            <a:endParaRPr/>
          </a:p>
          <a:p>
            <a:pPr marL="0" marR="0" lvl="0" indent="0" algn="l" rtl="0">
              <a:spcBef>
                <a:spcPts val="0"/>
              </a:spcBef>
              <a:spcAft>
                <a:spcPts val="0"/>
              </a:spcAft>
              <a:buClr>
                <a:schemeClr val="dk1"/>
              </a:buClr>
              <a:buSzPts val="1800"/>
              <a:buFont typeface="Merriweather Sans"/>
              <a:buNone/>
            </a:pPr>
            <a:r>
              <a:rPr lang="en-US" sz="1800" b="0" i="0" u="none" strike="noStrike" cap="none">
                <a:solidFill>
                  <a:schemeClr val="dk1"/>
                </a:solidFill>
                <a:latin typeface="Arial"/>
                <a:ea typeface="Arial"/>
                <a:cs typeface="Arial"/>
                <a:sym typeface="Arial"/>
              </a:rPr>
              <a:t>Director </a:t>
            </a:r>
            <a:endParaRPr/>
          </a:p>
          <a:p>
            <a:pPr marL="0" marR="0" lvl="0" indent="0" algn="l" rtl="0">
              <a:spcBef>
                <a:spcPts val="0"/>
              </a:spcBef>
              <a:spcAft>
                <a:spcPts val="0"/>
              </a:spcAft>
              <a:buClr>
                <a:schemeClr val="dk1"/>
              </a:buClr>
              <a:buSzPts val="1800"/>
              <a:buFont typeface="Merriweather Sans"/>
              <a:buNone/>
            </a:pPr>
            <a:r>
              <a:rPr lang="en-US" sz="1800" b="0" i="0" u="none" strike="noStrike" cap="none">
                <a:solidFill>
                  <a:schemeClr val="dk1"/>
                </a:solidFill>
                <a:latin typeface="Arial"/>
                <a:ea typeface="Arial"/>
                <a:cs typeface="Arial"/>
                <a:sym typeface="Arial"/>
              </a:rPr>
              <a:t>frerec@uw.edu / 206.221.0391</a:t>
            </a:r>
            <a:endParaRPr/>
          </a:p>
          <a:p>
            <a:pPr marL="0" marR="0" lvl="0" indent="0" algn="l" rtl="0">
              <a:spcBef>
                <a:spcPts val="360"/>
              </a:spcBef>
              <a:spcAft>
                <a:spcPts val="0"/>
              </a:spcAft>
              <a:buClr>
                <a:schemeClr val="accent5"/>
              </a:buClr>
              <a:buSzPts val="1800"/>
              <a:buFont typeface="Merriweather Sans"/>
              <a:buNone/>
            </a:pPr>
            <a:endParaRPr sz="18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800"/>
              <a:buFont typeface="Merriweather Sans"/>
              <a:buNone/>
            </a:pPr>
            <a:r>
              <a:rPr lang="en-US" sz="1800" b="0" i="0" u="none" strike="noStrike" cap="none">
                <a:solidFill>
                  <a:schemeClr val="dk1"/>
                </a:solidFill>
                <a:latin typeface="Arial"/>
                <a:ea typeface="Arial"/>
                <a:cs typeface="Arial"/>
                <a:sym typeface="Arial"/>
              </a:rPr>
              <a:t>Katherine Wu</a:t>
            </a:r>
            <a:endParaRPr/>
          </a:p>
          <a:p>
            <a:pPr marL="0" marR="0" lvl="0" indent="0" algn="l" rtl="0">
              <a:spcBef>
                <a:spcPts val="0"/>
              </a:spcBef>
              <a:spcAft>
                <a:spcPts val="0"/>
              </a:spcAft>
              <a:buClr>
                <a:schemeClr val="dk1"/>
              </a:buClr>
              <a:buSzPts val="1800"/>
              <a:buFont typeface="Merriweather Sans"/>
              <a:buNone/>
            </a:pPr>
            <a:r>
              <a:rPr lang="en-US" sz="1800" b="0" i="0" u="none" strike="noStrike" cap="none">
                <a:solidFill>
                  <a:schemeClr val="dk1"/>
                </a:solidFill>
                <a:latin typeface="Arial"/>
                <a:ea typeface="Arial"/>
                <a:cs typeface="Arial"/>
                <a:sym typeface="Arial"/>
              </a:rPr>
              <a:t>Program Specialist</a:t>
            </a:r>
            <a:endParaRPr/>
          </a:p>
          <a:p>
            <a:pPr marL="0" marR="0" lvl="0" indent="0" algn="l" rtl="0">
              <a:spcBef>
                <a:spcPts val="0"/>
              </a:spcBef>
              <a:spcAft>
                <a:spcPts val="0"/>
              </a:spcAft>
              <a:buClr>
                <a:schemeClr val="dk1"/>
              </a:buClr>
              <a:buSzPts val="1800"/>
              <a:buFont typeface="Merriweather Sans"/>
              <a:buNone/>
            </a:pPr>
            <a:r>
              <a:rPr lang="en-US" sz="1800" b="0" i="0" u="none" strike="noStrike" cap="none">
                <a:solidFill>
                  <a:schemeClr val="dk1"/>
                </a:solidFill>
                <a:latin typeface="Arial"/>
                <a:ea typeface="Arial"/>
                <a:cs typeface="Arial"/>
                <a:sym typeface="Arial"/>
              </a:rPr>
              <a:t>yabonunu@uw.edu / 206.616.3741</a:t>
            </a:r>
            <a:endParaRPr/>
          </a:p>
          <a:p>
            <a:pPr marL="0" marR="0" lvl="0" indent="0" algn="l" rtl="0">
              <a:spcBef>
                <a:spcPts val="360"/>
              </a:spcBef>
              <a:spcAft>
                <a:spcPts val="0"/>
              </a:spcAft>
              <a:buClr>
                <a:schemeClr val="accent5"/>
              </a:buClr>
              <a:buSzPts val="1800"/>
              <a:buFont typeface="Merriweather Sans"/>
              <a:buNone/>
            </a:pPr>
            <a:endParaRPr sz="18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800"/>
              <a:buFont typeface="Merriweather Sans"/>
              <a:buNone/>
            </a:pPr>
            <a:r>
              <a:rPr lang="en-US" sz="1800" b="0" i="0" u="none" strike="noStrike" cap="none">
                <a:solidFill>
                  <a:schemeClr val="dk1"/>
                </a:solidFill>
                <a:latin typeface="Arial"/>
                <a:ea typeface="Arial"/>
                <a:cs typeface="Arial"/>
                <a:sym typeface="Arial"/>
              </a:rPr>
              <a:t>Christina VanMiddlesworth</a:t>
            </a:r>
            <a:endParaRPr/>
          </a:p>
          <a:p>
            <a:pPr marL="0" marR="0" lvl="0" indent="0" algn="l" rtl="0">
              <a:spcBef>
                <a:spcPts val="0"/>
              </a:spcBef>
              <a:spcAft>
                <a:spcPts val="0"/>
              </a:spcAft>
              <a:buClr>
                <a:schemeClr val="dk1"/>
              </a:buClr>
              <a:buSzPts val="1800"/>
              <a:buFont typeface="Merriweather Sans"/>
              <a:buNone/>
            </a:pPr>
            <a:r>
              <a:rPr lang="en-US" sz="1800" b="0" i="0" u="none" strike="noStrike" cap="none">
                <a:solidFill>
                  <a:schemeClr val="dk1"/>
                </a:solidFill>
                <a:latin typeface="Arial"/>
                <a:ea typeface="Arial"/>
                <a:cs typeface="Arial"/>
                <a:sym typeface="Arial"/>
              </a:rPr>
              <a:t>Program Specialist</a:t>
            </a:r>
            <a:endParaRPr/>
          </a:p>
          <a:p>
            <a:pPr marL="0" marR="0" lvl="0" indent="0" algn="l" rtl="0">
              <a:spcBef>
                <a:spcPts val="0"/>
              </a:spcBef>
              <a:spcAft>
                <a:spcPts val="0"/>
              </a:spcAft>
              <a:buClr>
                <a:schemeClr val="dk1"/>
              </a:buClr>
              <a:buSzPts val="1800"/>
              <a:buFont typeface="Merriweather Sans"/>
              <a:buNone/>
            </a:pPr>
            <a:r>
              <a:rPr lang="en-US" sz="1800" b="0" i="0" u="none" strike="noStrike" cap="none">
                <a:solidFill>
                  <a:schemeClr val="dk1"/>
                </a:solidFill>
                <a:latin typeface="Arial"/>
                <a:ea typeface="Arial"/>
                <a:cs typeface="Arial"/>
                <a:sym typeface="Arial"/>
              </a:rPr>
              <a:t>cvanmid@uw.edu /206.543.9214</a:t>
            </a:r>
            <a:endParaRPr sz="1000" b="0" i="0" u="none" strike="noStrike" cap="none">
              <a:solidFill>
                <a:schemeClr val="dk1"/>
              </a:solidFill>
              <a:latin typeface="Arial"/>
              <a:ea typeface="Arial"/>
              <a:cs typeface="Arial"/>
              <a:sym typeface="Arial"/>
            </a:endParaRPr>
          </a:p>
          <a:p>
            <a:pPr marL="342900" marR="0" lvl="0" indent="-190500" algn="l" rtl="0">
              <a:spcBef>
                <a:spcPts val="480"/>
              </a:spcBef>
              <a:spcAft>
                <a:spcPts val="0"/>
              </a:spcAft>
              <a:buClr>
                <a:schemeClr val="accent5"/>
              </a:buClr>
              <a:buSzPts val="2400"/>
              <a:buFont typeface="Merriweather Sans"/>
              <a:buNone/>
            </a:pPr>
            <a:endParaRPr sz="2400" b="0" i="0" u="none" strike="noStrike" cap="none">
              <a:solidFill>
                <a:schemeClr val="accent5"/>
              </a:solidFill>
              <a:latin typeface="Open Sans Light"/>
              <a:ea typeface="Open Sans Light"/>
              <a:cs typeface="Open Sans Light"/>
              <a:sym typeface="Open Sans Light"/>
            </a:endParaRPr>
          </a:p>
        </p:txBody>
      </p:sp>
      <p:sp>
        <p:nvSpPr>
          <p:cNvPr id="664" name="Google Shape;664;p108"/>
          <p:cNvSpPr txBox="1">
            <a:spLocks noGrp="1"/>
          </p:cNvSpPr>
          <p:nvPr>
            <p:ph type="body" idx="3"/>
          </p:nvPr>
        </p:nvSpPr>
        <p:spPr>
          <a:xfrm>
            <a:off x="2627666" y="1126315"/>
            <a:ext cx="3816000" cy="411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33006F"/>
              </a:buClr>
              <a:buSzPts val="2800"/>
              <a:buFont typeface="Arial"/>
              <a:buNone/>
            </a:pPr>
            <a:r>
              <a:rPr lang="en-US" sz="2800" i="0" u="sng" strike="noStrike" cap="none">
                <a:solidFill>
                  <a:srgbClr val="33006F"/>
                </a:solidFill>
              </a:rPr>
              <a:t>Contact the BDP Team</a:t>
            </a:r>
            <a:endParaRPr sz="2800" i="0" u="sng" strike="noStrike" cap="none">
              <a:solidFill>
                <a:srgbClr val="33006F"/>
              </a:solidFill>
            </a:endParaRPr>
          </a:p>
        </p:txBody>
      </p:sp>
      <p:pic>
        <p:nvPicPr>
          <p:cNvPr id="665" name="Google Shape;665;p108"/>
          <p:cNvPicPr preferRelativeResize="0"/>
          <p:nvPr/>
        </p:nvPicPr>
        <p:blipFill rotWithShape="1">
          <a:blip r:embed="rId3">
            <a:alphaModFix/>
          </a:blip>
          <a:srcRect/>
          <a:stretch/>
        </p:blipFill>
        <p:spPr>
          <a:xfrm>
            <a:off x="510374" y="895911"/>
            <a:ext cx="1103781" cy="96362"/>
          </a:xfrm>
          <a:prstGeom prst="rect">
            <a:avLst/>
          </a:prstGeom>
          <a:noFill/>
          <a:ln>
            <a:noFill/>
          </a:ln>
        </p:spPr>
      </p:pic>
      <p:sp>
        <p:nvSpPr>
          <p:cNvPr id="666" name="Google Shape;666;p108"/>
          <p:cNvSpPr txBox="1">
            <a:spLocks noGrp="1"/>
          </p:cNvSpPr>
          <p:nvPr>
            <p:ph type="body" idx="1"/>
          </p:nvPr>
        </p:nvSpPr>
        <p:spPr>
          <a:xfrm>
            <a:off x="410308" y="303380"/>
            <a:ext cx="9144000" cy="571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33006F"/>
              </a:buClr>
              <a:buSzPts val="3000"/>
              <a:buFont typeface="Arial"/>
              <a:buNone/>
            </a:pPr>
            <a:r>
              <a:rPr lang="en-US" sz="3000" b="1" i="0" u="none" strike="noStrike" cap="none">
                <a:solidFill>
                  <a:srgbClr val="33006F"/>
                </a:solidFill>
                <a:latin typeface="Encode Sans Black"/>
                <a:ea typeface="Encode Sans Black"/>
                <a:cs typeface="Encode Sans Black"/>
                <a:sym typeface="Encode Sans Black"/>
              </a:rPr>
              <a:t>Questions</a:t>
            </a:r>
            <a:endParaRPr sz="3000" b="1" i="0" u="none" strike="noStrike" cap="none">
              <a:solidFill>
                <a:srgbClr val="33006F"/>
              </a:solidFill>
              <a:latin typeface="Encode Sans Black"/>
              <a:ea typeface="Encode Sans Black"/>
              <a:cs typeface="Encode Sans Black"/>
              <a:sym typeface="Encode Sans Black"/>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109"/>
          <p:cNvSpPr txBox="1">
            <a:spLocks noGrp="1"/>
          </p:cNvSpPr>
          <p:nvPr>
            <p:ph type="title"/>
          </p:nvPr>
        </p:nvSpPr>
        <p:spPr>
          <a:xfrm>
            <a:off x="671757" y="1179824"/>
            <a:ext cx="6972300" cy="2641756"/>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2"/>
              </a:buClr>
              <a:buSzPts val="5000"/>
              <a:buFont typeface="Encode Sans Black"/>
              <a:buNone/>
            </a:pPr>
            <a:r>
              <a:rPr lang="en-US" sz="5000" b="0" i="0" u="none" strike="noStrike" cap="none">
                <a:solidFill>
                  <a:schemeClr val="lt2"/>
                </a:solidFill>
                <a:latin typeface="Encode Sans"/>
                <a:ea typeface="Encode Sans"/>
                <a:cs typeface="Encode Sans"/>
                <a:sym typeface="Encode Sans"/>
              </a:rPr>
              <a:t>Gift Assessment</a:t>
            </a:r>
            <a:endParaRPr sz="5000" b="0" i="0" u="none" strike="noStrike" cap="none">
              <a:solidFill>
                <a:schemeClr val="lt2"/>
              </a:solidFill>
              <a:latin typeface="Encode Sans"/>
              <a:ea typeface="Encode Sans"/>
              <a:cs typeface="Encode Sans"/>
              <a:sym typeface="Encode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110"/>
          <p:cNvSpPr txBox="1">
            <a:spLocks noGrp="1"/>
          </p:cNvSpPr>
          <p:nvPr>
            <p:ph type="body" idx="1"/>
          </p:nvPr>
        </p:nvSpPr>
        <p:spPr>
          <a:xfrm>
            <a:off x="671757" y="2320239"/>
            <a:ext cx="8197114" cy="38100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B2E83"/>
              </a:buClr>
              <a:buSzPts val="2400"/>
              <a:buFont typeface="Merriweather Sans"/>
              <a:buNone/>
            </a:pPr>
            <a:r>
              <a:rPr lang="en-US" sz="2400" b="0" i="0" u="none" strike="noStrike" cap="none">
                <a:solidFill>
                  <a:srgbClr val="4B2E83"/>
                </a:solidFill>
                <a:latin typeface="Open Sans"/>
                <a:ea typeface="Open Sans"/>
                <a:cs typeface="Open Sans"/>
                <a:sym typeface="Open Sans"/>
              </a:rPr>
              <a:t>The Gift Assessment is applied to select current use gifts upon their receipt, providing essential support to the University of Washington’s advancement efforts and institutional priorities. The assessment is 5 percent and applies only to contributions over $1,000 and under $5 million.</a:t>
            </a:r>
            <a:endParaRPr/>
          </a:p>
          <a:p>
            <a:pPr marL="0" marR="0" lvl="0" indent="0" algn="l" rtl="0">
              <a:spcBef>
                <a:spcPts val="480"/>
              </a:spcBef>
              <a:spcAft>
                <a:spcPts val="0"/>
              </a:spcAft>
              <a:buClr>
                <a:srgbClr val="4B2E83"/>
              </a:buClr>
              <a:buSzPts val="2400"/>
              <a:buFont typeface="Merriweather Sans"/>
              <a:buNone/>
            </a:pPr>
            <a:endParaRPr sz="2400" b="0" i="0" u="none" strike="noStrike" cap="none">
              <a:solidFill>
                <a:srgbClr val="4B2E83"/>
              </a:solidFill>
              <a:latin typeface="Open Sans"/>
              <a:ea typeface="Open Sans"/>
              <a:cs typeface="Open Sans"/>
              <a:sym typeface="Open Sans"/>
            </a:endParaRPr>
          </a:p>
          <a:p>
            <a:pPr marL="0" marR="0" lvl="0" indent="0" algn="l" rtl="0">
              <a:spcBef>
                <a:spcPts val="360"/>
              </a:spcBef>
              <a:spcAft>
                <a:spcPts val="0"/>
              </a:spcAft>
              <a:buClr>
                <a:srgbClr val="4B2E83"/>
              </a:buClr>
              <a:buSzPts val="1800"/>
              <a:buFont typeface="Merriweather Sans"/>
              <a:buNone/>
            </a:pPr>
            <a:r>
              <a:rPr lang="en-US" sz="1800" b="1" i="0" u="sng" strike="noStrike" cap="none">
                <a:solidFill>
                  <a:schemeClr val="hlink"/>
                </a:solidFill>
                <a:latin typeface="Open Sans"/>
                <a:ea typeface="Open Sans"/>
                <a:cs typeface="Open Sans"/>
                <a:sym typeface="Open Sans"/>
                <a:hlinkClick r:id="rId3"/>
              </a:rPr>
              <a:t>https://www.washington.edu/admin/rules/policies/APS/36.02.html</a:t>
            </a:r>
            <a:endParaRPr sz="1800" b="1" i="0" u="none" strike="noStrike" cap="none">
              <a:solidFill>
                <a:srgbClr val="4B2E83"/>
              </a:solidFill>
              <a:latin typeface="Open Sans"/>
              <a:ea typeface="Open Sans"/>
              <a:cs typeface="Open Sans"/>
              <a:sym typeface="Open Sans"/>
            </a:endParaRPr>
          </a:p>
        </p:txBody>
      </p:sp>
      <p:sp>
        <p:nvSpPr>
          <p:cNvPr id="677" name="Google Shape;677;p110"/>
          <p:cNvSpPr txBox="1">
            <a:spLocks noGrp="1"/>
          </p:cNvSpPr>
          <p:nvPr>
            <p:ph type="body" idx="2"/>
          </p:nvPr>
        </p:nvSpPr>
        <p:spPr>
          <a:xfrm>
            <a:off x="671757" y="1572411"/>
            <a:ext cx="8184662" cy="4111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B2E83"/>
              </a:buClr>
              <a:buSzPts val="2400"/>
              <a:buFont typeface="Arial"/>
              <a:buNone/>
            </a:pPr>
            <a:r>
              <a:rPr lang="en-US" sz="2400" b="1" i="0" u="none" strike="noStrike" cap="none">
                <a:solidFill>
                  <a:srgbClr val="4B2E83"/>
                </a:solidFill>
                <a:latin typeface="Arial"/>
                <a:ea typeface="Arial"/>
                <a:cs typeface="Arial"/>
                <a:sym typeface="Arial"/>
              </a:rPr>
              <a:t>Administrative Policy Statement 36.2</a:t>
            </a:r>
            <a:endParaRPr sz="2400" b="1" i="0" u="none" strike="noStrike" cap="none">
              <a:solidFill>
                <a:srgbClr val="4B2E83"/>
              </a:solidFill>
              <a:latin typeface="Arial"/>
              <a:ea typeface="Arial"/>
              <a:cs typeface="Arial"/>
              <a:sym typeface="Arial"/>
            </a:endParaRPr>
          </a:p>
          <a:p>
            <a:pPr marL="0" marR="0" lvl="0" indent="0" algn="l" rtl="0">
              <a:lnSpc>
                <a:spcPct val="90000"/>
              </a:lnSpc>
              <a:spcBef>
                <a:spcPts val="480"/>
              </a:spcBef>
              <a:spcAft>
                <a:spcPts val="0"/>
              </a:spcAft>
              <a:buClr>
                <a:srgbClr val="4B2E83"/>
              </a:buClr>
              <a:buSzPts val="2400"/>
              <a:buFont typeface="Arial"/>
              <a:buNone/>
            </a:pPr>
            <a:endParaRPr sz="2400" b="0" i="0" u="none" strike="noStrike" cap="none">
              <a:solidFill>
                <a:srgbClr val="4B2E83"/>
              </a:solidFill>
              <a:latin typeface="Arial"/>
              <a:ea typeface="Arial"/>
              <a:cs typeface="Arial"/>
              <a:sym typeface="Arial"/>
            </a:endParaRPr>
          </a:p>
        </p:txBody>
      </p:sp>
      <p:sp>
        <p:nvSpPr>
          <p:cNvPr id="678" name="Google Shape;678;p110"/>
          <p:cNvSpPr txBox="1">
            <a:spLocks noGrp="1"/>
          </p:cNvSpPr>
          <p:nvPr>
            <p:ph type="title"/>
          </p:nvPr>
        </p:nvSpPr>
        <p:spPr>
          <a:xfrm>
            <a:off x="671757" y="365125"/>
            <a:ext cx="8184662" cy="998383"/>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SzPts val="3000"/>
              <a:buFont typeface="Encode Sans Black"/>
              <a:buNone/>
            </a:pPr>
            <a:r>
              <a:rPr lang="en-US" sz="3000" b="1" i="0" u="none" strike="noStrike" cap="none">
                <a:solidFill>
                  <a:schemeClr val="dk1"/>
                </a:solidFill>
                <a:latin typeface="Encode Sans Black"/>
                <a:ea typeface="Encode Sans Black"/>
                <a:cs typeface="Encode Sans Black"/>
                <a:sym typeface="Encode Sans Black"/>
              </a:rPr>
              <a:t>GIFT ASSESSMENT BASICS</a:t>
            </a:r>
            <a:endParaRPr sz="3000" b="1" i="0" u="none" strike="noStrike" cap="none">
              <a:solidFill>
                <a:schemeClr val="dk1"/>
              </a:solidFill>
              <a:latin typeface="Encode Sans Black"/>
              <a:ea typeface="Encode Sans Black"/>
              <a:cs typeface="Encode Sans Black"/>
              <a:sym typeface="Encode Sans Black"/>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111"/>
          <p:cNvSpPr txBox="1">
            <a:spLocks noGrp="1"/>
          </p:cNvSpPr>
          <p:nvPr>
            <p:ph type="title"/>
          </p:nvPr>
        </p:nvSpPr>
        <p:spPr>
          <a:xfrm>
            <a:off x="671756" y="371511"/>
            <a:ext cx="8183759" cy="991998"/>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SzPts val="3000"/>
              <a:buFont typeface="Encode Sans Black"/>
              <a:buNone/>
            </a:pPr>
            <a:r>
              <a:rPr lang="en-US" sz="3000" b="1" i="0" u="none" strike="noStrike" cap="none">
                <a:solidFill>
                  <a:schemeClr val="dk1"/>
                </a:solidFill>
                <a:latin typeface="Encode Sans Black"/>
                <a:ea typeface="Encode Sans Black"/>
                <a:cs typeface="Encode Sans Black"/>
                <a:sym typeface="Encode Sans Black"/>
              </a:rPr>
              <a:t>GIFT ASSESSMENT DECONSTRUCTED </a:t>
            </a:r>
            <a:endParaRPr sz="3000" b="1" i="0" u="none" strike="noStrike" cap="none">
              <a:solidFill>
                <a:schemeClr val="dk1"/>
              </a:solidFill>
              <a:latin typeface="Encode Sans Black"/>
              <a:ea typeface="Encode Sans Black"/>
              <a:cs typeface="Encode Sans Black"/>
              <a:sym typeface="Encode Sans Black"/>
            </a:endParaRPr>
          </a:p>
        </p:txBody>
      </p:sp>
      <p:sp>
        <p:nvSpPr>
          <p:cNvPr id="684" name="Google Shape;684;p111"/>
          <p:cNvSpPr txBox="1">
            <a:spLocks noGrp="1"/>
          </p:cNvSpPr>
          <p:nvPr>
            <p:ph type="body" idx="1"/>
          </p:nvPr>
        </p:nvSpPr>
        <p:spPr>
          <a:xfrm>
            <a:off x="659305" y="1529864"/>
            <a:ext cx="7596672" cy="428185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1800"/>
              <a:buFont typeface="Merriweather Sans"/>
              <a:buChar char="&gt;"/>
            </a:pPr>
            <a:r>
              <a:rPr lang="en-US" sz="1800" b="1" i="0" u="none" strike="noStrike" cap="none">
                <a:solidFill>
                  <a:srgbClr val="4B2E83"/>
                </a:solidFill>
                <a:latin typeface="Open Sans"/>
                <a:ea typeface="Open Sans"/>
                <a:cs typeface="Open Sans"/>
                <a:sym typeface="Open Sans"/>
              </a:rPr>
              <a:t>Applies to gifts and pledges as of July 1, 2018</a:t>
            </a:r>
            <a:endParaRPr/>
          </a:p>
          <a:p>
            <a:pPr marL="342900" marR="0" lvl="0" indent="-292100" algn="l" rtl="0">
              <a:spcBef>
                <a:spcPts val="160"/>
              </a:spcBef>
              <a:spcAft>
                <a:spcPts val="0"/>
              </a:spcAft>
              <a:buClr>
                <a:srgbClr val="4B2E83"/>
              </a:buClr>
              <a:buSzPts val="800"/>
              <a:buFont typeface="Merriweather Sans"/>
              <a:buNone/>
            </a:pPr>
            <a:endParaRPr sz="800" b="1" i="0" u="none" strike="noStrike" cap="none">
              <a:solidFill>
                <a:srgbClr val="4B2E83"/>
              </a:solidFill>
              <a:latin typeface="Open Sans"/>
              <a:ea typeface="Open Sans"/>
              <a:cs typeface="Open Sans"/>
              <a:sym typeface="Open Sans"/>
            </a:endParaRPr>
          </a:p>
          <a:p>
            <a:pPr marL="342900" marR="0" lvl="0" indent="-342900" algn="l" rtl="0">
              <a:spcBef>
                <a:spcPts val="360"/>
              </a:spcBef>
              <a:spcAft>
                <a:spcPts val="0"/>
              </a:spcAft>
              <a:buClr>
                <a:srgbClr val="4B2E83"/>
              </a:buClr>
              <a:buSzPts val="1800"/>
              <a:buFont typeface="Merriweather Sans"/>
              <a:buChar char="&gt;"/>
            </a:pPr>
            <a:r>
              <a:rPr lang="en-US" sz="1800" b="1" i="0" u="none" strike="noStrike" cap="none">
                <a:solidFill>
                  <a:srgbClr val="4B2E83"/>
                </a:solidFill>
                <a:latin typeface="Open Sans"/>
                <a:ea typeface="Open Sans"/>
                <a:cs typeface="Open Sans"/>
                <a:sym typeface="Open Sans"/>
              </a:rPr>
              <a:t>Current-Use Gift Budgets:</a:t>
            </a:r>
            <a:endParaRPr/>
          </a:p>
          <a:p>
            <a:pPr marL="742950" marR="0" lvl="1" indent="-285750" algn="l" rtl="0">
              <a:spcBef>
                <a:spcPts val="280"/>
              </a:spcBef>
              <a:spcAft>
                <a:spcPts val="0"/>
              </a:spcAft>
              <a:buClr>
                <a:srgbClr val="4B2E83"/>
              </a:buClr>
              <a:buSzPts val="1400"/>
              <a:buFont typeface="Arial"/>
              <a:buChar char="–"/>
            </a:pPr>
            <a:r>
              <a:rPr lang="en-US" sz="1400" b="1" i="0" u="none" strike="noStrike" cap="none">
                <a:solidFill>
                  <a:srgbClr val="4B2E83"/>
                </a:solidFill>
                <a:latin typeface="Open Sans"/>
                <a:ea typeface="Open Sans"/>
                <a:cs typeface="Open Sans"/>
                <a:sym typeface="Open Sans"/>
              </a:rPr>
              <a:t>Primarily 64-####, 65-####, 68-#### </a:t>
            </a:r>
            <a:endParaRPr/>
          </a:p>
          <a:p>
            <a:pPr marL="742950" marR="0" lvl="1" indent="-234950" algn="l" rtl="0">
              <a:spcBef>
                <a:spcPts val="160"/>
              </a:spcBef>
              <a:spcAft>
                <a:spcPts val="0"/>
              </a:spcAft>
              <a:buClr>
                <a:srgbClr val="4B2E83"/>
              </a:buClr>
              <a:buSzPts val="800"/>
              <a:buFont typeface="Arial"/>
              <a:buNone/>
            </a:pPr>
            <a:endParaRPr sz="800" b="1" i="0" u="none" strike="noStrike" cap="none">
              <a:solidFill>
                <a:srgbClr val="4B2E83"/>
              </a:solidFill>
              <a:latin typeface="Open Sans"/>
              <a:ea typeface="Open Sans"/>
              <a:cs typeface="Open Sans"/>
              <a:sym typeface="Open Sans"/>
            </a:endParaRPr>
          </a:p>
          <a:p>
            <a:pPr marL="342900" marR="0" lvl="0" indent="-342900" algn="l" rtl="0">
              <a:spcBef>
                <a:spcPts val="360"/>
              </a:spcBef>
              <a:spcAft>
                <a:spcPts val="0"/>
              </a:spcAft>
              <a:buClr>
                <a:srgbClr val="4B2E83"/>
              </a:buClr>
              <a:buSzPts val="1800"/>
              <a:buFont typeface="Merriweather Sans"/>
              <a:buChar char="&gt;"/>
            </a:pPr>
            <a:r>
              <a:rPr lang="en-US" sz="1800" b="1" i="0" u="none" strike="noStrike" cap="none">
                <a:solidFill>
                  <a:srgbClr val="4B2E83"/>
                </a:solidFill>
                <a:latin typeface="Open Sans"/>
                <a:ea typeface="Open Sans"/>
                <a:cs typeface="Open Sans"/>
                <a:sym typeface="Open Sans"/>
              </a:rPr>
              <a:t>Upon Receipt</a:t>
            </a:r>
            <a:endParaRPr/>
          </a:p>
          <a:p>
            <a:pPr marL="742950" marR="0" lvl="1" indent="-285750" algn="l" rtl="0">
              <a:spcBef>
                <a:spcPts val="280"/>
              </a:spcBef>
              <a:spcAft>
                <a:spcPts val="0"/>
              </a:spcAft>
              <a:buClr>
                <a:srgbClr val="4B2E83"/>
              </a:buClr>
              <a:buSzPts val="1400"/>
              <a:buFont typeface="Arial"/>
              <a:buChar char="–"/>
            </a:pPr>
            <a:r>
              <a:rPr lang="en-US" sz="1400" b="1" i="0" u="none" strike="noStrike" cap="none">
                <a:solidFill>
                  <a:srgbClr val="4B2E83"/>
                </a:solidFill>
                <a:latin typeface="Open Sans"/>
                <a:ea typeface="Open Sans"/>
                <a:cs typeface="Open Sans"/>
                <a:sym typeface="Open Sans"/>
              </a:rPr>
              <a:t>Once entered into Advance, scripts run to complete the assessment, the funds are FAS’d and if eligible, 5% is moved to the Provost budget.</a:t>
            </a:r>
            <a:endParaRPr/>
          </a:p>
          <a:p>
            <a:pPr marL="742950" marR="0" lvl="1" indent="-234950" algn="l" rtl="0">
              <a:spcBef>
                <a:spcPts val="160"/>
              </a:spcBef>
              <a:spcAft>
                <a:spcPts val="0"/>
              </a:spcAft>
              <a:buClr>
                <a:srgbClr val="4B2E83"/>
              </a:buClr>
              <a:buSzPts val="800"/>
              <a:buFont typeface="Arial"/>
              <a:buNone/>
            </a:pPr>
            <a:endParaRPr sz="800" b="1" i="0" u="none" strike="noStrike" cap="none">
              <a:solidFill>
                <a:srgbClr val="4B2E83"/>
              </a:solidFill>
              <a:latin typeface="Open Sans"/>
              <a:ea typeface="Open Sans"/>
              <a:cs typeface="Open Sans"/>
              <a:sym typeface="Open Sans"/>
            </a:endParaRPr>
          </a:p>
          <a:p>
            <a:pPr marL="342900" marR="0" lvl="0" indent="-342900" algn="l" rtl="0">
              <a:spcBef>
                <a:spcPts val="360"/>
              </a:spcBef>
              <a:spcAft>
                <a:spcPts val="0"/>
              </a:spcAft>
              <a:buClr>
                <a:srgbClr val="4B2E83"/>
              </a:buClr>
              <a:buSzPts val="1800"/>
              <a:buFont typeface="Merriweather Sans"/>
              <a:buChar char="&gt;"/>
            </a:pPr>
            <a:r>
              <a:rPr lang="en-US" sz="1800" b="1" i="0" u="none" strike="noStrike" cap="none">
                <a:solidFill>
                  <a:srgbClr val="4B2E83"/>
                </a:solidFill>
                <a:latin typeface="Open Sans"/>
                <a:ea typeface="Open Sans"/>
                <a:cs typeface="Open Sans"/>
                <a:sym typeface="Open Sans"/>
              </a:rPr>
              <a:t>Advancement Efforts and Institutional Priorities</a:t>
            </a:r>
            <a:endParaRPr/>
          </a:p>
          <a:p>
            <a:pPr marL="742950" marR="0" lvl="1" indent="-285750" algn="l" rtl="0">
              <a:spcBef>
                <a:spcPts val="280"/>
              </a:spcBef>
              <a:spcAft>
                <a:spcPts val="0"/>
              </a:spcAft>
              <a:buClr>
                <a:srgbClr val="4B2E83"/>
              </a:buClr>
              <a:buSzPts val="1400"/>
              <a:buFont typeface="Arial"/>
              <a:buChar char="–"/>
            </a:pPr>
            <a:r>
              <a:rPr lang="en-US" sz="1400" b="1" i="0" u="none" strike="noStrike" cap="none">
                <a:solidFill>
                  <a:srgbClr val="4B2E83"/>
                </a:solidFill>
                <a:latin typeface="Open Sans"/>
                <a:ea typeface="Open Sans"/>
                <a:cs typeface="Open Sans"/>
                <a:sym typeface="Open Sans"/>
              </a:rPr>
              <a:t>Provides UW support for fundraising efforts and supports Provost initiatives.</a:t>
            </a:r>
            <a:endParaRPr/>
          </a:p>
          <a:p>
            <a:pPr marL="742950" marR="0" lvl="1" indent="-234950" algn="l" rtl="0">
              <a:spcBef>
                <a:spcPts val="160"/>
              </a:spcBef>
              <a:spcAft>
                <a:spcPts val="0"/>
              </a:spcAft>
              <a:buClr>
                <a:srgbClr val="4B2E83"/>
              </a:buClr>
              <a:buSzPts val="800"/>
              <a:buFont typeface="Arial"/>
              <a:buNone/>
            </a:pPr>
            <a:endParaRPr sz="800" b="1" i="0" u="none" strike="noStrike" cap="none">
              <a:solidFill>
                <a:srgbClr val="4B2E83"/>
              </a:solidFill>
              <a:latin typeface="Open Sans"/>
              <a:ea typeface="Open Sans"/>
              <a:cs typeface="Open Sans"/>
              <a:sym typeface="Open Sans"/>
            </a:endParaRPr>
          </a:p>
          <a:p>
            <a:pPr marL="342900" marR="0" lvl="0" indent="-342900" algn="l" rtl="0">
              <a:spcBef>
                <a:spcPts val="360"/>
              </a:spcBef>
              <a:spcAft>
                <a:spcPts val="0"/>
              </a:spcAft>
              <a:buClr>
                <a:srgbClr val="4B2E83"/>
              </a:buClr>
              <a:buSzPts val="1800"/>
              <a:buFont typeface="Merriweather Sans"/>
              <a:buChar char="&gt;"/>
            </a:pPr>
            <a:r>
              <a:rPr lang="en-US" sz="1800" b="1" i="0" u="none" strike="noStrike" cap="none">
                <a:solidFill>
                  <a:srgbClr val="4B2E83"/>
                </a:solidFill>
                <a:latin typeface="Open Sans"/>
                <a:ea typeface="Open Sans"/>
                <a:cs typeface="Open Sans"/>
                <a:sym typeface="Open Sans"/>
              </a:rPr>
              <a:t>By donor, amount, budget, cumulative giving by fiscal year</a:t>
            </a:r>
            <a:endParaRPr/>
          </a:p>
          <a:p>
            <a:pPr marL="742950" marR="0" lvl="1" indent="-285750" algn="l" rtl="0">
              <a:spcBef>
                <a:spcPts val="280"/>
              </a:spcBef>
              <a:spcAft>
                <a:spcPts val="0"/>
              </a:spcAft>
              <a:buClr>
                <a:srgbClr val="4B2E83"/>
              </a:buClr>
              <a:buSzPts val="1400"/>
              <a:buFont typeface="Arial"/>
              <a:buChar char="–"/>
            </a:pPr>
            <a:r>
              <a:rPr lang="en-US" sz="1400" b="1" i="0" u="none" strike="noStrike" cap="none">
                <a:solidFill>
                  <a:srgbClr val="4B2E83"/>
                </a:solidFill>
                <a:latin typeface="Open Sans"/>
                <a:ea typeface="Open Sans"/>
                <a:cs typeface="Open Sans"/>
                <a:sym typeface="Open Sans"/>
              </a:rPr>
              <a:t>A one-time gift over $1,000 or multiple gifts to the same current use budget that cumulatively exceed $1,000.</a:t>
            </a:r>
            <a:endParaRPr/>
          </a:p>
          <a:p>
            <a:pPr marL="742950" marR="0" lvl="1" indent="-285750" algn="l" rtl="0">
              <a:spcBef>
                <a:spcPts val="280"/>
              </a:spcBef>
              <a:spcAft>
                <a:spcPts val="0"/>
              </a:spcAft>
              <a:buClr>
                <a:srgbClr val="4B2E83"/>
              </a:buClr>
              <a:buSzPts val="1400"/>
              <a:buFont typeface="Arial"/>
              <a:buChar char="–"/>
            </a:pPr>
            <a:r>
              <a:rPr lang="en-US" sz="1400" b="1" i="0" u="none" strike="noStrike" cap="none">
                <a:solidFill>
                  <a:srgbClr val="4B2E83"/>
                </a:solidFill>
                <a:latin typeface="Open Sans"/>
                <a:ea typeface="Open Sans"/>
                <a:cs typeface="Open Sans"/>
                <a:sym typeface="Open Sans"/>
              </a:rPr>
              <a:t>Marginally assessed: $249,950 on $5M is the most we could assess on a single gift or payment; the least would be $0.01 on $1000.20</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112"/>
          <p:cNvSpPr txBox="1">
            <a:spLocks noGrp="1"/>
          </p:cNvSpPr>
          <p:nvPr>
            <p:ph type="title"/>
          </p:nvPr>
        </p:nvSpPr>
        <p:spPr>
          <a:xfrm>
            <a:off x="671757" y="365125"/>
            <a:ext cx="8184662" cy="998383"/>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SzPts val="3000"/>
              <a:buFont typeface="Encode Sans Black"/>
              <a:buNone/>
            </a:pPr>
            <a:r>
              <a:rPr lang="en-US" sz="3000" b="1" i="0" u="none" strike="noStrike" cap="none">
                <a:solidFill>
                  <a:schemeClr val="dk1"/>
                </a:solidFill>
                <a:latin typeface="Encode Sans Black"/>
                <a:ea typeface="Encode Sans Black"/>
                <a:cs typeface="Encode Sans Black"/>
                <a:sym typeface="Encode Sans Black"/>
              </a:rPr>
              <a:t>GIFT ASSESSMENT PROCEDURES</a:t>
            </a:r>
            <a:endParaRPr sz="3000" b="1" i="0" u="none" strike="noStrike" cap="none">
              <a:solidFill>
                <a:schemeClr val="dk1"/>
              </a:solidFill>
              <a:latin typeface="Encode Sans Black"/>
              <a:ea typeface="Encode Sans Black"/>
              <a:cs typeface="Encode Sans Black"/>
              <a:sym typeface="Encode Sans Black"/>
            </a:endParaRPr>
          </a:p>
        </p:txBody>
      </p:sp>
      <p:graphicFrame>
        <p:nvGraphicFramePr>
          <p:cNvPr id="690" name="Google Shape;690;p112"/>
          <p:cNvGraphicFramePr/>
          <p:nvPr/>
        </p:nvGraphicFramePr>
        <p:xfrm>
          <a:off x="784307" y="1647789"/>
          <a:ext cx="3000000" cy="3000000"/>
        </p:xfrm>
        <a:graphic>
          <a:graphicData uri="http://schemas.openxmlformats.org/drawingml/2006/table">
            <a:tbl>
              <a:tblPr firstRow="1" firstCol="1" bandRow="1">
                <a:noFill/>
                <a:tableStyleId>{F1650D23-A9B2-4AE1-BA45-63FBE0DCF806}</a:tableStyleId>
              </a:tblPr>
              <a:tblGrid>
                <a:gridCol w="1651150">
                  <a:extLst>
                    <a:ext uri="{9D8B030D-6E8A-4147-A177-3AD203B41FA5}">
                      <a16:colId xmlns:a16="http://schemas.microsoft.com/office/drawing/2014/main" val="20000"/>
                    </a:ext>
                  </a:extLst>
                </a:gridCol>
                <a:gridCol w="993525">
                  <a:extLst>
                    <a:ext uri="{9D8B030D-6E8A-4147-A177-3AD203B41FA5}">
                      <a16:colId xmlns:a16="http://schemas.microsoft.com/office/drawing/2014/main" val="20001"/>
                    </a:ext>
                  </a:extLst>
                </a:gridCol>
                <a:gridCol w="5099525">
                  <a:extLst>
                    <a:ext uri="{9D8B030D-6E8A-4147-A177-3AD203B41FA5}">
                      <a16:colId xmlns:a16="http://schemas.microsoft.com/office/drawing/2014/main" val="20002"/>
                    </a:ext>
                  </a:extLst>
                </a:gridCol>
              </a:tblGrid>
              <a:tr h="199075">
                <a:tc>
                  <a:txBody>
                    <a:bodyPr/>
                    <a:lstStyle/>
                    <a:p>
                      <a:pPr marL="0" marR="0" lvl="0" indent="0" algn="l" rtl="0">
                        <a:lnSpc>
                          <a:spcPct val="107000"/>
                        </a:lnSpc>
                        <a:spcBef>
                          <a:spcPts val="0"/>
                        </a:spcBef>
                        <a:spcAft>
                          <a:spcPts val="0"/>
                        </a:spcAft>
                        <a:buNone/>
                      </a:pPr>
                      <a:r>
                        <a:rPr lang="en-US" sz="1100" b="1" u="none" strike="noStrike" cap="none">
                          <a:latin typeface="Open Sans"/>
                          <a:ea typeface="Open Sans"/>
                          <a:cs typeface="Open Sans"/>
                          <a:sym typeface="Open Sans"/>
                        </a:rPr>
                        <a:t>Responsible Office:</a:t>
                      </a:r>
                      <a:endParaRPr b="1"/>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38100" cap="flat" cmpd="sng">
                      <a:solidFill>
                        <a:schemeClr val="lt1">
                          <a:alpha val="0"/>
                        </a:scheme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100" u="none" strike="noStrike" cap="none">
                          <a:latin typeface="Open Sans"/>
                          <a:ea typeface="Open Sans"/>
                          <a:cs typeface="Open Sans"/>
                          <a:sym typeface="Open Sans"/>
                        </a:rPr>
                        <a:t>Frequency</a:t>
                      </a:r>
                      <a:endParaRPr/>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38100" cap="flat" cmpd="sng">
                      <a:solidFill>
                        <a:schemeClr val="lt1">
                          <a:alpha val="0"/>
                        </a:scheme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100" u="none" strike="noStrike" cap="none">
                          <a:latin typeface="Open Sans"/>
                          <a:ea typeface="Open Sans"/>
                          <a:cs typeface="Open Sans"/>
                          <a:sym typeface="Open Sans"/>
                        </a:rPr>
                        <a:t>Action:</a:t>
                      </a:r>
                      <a:endParaRPr/>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38100"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0"/>
                  </a:ext>
                </a:extLst>
              </a:tr>
              <a:tr h="199075">
                <a:tc>
                  <a:txBody>
                    <a:bodyPr/>
                    <a:lstStyle/>
                    <a:p>
                      <a:pPr marL="0" marR="0" lvl="0" indent="0" algn="l" rtl="0">
                        <a:lnSpc>
                          <a:spcPct val="107000"/>
                        </a:lnSpc>
                        <a:spcBef>
                          <a:spcPts val="0"/>
                        </a:spcBef>
                        <a:spcAft>
                          <a:spcPts val="0"/>
                        </a:spcAft>
                        <a:buNone/>
                      </a:pPr>
                      <a:r>
                        <a:rPr lang="en-US" sz="1100" u="none" strike="noStrike" cap="none">
                          <a:solidFill>
                            <a:schemeClr val="dk1"/>
                          </a:solidFill>
                          <a:latin typeface="Open Sans"/>
                          <a:ea typeface="Open Sans"/>
                          <a:cs typeface="Open Sans"/>
                          <a:sym typeface="Open Sans"/>
                        </a:rPr>
                        <a:t>Advancement Operations</a:t>
                      </a:r>
                      <a:endParaRPr>
                        <a:solidFill>
                          <a:schemeClr val="dk1"/>
                        </a:solidFill>
                      </a:endParaRPr>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381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solidFill>
                      <a:srgbClr val="CFD7E7"/>
                    </a:solidFill>
                  </a:tcPr>
                </a:tc>
                <a:tc>
                  <a:txBody>
                    <a:bodyPr/>
                    <a:lstStyle/>
                    <a:p>
                      <a:pPr marL="0" marR="0" lvl="0" indent="0" algn="l" rtl="0">
                        <a:lnSpc>
                          <a:spcPct val="107000"/>
                        </a:lnSpc>
                        <a:spcBef>
                          <a:spcPts val="0"/>
                        </a:spcBef>
                        <a:spcAft>
                          <a:spcPts val="0"/>
                        </a:spcAft>
                        <a:buNone/>
                      </a:pPr>
                      <a:r>
                        <a:rPr lang="en-US" sz="1100" u="none" strike="noStrike" cap="none">
                          <a:latin typeface="Open Sans"/>
                          <a:ea typeface="Open Sans"/>
                          <a:cs typeface="Open Sans"/>
                          <a:sym typeface="Open Sans"/>
                        </a:rPr>
                        <a:t>Daily</a:t>
                      </a:r>
                      <a:endParaRPr/>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381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100" u="none" strike="noStrike" cap="none">
                          <a:latin typeface="Open Sans"/>
                          <a:ea typeface="Open Sans"/>
                          <a:cs typeface="Open Sans"/>
                          <a:sym typeface="Open Sans"/>
                        </a:rPr>
                        <a:t>Enters gift into Advance system</a:t>
                      </a:r>
                      <a:endParaRPr/>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381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1"/>
                  </a:ext>
                </a:extLst>
              </a:tr>
              <a:tr h="199075">
                <a:tc>
                  <a:txBody>
                    <a:bodyPr/>
                    <a:lstStyle/>
                    <a:p>
                      <a:pPr marL="0" marR="0" lvl="0" indent="0" algn="l" rtl="0">
                        <a:lnSpc>
                          <a:spcPct val="107000"/>
                        </a:lnSpc>
                        <a:spcBef>
                          <a:spcPts val="0"/>
                        </a:spcBef>
                        <a:spcAft>
                          <a:spcPts val="0"/>
                        </a:spcAft>
                        <a:buNone/>
                      </a:pPr>
                      <a:r>
                        <a:rPr lang="en-US" sz="1100" u="none" strike="noStrike" cap="none">
                          <a:latin typeface="Open Sans"/>
                          <a:ea typeface="Open Sans"/>
                          <a:cs typeface="Open Sans"/>
                          <a:sym typeface="Open Sans"/>
                        </a:rPr>
                        <a:t> </a:t>
                      </a:r>
                      <a:endParaRPr/>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solidFill>
                      <a:srgbClr val="E8ECF4"/>
                    </a:solidFill>
                  </a:tcPr>
                </a:tc>
                <a:tc>
                  <a:txBody>
                    <a:bodyPr/>
                    <a:lstStyle/>
                    <a:p>
                      <a:pPr marL="0" marR="0" lvl="0" indent="0" algn="l" rtl="0">
                        <a:lnSpc>
                          <a:spcPct val="107000"/>
                        </a:lnSpc>
                        <a:spcBef>
                          <a:spcPts val="0"/>
                        </a:spcBef>
                        <a:spcAft>
                          <a:spcPts val="0"/>
                        </a:spcAft>
                        <a:buNone/>
                      </a:pPr>
                      <a:r>
                        <a:rPr lang="en-US" sz="1100" u="none" strike="noStrike" cap="none">
                          <a:latin typeface="Open Sans"/>
                          <a:ea typeface="Open Sans"/>
                          <a:cs typeface="Open Sans"/>
                          <a:sym typeface="Open Sans"/>
                        </a:rPr>
                        <a:t>Daily</a:t>
                      </a:r>
                      <a:endParaRPr/>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100" u="none" strike="noStrike" cap="none">
                          <a:latin typeface="Open Sans"/>
                          <a:ea typeface="Open Sans"/>
                          <a:cs typeface="Open Sans"/>
                          <a:sym typeface="Open Sans"/>
                        </a:rPr>
                        <a:t>Applies rules to determine if gift is eligible for assessment</a:t>
                      </a:r>
                      <a:endParaRPr/>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2"/>
                  </a:ext>
                </a:extLst>
              </a:tr>
              <a:tr h="199075">
                <a:tc>
                  <a:txBody>
                    <a:bodyPr/>
                    <a:lstStyle/>
                    <a:p>
                      <a:pPr marL="0" marR="0" lvl="0" indent="0" algn="l" rtl="0">
                        <a:lnSpc>
                          <a:spcPct val="107000"/>
                        </a:lnSpc>
                        <a:spcBef>
                          <a:spcPts val="0"/>
                        </a:spcBef>
                        <a:spcAft>
                          <a:spcPts val="0"/>
                        </a:spcAft>
                        <a:buNone/>
                      </a:pPr>
                      <a:r>
                        <a:rPr lang="en-US" sz="1100" u="none" strike="noStrike" cap="none">
                          <a:latin typeface="Open Sans"/>
                          <a:ea typeface="Open Sans"/>
                          <a:cs typeface="Open Sans"/>
                          <a:sym typeface="Open Sans"/>
                        </a:rPr>
                        <a:t> </a:t>
                      </a:r>
                      <a:endParaRPr/>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solidFill>
                      <a:srgbClr val="CFD7E7"/>
                    </a:solidFill>
                  </a:tcPr>
                </a:tc>
                <a:tc>
                  <a:txBody>
                    <a:bodyPr/>
                    <a:lstStyle/>
                    <a:p>
                      <a:pPr marL="0" marR="0" lvl="0" indent="0" algn="l" rtl="0">
                        <a:lnSpc>
                          <a:spcPct val="107000"/>
                        </a:lnSpc>
                        <a:spcBef>
                          <a:spcPts val="0"/>
                        </a:spcBef>
                        <a:spcAft>
                          <a:spcPts val="0"/>
                        </a:spcAft>
                        <a:buNone/>
                      </a:pPr>
                      <a:r>
                        <a:rPr lang="en-US" sz="1100" u="none" strike="noStrike" cap="none">
                          <a:latin typeface="Open Sans"/>
                          <a:ea typeface="Open Sans"/>
                          <a:cs typeface="Open Sans"/>
                          <a:sym typeface="Open Sans"/>
                        </a:rPr>
                        <a:t>Daily</a:t>
                      </a:r>
                      <a:endParaRPr/>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100" u="none" strike="noStrike" cap="none">
                          <a:latin typeface="Open Sans"/>
                          <a:ea typeface="Open Sans"/>
                          <a:cs typeface="Open Sans"/>
                          <a:sym typeface="Open Sans"/>
                        </a:rPr>
                        <a:t>Calculates assessment amount for eligible gifts</a:t>
                      </a:r>
                      <a:endParaRPr/>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3"/>
                  </a:ext>
                </a:extLst>
              </a:tr>
              <a:tr h="615625">
                <a:tc>
                  <a:txBody>
                    <a:bodyPr/>
                    <a:lstStyle/>
                    <a:p>
                      <a:pPr marL="0" marR="0" lvl="0" indent="0" algn="l" rtl="0">
                        <a:lnSpc>
                          <a:spcPct val="107000"/>
                        </a:lnSpc>
                        <a:spcBef>
                          <a:spcPts val="0"/>
                        </a:spcBef>
                        <a:spcAft>
                          <a:spcPts val="0"/>
                        </a:spcAft>
                        <a:buNone/>
                      </a:pPr>
                      <a:r>
                        <a:rPr lang="en-US" sz="1100" u="none" strike="noStrike" cap="none">
                          <a:latin typeface="Open Sans"/>
                          <a:ea typeface="Open Sans"/>
                          <a:cs typeface="Open Sans"/>
                          <a:sym typeface="Open Sans"/>
                        </a:rPr>
                        <a:t> </a:t>
                      </a:r>
                      <a:endParaRPr/>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solidFill>
                      <a:srgbClr val="E8ECF4"/>
                    </a:solidFill>
                  </a:tcPr>
                </a:tc>
                <a:tc>
                  <a:txBody>
                    <a:bodyPr/>
                    <a:lstStyle/>
                    <a:p>
                      <a:pPr marL="0" marR="0" lvl="0" indent="0" algn="l" rtl="0">
                        <a:lnSpc>
                          <a:spcPct val="107000"/>
                        </a:lnSpc>
                        <a:spcBef>
                          <a:spcPts val="0"/>
                        </a:spcBef>
                        <a:spcAft>
                          <a:spcPts val="0"/>
                        </a:spcAft>
                        <a:buNone/>
                      </a:pPr>
                      <a:r>
                        <a:rPr lang="en-US" sz="1100" u="none" strike="noStrike" cap="none">
                          <a:latin typeface="Open Sans"/>
                          <a:ea typeface="Open Sans"/>
                          <a:cs typeface="Open Sans"/>
                          <a:sym typeface="Open Sans"/>
                        </a:rPr>
                        <a:t>Daily</a:t>
                      </a:r>
                      <a:endParaRPr/>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100" u="none" strike="noStrike" cap="none">
                          <a:latin typeface="Open Sans"/>
                          <a:ea typeface="Open Sans"/>
                          <a:cs typeface="Open Sans"/>
                          <a:sym typeface="Open Sans"/>
                        </a:rPr>
                        <a:t>Prepares 1) cash transmittal to post full gift amount to gift budget and 2) journal voucher to transfer assessment from gift budget to central gift assessment revenue budget</a:t>
                      </a:r>
                      <a:endParaRPr/>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4"/>
                  </a:ext>
                </a:extLst>
              </a:tr>
              <a:tr h="199075">
                <a:tc>
                  <a:txBody>
                    <a:bodyPr/>
                    <a:lstStyle/>
                    <a:p>
                      <a:pPr marL="0" marR="0" lvl="0" indent="0" algn="l" rtl="0">
                        <a:lnSpc>
                          <a:spcPct val="107000"/>
                        </a:lnSpc>
                        <a:spcBef>
                          <a:spcPts val="0"/>
                        </a:spcBef>
                        <a:spcAft>
                          <a:spcPts val="0"/>
                        </a:spcAft>
                        <a:buNone/>
                      </a:pPr>
                      <a:r>
                        <a:rPr lang="en-US" sz="1100" u="none" strike="noStrike" cap="none">
                          <a:latin typeface="Open Sans"/>
                          <a:ea typeface="Open Sans"/>
                          <a:cs typeface="Open Sans"/>
                          <a:sym typeface="Open Sans"/>
                        </a:rPr>
                        <a:t> </a:t>
                      </a:r>
                      <a:endParaRPr/>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solidFill>
                      <a:srgbClr val="CFD7E7"/>
                    </a:solidFill>
                  </a:tcPr>
                </a:tc>
                <a:tc>
                  <a:txBody>
                    <a:bodyPr/>
                    <a:lstStyle/>
                    <a:p>
                      <a:pPr marL="0" marR="0" lvl="0" indent="0" algn="l" rtl="0">
                        <a:lnSpc>
                          <a:spcPct val="107000"/>
                        </a:lnSpc>
                        <a:spcBef>
                          <a:spcPts val="0"/>
                        </a:spcBef>
                        <a:spcAft>
                          <a:spcPts val="0"/>
                        </a:spcAft>
                        <a:buNone/>
                      </a:pPr>
                      <a:r>
                        <a:rPr lang="en-US" sz="1100" u="none" strike="noStrike" cap="none">
                          <a:latin typeface="Open Sans"/>
                          <a:ea typeface="Open Sans"/>
                          <a:cs typeface="Open Sans"/>
                          <a:sym typeface="Open Sans"/>
                        </a:rPr>
                        <a:t>Quarterly</a:t>
                      </a:r>
                      <a:endParaRPr/>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100" u="none" strike="noStrike" cap="none">
                          <a:latin typeface="Open Sans"/>
                          <a:ea typeface="Open Sans"/>
                          <a:cs typeface="Open Sans"/>
                          <a:sym typeface="Open Sans"/>
                        </a:rPr>
                        <a:t>Sends gift report to OPB for regular audit and reconciliation</a:t>
                      </a:r>
                      <a:endParaRPr/>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5"/>
                  </a:ext>
                </a:extLst>
              </a:tr>
              <a:tr h="84500">
                <a:tc>
                  <a:txBody>
                    <a:bodyPr/>
                    <a:lstStyle/>
                    <a:p>
                      <a:pPr marL="0" marR="0" lvl="0" indent="0" algn="l" rtl="0">
                        <a:lnSpc>
                          <a:spcPct val="107000"/>
                        </a:lnSpc>
                        <a:spcBef>
                          <a:spcPts val="0"/>
                        </a:spcBef>
                        <a:spcAft>
                          <a:spcPts val="0"/>
                        </a:spcAft>
                        <a:buNone/>
                      </a:pPr>
                      <a:endParaRPr sz="800" u="none" strike="noStrike" cap="none">
                        <a:latin typeface="Open Sans"/>
                        <a:ea typeface="Open Sans"/>
                        <a:cs typeface="Open Sans"/>
                        <a:sym typeface="Open Sans"/>
                      </a:endParaRPr>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solidFill>
                      <a:schemeClr val="dk1"/>
                    </a:solidFill>
                  </a:tcPr>
                </a:tc>
                <a:tc>
                  <a:txBody>
                    <a:bodyPr/>
                    <a:lstStyle/>
                    <a:p>
                      <a:pPr marL="0" marR="0" lvl="0" indent="0" algn="l" rtl="0">
                        <a:lnSpc>
                          <a:spcPct val="107000"/>
                        </a:lnSpc>
                        <a:spcBef>
                          <a:spcPts val="0"/>
                        </a:spcBef>
                        <a:spcAft>
                          <a:spcPts val="0"/>
                        </a:spcAft>
                        <a:buNone/>
                      </a:pPr>
                      <a:endParaRPr sz="800" u="none" strike="noStrike" cap="none">
                        <a:latin typeface="Open Sans"/>
                        <a:ea typeface="Open Sans"/>
                        <a:cs typeface="Open Sans"/>
                        <a:sym typeface="Open Sans"/>
                      </a:endParaRPr>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solidFill>
                      <a:schemeClr val="dk1"/>
                    </a:solidFill>
                  </a:tcPr>
                </a:tc>
                <a:tc>
                  <a:txBody>
                    <a:bodyPr/>
                    <a:lstStyle/>
                    <a:p>
                      <a:pPr marL="0" marR="0" lvl="0" indent="0" algn="l" rtl="0">
                        <a:lnSpc>
                          <a:spcPct val="107000"/>
                        </a:lnSpc>
                        <a:spcBef>
                          <a:spcPts val="0"/>
                        </a:spcBef>
                        <a:spcAft>
                          <a:spcPts val="0"/>
                        </a:spcAft>
                        <a:buNone/>
                      </a:pPr>
                      <a:endParaRPr sz="800" u="none" strike="noStrike" cap="none">
                        <a:latin typeface="Open Sans"/>
                        <a:ea typeface="Open Sans"/>
                        <a:cs typeface="Open Sans"/>
                        <a:sym typeface="Open Sans"/>
                      </a:endParaRPr>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solidFill>
                      <a:schemeClr val="dk1"/>
                    </a:solidFill>
                  </a:tcPr>
                </a:tc>
                <a:extLst>
                  <a:ext uri="{0D108BD9-81ED-4DB2-BD59-A6C34878D82A}">
                    <a16:rowId xmlns:a16="http://schemas.microsoft.com/office/drawing/2014/main" val="10006"/>
                  </a:ext>
                </a:extLst>
              </a:tr>
              <a:tr h="199075">
                <a:tc>
                  <a:txBody>
                    <a:bodyPr/>
                    <a:lstStyle/>
                    <a:p>
                      <a:pPr marL="0" marR="0" lvl="0" indent="0" algn="l" rtl="0">
                        <a:lnSpc>
                          <a:spcPct val="107000"/>
                        </a:lnSpc>
                        <a:spcBef>
                          <a:spcPts val="0"/>
                        </a:spcBef>
                        <a:spcAft>
                          <a:spcPts val="0"/>
                        </a:spcAft>
                        <a:buNone/>
                      </a:pPr>
                      <a:r>
                        <a:rPr lang="en-US" sz="1100" u="none" strike="noStrike" cap="none">
                          <a:solidFill>
                            <a:schemeClr val="dk1"/>
                          </a:solidFill>
                          <a:latin typeface="Open Sans"/>
                          <a:ea typeface="Open Sans"/>
                          <a:cs typeface="Open Sans"/>
                          <a:sym typeface="Open Sans"/>
                        </a:rPr>
                        <a:t>OPB</a:t>
                      </a:r>
                      <a:endParaRPr>
                        <a:solidFill>
                          <a:schemeClr val="dk1"/>
                        </a:solidFill>
                      </a:endParaRPr>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solidFill>
                      <a:srgbClr val="CFD7E7"/>
                    </a:solidFill>
                  </a:tcPr>
                </a:tc>
                <a:tc>
                  <a:txBody>
                    <a:bodyPr/>
                    <a:lstStyle/>
                    <a:p>
                      <a:pPr marL="0" marR="0" lvl="0" indent="0" algn="l" rtl="0">
                        <a:lnSpc>
                          <a:spcPct val="107000"/>
                        </a:lnSpc>
                        <a:spcBef>
                          <a:spcPts val="0"/>
                        </a:spcBef>
                        <a:spcAft>
                          <a:spcPts val="0"/>
                        </a:spcAft>
                        <a:buNone/>
                      </a:pPr>
                      <a:r>
                        <a:rPr lang="en-US" sz="1100" u="none" strike="noStrike" cap="none">
                          <a:latin typeface="Open Sans"/>
                          <a:ea typeface="Open Sans"/>
                          <a:cs typeface="Open Sans"/>
                          <a:sym typeface="Open Sans"/>
                        </a:rPr>
                        <a:t>Quarterly</a:t>
                      </a:r>
                      <a:endParaRPr/>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100" u="none" strike="noStrike" cap="none">
                          <a:latin typeface="Open Sans"/>
                          <a:ea typeface="Open Sans"/>
                          <a:cs typeface="Open Sans"/>
                          <a:sym typeface="Open Sans"/>
                        </a:rPr>
                        <a:t>Receives gift assessment report from Advancement</a:t>
                      </a:r>
                      <a:endParaRPr/>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7"/>
                  </a:ext>
                </a:extLst>
              </a:tr>
              <a:tr h="199075">
                <a:tc>
                  <a:txBody>
                    <a:bodyPr/>
                    <a:lstStyle/>
                    <a:p>
                      <a:pPr marL="0" marR="0" lvl="0" indent="0" algn="l" rtl="0">
                        <a:lnSpc>
                          <a:spcPct val="107000"/>
                        </a:lnSpc>
                        <a:spcBef>
                          <a:spcPts val="0"/>
                        </a:spcBef>
                        <a:spcAft>
                          <a:spcPts val="0"/>
                        </a:spcAft>
                        <a:buNone/>
                      </a:pPr>
                      <a:r>
                        <a:rPr lang="en-US" sz="1100" u="none" strike="noStrike" cap="none">
                          <a:latin typeface="Open Sans"/>
                          <a:ea typeface="Open Sans"/>
                          <a:cs typeface="Open Sans"/>
                          <a:sym typeface="Open Sans"/>
                        </a:rPr>
                        <a:t> </a:t>
                      </a:r>
                      <a:endParaRPr/>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solidFill>
                      <a:srgbClr val="E8ECF4"/>
                    </a:solidFill>
                  </a:tcPr>
                </a:tc>
                <a:tc>
                  <a:txBody>
                    <a:bodyPr/>
                    <a:lstStyle/>
                    <a:p>
                      <a:pPr marL="0" marR="0" lvl="0" indent="0" algn="l" rtl="0">
                        <a:lnSpc>
                          <a:spcPct val="107000"/>
                        </a:lnSpc>
                        <a:spcBef>
                          <a:spcPts val="0"/>
                        </a:spcBef>
                        <a:spcAft>
                          <a:spcPts val="0"/>
                        </a:spcAft>
                        <a:buNone/>
                      </a:pPr>
                      <a:r>
                        <a:rPr lang="en-US" sz="1100" u="none" strike="noStrike" cap="none">
                          <a:latin typeface="Open Sans"/>
                          <a:ea typeface="Open Sans"/>
                          <a:cs typeface="Open Sans"/>
                          <a:sym typeface="Open Sans"/>
                        </a:rPr>
                        <a:t>Quarterly</a:t>
                      </a:r>
                      <a:endParaRPr/>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100" u="none" strike="noStrike" cap="none">
                          <a:latin typeface="Open Sans"/>
                          <a:ea typeface="Open Sans"/>
                          <a:cs typeface="Open Sans"/>
                          <a:sym typeface="Open Sans"/>
                        </a:rPr>
                        <a:t>Compares report to actual revenue to verify assessment revenue is accurate</a:t>
                      </a:r>
                      <a:endParaRPr/>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8"/>
                  </a:ext>
                </a:extLst>
              </a:tr>
              <a:tr h="199075">
                <a:tc>
                  <a:txBody>
                    <a:bodyPr/>
                    <a:lstStyle/>
                    <a:p>
                      <a:pPr marL="0" marR="0" lvl="0" indent="0" algn="l" rtl="0">
                        <a:lnSpc>
                          <a:spcPct val="107000"/>
                        </a:lnSpc>
                        <a:spcBef>
                          <a:spcPts val="0"/>
                        </a:spcBef>
                        <a:spcAft>
                          <a:spcPts val="0"/>
                        </a:spcAft>
                        <a:buNone/>
                      </a:pPr>
                      <a:r>
                        <a:rPr lang="en-US" sz="1100" u="none" strike="noStrike" cap="none">
                          <a:latin typeface="Open Sans"/>
                          <a:ea typeface="Open Sans"/>
                          <a:cs typeface="Open Sans"/>
                          <a:sym typeface="Open Sans"/>
                        </a:rPr>
                        <a:t> </a:t>
                      </a:r>
                      <a:endParaRPr/>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solidFill>
                      <a:srgbClr val="CFD7E7"/>
                    </a:solidFill>
                  </a:tcPr>
                </a:tc>
                <a:tc>
                  <a:txBody>
                    <a:bodyPr/>
                    <a:lstStyle/>
                    <a:p>
                      <a:pPr marL="0" marR="0" lvl="0" indent="0" algn="l" rtl="0">
                        <a:lnSpc>
                          <a:spcPct val="107000"/>
                        </a:lnSpc>
                        <a:spcBef>
                          <a:spcPts val="0"/>
                        </a:spcBef>
                        <a:spcAft>
                          <a:spcPts val="0"/>
                        </a:spcAft>
                        <a:buNone/>
                      </a:pPr>
                      <a:r>
                        <a:rPr lang="en-US" sz="1100" u="none" strike="noStrike" cap="none">
                          <a:latin typeface="Open Sans"/>
                          <a:ea typeface="Open Sans"/>
                          <a:cs typeface="Open Sans"/>
                          <a:sym typeface="Open Sans"/>
                        </a:rPr>
                        <a:t>Quarterly</a:t>
                      </a:r>
                      <a:endParaRPr/>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100" u="none" strike="noStrike" cap="none">
                          <a:latin typeface="Open Sans"/>
                          <a:ea typeface="Open Sans"/>
                          <a:cs typeface="Open Sans"/>
                          <a:sym typeface="Open Sans"/>
                        </a:rPr>
                        <a:t>Prepares assessment revenue report for Provost</a:t>
                      </a:r>
                      <a:endParaRPr/>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9"/>
                  </a:ext>
                </a:extLst>
              </a:tr>
              <a:tr h="407350">
                <a:tc>
                  <a:txBody>
                    <a:bodyPr/>
                    <a:lstStyle/>
                    <a:p>
                      <a:pPr marL="0" marR="0" lvl="0" indent="0" algn="l" rtl="0">
                        <a:lnSpc>
                          <a:spcPct val="107000"/>
                        </a:lnSpc>
                        <a:spcBef>
                          <a:spcPts val="0"/>
                        </a:spcBef>
                        <a:spcAft>
                          <a:spcPts val="0"/>
                        </a:spcAft>
                        <a:buNone/>
                      </a:pPr>
                      <a:r>
                        <a:rPr lang="en-US" sz="1100" u="none" strike="noStrike" cap="none">
                          <a:latin typeface="Open Sans"/>
                          <a:ea typeface="Open Sans"/>
                          <a:cs typeface="Open Sans"/>
                          <a:sym typeface="Open Sans"/>
                        </a:rPr>
                        <a:t> </a:t>
                      </a:r>
                      <a:endParaRPr/>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solidFill>
                      <a:srgbClr val="E8ECF4"/>
                    </a:solidFill>
                  </a:tcPr>
                </a:tc>
                <a:tc>
                  <a:txBody>
                    <a:bodyPr/>
                    <a:lstStyle/>
                    <a:p>
                      <a:pPr marL="0" marR="0" lvl="0" indent="0" algn="l" rtl="0">
                        <a:lnSpc>
                          <a:spcPct val="107000"/>
                        </a:lnSpc>
                        <a:spcBef>
                          <a:spcPts val="0"/>
                        </a:spcBef>
                        <a:spcAft>
                          <a:spcPts val="0"/>
                        </a:spcAft>
                        <a:buNone/>
                      </a:pPr>
                      <a:r>
                        <a:rPr lang="en-US" sz="1100" u="none" strike="noStrike" cap="none">
                          <a:latin typeface="Open Sans"/>
                          <a:ea typeface="Open Sans"/>
                          <a:cs typeface="Open Sans"/>
                          <a:sym typeface="Open Sans"/>
                        </a:rPr>
                        <a:t>As needed</a:t>
                      </a:r>
                      <a:endParaRPr/>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100" u="none" strike="noStrike" cap="none">
                          <a:latin typeface="Open Sans"/>
                          <a:ea typeface="Open Sans"/>
                          <a:cs typeface="Open Sans"/>
                          <a:sym typeface="Open Sans"/>
                        </a:rPr>
                        <a:t>Prepares and processes journal voucher if an individual unit requests to pay the assessment from an alternate fund source</a:t>
                      </a:r>
                      <a:endParaRPr/>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10"/>
                  </a:ext>
                </a:extLst>
              </a:tr>
              <a:tr h="407350">
                <a:tc>
                  <a:txBody>
                    <a:bodyPr/>
                    <a:lstStyle/>
                    <a:p>
                      <a:pPr marL="0" marR="0" lvl="0" indent="0" algn="l" rtl="0">
                        <a:lnSpc>
                          <a:spcPct val="107000"/>
                        </a:lnSpc>
                        <a:spcBef>
                          <a:spcPts val="0"/>
                        </a:spcBef>
                        <a:spcAft>
                          <a:spcPts val="0"/>
                        </a:spcAft>
                        <a:buClr>
                          <a:schemeClr val="dk1"/>
                        </a:buClr>
                        <a:buSzPts val="1100"/>
                        <a:buFont typeface="Calibri"/>
                        <a:buNone/>
                      </a:pPr>
                      <a:endParaRPr sz="1100" u="none" strike="noStrike" cap="none">
                        <a:latin typeface="Open Sans"/>
                        <a:ea typeface="Open Sans"/>
                        <a:cs typeface="Open Sans"/>
                        <a:sym typeface="Open Sans"/>
                      </a:endParaRPr>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solidFill>
                      <a:srgbClr val="CFD7E7"/>
                    </a:solidFill>
                  </a:tcPr>
                </a:tc>
                <a:tc>
                  <a:txBody>
                    <a:bodyPr/>
                    <a:lstStyle/>
                    <a:p>
                      <a:pPr marL="0" marR="0" lvl="0" indent="0" algn="l" rtl="0">
                        <a:lnSpc>
                          <a:spcPct val="107000"/>
                        </a:lnSpc>
                        <a:spcBef>
                          <a:spcPts val="0"/>
                        </a:spcBef>
                        <a:spcAft>
                          <a:spcPts val="0"/>
                        </a:spcAft>
                        <a:buNone/>
                      </a:pPr>
                      <a:r>
                        <a:rPr lang="en-US" sz="1100" u="none" strike="noStrike" cap="none">
                          <a:latin typeface="Open Sans"/>
                          <a:ea typeface="Open Sans"/>
                          <a:cs typeface="Open Sans"/>
                          <a:sym typeface="Open Sans"/>
                        </a:rPr>
                        <a:t>As approved</a:t>
                      </a:r>
                      <a:endParaRPr/>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100" u="none" strike="noStrike" cap="none">
                          <a:latin typeface="Open Sans"/>
                          <a:ea typeface="Open Sans"/>
                          <a:cs typeface="Open Sans"/>
                          <a:sym typeface="Open Sans"/>
                        </a:rPr>
                        <a:t>Transfers allocation from central gift assessment revenue budget to unit budget number</a:t>
                      </a:r>
                      <a:endParaRPr/>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11"/>
                  </a:ext>
                </a:extLst>
              </a:tr>
              <a:tr h="87500">
                <a:tc>
                  <a:txBody>
                    <a:bodyPr/>
                    <a:lstStyle/>
                    <a:p>
                      <a:pPr marL="0" marR="0" lvl="0" indent="0" algn="l" rtl="0">
                        <a:lnSpc>
                          <a:spcPct val="107000"/>
                        </a:lnSpc>
                        <a:spcBef>
                          <a:spcPts val="0"/>
                        </a:spcBef>
                        <a:spcAft>
                          <a:spcPts val="0"/>
                        </a:spcAft>
                        <a:buNone/>
                      </a:pPr>
                      <a:endParaRPr sz="800" u="none" strike="noStrike" cap="none">
                        <a:latin typeface="Open Sans"/>
                        <a:ea typeface="Open Sans"/>
                        <a:cs typeface="Open Sans"/>
                        <a:sym typeface="Open Sans"/>
                      </a:endParaRPr>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solidFill>
                      <a:schemeClr val="dk1"/>
                    </a:solidFill>
                  </a:tcPr>
                </a:tc>
                <a:tc>
                  <a:txBody>
                    <a:bodyPr/>
                    <a:lstStyle/>
                    <a:p>
                      <a:pPr marL="0" marR="0" lvl="0" indent="0" algn="l" rtl="0">
                        <a:lnSpc>
                          <a:spcPct val="107000"/>
                        </a:lnSpc>
                        <a:spcBef>
                          <a:spcPts val="0"/>
                        </a:spcBef>
                        <a:spcAft>
                          <a:spcPts val="0"/>
                        </a:spcAft>
                        <a:buNone/>
                      </a:pPr>
                      <a:endParaRPr sz="800" u="none" strike="noStrike" cap="none">
                        <a:latin typeface="Open Sans"/>
                        <a:ea typeface="Open Sans"/>
                        <a:cs typeface="Open Sans"/>
                        <a:sym typeface="Open Sans"/>
                      </a:endParaRPr>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solidFill>
                      <a:schemeClr val="dk1"/>
                    </a:solidFill>
                  </a:tcPr>
                </a:tc>
                <a:tc>
                  <a:txBody>
                    <a:bodyPr/>
                    <a:lstStyle/>
                    <a:p>
                      <a:pPr marL="0" marR="0" lvl="0" indent="0" algn="l" rtl="0">
                        <a:lnSpc>
                          <a:spcPct val="107000"/>
                        </a:lnSpc>
                        <a:spcBef>
                          <a:spcPts val="0"/>
                        </a:spcBef>
                        <a:spcAft>
                          <a:spcPts val="0"/>
                        </a:spcAft>
                        <a:buNone/>
                      </a:pPr>
                      <a:endParaRPr sz="800" u="none" strike="noStrike" cap="none">
                        <a:latin typeface="Open Sans"/>
                        <a:ea typeface="Open Sans"/>
                        <a:cs typeface="Open Sans"/>
                        <a:sym typeface="Open Sans"/>
                      </a:endParaRPr>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solidFill>
                      <a:schemeClr val="dk1"/>
                    </a:solidFill>
                  </a:tcPr>
                </a:tc>
                <a:extLst>
                  <a:ext uri="{0D108BD9-81ED-4DB2-BD59-A6C34878D82A}">
                    <a16:rowId xmlns:a16="http://schemas.microsoft.com/office/drawing/2014/main" val="10012"/>
                  </a:ext>
                </a:extLst>
              </a:tr>
              <a:tr h="199075">
                <a:tc>
                  <a:txBody>
                    <a:bodyPr/>
                    <a:lstStyle/>
                    <a:p>
                      <a:pPr marL="0" marR="0" lvl="0" indent="0" algn="l" rtl="0">
                        <a:lnSpc>
                          <a:spcPct val="107000"/>
                        </a:lnSpc>
                        <a:spcBef>
                          <a:spcPts val="0"/>
                        </a:spcBef>
                        <a:spcAft>
                          <a:spcPts val="0"/>
                        </a:spcAft>
                        <a:buNone/>
                      </a:pPr>
                      <a:r>
                        <a:rPr lang="en-US" sz="1100" u="none" strike="noStrike" cap="none">
                          <a:solidFill>
                            <a:schemeClr val="dk1"/>
                          </a:solidFill>
                          <a:latin typeface="Open Sans"/>
                          <a:ea typeface="Open Sans"/>
                          <a:cs typeface="Open Sans"/>
                          <a:sym typeface="Open Sans"/>
                        </a:rPr>
                        <a:t>Provost and/or</a:t>
                      </a:r>
                      <a:endParaRPr>
                        <a:solidFill>
                          <a:schemeClr val="dk1"/>
                        </a:solidFill>
                      </a:endParaRPr>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solidFill>
                      <a:srgbClr val="CFD7E7"/>
                    </a:solidFill>
                  </a:tcPr>
                </a:tc>
                <a:tc>
                  <a:txBody>
                    <a:bodyPr/>
                    <a:lstStyle/>
                    <a:p>
                      <a:pPr marL="0" marR="0" lvl="0" indent="0" algn="l" rtl="0">
                        <a:lnSpc>
                          <a:spcPct val="107000"/>
                        </a:lnSpc>
                        <a:spcBef>
                          <a:spcPts val="0"/>
                        </a:spcBef>
                        <a:spcAft>
                          <a:spcPts val="0"/>
                        </a:spcAft>
                        <a:buNone/>
                      </a:pPr>
                      <a:r>
                        <a:rPr lang="en-US" sz="1100" u="none" strike="noStrike" cap="none">
                          <a:latin typeface="Open Sans"/>
                          <a:ea typeface="Open Sans"/>
                          <a:cs typeface="Open Sans"/>
                          <a:sym typeface="Open Sans"/>
                        </a:rPr>
                        <a:t>Quarterly</a:t>
                      </a:r>
                      <a:endParaRPr/>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100" u="none" strike="noStrike" cap="none">
                          <a:latin typeface="Open Sans"/>
                          <a:ea typeface="Open Sans"/>
                          <a:cs typeface="Open Sans"/>
                          <a:sym typeface="Open Sans"/>
                        </a:rPr>
                        <a:t>Reviews revenue report from OPB</a:t>
                      </a:r>
                      <a:endParaRPr/>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13"/>
                  </a:ext>
                </a:extLst>
              </a:tr>
              <a:tr h="199075">
                <a:tc>
                  <a:txBody>
                    <a:bodyPr/>
                    <a:lstStyle/>
                    <a:p>
                      <a:pPr marL="0" marR="0" lvl="0" indent="0" algn="l" rtl="0">
                        <a:lnSpc>
                          <a:spcPct val="107000"/>
                        </a:lnSpc>
                        <a:spcBef>
                          <a:spcPts val="0"/>
                        </a:spcBef>
                        <a:spcAft>
                          <a:spcPts val="0"/>
                        </a:spcAft>
                        <a:buNone/>
                      </a:pPr>
                      <a:r>
                        <a:rPr lang="en-US" sz="1100" u="none" strike="noStrike" cap="none">
                          <a:solidFill>
                            <a:schemeClr val="dk1"/>
                          </a:solidFill>
                          <a:latin typeface="Open Sans"/>
                          <a:ea typeface="Open Sans"/>
                          <a:cs typeface="Open Sans"/>
                          <a:sym typeface="Open Sans"/>
                        </a:rPr>
                        <a:t>President</a:t>
                      </a:r>
                      <a:endParaRPr>
                        <a:solidFill>
                          <a:schemeClr val="dk1"/>
                        </a:solidFill>
                      </a:endParaRPr>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solidFill>
                      <a:srgbClr val="E8ECF4"/>
                    </a:solidFill>
                  </a:tcPr>
                </a:tc>
                <a:tc>
                  <a:txBody>
                    <a:bodyPr/>
                    <a:lstStyle/>
                    <a:p>
                      <a:pPr marL="0" marR="0" lvl="0" indent="0" algn="l" rtl="0">
                        <a:lnSpc>
                          <a:spcPct val="107000"/>
                        </a:lnSpc>
                        <a:spcBef>
                          <a:spcPts val="0"/>
                        </a:spcBef>
                        <a:spcAft>
                          <a:spcPts val="0"/>
                        </a:spcAft>
                        <a:buNone/>
                      </a:pPr>
                      <a:r>
                        <a:rPr lang="en-US" sz="1100" u="none" strike="noStrike" cap="none">
                          <a:latin typeface="Open Sans"/>
                          <a:ea typeface="Open Sans"/>
                          <a:cs typeface="Open Sans"/>
                          <a:sym typeface="Open Sans"/>
                        </a:rPr>
                        <a:t>Quarterly</a:t>
                      </a:r>
                      <a:endParaRPr/>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100" u="none" strike="noStrike" cap="none">
                          <a:latin typeface="Open Sans"/>
                          <a:ea typeface="Open Sans"/>
                          <a:cs typeface="Open Sans"/>
                          <a:sym typeface="Open Sans"/>
                        </a:rPr>
                        <a:t>Allocates available funds to units</a:t>
                      </a:r>
                      <a:endParaRPr/>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14"/>
                  </a:ext>
                </a:extLst>
              </a:tr>
              <a:tr h="199075">
                <a:tc>
                  <a:txBody>
                    <a:bodyPr/>
                    <a:lstStyle/>
                    <a:p>
                      <a:pPr marL="0" marR="0" lvl="0" indent="0" algn="l" rtl="0">
                        <a:lnSpc>
                          <a:spcPct val="107000"/>
                        </a:lnSpc>
                        <a:spcBef>
                          <a:spcPts val="0"/>
                        </a:spcBef>
                        <a:spcAft>
                          <a:spcPts val="0"/>
                        </a:spcAft>
                        <a:buNone/>
                      </a:pPr>
                      <a:r>
                        <a:rPr lang="en-US" sz="1100" u="none" strike="noStrike" cap="none">
                          <a:solidFill>
                            <a:schemeClr val="dk1"/>
                          </a:solidFill>
                          <a:latin typeface="Open Sans"/>
                          <a:ea typeface="Open Sans"/>
                          <a:cs typeface="Open Sans"/>
                          <a:sym typeface="Open Sans"/>
                        </a:rPr>
                        <a:t>Unit</a:t>
                      </a:r>
                      <a:endParaRPr>
                        <a:solidFill>
                          <a:schemeClr val="dk1"/>
                        </a:solidFill>
                      </a:endParaRPr>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solidFill>
                      <a:srgbClr val="CFD7E7"/>
                    </a:solidFill>
                  </a:tcPr>
                </a:tc>
                <a:tc>
                  <a:txBody>
                    <a:bodyPr/>
                    <a:lstStyle/>
                    <a:p>
                      <a:pPr marL="0" marR="0" lvl="0" indent="0" algn="l" rtl="0">
                        <a:lnSpc>
                          <a:spcPct val="107000"/>
                        </a:lnSpc>
                        <a:spcBef>
                          <a:spcPts val="0"/>
                        </a:spcBef>
                        <a:spcAft>
                          <a:spcPts val="0"/>
                        </a:spcAft>
                        <a:buNone/>
                      </a:pPr>
                      <a:r>
                        <a:rPr lang="en-US" sz="1100" u="none" strike="noStrike" cap="none">
                          <a:latin typeface="Open Sans"/>
                          <a:ea typeface="Open Sans"/>
                          <a:cs typeface="Open Sans"/>
                          <a:sym typeface="Open Sans"/>
                        </a:rPr>
                        <a:t>As needed</a:t>
                      </a:r>
                      <a:endParaRPr/>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100" u="none" strike="noStrike" cap="none">
                          <a:latin typeface="Open Sans"/>
                          <a:ea typeface="Open Sans"/>
                          <a:cs typeface="Open Sans"/>
                          <a:sym typeface="Open Sans"/>
                        </a:rPr>
                        <a:t>Requests a new budget number for new allocation</a:t>
                      </a:r>
                      <a:endParaRPr/>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15"/>
                  </a:ext>
                </a:extLst>
              </a:tr>
              <a:tr h="75575">
                <a:tc>
                  <a:txBody>
                    <a:bodyPr/>
                    <a:lstStyle/>
                    <a:p>
                      <a:pPr marL="0" marR="0" lvl="0" indent="0" algn="l" rtl="0">
                        <a:lnSpc>
                          <a:spcPct val="107000"/>
                        </a:lnSpc>
                        <a:spcBef>
                          <a:spcPts val="0"/>
                        </a:spcBef>
                        <a:spcAft>
                          <a:spcPts val="0"/>
                        </a:spcAft>
                        <a:buNone/>
                      </a:pPr>
                      <a:endParaRPr sz="800" u="none" strike="noStrike" cap="none">
                        <a:latin typeface="Calibri"/>
                        <a:ea typeface="Calibri"/>
                        <a:cs typeface="Calibri"/>
                        <a:sym typeface="Calibri"/>
                      </a:endParaRPr>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solidFill>
                      <a:schemeClr val="dk1"/>
                    </a:solidFill>
                  </a:tcPr>
                </a:tc>
                <a:tc>
                  <a:txBody>
                    <a:bodyPr/>
                    <a:lstStyle/>
                    <a:p>
                      <a:pPr marL="0" marR="0" lvl="0" indent="0" algn="l" rtl="0">
                        <a:lnSpc>
                          <a:spcPct val="107000"/>
                        </a:lnSpc>
                        <a:spcBef>
                          <a:spcPts val="0"/>
                        </a:spcBef>
                        <a:spcAft>
                          <a:spcPts val="0"/>
                        </a:spcAft>
                        <a:buNone/>
                      </a:pPr>
                      <a:endParaRPr sz="800" u="none" strike="noStrike" cap="none">
                        <a:latin typeface="Calibri"/>
                        <a:ea typeface="Calibri"/>
                        <a:cs typeface="Calibri"/>
                        <a:sym typeface="Calibri"/>
                      </a:endParaRPr>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solidFill>
                      <a:schemeClr val="dk1"/>
                    </a:solidFill>
                  </a:tcPr>
                </a:tc>
                <a:tc>
                  <a:txBody>
                    <a:bodyPr/>
                    <a:lstStyle/>
                    <a:p>
                      <a:pPr marL="0" marR="0" lvl="0" indent="0" algn="l" rtl="0">
                        <a:lnSpc>
                          <a:spcPct val="107000"/>
                        </a:lnSpc>
                        <a:spcBef>
                          <a:spcPts val="0"/>
                        </a:spcBef>
                        <a:spcAft>
                          <a:spcPts val="0"/>
                        </a:spcAft>
                        <a:buNone/>
                      </a:pPr>
                      <a:endParaRPr sz="800" u="none" strike="noStrike" cap="none">
                        <a:latin typeface="Calibri"/>
                        <a:ea typeface="Calibri"/>
                        <a:cs typeface="Calibri"/>
                        <a:sym typeface="Calibri"/>
                      </a:endParaRPr>
                    </a:p>
                  </a:txBody>
                  <a:tcPr marL="68575" marR="68575" marT="0" marB="0">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solidFill>
                      <a:schemeClr val="dk1"/>
                    </a:solidFill>
                  </a:tcPr>
                </a:tc>
                <a:extLst>
                  <a:ext uri="{0D108BD9-81ED-4DB2-BD59-A6C34878D82A}">
                    <a16:rowId xmlns:a16="http://schemas.microsoft.com/office/drawing/2014/main" val="10016"/>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99"/>
        <p:cNvGrpSpPr/>
        <p:nvPr/>
      </p:nvGrpSpPr>
      <p:grpSpPr>
        <a:xfrm>
          <a:off x="0" y="0"/>
          <a:ext cx="0" cy="0"/>
          <a:chOff x="0" y="0"/>
          <a:chExt cx="0" cy="0"/>
        </a:xfrm>
      </p:grpSpPr>
      <p:sp>
        <p:nvSpPr>
          <p:cNvPr id="500" name="Google Shape;500;p86"/>
          <p:cNvSpPr txBox="1">
            <a:spLocks noGrp="1"/>
          </p:cNvSpPr>
          <p:nvPr>
            <p:ph type="body" idx="1"/>
          </p:nvPr>
        </p:nvSpPr>
        <p:spPr>
          <a:xfrm>
            <a:off x="338100" y="1676400"/>
            <a:ext cx="8384700" cy="4015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4B2E83"/>
              </a:buClr>
              <a:buSzPts val="3000"/>
              <a:buFont typeface="Arial"/>
              <a:buNone/>
            </a:pPr>
            <a:endParaRPr sz="2400" b="0" i="0" u="none" strike="noStrike" cap="none">
              <a:solidFill>
                <a:srgbClr val="33006F"/>
              </a:solidFill>
              <a:latin typeface="Open Sans"/>
              <a:ea typeface="Open Sans"/>
              <a:cs typeface="Open Sans"/>
              <a:sym typeface="Open Sans"/>
            </a:endParaRPr>
          </a:p>
          <a:p>
            <a:pPr marL="457200" marR="0" lvl="0" indent="-381000" algn="l" rtl="0">
              <a:lnSpc>
                <a:spcPct val="115000"/>
              </a:lnSpc>
              <a:spcBef>
                <a:spcPts val="0"/>
              </a:spcBef>
              <a:spcAft>
                <a:spcPts val="0"/>
              </a:spcAft>
              <a:buClr>
                <a:schemeClr val="dk1"/>
              </a:buClr>
              <a:buSzPts val="2400"/>
              <a:buFont typeface="Open Sans"/>
              <a:buChar char="&gt;"/>
            </a:pPr>
            <a:r>
              <a:rPr lang="en-US" sz="2400" b="0" i="0" u="none" strike="noStrike" cap="none">
                <a:solidFill>
                  <a:srgbClr val="33006F"/>
                </a:solidFill>
                <a:latin typeface="Open Sans"/>
                <a:ea typeface="Open Sans"/>
                <a:cs typeface="Open Sans"/>
                <a:sym typeface="Open Sans"/>
              </a:rPr>
              <a:t>An RPPR is a </a:t>
            </a:r>
            <a:r>
              <a:rPr lang="en-US" sz="2400" b="0" i="0" u="sng" strike="noStrike" cap="none">
                <a:solidFill>
                  <a:schemeClr val="hlink"/>
                </a:solidFill>
                <a:latin typeface="Open Sans"/>
                <a:ea typeface="Open Sans"/>
                <a:cs typeface="Open Sans"/>
                <a:sym typeface="Open Sans"/>
                <a:hlinkClick r:id="rId3"/>
              </a:rPr>
              <a:t>uniform progress report</a:t>
            </a:r>
            <a:r>
              <a:rPr lang="en-US" sz="2400" b="0" i="0" u="none" strike="noStrike" cap="none">
                <a:solidFill>
                  <a:srgbClr val="33006F"/>
                </a:solidFill>
                <a:latin typeface="Open Sans"/>
                <a:ea typeface="Open Sans"/>
                <a:cs typeface="Open Sans"/>
                <a:sym typeface="Open Sans"/>
              </a:rPr>
              <a:t> format used by federal agencies, that PIs fill out</a:t>
            </a:r>
            <a:endParaRPr sz="2400" b="0" i="0" u="none" strike="noStrike" cap="none">
              <a:solidFill>
                <a:srgbClr val="33006F"/>
              </a:solidFill>
              <a:latin typeface="Open Sans"/>
              <a:ea typeface="Open Sans"/>
              <a:cs typeface="Open Sans"/>
              <a:sym typeface="Open Sans"/>
            </a:endParaRPr>
          </a:p>
          <a:p>
            <a:pPr marL="0" marR="0" lvl="0" indent="0" algn="l" rtl="0">
              <a:lnSpc>
                <a:spcPct val="115000"/>
              </a:lnSpc>
              <a:spcBef>
                <a:spcPts val="0"/>
              </a:spcBef>
              <a:spcAft>
                <a:spcPts val="0"/>
              </a:spcAft>
              <a:buClr>
                <a:srgbClr val="4B2E83"/>
              </a:buClr>
              <a:buSzPts val="3000"/>
              <a:buFont typeface="Arial"/>
              <a:buNone/>
            </a:pPr>
            <a:endParaRPr sz="2400" b="0" i="0" u="none" strike="noStrike" cap="none">
              <a:solidFill>
                <a:srgbClr val="33006F"/>
              </a:solidFill>
              <a:latin typeface="Open Sans"/>
              <a:ea typeface="Open Sans"/>
              <a:cs typeface="Open Sans"/>
              <a:sym typeface="Open Sans"/>
            </a:endParaRPr>
          </a:p>
          <a:p>
            <a:pPr marL="457200" marR="0" lvl="0" indent="-381000" algn="l" rtl="0">
              <a:lnSpc>
                <a:spcPct val="115000"/>
              </a:lnSpc>
              <a:spcBef>
                <a:spcPts val="0"/>
              </a:spcBef>
              <a:spcAft>
                <a:spcPts val="0"/>
              </a:spcAft>
              <a:buClr>
                <a:srgbClr val="33006F"/>
              </a:buClr>
              <a:buSzPts val="2400"/>
              <a:buFont typeface="Arial"/>
              <a:buChar char="&gt;"/>
            </a:pPr>
            <a:r>
              <a:rPr lang="en-US" sz="2400" b="0" i="0" u="none" strike="noStrike" cap="none">
                <a:solidFill>
                  <a:srgbClr val="33006F"/>
                </a:solidFill>
                <a:latin typeface="Open Sans"/>
                <a:ea typeface="Open Sans"/>
                <a:cs typeface="Open Sans"/>
                <a:sym typeface="Open Sans"/>
              </a:rPr>
              <a:t>NIH Streamlined Noncompeting Award Process (SNAP) eligible awards allow automatic carryover of balances into next budget year, typically “R” and “K” series. </a:t>
            </a:r>
            <a:endParaRPr sz="2400" b="0" i="0" u="none" strike="noStrike" cap="none">
              <a:solidFill>
                <a:srgbClr val="33006F"/>
              </a:solidFill>
              <a:latin typeface="Open Sans"/>
              <a:ea typeface="Open Sans"/>
              <a:cs typeface="Open Sans"/>
              <a:sym typeface="Open Sans"/>
            </a:endParaRPr>
          </a:p>
          <a:p>
            <a:pPr marL="0" marR="0" lvl="0" indent="0" algn="l" rtl="0">
              <a:lnSpc>
                <a:spcPct val="115000"/>
              </a:lnSpc>
              <a:spcBef>
                <a:spcPts val="0"/>
              </a:spcBef>
              <a:spcAft>
                <a:spcPts val="0"/>
              </a:spcAft>
              <a:buClr>
                <a:srgbClr val="4B2E83"/>
              </a:buClr>
              <a:buSzPts val="3000"/>
              <a:buFont typeface="Arial"/>
              <a:buNone/>
            </a:pPr>
            <a:endParaRPr sz="2400" b="0" i="0" u="none" strike="noStrike" cap="none">
              <a:solidFill>
                <a:srgbClr val="33006F"/>
              </a:solidFill>
              <a:latin typeface="Open Sans"/>
              <a:ea typeface="Open Sans"/>
              <a:cs typeface="Open Sans"/>
              <a:sym typeface="Open Sans"/>
            </a:endParaRPr>
          </a:p>
          <a:p>
            <a:pPr marL="457200" marR="0" lvl="0" indent="-381000" algn="l" rtl="0">
              <a:lnSpc>
                <a:spcPct val="115000"/>
              </a:lnSpc>
              <a:spcBef>
                <a:spcPts val="0"/>
              </a:spcBef>
              <a:spcAft>
                <a:spcPts val="0"/>
              </a:spcAft>
              <a:buClr>
                <a:srgbClr val="33006F"/>
              </a:buClr>
              <a:buSzPts val="2400"/>
              <a:buFont typeface="Arial"/>
              <a:buChar char="&gt;"/>
            </a:pPr>
            <a:r>
              <a:rPr lang="en-US" sz="2400" b="0" i="0" u="none" strike="noStrike" cap="none">
                <a:solidFill>
                  <a:srgbClr val="33006F"/>
                </a:solidFill>
                <a:latin typeface="Open Sans"/>
                <a:ea typeface="Open Sans"/>
                <a:cs typeface="Open Sans"/>
                <a:sym typeface="Open Sans"/>
              </a:rPr>
              <a:t>GrantTracker indicates “SNAP” eligible awards</a:t>
            </a:r>
            <a:endParaRPr sz="2400" b="0" i="0" u="none" strike="noStrike" cap="none">
              <a:solidFill>
                <a:srgbClr val="33006F"/>
              </a:solidFill>
              <a:latin typeface="Open Sans"/>
              <a:ea typeface="Open Sans"/>
              <a:cs typeface="Open Sans"/>
              <a:sym typeface="Open Sans"/>
            </a:endParaRPr>
          </a:p>
          <a:p>
            <a:pPr marL="0" marR="0" lvl="0" indent="0" algn="l" rtl="0">
              <a:lnSpc>
                <a:spcPct val="115000"/>
              </a:lnSpc>
              <a:spcBef>
                <a:spcPts val="0"/>
              </a:spcBef>
              <a:spcAft>
                <a:spcPts val="0"/>
              </a:spcAft>
              <a:buClr>
                <a:srgbClr val="4B2E83"/>
              </a:buClr>
              <a:buSzPts val="3000"/>
              <a:buFont typeface="Arial"/>
              <a:buNone/>
            </a:pPr>
            <a:endParaRPr sz="1800" b="0" i="0" u="none" strike="noStrike" cap="none">
              <a:solidFill>
                <a:srgbClr val="33006F"/>
              </a:solidFill>
              <a:latin typeface="Open Sans"/>
              <a:ea typeface="Open Sans"/>
              <a:cs typeface="Open Sans"/>
              <a:sym typeface="Open Sans"/>
            </a:endParaRPr>
          </a:p>
          <a:p>
            <a:pPr marL="0" marR="0" lvl="0" indent="0" algn="l" rtl="0">
              <a:lnSpc>
                <a:spcPct val="115000"/>
              </a:lnSpc>
              <a:spcBef>
                <a:spcPts val="0"/>
              </a:spcBef>
              <a:spcAft>
                <a:spcPts val="0"/>
              </a:spcAft>
              <a:buClr>
                <a:srgbClr val="4B2E83"/>
              </a:buClr>
              <a:buSzPts val="3000"/>
              <a:buFont typeface="Arial"/>
              <a:buNone/>
            </a:pPr>
            <a:endParaRPr sz="1800" b="0" i="0" u="none" strike="noStrike" cap="none">
              <a:solidFill>
                <a:srgbClr val="33006F"/>
              </a:solidFill>
              <a:latin typeface="Open Sans"/>
              <a:ea typeface="Open Sans"/>
              <a:cs typeface="Open Sans"/>
              <a:sym typeface="Open Sans"/>
            </a:endParaRPr>
          </a:p>
        </p:txBody>
      </p:sp>
      <p:sp>
        <p:nvSpPr>
          <p:cNvPr id="501" name="Google Shape;501;p86"/>
          <p:cNvSpPr txBox="1">
            <a:spLocks noGrp="1"/>
          </p:cNvSpPr>
          <p:nvPr>
            <p:ph type="body" idx="2"/>
          </p:nvPr>
        </p:nvSpPr>
        <p:spPr>
          <a:xfrm>
            <a:off x="550050" y="213400"/>
            <a:ext cx="7274400" cy="6189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00"/>
              </a:spcBef>
              <a:spcAft>
                <a:spcPts val="0"/>
              </a:spcAft>
              <a:buClr>
                <a:srgbClr val="33006F"/>
              </a:buClr>
              <a:buSzPts val="3000"/>
              <a:buFont typeface="Arial"/>
              <a:buNone/>
            </a:pPr>
            <a:r>
              <a:rPr lang="en-US" sz="3000" b="0" i="0" u="none" strike="noStrike" cap="none">
                <a:solidFill>
                  <a:srgbClr val="33006F"/>
                </a:solidFill>
                <a:latin typeface="Open Sans"/>
                <a:ea typeface="Open Sans"/>
                <a:cs typeface="Open Sans"/>
                <a:sym typeface="Open Sans"/>
              </a:rPr>
              <a:t>What is an RPPR? </a:t>
            </a:r>
            <a:endParaRPr sz="3000" b="0" i="0" u="none" strike="noStrike" cap="none">
              <a:solidFill>
                <a:srgbClr val="33006F"/>
              </a:solidFill>
              <a:latin typeface="Open Sans"/>
              <a:ea typeface="Open Sans"/>
              <a:cs typeface="Open Sans"/>
              <a:sym typeface="Open Sans"/>
            </a:endParaRPr>
          </a:p>
          <a:p>
            <a:pPr marL="0" marR="0" lvl="0" indent="0" algn="l" rtl="0">
              <a:lnSpc>
                <a:spcPct val="90000"/>
              </a:lnSpc>
              <a:spcBef>
                <a:spcPts val="600"/>
              </a:spcBef>
              <a:spcAft>
                <a:spcPts val="0"/>
              </a:spcAft>
              <a:buClr>
                <a:srgbClr val="33006F"/>
              </a:buClr>
              <a:buSzPts val="3000"/>
              <a:buFont typeface="Arial"/>
              <a:buNone/>
            </a:pPr>
            <a:r>
              <a:rPr lang="en-US" sz="3000" b="0" i="0" u="none" strike="noStrike" cap="none">
                <a:solidFill>
                  <a:srgbClr val="33006F"/>
                </a:solidFill>
                <a:latin typeface="Open Sans"/>
                <a:ea typeface="Open Sans"/>
                <a:cs typeface="Open Sans"/>
                <a:sym typeface="Open Sans"/>
              </a:rPr>
              <a:t>How to Identify SNAP eligible RPPR</a:t>
            </a:r>
            <a:endParaRPr sz="3000" b="0" i="0" u="none" strike="noStrike" cap="none">
              <a:solidFill>
                <a:srgbClr val="33006F"/>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113"/>
          <p:cNvSpPr txBox="1">
            <a:spLocks noGrp="1"/>
          </p:cNvSpPr>
          <p:nvPr>
            <p:ph type="body" idx="1"/>
          </p:nvPr>
        </p:nvSpPr>
        <p:spPr>
          <a:xfrm>
            <a:off x="659305" y="2399368"/>
            <a:ext cx="8197114" cy="38100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FFFF"/>
              </a:buClr>
              <a:buSzPts val="1000"/>
              <a:buFont typeface="Merriweather Sans"/>
              <a:buNone/>
            </a:pPr>
            <a:endParaRPr sz="1000" b="1" i="0" u="none" strike="noStrike" cap="none">
              <a:solidFill>
                <a:srgbClr val="FFFFFF"/>
              </a:solidFill>
              <a:latin typeface="Open Sans"/>
              <a:ea typeface="Open Sans"/>
              <a:cs typeface="Open Sans"/>
              <a:sym typeface="Open Sans"/>
            </a:endParaRPr>
          </a:p>
          <a:p>
            <a:pPr marL="0" marR="0" lvl="0" indent="0" algn="l" rtl="0">
              <a:spcBef>
                <a:spcPts val="480"/>
              </a:spcBef>
              <a:spcAft>
                <a:spcPts val="0"/>
              </a:spcAft>
              <a:buClr>
                <a:srgbClr val="FFFFFF"/>
              </a:buClr>
              <a:buSzPts val="2400"/>
              <a:buFont typeface="Merriweather Sans"/>
              <a:buNone/>
            </a:pPr>
            <a:r>
              <a:rPr lang="en-US" sz="2400" b="1" i="0" u="none" strike="noStrike" cap="none">
                <a:solidFill>
                  <a:srgbClr val="FFFFFF"/>
                </a:solidFill>
                <a:latin typeface="Open Sans"/>
                <a:ea typeface="Open Sans"/>
                <a:cs typeface="Open Sans"/>
                <a:sym typeface="Open Sans"/>
              </a:rPr>
              <a:t>	Michael Visaya</a:t>
            </a:r>
            <a:endParaRPr/>
          </a:p>
          <a:p>
            <a:pPr marL="0" marR="0" lvl="0" indent="0" algn="l" rtl="0">
              <a:spcBef>
                <a:spcPts val="360"/>
              </a:spcBef>
              <a:spcAft>
                <a:spcPts val="0"/>
              </a:spcAft>
              <a:buClr>
                <a:srgbClr val="FFFFFF"/>
              </a:buClr>
              <a:buSzPts val="1800"/>
              <a:buFont typeface="Merriweather Sans"/>
              <a:buNone/>
            </a:pPr>
            <a:r>
              <a:rPr lang="en-US" sz="1800" b="1" i="0" u="none" strike="noStrike" cap="none">
                <a:solidFill>
                  <a:srgbClr val="FFFFFF"/>
                </a:solidFill>
                <a:latin typeface="Open Sans"/>
                <a:ea typeface="Open Sans"/>
                <a:cs typeface="Open Sans"/>
                <a:sym typeface="Open Sans"/>
              </a:rPr>
              <a:t>	Senior Director, Information Management</a:t>
            </a:r>
            <a:endParaRPr/>
          </a:p>
          <a:p>
            <a:pPr marL="0" marR="0" lvl="0" indent="0" algn="l" rtl="0">
              <a:spcBef>
                <a:spcPts val="360"/>
              </a:spcBef>
              <a:spcAft>
                <a:spcPts val="0"/>
              </a:spcAft>
              <a:buClr>
                <a:srgbClr val="FFFFFF"/>
              </a:buClr>
              <a:buSzPts val="1800"/>
              <a:buFont typeface="Merriweather Sans"/>
              <a:buNone/>
            </a:pPr>
            <a:r>
              <a:rPr lang="en-US" sz="1800" b="1" i="0" u="none" strike="noStrike" cap="none">
                <a:solidFill>
                  <a:srgbClr val="FFFFFF"/>
                </a:solidFill>
                <a:latin typeface="Open Sans"/>
                <a:ea typeface="Open Sans"/>
                <a:cs typeface="Open Sans"/>
                <a:sym typeface="Open Sans"/>
              </a:rPr>
              <a:t>	visaya@uw.edu</a:t>
            </a:r>
            <a:endParaRPr/>
          </a:p>
          <a:p>
            <a:pPr marL="0" marR="0" lvl="0" indent="0" algn="l" rtl="0">
              <a:spcBef>
                <a:spcPts val="280"/>
              </a:spcBef>
              <a:spcAft>
                <a:spcPts val="0"/>
              </a:spcAft>
              <a:buClr>
                <a:srgbClr val="FFFFFF"/>
              </a:buClr>
              <a:buSzPts val="1400"/>
              <a:buFont typeface="Merriweather Sans"/>
              <a:buNone/>
            </a:pPr>
            <a:r>
              <a:rPr lang="en-US" sz="1400" b="1" i="0" u="none" strike="noStrike" cap="none">
                <a:solidFill>
                  <a:srgbClr val="FFFFFF"/>
                </a:solidFill>
                <a:latin typeface="Open Sans"/>
                <a:ea typeface="Open Sans"/>
                <a:cs typeface="Open Sans"/>
                <a:sym typeface="Open Sans"/>
              </a:rPr>
              <a:t>	221-6712</a:t>
            </a:r>
            <a:endParaRPr/>
          </a:p>
          <a:p>
            <a:pPr marL="0" marR="0" lvl="0" indent="0" algn="l" rtl="0">
              <a:spcBef>
                <a:spcPts val="480"/>
              </a:spcBef>
              <a:spcAft>
                <a:spcPts val="0"/>
              </a:spcAft>
              <a:buClr>
                <a:srgbClr val="FFFFFF"/>
              </a:buClr>
              <a:buSzPts val="2400"/>
              <a:buFont typeface="Merriweather Sans"/>
              <a:buNone/>
            </a:pPr>
            <a:endParaRPr sz="2400" b="1" i="0" u="none" strike="noStrike" cap="none">
              <a:solidFill>
                <a:srgbClr val="FFFFFF"/>
              </a:solidFill>
              <a:latin typeface="Open Sans"/>
              <a:ea typeface="Open Sans"/>
              <a:cs typeface="Open Sans"/>
              <a:sym typeface="Open Sans"/>
            </a:endParaRPr>
          </a:p>
          <a:p>
            <a:pPr marL="0" marR="0" lvl="0" indent="0" algn="l" rtl="0">
              <a:spcBef>
                <a:spcPts val="480"/>
              </a:spcBef>
              <a:spcAft>
                <a:spcPts val="0"/>
              </a:spcAft>
              <a:buClr>
                <a:srgbClr val="FFFFFF"/>
              </a:buClr>
              <a:buSzPts val="2400"/>
              <a:buFont typeface="Merriweather Sans"/>
              <a:buNone/>
            </a:pPr>
            <a:r>
              <a:rPr lang="en-US" sz="2400" b="1" i="0" u="none" strike="noStrike" cap="none">
                <a:solidFill>
                  <a:srgbClr val="FFFFFF"/>
                </a:solidFill>
                <a:latin typeface="Open Sans"/>
                <a:ea typeface="Open Sans"/>
                <a:cs typeface="Open Sans"/>
                <a:sym typeface="Open Sans"/>
              </a:rPr>
              <a:t>	Tobin Eckholt</a:t>
            </a:r>
            <a:endParaRPr/>
          </a:p>
          <a:p>
            <a:pPr marL="0" marR="0" lvl="0" indent="0" algn="l" rtl="0">
              <a:spcBef>
                <a:spcPts val="360"/>
              </a:spcBef>
              <a:spcAft>
                <a:spcPts val="0"/>
              </a:spcAft>
              <a:buClr>
                <a:srgbClr val="FFFFFF"/>
              </a:buClr>
              <a:buSzPts val="1800"/>
              <a:buFont typeface="Merriweather Sans"/>
              <a:buNone/>
            </a:pPr>
            <a:r>
              <a:rPr lang="en-US" sz="1800" b="1" i="0" u="none" strike="noStrike" cap="none">
                <a:solidFill>
                  <a:srgbClr val="FFFFFF"/>
                </a:solidFill>
                <a:latin typeface="Open Sans"/>
                <a:ea typeface="Open Sans"/>
                <a:cs typeface="Open Sans"/>
                <a:sym typeface="Open Sans"/>
              </a:rPr>
              <a:t>	Director, Gift Services </a:t>
            </a:r>
            <a:endParaRPr/>
          </a:p>
          <a:p>
            <a:pPr marL="0" marR="0" lvl="0" indent="0" algn="l" rtl="0">
              <a:spcBef>
                <a:spcPts val="360"/>
              </a:spcBef>
              <a:spcAft>
                <a:spcPts val="0"/>
              </a:spcAft>
              <a:buClr>
                <a:srgbClr val="FFFFFF"/>
              </a:buClr>
              <a:buSzPts val="1800"/>
              <a:buFont typeface="Merriweather Sans"/>
              <a:buNone/>
            </a:pPr>
            <a:r>
              <a:rPr lang="en-US" sz="1800" b="1" i="0" u="none" strike="noStrike" cap="none">
                <a:solidFill>
                  <a:srgbClr val="FFFFFF"/>
                </a:solidFill>
                <a:latin typeface="Open Sans"/>
                <a:ea typeface="Open Sans"/>
                <a:cs typeface="Open Sans"/>
                <a:sym typeface="Open Sans"/>
              </a:rPr>
              <a:t>	teckholt@uw.edu </a:t>
            </a:r>
            <a:endParaRPr/>
          </a:p>
          <a:p>
            <a:pPr marL="0" marR="0" lvl="0" indent="0" algn="l" rtl="0">
              <a:spcBef>
                <a:spcPts val="280"/>
              </a:spcBef>
              <a:spcAft>
                <a:spcPts val="0"/>
              </a:spcAft>
              <a:buClr>
                <a:srgbClr val="FFFFFF"/>
              </a:buClr>
              <a:buSzPts val="1400"/>
              <a:buFont typeface="Merriweather Sans"/>
              <a:buNone/>
            </a:pPr>
            <a:r>
              <a:rPr lang="en-US" sz="1400" b="1" i="0" u="none" strike="noStrike" cap="none">
                <a:solidFill>
                  <a:srgbClr val="FFFFFF"/>
                </a:solidFill>
                <a:latin typeface="Open Sans"/>
                <a:ea typeface="Open Sans"/>
                <a:cs typeface="Open Sans"/>
                <a:sym typeface="Open Sans"/>
              </a:rPr>
              <a:t>	685-9860</a:t>
            </a:r>
            <a:endParaRPr sz="1400" b="1" i="0" u="none" strike="noStrike" cap="none">
              <a:solidFill>
                <a:srgbClr val="FFFFFF"/>
              </a:solidFill>
              <a:latin typeface="Open Sans"/>
              <a:ea typeface="Open Sans"/>
              <a:cs typeface="Open Sans"/>
              <a:sym typeface="Open Sans"/>
            </a:endParaRPr>
          </a:p>
        </p:txBody>
      </p:sp>
      <p:sp>
        <p:nvSpPr>
          <p:cNvPr id="696" name="Google Shape;696;p113"/>
          <p:cNvSpPr txBox="1">
            <a:spLocks noGrp="1"/>
          </p:cNvSpPr>
          <p:nvPr>
            <p:ph type="body" idx="2"/>
          </p:nvPr>
        </p:nvSpPr>
        <p:spPr>
          <a:xfrm>
            <a:off x="671757" y="1730667"/>
            <a:ext cx="8184662" cy="4111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QUESTIONS?</a:t>
            </a:r>
            <a:endParaRPr sz="2400" b="0" i="0" u="none" strike="noStrike" cap="none">
              <a:solidFill>
                <a:srgbClr val="FFFFFF"/>
              </a:solidFill>
              <a:latin typeface="Arial"/>
              <a:ea typeface="Arial"/>
              <a:cs typeface="Arial"/>
              <a:sym typeface="Arial"/>
            </a:endParaRPr>
          </a:p>
        </p:txBody>
      </p:sp>
      <p:sp>
        <p:nvSpPr>
          <p:cNvPr id="697" name="Google Shape;697;p113"/>
          <p:cNvSpPr txBox="1">
            <a:spLocks noGrp="1"/>
          </p:cNvSpPr>
          <p:nvPr>
            <p:ph type="title"/>
          </p:nvPr>
        </p:nvSpPr>
        <p:spPr>
          <a:xfrm>
            <a:off x="671757" y="365069"/>
            <a:ext cx="8184662" cy="99844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2"/>
              </a:buClr>
              <a:buSzPts val="3000"/>
              <a:buFont typeface="Encode Sans Black"/>
              <a:buNone/>
            </a:pPr>
            <a:r>
              <a:rPr lang="en-US" sz="3000" b="1" i="0" u="none" strike="noStrike" cap="none">
                <a:solidFill>
                  <a:schemeClr val="lt2"/>
                </a:solidFill>
                <a:latin typeface="Encode Sans Black"/>
                <a:ea typeface="Encode Sans Black"/>
                <a:cs typeface="Encode Sans Black"/>
                <a:sym typeface="Encode Sans Black"/>
              </a:rPr>
              <a:t>GIFT ASSESSMENT</a:t>
            </a:r>
            <a:endParaRPr sz="3000" b="1" i="0" u="none" strike="noStrike" cap="none">
              <a:solidFill>
                <a:schemeClr val="lt2"/>
              </a:solidFill>
              <a:latin typeface="Encode Sans Black"/>
              <a:ea typeface="Encode Sans Black"/>
              <a:cs typeface="Encode Sans Black"/>
              <a:sym typeface="Encode Sans Black"/>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114"/>
          <p:cNvSpPr txBox="1">
            <a:spLocks noGrp="1"/>
          </p:cNvSpPr>
          <p:nvPr>
            <p:ph type="body" idx="1"/>
          </p:nvPr>
        </p:nvSpPr>
        <p:spPr>
          <a:xfrm>
            <a:off x="692029" y="1640263"/>
            <a:ext cx="6972300" cy="159313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3"/>
              </a:buClr>
              <a:buSzPts val="5000"/>
              <a:buFont typeface="Arial"/>
              <a:buNone/>
            </a:pPr>
            <a:r>
              <a:rPr lang="en-US" sz="5000" b="0" i="0" u="none" strike="noStrike" cap="none">
                <a:solidFill>
                  <a:schemeClr val="accent3"/>
                </a:solidFill>
                <a:latin typeface="Arial"/>
                <a:ea typeface="Arial"/>
                <a:cs typeface="Arial"/>
                <a:sym typeface="Arial"/>
              </a:rPr>
              <a:t>COMPLIANCE CORNER</a:t>
            </a:r>
            <a:endParaRPr/>
          </a:p>
        </p:txBody>
      </p:sp>
      <p:sp>
        <p:nvSpPr>
          <p:cNvPr id="703" name="Google Shape;703;p114"/>
          <p:cNvSpPr txBox="1"/>
          <p:nvPr/>
        </p:nvSpPr>
        <p:spPr>
          <a:xfrm>
            <a:off x="692029" y="4308049"/>
            <a:ext cx="6656731" cy="1812601"/>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FFFFFF"/>
              </a:buClr>
              <a:buSzPts val="2000"/>
              <a:buFont typeface="Arial"/>
              <a:buNone/>
            </a:pPr>
            <a:r>
              <a:rPr lang="en-US" sz="2000" b="0" i="0" u="none" strike="noStrike" cap="none">
                <a:solidFill>
                  <a:srgbClr val="FFFFFF"/>
                </a:solidFill>
                <a:latin typeface="Arial"/>
                <a:ea typeface="Arial"/>
                <a:cs typeface="Arial"/>
                <a:sym typeface="Arial"/>
              </a:rPr>
              <a:t>MRAM</a:t>
            </a:r>
            <a:endParaRPr/>
          </a:p>
          <a:p>
            <a:pPr marL="0" marR="0" lvl="0" indent="0" algn="l" rtl="0">
              <a:lnSpc>
                <a:spcPct val="150000"/>
              </a:lnSpc>
              <a:spcBef>
                <a:spcPts val="320"/>
              </a:spcBef>
              <a:spcAft>
                <a:spcPts val="0"/>
              </a:spcAft>
              <a:buClr>
                <a:srgbClr val="FFFFFF"/>
              </a:buClr>
              <a:buSzPts val="1600"/>
              <a:buFont typeface="Arial"/>
              <a:buNone/>
            </a:pPr>
            <a:r>
              <a:rPr lang="en-US" sz="1600" b="0" i="0" u="none" strike="noStrike" cap="none">
                <a:solidFill>
                  <a:srgbClr val="FFFFFF"/>
                </a:solidFill>
                <a:latin typeface="Arial"/>
                <a:ea typeface="Arial"/>
                <a:cs typeface="Arial"/>
                <a:sym typeface="Arial"/>
              </a:rPr>
              <a:t>July, 2018</a:t>
            </a:r>
            <a:endParaRPr/>
          </a:p>
          <a:p>
            <a:pPr marL="0" marR="0" lvl="0" indent="0" algn="l" rtl="0">
              <a:lnSpc>
                <a:spcPct val="150000"/>
              </a:lnSpc>
              <a:spcBef>
                <a:spcPts val="320"/>
              </a:spcBef>
              <a:spcAft>
                <a:spcPts val="0"/>
              </a:spcAft>
              <a:buClr>
                <a:srgbClr val="FFFFFF"/>
              </a:buClr>
              <a:buSzPts val="1600"/>
              <a:buFont typeface="Arial"/>
              <a:buNone/>
            </a:pPr>
            <a:r>
              <a:rPr lang="en-US" sz="1600" b="0" i="0" u="none" strike="noStrike" cap="none">
                <a:solidFill>
                  <a:srgbClr val="FFFFFF"/>
                </a:solidFill>
                <a:latin typeface="Arial"/>
                <a:ea typeface="Arial"/>
                <a:cs typeface="Arial"/>
                <a:sym typeface="Arial"/>
              </a:rPr>
              <a:t>Andra Sawyer &amp; Matt Gardner</a:t>
            </a:r>
            <a:endParaRPr/>
          </a:p>
          <a:p>
            <a:pPr marL="0" marR="0" lvl="0" indent="0" algn="l" rtl="0">
              <a:lnSpc>
                <a:spcPct val="150000"/>
              </a:lnSpc>
              <a:spcBef>
                <a:spcPts val="320"/>
              </a:spcBef>
              <a:spcAft>
                <a:spcPts val="0"/>
              </a:spcAft>
              <a:buClr>
                <a:srgbClr val="FFFFFF"/>
              </a:buClr>
              <a:buSzPts val="1600"/>
              <a:buFont typeface="Arial"/>
              <a:buNone/>
            </a:pPr>
            <a:r>
              <a:rPr lang="en-US" sz="1600" b="0" i="0" u="none" strike="noStrike" cap="none">
                <a:solidFill>
                  <a:srgbClr val="FFFFFF"/>
                </a:solidFill>
                <a:latin typeface="Arial"/>
                <a:ea typeface="Arial"/>
                <a:cs typeface="Arial"/>
                <a:sym typeface="Arial"/>
              </a:rPr>
              <a:t>Post Award Fiscal Compliance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1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US" sz="3959" b="0" i="0" u="none" strike="noStrike" cap="none">
                <a:solidFill>
                  <a:schemeClr val="dk1"/>
                </a:solidFill>
                <a:latin typeface="Calibri"/>
                <a:ea typeface="Calibri"/>
                <a:cs typeface="Calibri"/>
                <a:sym typeface="Calibri"/>
              </a:rPr>
              <a:t>How to Read the Cost Share Summary Report</a:t>
            </a:r>
            <a:endParaRPr sz="3959" b="0" i="0" u="none" strike="noStrike" cap="none">
              <a:solidFill>
                <a:schemeClr val="dk1"/>
              </a:solidFill>
              <a:latin typeface="Calibri"/>
              <a:ea typeface="Calibri"/>
              <a:cs typeface="Calibri"/>
              <a:sym typeface="Calibri"/>
            </a:endParaRPr>
          </a:p>
        </p:txBody>
      </p:sp>
      <p:sp>
        <p:nvSpPr>
          <p:cNvPr id="709" name="Google Shape;709;p115"/>
          <p:cNvSpPr txBox="1">
            <a:spLocks noGrp="1"/>
          </p:cNvSpPr>
          <p:nvPr>
            <p:ph type="body" idx="3"/>
          </p:nvPr>
        </p:nvSpPr>
        <p:spPr>
          <a:xfrm>
            <a:off x="4645025" y="1535113"/>
            <a:ext cx="4041775" cy="1224712"/>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SzPts val="2400"/>
              <a:buFont typeface="Arial"/>
              <a:buNone/>
            </a:pPr>
            <a:r>
              <a:rPr lang="en-US" sz="2400" b="1" i="0" u="none" strike="noStrike" cap="none">
                <a:solidFill>
                  <a:schemeClr val="dk1"/>
                </a:solidFill>
                <a:latin typeface="Calibri"/>
                <a:ea typeface="Calibri"/>
                <a:cs typeface="Calibri"/>
                <a:sym typeface="Calibri"/>
              </a:rPr>
              <a:t>GCA web: </a:t>
            </a:r>
            <a:r>
              <a:rPr lang="en-US" sz="2400" b="1" i="0" strike="noStrike" cap="none">
                <a:latin typeface="Calibri"/>
                <a:ea typeface="Calibri"/>
                <a:cs typeface="Calibri"/>
                <a:sym typeface="Calibri"/>
              </a:rPr>
              <a:t>http://finance.uw.edu/gca/ cost-share</a:t>
            </a:r>
            <a:endParaRPr sz="2400" b="1" i="0" u="none" strike="noStrike" cap="none">
              <a:solidFill>
                <a:schemeClr val="dk1"/>
              </a:solidFill>
              <a:latin typeface="Calibri"/>
              <a:ea typeface="Calibri"/>
              <a:cs typeface="Calibri"/>
              <a:sym typeface="Calibri"/>
            </a:endParaRPr>
          </a:p>
        </p:txBody>
      </p:sp>
      <p:pic>
        <p:nvPicPr>
          <p:cNvPr id="710" name="Google Shape;710;p115"/>
          <p:cNvPicPr preferRelativeResize="0">
            <a:picLocks noGrp="1"/>
          </p:cNvPicPr>
          <p:nvPr>
            <p:ph type="body" idx="2"/>
          </p:nvPr>
        </p:nvPicPr>
        <p:blipFill rotWithShape="1">
          <a:blip r:embed="rId3">
            <a:alphaModFix/>
          </a:blip>
          <a:srcRect/>
          <a:stretch/>
        </p:blipFill>
        <p:spPr>
          <a:xfrm>
            <a:off x="457200" y="2473629"/>
            <a:ext cx="4040188" cy="2855015"/>
          </a:xfrm>
          <a:prstGeom prst="rect">
            <a:avLst/>
          </a:prstGeom>
          <a:noFill/>
          <a:ln>
            <a:noFill/>
          </a:ln>
        </p:spPr>
      </p:pic>
      <p:pic>
        <p:nvPicPr>
          <p:cNvPr id="711" name="Google Shape;711;p115"/>
          <p:cNvPicPr preferRelativeResize="0">
            <a:picLocks noGrp="1"/>
          </p:cNvPicPr>
          <p:nvPr>
            <p:ph type="body" idx="4"/>
          </p:nvPr>
        </p:nvPicPr>
        <p:blipFill rotWithShape="1">
          <a:blip r:embed="rId4">
            <a:alphaModFix/>
          </a:blip>
          <a:srcRect/>
          <a:stretch/>
        </p:blipFill>
        <p:spPr>
          <a:xfrm>
            <a:off x="4761403" y="3036612"/>
            <a:ext cx="4041775" cy="2122393"/>
          </a:xfrm>
          <a:prstGeom prst="rect">
            <a:avLst/>
          </a:prstGeom>
          <a:noFill/>
          <a:ln>
            <a:noFill/>
          </a:ln>
        </p:spPr>
      </p:pic>
      <p:pic>
        <p:nvPicPr>
          <p:cNvPr id="712" name="Google Shape;712;p115"/>
          <p:cNvPicPr preferRelativeResize="0"/>
          <p:nvPr/>
        </p:nvPicPr>
        <p:blipFill rotWithShape="1">
          <a:blip r:embed="rId5">
            <a:alphaModFix/>
          </a:blip>
          <a:srcRect/>
          <a:stretch/>
        </p:blipFill>
        <p:spPr>
          <a:xfrm>
            <a:off x="650917" y="846138"/>
            <a:ext cx="2064464" cy="156656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116"/>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Cost Share Classes</a:t>
            </a:r>
            <a:endParaRPr sz="3000" b="0" i="0" u="none" strike="noStrike" cap="none">
              <a:solidFill>
                <a:srgbClr val="4B2E83"/>
              </a:solidFill>
              <a:latin typeface="Encode Sans Black"/>
              <a:ea typeface="Encode Sans Black"/>
              <a:cs typeface="Encode Sans Black"/>
              <a:sym typeface="Encode Sans Black"/>
            </a:endParaRPr>
          </a:p>
        </p:txBody>
      </p:sp>
      <p:sp>
        <p:nvSpPr>
          <p:cNvPr id="718" name="Google Shape;718;p116"/>
          <p:cNvSpPr txBox="1">
            <a:spLocks noGrp="1"/>
          </p:cNvSpPr>
          <p:nvPr>
            <p:ph type="body" idx="2"/>
          </p:nvPr>
        </p:nvSpPr>
        <p:spPr>
          <a:xfrm>
            <a:off x="659305" y="2269375"/>
            <a:ext cx="8196210" cy="348284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B2E83"/>
              </a:buClr>
              <a:buSzPts val="2400"/>
              <a:buFont typeface="Merriweather Sans"/>
              <a:buNone/>
            </a:pPr>
            <a:r>
              <a:rPr lang="en-US" sz="2400" b="0" i="0" u="none" strike="noStrike" cap="none">
                <a:solidFill>
                  <a:srgbClr val="4B2E83"/>
                </a:solidFill>
                <a:latin typeface="Open Sans"/>
                <a:ea typeface="Open Sans"/>
                <a:cs typeface="Open Sans"/>
                <a:sym typeface="Open Sans"/>
              </a:rPr>
              <a:t>Offered via CORE:</a:t>
            </a:r>
            <a:endParaRPr sz="2400" b="0" i="0" u="none" strike="noStrike" cap="none">
              <a:solidFill>
                <a:srgbClr val="4B2E83"/>
              </a:solidFill>
              <a:latin typeface="Open Sans"/>
              <a:ea typeface="Open Sans"/>
              <a:cs typeface="Open Sans"/>
              <a:sym typeface="Open Sans"/>
            </a:endParaRPr>
          </a:p>
          <a:p>
            <a:pPr marL="342900" marR="0" lvl="0" indent="-342900" algn="l" rtl="0">
              <a:spcBef>
                <a:spcPts val="480"/>
              </a:spcBef>
              <a:spcAft>
                <a:spcPts val="0"/>
              </a:spcAft>
              <a:buClr>
                <a:srgbClr val="4B2E83"/>
              </a:buClr>
              <a:buSzPts val="2400"/>
              <a:buFont typeface="Arial"/>
              <a:buChar char="•"/>
            </a:pPr>
            <a:r>
              <a:rPr lang="en-US" sz="2400" b="0" i="0" u="none" strike="noStrike" cap="none">
                <a:solidFill>
                  <a:srgbClr val="4B2E83"/>
                </a:solidFill>
                <a:latin typeface="Open Sans"/>
                <a:ea typeface="Open Sans"/>
                <a:cs typeface="Open Sans"/>
                <a:sym typeface="Open Sans"/>
              </a:rPr>
              <a:t>Sept 11: Introduction (&amp; How to Avoid Voluntary)</a:t>
            </a:r>
            <a:endParaRPr sz="2400" b="0" i="0" u="none" strike="noStrike" cap="none">
              <a:solidFill>
                <a:srgbClr val="4B2E83"/>
              </a:solidFill>
              <a:latin typeface="Open Sans"/>
              <a:ea typeface="Open Sans"/>
              <a:cs typeface="Open Sans"/>
              <a:sym typeface="Open Sans"/>
            </a:endParaRPr>
          </a:p>
          <a:p>
            <a:pPr marL="342900" marR="0" lvl="0" indent="-342900" algn="l" rtl="0">
              <a:spcBef>
                <a:spcPts val="480"/>
              </a:spcBef>
              <a:spcAft>
                <a:spcPts val="0"/>
              </a:spcAft>
              <a:buClr>
                <a:srgbClr val="4B2E83"/>
              </a:buClr>
              <a:buSzPts val="2400"/>
              <a:buFont typeface="Arial"/>
              <a:buChar char="•"/>
            </a:pPr>
            <a:r>
              <a:rPr lang="en-US" sz="2400" b="0" i="0" u="none" strike="noStrike" cap="none">
                <a:solidFill>
                  <a:srgbClr val="4B2E83"/>
                </a:solidFill>
                <a:latin typeface="Open Sans"/>
                <a:ea typeface="Open Sans"/>
                <a:cs typeface="Open Sans"/>
                <a:sym typeface="Open Sans"/>
              </a:rPr>
              <a:t>Sept 20: Managing</a:t>
            </a:r>
            <a:endParaRPr/>
          </a:p>
          <a:p>
            <a:pPr marL="0" marR="0" lvl="0" indent="0" algn="l" rtl="0">
              <a:spcBef>
                <a:spcPts val="480"/>
              </a:spcBef>
              <a:spcAft>
                <a:spcPts val="0"/>
              </a:spcAft>
              <a:buClr>
                <a:srgbClr val="4B2E83"/>
              </a:buClr>
              <a:buSzPts val="2400"/>
              <a:buFont typeface="Merriweather Sans"/>
              <a:buNone/>
            </a:pPr>
            <a:endParaRPr sz="2400" b="0" i="0" u="none" strike="noStrike" cap="none">
              <a:solidFill>
                <a:srgbClr val="4B2E83"/>
              </a:solidFill>
              <a:latin typeface="Open Sans"/>
              <a:ea typeface="Open Sans"/>
              <a:cs typeface="Open Sans"/>
              <a:sym typeface="Open Sans"/>
            </a:endParaRPr>
          </a:p>
          <a:p>
            <a:pPr marL="0" marR="0" lvl="0" indent="0" algn="l" rtl="0">
              <a:spcBef>
                <a:spcPts val="480"/>
              </a:spcBef>
              <a:spcAft>
                <a:spcPts val="0"/>
              </a:spcAft>
              <a:buClr>
                <a:srgbClr val="4B2E83"/>
              </a:buClr>
              <a:buSzPts val="2400"/>
              <a:buFont typeface="Merriweather Sans"/>
              <a:buNone/>
            </a:pPr>
            <a:r>
              <a:rPr lang="en-US" sz="2400" b="0" i="0" u="none" strike="noStrike" cap="none">
                <a:solidFill>
                  <a:srgbClr val="4B2E83"/>
                </a:solidFill>
                <a:latin typeface="Open Sans"/>
                <a:ea typeface="Open Sans"/>
                <a:cs typeface="Open Sans"/>
                <a:sym typeface="Open Sans"/>
              </a:rPr>
              <a:t>Sign up:</a:t>
            </a:r>
            <a:endParaRPr sz="2400" b="0" i="0" u="none" strike="noStrike" cap="none">
              <a:solidFill>
                <a:srgbClr val="4B2E83"/>
              </a:solidFill>
              <a:latin typeface="Open Sans"/>
              <a:ea typeface="Open Sans"/>
              <a:cs typeface="Open Sans"/>
              <a:sym typeface="Open Sans"/>
            </a:endParaRPr>
          </a:p>
          <a:p>
            <a:pPr marL="0" marR="0" lvl="0" indent="0" algn="l" rtl="0">
              <a:spcBef>
                <a:spcPts val="480"/>
              </a:spcBef>
              <a:spcAft>
                <a:spcPts val="0"/>
              </a:spcAft>
              <a:buClr>
                <a:srgbClr val="4B2E83"/>
              </a:buClr>
              <a:buSzPts val="2400"/>
              <a:buFont typeface="Merriweather Sans"/>
              <a:buNone/>
            </a:pPr>
            <a:r>
              <a:rPr lang="en-US" sz="2400" b="1" i="0" u="sng" strike="noStrike" cap="none">
                <a:solidFill>
                  <a:schemeClr val="hlink"/>
                </a:solidFill>
                <a:latin typeface="Open Sans"/>
                <a:ea typeface="Open Sans"/>
                <a:cs typeface="Open Sans"/>
                <a:sym typeface="Open Sans"/>
                <a:hlinkClick r:id="rId3"/>
              </a:rPr>
              <a:t>https://uwresearch.gosignmeup.com/Public/Course/Browse</a:t>
            </a:r>
            <a:endParaRPr sz="2400" b="1" i="0" u="none" strike="noStrike" cap="none">
              <a:solidFill>
                <a:srgbClr val="4B2E83"/>
              </a:solidFill>
              <a:latin typeface="Open Sans"/>
              <a:ea typeface="Open Sans"/>
              <a:cs typeface="Open Sans"/>
              <a:sym typeface="Open Sans"/>
            </a:endParaRPr>
          </a:p>
          <a:p>
            <a:pPr marL="342900" marR="0" lvl="0" indent="-190500" algn="l" rtl="0">
              <a:spcBef>
                <a:spcPts val="480"/>
              </a:spcBef>
              <a:spcAft>
                <a:spcPts val="0"/>
              </a:spcAft>
              <a:buClr>
                <a:srgbClr val="4B2E83"/>
              </a:buClr>
              <a:buSzPts val="2400"/>
              <a:buFont typeface="Merriweather Sans"/>
              <a:buNone/>
            </a:pPr>
            <a:endParaRPr sz="2400" b="1" i="0" u="none" strike="noStrike" cap="none">
              <a:solidFill>
                <a:srgbClr val="4B2E83"/>
              </a:solidFill>
              <a:latin typeface="Open Sans"/>
              <a:ea typeface="Open Sans"/>
              <a:cs typeface="Open Sans"/>
              <a:sym typeface="Open Sans"/>
            </a:endParaRPr>
          </a:p>
        </p:txBody>
      </p:sp>
      <p:pic>
        <p:nvPicPr>
          <p:cNvPr id="719" name="Google Shape;719;p116"/>
          <p:cNvPicPr preferRelativeResize="0"/>
          <p:nvPr/>
        </p:nvPicPr>
        <p:blipFill rotWithShape="1">
          <a:blip r:embed="rId4">
            <a:alphaModFix/>
          </a:blip>
          <a:srcRect/>
          <a:stretch/>
        </p:blipFill>
        <p:spPr>
          <a:xfrm>
            <a:off x="5835535" y="200780"/>
            <a:ext cx="2712853" cy="214341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117"/>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1" i="0" u="none" strike="noStrike" cap="none">
                <a:solidFill>
                  <a:srgbClr val="4B2E83"/>
                </a:solidFill>
                <a:latin typeface="Encode Sans Black"/>
                <a:ea typeface="Encode Sans Black"/>
                <a:cs typeface="Encode Sans Black"/>
                <a:sym typeface="Encode Sans Black"/>
              </a:rPr>
              <a:t>Value Added Tax (VAT)</a:t>
            </a:r>
            <a:endParaRPr sz="3000" b="1" i="0" u="none" strike="noStrike" cap="none">
              <a:solidFill>
                <a:srgbClr val="4B2E83"/>
              </a:solidFill>
              <a:latin typeface="Encode Sans Black"/>
              <a:ea typeface="Encode Sans Black"/>
              <a:cs typeface="Encode Sans Black"/>
              <a:sym typeface="Encode Sans Black"/>
            </a:endParaRPr>
          </a:p>
        </p:txBody>
      </p:sp>
      <p:sp>
        <p:nvSpPr>
          <p:cNvPr id="725" name="Google Shape;725;p117"/>
          <p:cNvSpPr txBox="1">
            <a:spLocks noGrp="1"/>
          </p:cNvSpPr>
          <p:nvPr>
            <p:ph type="body" idx="2"/>
          </p:nvPr>
        </p:nvSpPr>
        <p:spPr>
          <a:xfrm>
            <a:off x="659305" y="1736725"/>
            <a:ext cx="8196210" cy="480539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Merriweather Sans"/>
              <a:buNone/>
            </a:pPr>
            <a:r>
              <a:rPr lang="en-US" sz="2400" b="0" i="0" u="none" strike="noStrike" cap="none">
                <a:solidFill>
                  <a:schemeClr val="dk1"/>
                </a:solidFill>
                <a:latin typeface="Open Sans"/>
                <a:ea typeface="Open Sans"/>
                <a:cs typeface="Open Sans"/>
                <a:sym typeface="Open Sans"/>
              </a:rPr>
              <a:t>Outside of the US, VAT is the equivalent of a Sales Tax.</a:t>
            </a:r>
            <a:endParaRPr sz="2400" b="0" i="0" u="none" strike="noStrike" cap="none">
              <a:solidFill>
                <a:schemeClr val="dk1"/>
              </a:solidFill>
              <a:latin typeface="Open Sans"/>
              <a:ea typeface="Open Sans"/>
              <a:cs typeface="Open Sans"/>
              <a:sym typeface="Open Sans"/>
            </a:endParaRPr>
          </a:p>
          <a:p>
            <a:pPr marL="0" marR="0" lvl="0" indent="0" algn="l" rtl="0">
              <a:spcBef>
                <a:spcPts val="480"/>
              </a:spcBef>
              <a:spcAft>
                <a:spcPts val="0"/>
              </a:spcAft>
              <a:buClr>
                <a:srgbClr val="4B2E83"/>
              </a:buClr>
              <a:buSzPts val="2400"/>
              <a:buFont typeface="Merriweather Sans"/>
              <a:buNone/>
            </a:pPr>
            <a:endParaRPr sz="2400" b="0" i="0" u="none" strike="noStrike" cap="none">
              <a:solidFill>
                <a:schemeClr val="dk1"/>
              </a:solidFill>
              <a:latin typeface="Open Sans"/>
              <a:ea typeface="Open Sans"/>
              <a:cs typeface="Open Sans"/>
              <a:sym typeface="Open Sans"/>
            </a:endParaRPr>
          </a:p>
          <a:p>
            <a:pPr marL="0" marR="0" lvl="0" indent="0" algn="l" rtl="0">
              <a:spcBef>
                <a:spcPts val="480"/>
              </a:spcBef>
              <a:spcAft>
                <a:spcPts val="0"/>
              </a:spcAft>
              <a:buClr>
                <a:schemeClr val="dk1"/>
              </a:buClr>
              <a:buSzPts val="2400"/>
              <a:buFont typeface="Merriweather Sans"/>
              <a:buNone/>
            </a:pPr>
            <a:r>
              <a:rPr lang="en-US" sz="2400" b="0" i="0" u="none" strike="noStrike" cap="none">
                <a:solidFill>
                  <a:schemeClr val="dk1"/>
                </a:solidFill>
                <a:latin typeface="Open Sans"/>
                <a:ea typeface="Open Sans"/>
                <a:cs typeface="Open Sans"/>
                <a:sym typeface="Open Sans"/>
              </a:rPr>
              <a:t>Only an Allowable cost if there is NOT an exemption between the US and the country where the tax is being incurred.</a:t>
            </a:r>
            <a:endParaRPr/>
          </a:p>
          <a:p>
            <a:pPr marL="0" marR="0" lvl="0" indent="0" algn="l" rtl="0">
              <a:spcBef>
                <a:spcPts val="480"/>
              </a:spcBef>
              <a:spcAft>
                <a:spcPts val="0"/>
              </a:spcAft>
              <a:buClr>
                <a:srgbClr val="4B2E83"/>
              </a:buClr>
              <a:buSzPts val="2400"/>
              <a:buFont typeface="Merriweather Sans"/>
              <a:buNone/>
            </a:pPr>
            <a:endParaRPr sz="2400" b="0" i="0" u="none" strike="noStrike" cap="none">
              <a:solidFill>
                <a:schemeClr val="dk1"/>
              </a:solidFill>
              <a:latin typeface="Open Sans"/>
              <a:ea typeface="Open Sans"/>
              <a:cs typeface="Open Sans"/>
              <a:sym typeface="Open Sans"/>
            </a:endParaRPr>
          </a:p>
          <a:p>
            <a:pPr marL="0" marR="0" lvl="0" indent="0" algn="l" rtl="0">
              <a:spcBef>
                <a:spcPts val="480"/>
              </a:spcBef>
              <a:spcAft>
                <a:spcPts val="0"/>
              </a:spcAft>
              <a:buClr>
                <a:schemeClr val="dk1"/>
              </a:buClr>
              <a:buSzPts val="2400"/>
              <a:buFont typeface="Merriweather Sans"/>
              <a:buNone/>
            </a:pPr>
            <a:r>
              <a:rPr lang="en-US" sz="2400" b="0" i="0" u="none" strike="noStrike" cap="none">
                <a:solidFill>
                  <a:schemeClr val="dk1"/>
                </a:solidFill>
                <a:latin typeface="Open Sans"/>
                <a:ea typeface="Open Sans"/>
                <a:cs typeface="Open Sans"/>
                <a:sym typeface="Open Sans"/>
              </a:rPr>
              <a:t>Due diligence required where the UW has an office or established location outside of the US.</a:t>
            </a:r>
            <a:endParaRPr/>
          </a:p>
          <a:p>
            <a:pPr marL="0" marR="0" lvl="0" indent="0" algn="l" rtl="0">
              <a:spcBef>
                <a:spcPts val="480"/>
              </a:spcBef>
              <a:spcAft>
                <a:spcPts val="0"/>
              </a:spcAft>
              <a:buClr>
                <a:srgbClr val="4B2E83"/>
              </a:buClr>
              <a:buSzPts val="2400"/>
              <a:buFont typeface="Merriweather Sans"/>
              <a:buNone/>
            </a:pPr>
            <a:endParaRPr sz="2400" b="0" i="0" u="none" strike="noStrike" cap="none">
              <a:solidFill>
                <a:schemeClr val="dk1"/>
              </a:solidFill>
              <a:latin typeface="Open Sans"/>
              <a:ea typeface="Open Sans"/>
              <a:cs typeface="Open Sans"/>
              <a:sym typeface="Open Sans"/>
            </a:endParaRPr>
          </a:p>
          <a:p>
            <a:pPr marL="0" marR="0" lvl="0" indent="0" algn="l" rtl="0">
              <a:spcBef>
                <a:spcPts val="480"/>
              </a:spcBef>
              <a:spcAft>
                <a:spcPts val="0"/>
              </a:spcAft>
              <a:buClr>
                <a:schemeClr val="dk1"/>
              </a:buClr>
              <a:buSzPts val="2400"/>
              <a:buFont typeface="Merriweather Sans"/>
              <a:buNone/>
            </a:pPr>
            <a:r>
              <a:rPr lang="en-US" sz="2400" b="0" i="0" u="none" strike="noStrike" cap="none">
                <a:solidFill>
                  <a:schemeClr val="dk1"/>
                </a:solidFill>
                <a:latin typeface="Open Sans"/>
                <a:ea typeface="Open Sans"/>
                <a:cs typeface="Open Sans"/>
                <a:sym typeface="Open Sans"/>
              </a:rPr>
              <a:t>For more information: </a:t>
            </a:r>
            <a:endParaRPr sz="2400" b="1" i="0" u="none" strike="noStrike" cap="none">
              <a:solidFill>
                <a:srgbClr val="4B2E83"/>
              </a:solidFill>
              <a:latin typeface="Open Sans"/>
              <a:ea typeface="Open Sans"/>
              <a:cs typeface="Open Sans"/>
              <a:sym typeface="Open Sans"/>
            </a:endParaRPr>
          </a:p>
          <a:p>
            <a:pPr marL="0" marR="0" lvl="0" indent="0" algn="l" rtl="0">
              <a:spcBef>
                <a:spcPts val="480"/>
              </a:spcBef>
              <a:spcAft>
                <a:spcPts val="0"/>
              </a:spcAft>
              <a:buClr>
                <a:srgbClr val="4B2E83"/>
              </a:buClr>
              <a:buSzPts val="2400"/>
              <a:buFont typeface="Merriweather Sans"/>
              <a:buNone/>
            </a:pPr>
            <a:r>
              <a:rPr lang="en-US" sz="2400" b="1" i="0" u="sng" strike="noStrike" cap="none">
                <a:solidFill>
                  <a:schemeClr val="hlink"/>
                </a:solidFill>
                <a:latin typeface="Open Sans"/>
                <a:ea typeface="Open Sans"/>
                <a:cs typeface="Open Sans"/>
                <a:sym typeface="Open Sans"/>
                <a:hlinkClick r:id="rId3"/>
              </a:rPr>
              <a:t>https://finance.uw.edu/pafc/VAT</a:t>
            </a:r>
            <a:endParaRPr sz="2400" b="1" i="0" u="none" strike="noStrike" cap="none">
              <a:solidFill>
                <a:srgbClr val="4B2E83"/>
              </a:solidFill>
              <a:latin typeface="Open Sans"/>
              <a:ea typeface="Open Sans"/>
              <a:cs typeface="Open Sans"/>
              <a:sym typeface="Open Sans"/>
            </a:endParaRPr>
          </a:p>
          <a:p>
            <a:pPr marL="342900" marR="0" lvl="0" indent="-190500" algn="l" rtl="0">
              <a:spcBef>
                <a:spcPts val="480"/>
              </a:spcBef>
              <a:spcAft>
                <a:spcPts val="0"/>
              </a:spcAft>
              <a:buClr>
                <a:srgbClr val="4B2E83"/>
              </a:buClr>
              <a:buSzPts val="2400"/>
              <a:buFont typeface="Merriweather Sans"/>
              <a:buNone/>
            </a:pPr>
            <a:endParaRPr sz="2400" b="1" i="0" u="none" strike="noStrike" cap="none">
              <a:solidFill>
                <a:srgbClr val="4B2E83"/>
              </a:solidFill>
              <a:latin typeface="Open Sans"/>
              <a:ea typeface="Open Sans"/>
              <a:cs typeface="Open Sans"/>
              <a:sym typeface="Open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118"/>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1" i="0" u="none" strike="noStrike" cap="none">
                <a:solidFill>
                  <a:srgbClr val="4B2E83"/>
                </a:solidFill>
                <a:latin typeface="Encode Sans Black"/>
                <a:ea typeface="Encode Sans Black"/>
                <a:cs typeface="Encode Sans Black"/>
                <a:sym typeface="Encode Sans Black"/>
              </a:rPr>
              <a:t>ALCOHOL</a:t>
            </a:r>
            <a:endParaRPr sz="3000" b="1" i="0" u="none" strike="noStrike" cap="none">
              <a:solidFill>
                <a:srgbClr val="4B2E83"/>
              </a:solidFill>
              <a:latin typeface="Encode Sans Black"/>
              <a:ea typeface="Encode Sans Black"/>
              <a:cs typeface="Encode Sans Black"/>
              <a:sym typeface="Encode Sans Black"/>
            </a:endParaRPr>
          </a:p>
        </p:txBody>
      </p:sp>
      <p:sp>
        <p:nvSpPr>
          <p:cNvPr id="731" name="Google Shape;731;p118"/>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B2E83"/>
              </a:buClr>
              <a:buSzPts val="2400"/>
              <a:buFont typeface="Merriweather Sans"/>
              <a:buNone/>
            </a:pPr>
            <a:r>
              <a:rPr lang="en-US" sz="2400" b="0" i="0" u="none" strike="noStrike" cap="none">
                <a:solidFill>
                  <a:srgbClr val="4B2E83"/>
                </a:solidFill>
                <a:latin typeface="Open Sans"/>
                <a:ea typeface="Open Sans"/>
                <a:cs typeface="Open Sans"/>
                <a:sym typeface="Open Sans"/>
              </a:rPr>
              <a:t>Alcohol, and any costs associated with the provision of alcohol, are unallowable.</a:t>
            </a:r>
            <a:endParaRPr/>
          </a:p>
          <a:p>
            <a:pPr marL="0" marR="0" lvl="0" indent="0" algn="l" rtl="0">
              <a:spcBef>
                <a:spcPts val="480"/>
              </a:spcBef>
              <a:spcAft>
                <a:spcPts val="0"/>
              </a:spcAft>
              <a:buClr>
                <a:srgbClr val="4B2E83"/>
              </a:buClr>
              <a:buSzPts val="2400"/>
              <a:buFont typeface="Merriweather Sans"/>
              <a:buNone/>
            </a:pPr>
            <a:endParaRPr sz="2400" b="0" i="0" u="none" strike="noStrike" cap="none">
              <a:solidFill>
                <a:srgbClr val="4B2E83"/>
              </a:solidFill>
              <a:latin typeface="Open Sans"/>
              <a:ea typeface="Open Sans"/>
              <a:cs typeface="Open Sans"/>
              <a:sym typeface="Open Sans"/>
            </a:endParaRPr>
          </a:p>
          <a:p>
            <a:pPr marL="0" marR="0" lvl="0" indent="0" algn="l" rtl="0">
              <a:spcBef>
                <a:spcPts val="480"/>
              </a:spcBef>
              <a:spcAft>
                <a:spcPts val="0"/>
              </a:spcAft>
              <a:buClr>
                <a:srgbClr val="4B2E83"/>
              </a:buClr>
              <a:buSzPts val="2400"/>
              <a:buFont typeface="Merriweather Sans"/>
              <a:buNone/>
            </a:pPr>
            <a:endParaRPr sz="2400" b="0" i="0" u="none" strike="noStrike" cap="none">
              <a:solidFill>
                <a:srgbClr val="4B2E83"/>
              </a:solidFill>
              <a:latin typeface="Open Sans"/>
              <a:ea typeface="Open Sans"/>
              <a:cs typeface="Open Sans"/>
              <a:sym typeface="Open Sans"/>
            </a:endParaRPr>
          </a:p>
          <a:p>
            <a:pPr marL="342900" marR="0" lvl="0" indent="-190500" algn="l" rtl="0">
              <a:spcBef>
                <a:spcPts val="480"/>
              </a:spcBef>
              <a:spcAft>
                <a:spcPts val="0"/>
              </a:spcAft>
              <a:buClr>
                <a:srgbClr val="4B2E83"/>
              </a:buClr>
              <a:buSzPts val="2400"/>
              <a:buFont typeface="Merriweather Sans"/>
              <a:buNone/>
            </a:pPr>
            <a:endParaRPr sz="2400" b="0" i="0" u="none" strike="noStrike" cap="none">
              <a:solidFill>
                <a:srgbClr val="4B2E83"/>
              </a:solidFill>
              <a:latin typeface="Open Sans"/>
              <a:ea typeface="Open Sans"/>
              <a:cs typeface="Open Sans"/>
              <a:sym typeface="Open Sans"/>
            </a:endParaRPr>
          </a:p>
          <a:p>
            <a:pPr marL="0" marR="0" lvl="0" indent="0" algn="l" rtl="0">
              <a:spcBef>
                <a:spcPts val="480"/>
              </a:spcBef>
              <a:spcAft>
                <a:spcPts val="0"/>
              </a:spcAft>
              <a:buClr>
                <a:srgbClr val="4B2E83"/>
              </a:buClr>
              <a:buSzPts val="2400"/>
              <a:buFont typeface="Merriweather Sans"/>
              <a:buNone/>
            </a:pPr>
            <a:r>
              <a:rPr lang="en-US" sz="2400" b="0" i="0" u="none" strike="noStrike" cap="none">
                <a:solidFill>
                  <a:srgbClr val="4B2E83"/>
                </a:solidFill>
                <a:latin typeface="Open Sans"/>
                <a:ea typeface="Open Sans"/>
                <a:cs typeface="Open Sans"/>
                <a:sym typeface="Open Sans"/>
              </a:rPr>
              <a:t>PAFC website FAQ:</a:t>
            </a:r>
            <a:endParaRPr/>
          </a:p>
          <a:p>
            <a:pPr marL="0" marR="0" lvl="0" indent="0" algn="l" rtl="0">
              <a:spcBef>
                <a:spcPts val="480"/>
              </a:spcBef>
              <a:spcAft>
                <a:spcPts val="0"/>
              </a:spcAft>
              <a:buClr>
                <a:srgbClr val="4B2E83"/>
              </a:buClr>
              <a:buSzPts val="2400"/>
              <a:buFont typeface="Merriweather Sans"/>
              <a:buNone/>
            </a:pPr>
            <a:r>
              <a:rPr lang="en-US" sz="2400" b="1" i="0" u="sng" strike="noStrike" cap="none">
                <a:solidFill>
                  <a:schemeClr val="hlink"/>
                </a:solidFill>
                <a:latin typeface="Open Sans"/>
                <a:ea typeface="Open Sans"/>
                <a:cs typeface="Open Sans"/>
                <a:sym typeface="Open Sans"/>
                <a:hlinkClick r:id="rId3"/>
              </a:rPr>
              <a:t>http://finance.uw.edu/pafc/faq?term_node_tid_depth=Food/Meals</a:t>
            </a:r>
            <a:endParaRPr sz="2400" b="1" i="0" u="none" strike="noStrike" cap="none">
              <a:solidFill>
                <a:srgbClr val="4B2E83"/>
              </a:solidFill>
              <a:latin typeface="Open Sans"/>
              <a:ea typeface="Open Sans"/>
              <a:cs typeface="Open Sans"/>
              <a:sym typeface="Open Sans"/>
            </a:endParaRPr>
          </a:p>
          <a:p>
            <a:pPr marL="342900" marR="0" lvl="0" indent="-190500" algn="l" rtl="0">
              <a:spcBef>
                <a:spcPts val="480"/>
              </a:spcBef>
              <a:spcAft>
                <a:spcPts val="0"/>
              </a:spcAft>
              <a:buClr>
                <a:srgbClr val="4B2E83"/>
              </a:buClr>
              <a:buSzPts val="2400"/>
              <a:buFont typeface="Merriweather Sans"/>
              <a:buNone/>
            </a:pPr>
            <a:endParaRPr sz="2400" b="1" i="0" u="none" strike="noStrike" cap="none">
              <a:solidFill>
                <a:srgbClr val="4B2E83"/>
              </a:solidFill>
              <a:latin typeface="Open Sans"/>
              <a:ea typeface="Open Sans"/>
              <a:cs typeface="Open Sans"/>
              <a:sym typeface="Open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119"/>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Arial"/>
                <a:ea typeface="Arial"/>
                <a:cs typeface="Arial"/>
                <a:sym typeface="Arial"/>
              </a:rPr>
              <a:t>Why do I get a new budget number for some awards and not others?</a:t>
            </a:r>
            <a:endParaRPr sz="3000" b="0" i="0" u="none" strike="noStrike" cap="none">
              <a:solidFill>
                <a:srgbClr val="4B2E83"/>
              </a:solidFill>
              <a:latin typeface="Arial"/>
              <a:ea typeface="Arial"/>
              <a:cs typeface="Arial"/>
              <a:sym typeface="Arial"/>
            </a:endParaRPr>
          </a:p>
        </p:txBody>
      </p:sp>
      <p:sp>
        <p:nvSpPr>
          <p:cNvPr id="737" name="Google Shape;737;p119"/>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400"/>
              <a:buFont typeface="Merriweather Sans"/>
              <a:buChar char="&gt;"/>
            </a:pPr>
            <a:r>
              <a:rPr lang="en-US" sz="2400" b="1" i="0" u="none" strike="noStrike" cap="none">
                <a:solidFill>
                  <a:srgbClr val="4B2E83"/>
                </a:solidFill>
                <a:latin typeface="Arial"/>
                <a:ea typeface="Arial"/>
                <a:cs typeface="Arial"/>
                <a:sym typeface="Arial"/>
              </a:rPr>
              <a:t>Maintaining the same budget number throughout the life of a project depends on the terms and conditions of the award</a:t>
            </a:r>
            <a:endParaRPr/>
          </a:p>
          <a:p>
            <a:pPr marL="342900" marR="0" lvl="0" indent="-190500" algn="l" rtl="0">
              <a:spcBef>
                <a:spcPts val="480"/>
              </a:spcBef>
              <a:spcAft>
                <a:spcPts val="0"/>
              </a:spcAft>
              <a:buClr>
                <a:srgbClr val="4B2E83"/>
              </a:buClr>
              <a:buSzPts val="2400"/>
              <a:buFont typeface="Merriweather Sans"/>
              <a:buNone/>
            </a:pPr>
            <a:endParaRPr sz="2400" b="1" i="0" u="none" strike="noStrike" cap="none">
              <a:solidFill>
                <a:srgbClr val="4B2E83"/>
              </a:solidFill>
              <a:latin typeface="Arial"/>
              <a:ea typeface="Arial"/>
              <a:cs typeface="Arial"/>
              <a:sym typeface="Arial"/>
            </a:endParaRPr>
          </a:p>
          <a:p>
            <a:pPr marL="342900" marR="0" lvl="0" indent="-342900" algn="l" rtl="0">
              <a:spcBef>
                <a:spcPts val="480"/>
              </a:spcBef>
              <a:spcAft>
                <a:spcPts val="0"/>
              </a:spcAft>
              <a:buClr>
                <a:srgbClr val="4B2E83"/>
              </a:buClr>
              <a:buSzPts val="2400"/>
              <a:buFont typeface="Merriweather Sans"/>
              <a:buChar char="&gt;"/>
            </a:pPr>
            <a:r>
              <a:rPr lang="en-US" sz="2400" b="1" i="0" u="none" strike="noStrike" cap="none">
                <a:solidFill>
                  <a:srgbClr val="4B2E83"/>
                </a:solidFill>
                <a:latin typeface="Arial"/>
                <a:ea typeface="Arial"/>
                <a:cs typeface="Arial"/>
                <a:sym typeface="Arial"/>
              </a:rPr>
              <a:t>Relevant factors:</a:t>
            </a:r>
            <a:endParaRPr/>
          </a:p>
          <a:p>
            <a:pPr marL="742950" marR="0" lvl="1" indent="-285750" algn="l" rtl="0">
              <a:spcBef>
                <a:spcPts val="480"/>
              </a:spcBef>
              <a:spcAft>
                <a:spcPts val="0"/>
              </a:spcAft>
              <a:buClr>
                <a:srgbClr val="4B2E83"/>
              </a:buClr>
              <a:buSzPts val="2400"/>
              <a:buFont typeface="Arial"/>
              <a:buChar char="–"/>
            </a:pPr>
            <a:r>
              <a:rPr lang="en-US" sz="2400" b="1" i="0" u="none" strike="noStrike" cap="none">
                <a:solidFill>
                  <a:srgbClr val="4B2E83"/>
                </a:solidFill>
                <a:latin typeface="Arial"/>
                <a:ea typeface="Arial"/>
                <a:cs typeface="Arial"/>
                <a:sym typeface="Arial"/>
              </a:rPr>
              <a:t>Carryover Authority</a:t>
            </a:r>
            <a:endParaRPr/>
          </a:p>
          <a:p>
            <a:pPr marL="742950" marR="0" lvl="1" indent="-285750" algn="l" rtl="0">
              <a:spcBef>
                <a:spcPts val="480"/>
              </a:spcBef>
              <a:spcAft>
                <a:spcPts val="0"/>
              </a:spcAft>
              <a:buClr>
                <a:srgbClr val="4B2E83"/>
              </a:buClr>
              <a:buSzPts val="2400"/>
              <a:buFont typeface="Arial"/>
              <a:buChar char="–"/>
            </a:pPr>
            <a:r>
              <a:rPr lang="en-US" sz="2400" b="1" i="0" u="none" strike="noStrike" cap="none">
                <a:solidFill>
                  <a:srgbClr val="4B2E83"/>
                </a:solidFill>
                <a:latin typeface="Arial"/>
                <a:ea typeface="Arial"/>
                <a:cs typeface="Arial"/>
                <a:sym typeface="Arial"/>
              </a:rPr>
              <a:t>Frequency of Financial Reporting</a:t>
            </a:r>
            <a:endParaRPr/>
          </a:p>
          <a:p>
            <a:pPr marL="742950" marR="0" lvl="1" indent="-285750" algn="l" rtl="0">
              <a:spcBef>
                <a:spcPts val="480"/>
              </a:spcBef>
              <a:spcAft>
                <a:spcPts val="0"/>
              </a:spcAft>
              <a:buClr>
                <a:srgbClr val="4B2E83"/>
              </a:buClr>
              <a:buSzPts val="2400"/>
              <a:buFont typeface="Arial"/>
              <a:buChar char="–"/>
            </a:pPr>
            <a:r>
              <a:rPr lang="en-US" sz="2400" b="1" i="0" u="none" strike="noStrike" cap="none">
                <a:solidFill>
                  <a:srgbClr val="4B2E83"/>
                </a:solidFill>
                <a:latin typeface="Arial"/>
                <a:ea typeface="Arial"/>
                <a:cs typeface="Arial"/>
                <a:sym typeface="Arial"/>
              </a:rPr>
              <a:t>Federal Document Number (DHHS awards)</a:t>
            </a:r>
            <a:endParaRPr/>
          </a:p>
          <a:p>
            <a:pPr marL="742950" marR="0" lvl="1" indent="-285750" algn="l" rtl="0">
              <a:spcBef>
                <a:spcPts val="480"/>
              </a:spcBef>
              <a:spcAft>
                <a:spcPts val="0"/>
              </a:spcAft>
              <a:buClr>
                <a:srgbClr val="4B2E83"/>
              </a:buClr>
              <a:buSzPts val="2400"/>
              <a:buFont typeface="Arial"/>
              <a:buChar char="–"/>
            </a:pPr>
            <a:r>
              <a:rPr lang="en-US" sz="2400" b="1" i="0" u="none" strike="noStrike" cap="none">
                <a:solidFill>
                  <a:srgbClr val="4B2E83"/>
                </a:solidFill>
                <a:latin typeface="Arial"/>
                <a:ea typeface="Arial"/>
                <a:cs typeface="Arial"/>
                <a:sym typeface="Arial"/>
              </a:rPr>
              <a:t>SNAP or Non-SNAP mechanism (NIH)</a:t>
            </a:r>
            <a:endParaRPr/>
          </a:p>
          <a:p>
            <a:pPr marL="742950" marR="0" lvl="1" indent="-158750" algn="l" rtl="0">
              <a:spcBef>
                <a:spcPts val="400"/>
              </a:spcBef>
              <a:spcAft>
                <a:spcPts val="0"/>
              </a:spcAft>
              <a:buClr>
                <a:srgbClr val="4B2E83"/>
              </a:buClr>
              <a:buSzPts val="2000"/>
              <a:buFont typeface="Arial"/>
              <a:buNone/>
            </a:pPr>
            <a:endParaRPr sz="2000" b="1" i="0" u="none" strike="noStrike" cap="none">
              <a:solidFill>
                <a:srgbClr val="4B2E83"/>
              </a:solidFill>
              <a:latin typeface="Arial"/>
              <a:ea typeface="Arial"/>
              <a:cs typeface="Arial"/>
              <a:sym typeface="Arial"/>
            </a:endParaRPr>
          </a:p>
        </p:txBody>
      </p:sp>
      <p:sp>
        <p:nvSpPr>
          <p:cNvPr id="738" name="Google Shape;738;p119"/>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120"/>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A new budget number is required if…</a:t>
            </a:r>
            <a:endParaRPr/>
          </a:p>
        </p:txBody>
      </p:sp>
      <p:sp>
        <p:nvSpPr>
          <p:cNvPr id="745" name="Google Shape;745;p120"/>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400"/>
              <a:buFont typeface="Merriweather Sans"/>
              <a:buChar char="&gt;"/>
            </a:pPr>
            <a:r>
              <a:rPr lang="en-US" sz="2400" b="1" i="0" u="none" strike="noStrike" cap="none">
                <a:solidFill>
                  <a:srgbClr val="4B2E83"/>
                </a:solidFill>
                <a:latin typeface="Open Sans"/>
                <a:ea typeface="Open Sans"/>
                <a:cs typeface="Open Sans"/>
                <a:sym typeface="Open Sans"/>
              </a:rPr>
              <a:t>Carryover Authority</a:t>
            </a:r>
            <a:endParaRPr sz="2400" b="1" i="0" u="none" strike="noStrike" cap="none">
              <a:solidFill>
                <a:srgbClr val="4B2E83"/>
              </a:solidFill>
              <a:latin typeface="Open Sans"/>
              <a:ea typeface="Open Sans"/>
              <a:cs typeface="Open Sans"/>
              <a:sym typeface="Open Sans"/>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Open Sans"/>
                <a:ea typeface="Open Sans"/>
                <a:cs typeface="Open Sans"/>
                <a:sym typeface="Open Sans"/>
              </a:rPr>
              <a:t>If carryover requires sponsor approval before spending funds</a:t>
            </a:r>
            <a:endParaRPr/>
          </a:p>
          <a:p>
            <a:pPr marL="342900" marR="0" lvl="0" indent="-342900" algn="l" rtl="0">
              <a:spcBef>
                <a:spcPts val="480"/>
              </a:spcBef>
              <a:spcAft>
                <a:spcPts val="0"/>
              </a:spcAft>
              <a:buClr>
                <a:srgbClr val="4B2E83"/>
              </a:buClr>
              <a:buSzPts val="2400"/>
              <a:buFont typeface="Merriweather Sans"/>
              <a:buChar char="&gt;"/>
            </a:pPr>
            <a:r>
              <a:rPr lang="en-US" sz="2400" b="1" i="0" u="none" strike="noStrike" cap="none">
                <a:solidFill>
                  <a:srgbClr val="4B2E83"/>
                </a:solidFill>
                <a:latin typeface="Open Sans"/>
                <a:ea typeface="Open Sans"/>
                <a:cs typeface="Open Sans"/>
                <a:sym typeface="Open Sans"/>
              </a:rPr>
              <a:t>Frequency of Financial Report(s)</a:t>
            </a:r>
            <a:endParaRPr sz="2400" b="1" i="0" u="none" strike="noStrike" cap="none">
              <a:solidFill>
                <a:srgbClr val="4B2E83"/>
              </a:solidFill>
              <a:latin typeface="Open Sans"/>
              <a:ea typeface="Open Sans"/>
              <a:cs typeface="Open Sans"/>
              <a:sym typeface="Open Sans"/>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Open Sans"/>
                <a:ea typeface="Open Sans"/>
                <a:cs typeface="Open Sans"/>
                <a:sym typeface="Open Sans"/>
              </a:rPr>
              <a:t>If a final report is required to close out a budget period</a:t>
            </a:r>
            <a:endParaRPr/>
          </a:p>
          <a:p>
            <a:pPr marL="342900" marR="0" lvl="0" indent="-342900" algn="l" rtl="0">
              <a:spcBef>
                <a:spcPts val="480"/>
              </a:spcBef>
              <a:spcAft>
                <a:spcPts val="0"/>
              </a:spcAft>
              <a:buClr>
                <a:srgbClr val="4B2E83"/>
              </a:buClr>
              <a:buSzPts val="2400"/>
              <a:buFont typeface="Merriweather Sans"/>
              <a:buChar char="&gt;"/>
            </a:pPr>
            <a:r>
              <a:rPr lang="en-US" sz="2400" b="1" i="0" u="none" strike="noStrike" cap="none">
                <a:solidFill>
                  <a:srgbClr val="4B2E83"/>
                </a:solidFill>
                <a:latin typeface="Open Sans"/>
                <a:ea typeface="Open Sans"/>
                <a:cs typeface="Open Sans"/>
                <a:sym typeface="Open Sans"/>
              </a:rPr>
              <a:t>Federal Document Number (Any DHHS award)</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Open Sans"/>
                <a:ea typeface="Open Sans"/>
                <a:cs typeface="Open Sans"/>
                <a:sym typeface="Open Sans"/>
              </a:rPr>
              <a:t>If the Fed Doc Number has changed from the prior budget period</a:t>
            </a:r>
            <a:endParaRPr sz="2000" b="1" i="0" u="none" strike="noStrike" cap="none">
              <a:solidFill>
                <a:srgbClr val="4B2E83"/>
              </a:solidFill>
              <a:latin typeface="Open Sans"/>
              <a:ea typeface="Open Sans"/>
              <a:cs typeface="Open Sans"/>
              <a:sym typeface="Open Sans"/>
            </a:endParaRPr>
          </a:p>
          <a:p>
            <a:pPr marL="342900" marR="0" lvl="0" indent="-342900" algn="l" rtl="0">
              <a:spcBef>
                <a:spcPts val="480"/>
              </a:spcBef>
              <a:spcAft>
                <a:spcPts val="0"/>
              </a:spcAft>
              <a:buClr>
                <a:srgbClr val="4B2E83"/>
              </a:buClr>
              <a:buSzPts val="2400"/>
              <a:buFont typeface="Merriweather Sans"/>
              <a:buChar char="&gt;"/>
            </a:pPr>
            <a:r>
              <a:rPr lang="en-US" sz="2400" b="1" i="0" u="none" strike="noStrike" cap="none">
                <a:solidFill>
                  <a:srgbClr val="4B2E83"/>
                </a:solidFill>
                <a:latin typeface="Open Sans"/>
                <a:ea typeface="Open Sans"/>
                <a:cs typeface="Open Sans"/>
                <a:sym typeface="Open Sans"/>
              </a:rPr>
              <a:t>SNAP or Non-SNAP? (NIH awards)</a:t>
            </a:r>
            <a:endParaRPr sz="2400" b="1" i="0" u="none" strike="noStrike" cap="none">
              <a:solidFill>
                <a:srgbClr val="4B2E83"/>
              </a:solidFill>
              <a:latin typeface="Open Sans"/>
              <a:ea typeface="Open Sans"/>
              <a:cs typeface="Open Sans"/>
              <a:sym typeface="Open Sans"/>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Open Sans"/>
                <a:ea typeface="Open Sans"/>
                <a:cs typeface="Open Sans"/>
                <a:sym typeface="Open Sans"/>
              </a:rPr>
              <a:t>If the award was issued under the NIH Non-SNAP mechanism</a:t>
            </a:r>
            <a:endParaRPr/>
          </a:p>
          <a:p>
            <a:pPr marL="0" marR="0" lvl="0" indent="0" algn="l" rtl="0">
              <a:spcBef>
                <a:spcPts val="480"/>
              </a:spcBef>
              <a:spcAft>
                <a:spcPts val="0"/>
              </a:spcAft>
              <a:buClr>
                <a:srgbClr val="4B2E83"/>
              </a:buClr>
              <a:buSzPts val="2400"/>
              <a:buFont typeface="Merriweather Sans"/>
              <a:buNone/>
            </a:pPr>
            <a:endParaRPr sz="2400" b="1" i="0" u="none" strike="noStrike" cap="none">
              <a:solidFill>
                <a:srgbClr val="4B2E83"/>
              </a:solidFill>
              <a:latin typeface="Arial"/>
              <a:ea typeface="Arial"/>
              <a:cs typeface="Arial"/>
              <a:sym typeface="Arial"/>
            </a:endParaRPr>
          </a:p>
        </p:txBody>
      </p:sp>
      <p:sp>
        <p:nvSpPr>
          <p:cNvPr id="746" name="Google Shape;746;p120"/>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121"/>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Guide for NIH SNAP &amp; Non-SNAP Awards</a:t>
            </a:r>
            <a:endParaRPr sz="3000" b="0" i="0" u="none" strike="noStrike" cap="none">
              <a:solidFill>
                <a:srgbClr val="4B2E83"/>
              </a:solidFill>
              <a:latin typeface="Encode Sans Black"/>
              <a:ea typeface="Encode Sans Black"/>
              <a:cs typeface="Encode Sans Black"/>
              <a:sym typeface="Encode Sans Black"/>
            </a:endParaRPr>
          </a:p>
        </p:txBody>
      </p:sp>
      <p:pic>
        <p:nvPicPr>
          <p:cNvPr id="753" name="Google Shape;753;p121"/>
          <p:cNvPicPr preferRelativeResize="0"/>
          <p:nvPr/>
        </p:nvPicPr>
        <p:blipFill rotWithShape="1">
          <a:blip r:embed="rId3">
            <a:alphaModFix/>
          </a:blip>
          <a:srcRect/>
          <a:stretch/>
        </p:blipFill>
        <p:spPr>
          <a:xfrm>
            <a:off x="1760058" y="1548456"/>
            <a:ext cx="5052767" cy="4567951"/>
          </a:xfrm>
          <a:prstGeom prst="rect">
            <a:avLst/>
          </a:prstGeom>
          <a:noFill/>
          <a:ln>
            <a:noFill/>
          </a:ln>
        </p:spPr>
      </p:pic>
      <p:sp>
        <p:nvSpPr>
          <p:cNvPr id="754" name="Google Shape;754;p121"/>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122"/>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References</a:t>
            </a:r>
            <a:endParaRPr sz="3000" b="0" i="0" u="none" strike="noStrike" cap="none">
              <a:solidFill>
                <a:srgbClr val="4B2E83"/>
              </a:solidFill>
              <a:latin typeface="Encode Sans Black"/>
              <a:ea typeface="Encode Sans Black"/>
              <a:cs typeface="Encode Sans Black"/>
              <a:sym typeface="Encode Sans Black"/>
            </a:endParaRPr>
          </a:p>
        </p:txBody>
      </p:sp>
      <p:sp>
        <p:nvSpPr>
          <p:cNvPr id="760" name="Google Shape;760;p122"/>
          <p:cNvSpPr txBox="1">
            <a:spLocks noGrp="1"/>
          </p:cNvSpPr>
          <p:nvPr>
            <p:ph type="body" idx="2"/>
          </p:nvPr>
        </p:nvSpPr>
        <p:spPr>
          <a:xfrm>
            <a:off x="659304" y="1736725"/>
            <a:ext cx="8315013" cy="401549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400"/>
              <a:buFont typeface="Merriweather Sans"/>
              <a:buChar char="&gt;"/>
            </a:pPr>
            <a:r>
              <a:rPr lang="en-US" sz="2400" b="1" i="0" u="none" strike="noStrike" cap="none">
                <a:solidFill>
                  <a:srgbClr val="4B2E83"/>
                </a:solidFill>
                <a:latin typeface="Open Sans"/>
                <a:ea typeface="Open Sans"/>
                <a:cs typeface="Open Sans"/>
                <a:sym typeface="Open Sans"/>
              </a:rPr>
              <a:t>GCA Website &gt; Renewals vs. Supplement/Extensions</a:t>
            </a:r>
            <a:endParaRPr/>
          </a:p>
          <a:p>
            <a:pPr marL="742950" marR="0" lvl="1" indent="-285750" algn="l" rtl="0">
              <a:spcBef>
                <a:spcPts val="400"/>
              </a:spcBef>
              <a:spcAft>
                <a:spcPts val="0"/>
              </a:spcAft>
              <a:buClr>
                <a:srgbClr val="4B2E83"/>
              </a:buClr>
              <a:buSzPts val="2000"/>
              <a:buFont typeface="Arial"/>
              <a:buChar char="–"/>
            </a:pPr>
            <a:r>
              <a:rPr lang="en-US" sz="2000" b="1" i="0" u="sng" strike="noStrike" cap="none">
                <a:solidFill>
                  <a:schemeClr val="hlink"/>
                </a:solidFill>
                <a:latin typeface="Open Sans"/>
                <a:ea typeface="Open Sans"/>
                <a:cs typeface="Open Sans"/>
                <a:sym typeface="Open Sans"/>
                <a:hlinkClick r:id="rId3"/>
              </a:rPr>
              <a:t>http://finance.uw.edu/gca/award-lifecycle/budget-setup/renewals-vs-supplement-extensions</a:t>
            </a:r>
            <a:endParaRPr sz="2000" b="1" i="0" u="none" strike="noStrike" cap="none">
              <a:solidFill>
                <a:srgbClr val="4B2E83"/>
              </a:solidFill>
              <a:latin typeface="Open Sans"/>
              <a:ea typeface="Open Sans"/>
              <a:cs typeface="Open Sans"/>
              <a:sym typeface="Open Sans"/>
            </a:endParaRPr>
          </a:p>
          <a:p>
            <a:pPr marL="742950" marR="0" lvl="1" indent="-158750" algn="l" rtl="0">
              <a:spcBef>
                <a:spcPts val="400"/>
              </a:spcBef>
              <a:spcAft>
                <a:spcPts val="0"/>
              </a:spcAft>
              <a:buClr>
                <a:srgbClr val="4B2E83"/>
              </a:buClr>
              <a:buSzPts val="2000"/>
              <a:buFont typeface="Arial"/>
              <a:buNone/>
            </a:pPr>
            <a:endParaRPr sz="2000" b="1" i="0" u="none" strike="noStrike" cap="none">
              <a:solidFill>
                <a:srgbClr val="4B2E83"/>
              </a:solidFill>
              <a:latin typeface="Open Sans"/>
              <a:ea typeface="Open Sans"/>
              <a:cs typeface="Open Sans"/>
              <a:sym typeface="Open Sans"/>
            </a:endParaRPr>
          </a:p>
          <a:p>
            <a:pPr marL="342900" marR="0" lvl="0" indent="-342900" algn="l" rtl="0">
              <a:spcBef>
                <a:spcPts val="480"/>
              </a:spcBef>
              <a:spcAft>
                <a:spcPts val="0"/>
              </a:spcAft>
              <a:buClr>
                <a:srgbClr val="4B2E83"/>
              </a:buClr>
              <a:buSzPts val="2400"/>
              <a:buFont typeface="Merriweather Sans"/>
              <a:buChar char="&gt;"/>
            </a:pPr>
            <a:r>
              <a:rPr lang="en-US" sz="2400" b="1" i="0" u="none" strike="noStrike" cap="none">
                <a:solidFill>
                  <a:srgbClr val="4B2E83"/>
                </a:solidFill>
                <a:latin typeface="Open Sans"/>
                <a:ea typeface="Open Sans"/>
                <a:cs typeface="Open Sans"/>
                <a:sym typeface="Open Sans"/>
              </a:rPr>
              <a:t>Questions </a:t>
            </a:r>
            <a:endParaRPr/>
          </a:p>
          <a:p>
            <a:pPr marL="742950" marR="0" lvl="1" indent="-285750" algn="l" rtl="0">
              <a:spcBef>
                <a:spcPts val="400"/>
              </a:spcBef>
              <a:spcAft>
                <a:spcPts val="0"/>
              </a:spcAft>
              <a:buClr>
                <a:srgbClr val="4B2E83"/>
              </a:buClr>
              <a:buSzPts val="2000"/>
              <a:buFont typeface="Arial"/>
              <a:buChar char="–"/>
            </a:pPr>
            <a:r>
              <a:rPr lang="en-US" sz="2000" b="1" i="0" u="sng" strike="noStrike" cap="none">
                <a:solidFill>
                  <a:schemeClr val="hlink"/>
                </a:solidFill>
                <a:latin typeface="Open Sans"/>
                <a:ea typeface="Open Sans"/>
                <a:cs typeface="Open Sans"/>
                <a:sym typeface="Open Sans"/>
                <a:hlinkClick r:id="rId4"/>
              </a:rPr>
              <a:t>gcahelp@uw.edu</a:t>
            </a:r>
            <a:endParaRPr sz="2000" b="1" i="0" u="none" strike="noStrike" cap="none">
              <a:solidFill>
                <a:srgbClr val="4B2E83"/>
              </a:solidFill>
              <a:latin typeface="Open Sans"/>
              <a:ea typeface="Open Sans"/>
              <a:cs typeface="Open Sans"/>
              <a:sym typeface="Open Sans"/>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Open Sans"/>
                <a:ea typeface="Open Sans"/>
                <a:cs typeface="Open Sans"/>
                <a:sym typeface="Open Sans"/>
              </a:rPr>
              <a:t>206-616-9995</a:t>
            </a:r>
            <a:endParaRPr sz="2000" b="1" i="0" u="none" strike="noStrike" cap="none">
              <a:solidFill>
                <a:srgbClr val="4B2E83"/>
              </a:solidFill>
              <a:latin typeface="Open Sans"/>
              <a:ea typeface="Open Sans"/>
              <a:cs typeface="Open Sans"/>
              <a:sym typeface="Open Sans"/>
            </a:endParaRPr>
          </a:p>
        </p:txBody>
      </p:sp>
      <p:pic>
        <p:nvPicPr>
          <p:cNvPr id="761" name="Google Shape;761;p122"/>
          <p:cNvPicPr preferRelativeResize="0"/>
          <p:nvPr/>
        </p:nvPicPr>
        <p:blipFill rotWithShape="1">
          <a:blip r:embed="rId5">
            <a:alphaModFix/>
          </a:blip>
          <a:srcRect/>
          <a:stretch/>
        </p:blipFill>
        <p:spPr>
          <a:xfrm>
            <a:off x="671757" y="6322009"/>
            <a:ext cx="7230483" cy="34140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87"/>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600"/>
              </a:spcBef>
              <a:spcAft>
                <a:spcPts val="0"/>
              </a:spcAft>
              <a:buClr>
                <a:srgbClr val="4B2E83"/>
              </a:buClr>
              <a:buSzPts val="3000"/>
              <a:buFont typeface="Arial"/>
              <a:buNone/>
            </a:pPr>
            <a:r>
              <a:rPr lang="en-US" sz="3000" b="0" i="0" u="none" strike="noStrike" cap="none">
                <a:solidFill>
                  <a:srgbClr val="4B2E83"/>
                </a:solidFill>
                <a:latin typeface="Open Sans"/>
                <a:ea typeface="Open Sans"/>
                <a:cs typeface="Open Sans"/>
                <a:sym typeface="Open Sans"/>
              </a:rPr>
              <a:t>Pilot Status</a:t>
            </a:r>
            <a:endParaRPr sz="3000" b="0" i="0" u="none" strike="noStrike" cap="none">
              <a:solidFill>
                <a:srgbClr val="4B2E83"/>
              </a:solidFill>
              <a:latin typeface="Open Sans"/>
              <a:ea typeface="Open Sans"/>
              <a:cs typeface="Open Sans"/>
              <a:sym typeface="Open Sans"/>
            </a:endParaRPr>
          </a:p>
        </p:txBody>
      </p:sp>
      <p:sp>
        <p:nvSpPr>
          <p:cNvPr id="507" name="Google Shape;507;p87"/>
          <p:cNvSpPr txBox="1">
            <a:spLocks noGrp="1"/>
          </p:cNvSpPr>
          <p:nvPr>
            <p:ph type="body" idx="2"/>
          </p:nvPr>
        </p:nvSpPr>
        <p:spPr>
          <a:xfrm>
            <a:off x="618305" y="1664700"/>
            <a:ext cx="8196300" cy="40155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15000"/>
              </a:lnSpc>
              <a:spcBef>
                <a:spcPts val="480"/>
              </a:spcBef>
              <a:spcAft>
                <a:spcPts val="0"/>
              </a:spcAft>
              <a:buClr>
                <a:srgbClr val="4B2E83"/>
              </a:buClr>
              <a:buSzPts val="2400"/>
              <a:buFont typeface="Merriweather Sans"/>
              <a:buChar char="&gt;"/>
            </a:pPr>
            <a:r>
              <a:rPr lang="en-US" sz="2400" b="0" i="0" u="none" strike="noStrike" cap="none">
                <a:solidFill>
                  <a:srgbClr val="4B2E83"/>
                </a:solidFill>
                <a:latin typeface="Open Sans"/>
                <a:ea typeface="Open Sans"/>
                <a:cs typeface="Open Sans"/>
                <a:sym typeface="Open Sans"/>
              </a:rPr>
              <a:t>Pilot April 1-July 31, 2018</a:t>
            </a:r>
            <a:endParaRPr sz="2400" b="0" i="0" u="none" strike="noStrike" cap="none">
              <a:solidFill>
                <a:srgbClr val="4B2E83"/>
              </a:solidFill>
              <a:latin typeface="Open Sans"/>
              <a:ea typeface="Open Sans"/>
              <a:cs typeface="Open Sans"/>
              <a:sym typeface="Open Sans"/>
            </a:endParaRPr>
          </a:p>
          <a:p>
            <a:pPr marL="457200" marR="0" lvl="0" indent="-381000" algn="l" rtl="0">
              <a:lnSpc>
                <a:spcPct val="115000"/>
              </a:lnSpc>
              <a:spcBef>
                <a:spcPts val="0"/>
              </a:spcBef>
              <a:spcAft>
                <a:spcPts val="0"/>
              </a:spcAft>
              <a:buClr>
                <a:srgbClr val="4B2E83"/>
              </a:buClr>
              <a:buSzPts val="2400"/>
              <a:buFont typeface="Merriweather Sans"/>
              <a:buChar char="&gt;"/>
            </a:pPr>
            <a:r>
              <a:rPr lang="en-US" sz="2400" b="0" i="0" u="none" strike="noStrike" cap="none">
                <a:solidFill>
                  <a:srgbClr val="4B2E83"/>
                </a:solidFill>
                <a:latin typeface="Open Sans"/>
                <a:ea typeface="Open Sans"/>
                <a:cs typeface="Open Sans"/>
                <a:sym typeface="Open Sans"/>
              </a:rPr>
              <a:t>49 PIs across 6 Colleges volunteered to participate</a:t>
            </a:r>
            <a:endParaRPr sz="2400" b="0" i="0" u="none" strike="noStrike" cap="none">
              <a:solidFill>
                <a:srgbClr val="4B2E83"/>
              </a:solidFill>
              <a:latin typeface="Open Sans"/>
              <a:ea typeface="Open Sans"/>
              <a:cs typeface="Open Sans"/>
              <a:sym typeface="Open Sans"/>
            </a:endParaRPr>
          </a:p>
          <a:p>
            <a:pPr marL="457200" marR="0" lvl="0" indent="-381000" algn="l" rtl="0">
              <a:lnSpc>
                <a:spcPct val="115000"/>
              </a:lnSpc>
              <a:spcBef>
                <a:spcPts val="0"/>
              </a:spcBef>
              <a:spcAft>
                <a:spcPts val="0"/>
              </a:spcAft>
              <a:buClr>
                <a:srgbClr val="4B2E83"/>
              </a:buClr>
              <a:buSzPts val="2400"/>
              <a:buFont typeface="Merriweather Sans"/>
              <a:buChar char="&gt;"/>
            </a:pPr>
            <a:r>
              <a:rPr lang="en-US" sz="2400" b="0" i="0" u="none" strike="noStrike" cap="none">
                <a:solidFill>
                  <a:srgbClr val="4B2E83"/>
                </a:solidFill>
                <a:latin typeface="Open Sans"/>
                <a:ea typeface="Open Sans"/>
                <a:cs typeface="Open Sans"/>
                <a:sym typeface="Open Sans"/>
              </a:rPr>
              <a:t>Most participants have submitted</a:t>
            </a:r>
            <a:endParaRPr sz="2400" b="0" i="0" u="none" strike="noStrike" cap="none">
              <a:solidFill>
                <a:srgbClr val="4B2E83"/>
              </a:solidFill>
              <a:latin typeface="Open Sans"/>
              <a:ea typeface="Open Sans"/>
              <a:cs typeface="Open Sans"/>
              <a:sym typeface="Open Sans"/>
            </a:endParaRPr>
          </a:p>
          <a:p>
            <a:pPr marL="457200" marR="0" lvl="0" indent="-381000" algn="l" rtl="0">
              <a:lnSpc>
                <a:spcPct val="115000"/>
              </a:lnSpc>
              <a:spcBef>
                <a:spcPts val="0"/>
              </a:spcBef>
              <a:spcAft>
                <a:spcPts val="0"/>
              </a:spcAft>
              <a:buClr>
                <a:srgbClr val="4B2E83"/>
              </a:buClr>
              <a:buSzPts val="2400"/>
              <a:buFont typeface="Merriweather Sans"/>
              <a:buChar char="&gt;"/>
            </a:pPr>
            <a:r>
              <a:rPr lang="en-US" sz="2400" b="0" i="0" u="none" strike="noStrike" cap="none">
                <a:solidFill>
                  <a:srgbClr val="4B2E83"/>
                </a:solidFill>
                <a:latin typeface="Open Sans"/>
                <a:ea typeface="Open Sans"/>
                <a:cs typeface="Open Sans"/>
                <a:sym typeface="Open Sans"/>
              </a:rPr>
              <a:t>Remaining 10% of participating PIs will submit RPPRs this month. </a:t>
            </a:r>
            <a:endParaRPr sz="2400" b="0" i="0" u="none" strike="noStrike" cap="none">
              <a:solidFill>
                <a:srgbClr val="4B2E83"/>
              </a:solidFill>
              <a:latin typeface="Open Sans"/>
              <a:ea typeface="Open Sans"/>
              <a:cs typeface="Open Sans"/>
              <a:sym typeface="Open Sans"/>
            </a:endParaRPr>
          </a:p>
          <a:p>
            <a:pPr marL="0" marR="0" lvl="0" indent="0" algn="l" rtl="0">
              <a:lnSpc>
                <a:spcPct val="115000"/>
              </a:lnSpc>
              <a:spcBef>
                <a:spcPts val="480"/>
              </a:spcBef>
              <a:spcAft>
                <a:spcPts val="0"/>
              </a:spcAft>
              <a:buClr>
                <a:srgbClr val="4B2E83"/>
              </a:buClr>
              <a:buSzPts val="2400"/>
              <a:buFont typeface="Merriweather Sans"/>
              <a:buNone/>
            </a:pPr>
            <a:endParaRPr sz="2400" b="0" i="0" u="none" strike="noStrike" cap="none">
              <a:solidFill>
                <a:srgbClr val="4B2E83"/>
              </a:solidFill>
              <a:latin typeface="Open Sans"/>
              <a:ea typeface="Open Sans"/>
              <a:cs typeface="Open Sans"/>
              <a:sym typeface="Open Sans"/>
            </a:endParaRPr>
          </a:p>
          <a:p>
            <a:pPr marL="0" marR="0" lvl="0" indent="0" algn="l" rtl="0">
              <a:lnSpc>
                <a:spcPct val="115000"/>
              </a:lnSpc>
              <a:spcBef>
                <a:spcPts val="480"/>
              </a:spcBef>
              <a:spcAft>
                <a:spcPts val="0"/>
              </a:spcAft>
              <a:buClr>
                <a:srgbClr val="4B2E83"/>
              </a:buClr>
              <a:buSzPts val="2400"/>
              <a:buFont typeface="Merriweather Sans"/>
              <a:buNone/>
            </a:pPr>
            <a:endParaRPr sz="2400" b="0" i="0" u="none" strike="noStrike" cap="none">
              <a:solidFill>
                <a:srgbClr val="4B2E83"/>
              </a:solidFill>
              <a:latin typeface="Open Sans"/>
              <a:ea typeface="Open Sans"/>
              <a:cs typeface="Open Sans"/>
              <a:sym typeface="Open Sans"/>
            </a:endParaRPr>
          </a:p>
          <a:p>
            <a:pPr marL="0" marR="0" lvl="0" indent="0" algn="l" rtl="0">
              <a:lnSpc>
                <a:spcPct val="115000"/>
              </a:lnSpc>
              <a:spcBef>
                <a:spcPts val="480"/>
              </a:spcBef>
              <a:spcAft>
                <a:spcPts val="0"/>
              </a:spcAft>
              <a:buClr>
                <a:srgbClr val="4B2E83"/>
              </a:buClr>
              <a:buSzPts val="2400"/>
              <a:buFont typeface="Merriweather Sans"/>
              <a:buNone/>
            </a:pPr>
            <a:endParaRPr sz="2400" b="0" i="0" u="none" strike="noStrike" cap="none">
              <a:solidFill>
                <a:srgbClr val="4B2E83"/>
              </a:solidFill>
              <a:latin typeface="Open Sans"/>
              <a:ea typeface="Open Sans"/>
              <a:cs typeface="Open Sans"/>
              <a:sym typeface="Open Sans"/>
            </a:endParaRPr>
          </a:p>
          <a:p>
            <a:pPr marL="457200" marR="0" lvl="0" indent="0" algn="l" rtl="0">
              <a:lnSpc>
                <a:spcPct val="115000"/>
              </a:lnSpc>
              <a:spcBef>
                <a:spcPts val="480"/>
              </a:spcBef>
              <a:spcAft>
                <a:spcPts val="0"/>
              </a:spcAft>
              <a:buClr>
                <a:srgbClr val="4B2E83"/>
              </a:buClr>
              <a:buSzPts val="2400"/>
              <a:buFont typeface="Merriweather Sans"/>
              <a:buNone/>
            </a:pPr>
            <a:endParaRPr sz="2400" b="0" i="0" u="none" strike="noStrike" cap="none">
              <a:solidFill>
                <a:srgbClr val="4B2E83"/>
              </a:solidFill>
              <a:latin typeface="Open Sans"/>
              <a:ea typeface="Open Sans"/>
              <a:cs typeface="Open Sans"/>
              <a:sym typeface="Ope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123"/>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Uniform Guidance Procurement Standards</a:t>
            </a:r>
            <a:endParaRPr sz="3000" b="0" i="0" u="none" strike="noStrike" cap="none">
              <a:solidFill>
                <a:srgbClr val="4B2E83"/>
              </a:solidFill>
              <a:latin typeface="Encode Sans Black"/>
              <a:ea typeface="Encode Sans Black"/>
              <a:cs typeface="Encode Sans Black"/>
              <a:sym typeface="Encode Sans Black"/>
            </a:endParaRPr>
          </a:p>
        </p:txBody>
      </p:sp>
      <p:sp>
        <p:nvSpPr>
          <p:cNvPr id="767" name="Google Shape;767;p123"/>
          <p:cNvSpPr txBox="1">
            <a:spLocks noGrp="1"/>
          </p:cNvSpPr>
          <p:nvPr>
            <p:ph type="body" idx="2"/>
          </p:nvPr>
        </p:nvSpPr>
        <p:spPr>
          <a:xfrm>
            <a:off x="659304" y="1736725"/>
            <a:ext cx="8315013" cy="401549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400"/>
              <a:buFont typeface="Merriweather Sans"/>
              <a:buChar char="&gt;"/>
            </a:pPr>
            <a:r>
              <a:rPr lang="en-US" sz="2400" b="1" i="0" u="none" strike="noStrike" cap="none">
                <a:solidFill>
                  <a:srgbClr val="4B2E83"/>
                </a:solidFill>
                <a:latin typeface="Open Sans"/>
                <a:ea typeface="Open Sans"/>
                <a:cs typeface="Open Sans"/>
                <a:sym typeface="Open Sans"/>
              </a:rPr>
              <a:t>OMB implementation of the Uniform Guidance Procurement Standards has been on hold since UG release in December 2014</a:t>
            </a:r>
            <a:br>
              <a:rPr lang="en-US" sz="2400" b="1" i="0" u="none" strike="noStrike" cap="none">
                <a:solidFill>
                  <a:srgbClr val="4B2E83"/>
                </a:solidFill>
                <a:latin typeface="Open Sans"/>
                <a:ea typeface="Open Sans"/>
                <a:cs typeface="Open Sans"/>
                <a:sym typeface="Open Sans"/>
              </a:rPr>
            </a:br>
            <a:endParaRPr sz="2400" b="1" i="0" u="none" strike="noStrike" cap="none">
              <a:solidFill>
                <a:srgbClr val="4B2E83"/>
              </a:solidFill>
              <a:latin typeface="Open Sans"/>
              <a:ea typeface="Open Sans"/>
              <a:cs typeface="Open Sans"/>
              <a:sym typeface="Open Sans"/>
            </a:endParaRPr>
          </a:p>
          <a:p>
            <a:pPr marL="342900" marR="0" lvl="0" indent="-342900" algn="l" rtl="0">
              <a:spcBef>
                <a:spcPts val="480"/>
              </a:spcBef>
              <a:spcAft>
                <a:spcPts val="0"/>
              </a:spcAft>
              <a:buClr>
                <a:srgbClr val="4B2E83"/>
              </a:buClr>
              <a:buSzPts val="2400"/>
              <a:buFont typeface="Merriweather Sans"/>
              <a:buChar char="&gt;"/>
            </a:pPr>
            <a:r>
              <a:rPr lang="en-US" sz="2400" b="1" i="0" u="none" strike="noStrike" cap="none">
                <a:solidFill>
                  <a:srgbClr val="4B2E83"/>
                </a:solidFill>
                <a:latin typeface="Open Sans"/>
                <a:ea typeface="Open Sans"/>
                <a:cs typeface="Open Sans"/>
                <a:sym typeface="Open Sans"/>
              </a:rPr>
              <a:t>OMG guidance sets the thresholds for Micro-Purchases and for Simplified Acquisitions</a:t>
            </a:r>
            <a:br>
              <a:rPr lang="en-US" sz="2400" b="1" i="0" u="none" strike="noStrike" cap="none">
                <a:solidFill>
                  <a:srgbClr val="4B2E83"/>
                </a:solidFill>
                <a:latin typeface="Open Sans"/>
                <a:ea typeface="Open Sans"/>
                <a:cs typeface="Open Sans"/>
                <a:sym typeface="Open Sans"/>
              </a:rPr>
            </a:br>
            <a:endParaRPr sz="2400" b="1" i="0" u="none" strike="noStrike" cap="none">
              <a:solidFill>
                <a:srgbClr val="4B2E83"/>
              </a:solidFill>
              <a:latin typeface="Open Sans"/>
              <a:ea typeface="Open Sans"/>
              <a:cs typeface="Open Sans"/>
              <a:sym typeface="Open Sans"/>
            </a:endParaRPr>
          </a:p>
          <a:p>
            <a:pPr marL="342900" marR="0" lvl="0" indent="-342900" algn="l" rtl="0">
              <a:spcBef>
                <a:spcPts val="480"/>
              </a:spcBef>
              <a:spcAft>
                <a:spcPts val="0"/>
              </a:spcAft>
              <a:buClr>
                <a:srgbClr val="4B2E83"/>
              </a:buClr>
              <a:buSzPts val="2400"/>
              <a:buFont typeface="Merriweather Sans"/>
              <a:buChar char="&gt;"/>
            </a:pPr>
            <a:r>
              <a:rPr lang="en-US" sz="2400" b="1" i="0" u="none" strike="noStrike" cap="none">
                <a:solidFill>
                  <a:srgbClr val="4B2E83"/>
                </a:solidFill>
                <a:latin typeface="Open Sans"/>
                <a:ea typeface="Open Sans"/>
                <a:cs typeface="Open Sans"/>
                <a:sym typeface="Open Sans"/>
              </a:rPr>
              <a:t>Effective date of OMB Memo is December 23, 2016</a:t>
            </a:r>
            <a:endParaRPr/>
          </a:p>
          <a:p>
            <a:pPr marL="1143000" marR="0" lvl="2" indent="-114300" algn="l" rtl="0">
              <a:spcBef>
                <a:spcPts val="360"/>
              </a:spcBef>
              <a:spcAft>
                <a:spcPts val="0"/>
              </a:spcAft>
              <a:buClr>
                <a:srgbClr val="4B2E83"/>
              </a:buClr>
              <a:buSzPts val="1800"/>
              <a:buFont typeface="Merriweather Sans"/>
              <a:buNone/>
            </a:pPr>
            <a:endParaRPr sz="1800" b="1" i="0" u="none" strike="noStrike" cap="none">
              <a:solidFill>
                <a:srgbClr val="4B2E83"/>
              </a:solidFill>
              <a:latin typeface="Open Sans"/>
              <a:ea typeface="Open Sans"/>
              <a:cs typeface="Open Sans"/>
              <a:sym typeface="Open Sans"/>
            </a:endParaRPr>
          </a:p>
          <a:p>
            <a:pPr marL="342900" marR="0" lvl="0" indent="-190500" algn="l" rtl="0">
              <a:spcBef>
                <a:spcPts val="480"/>
              </a:spcBef>
              <a:spcAft>
                <a:spcPts val="0"/>
              </a:spcAft>
              <a:buClr>
                <a:srgbClr val="4B2E83"/>
              </a:buClr>
              <a:buSzPts val="2400"/>
              <a:buFont typeface="Merriweather Sans"/>
              <a:buNone/>
            </a:pPr>
            <a:endParaRPr sz="2400" b="1" i="0" u="none" strike="noStrike" cap="none">
              <a:solidFill>
                <a:srgbClr val="4B2E83"/>
              </a:solidFill>
              <a:latin typeface="Open Sans"/>
              <a:ea typeface="Open Sans"/>
              <a:cs typeface="Open Sans"/>
              <a:sym typeface="Open Sans"/>
            </a:endParaRPr>
          </a:p>
        </p:txBody>
      </p:sp>
      <p:pic>
        <p:nvPicPr>
          <p:cNvPr id="768" name="Google Shape;768;p123"/>
          <p:cNvPicPr preferRelativeResize="0"/>
          <p:nvPr/>
        </p:nvPicPr>
        <p:blipFill rotWithShape="1">
          <a:blip r:embed="rId3">
            <a:alphaModFix/>
          </a:blip>
          <a:srcRect/>
          <a:stretch/>
        </p:blipFill>
        <p:spPr>
          <a:xfrm>
            <a:off x="671757" y="6322009"/>
            <a:ext cx="7230483" cy="34140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124"/>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UW’s Application of Procurement Thresholds</a:t>
            </a:r>
            <a:endParaRPr sz="3000" b="0" i="0" u="none" strike="noStrike" cap="none">
              <a:solidFill>
                <a:srgbClr val="4B2E83"/>
              </a:solidFill>
              <a:latin typeface="Encode Sans Black"/>
              <a:ea typeface="Encode Sans Black"/>
              <a:cs typeface="Encode Sans Black"/>
              <a:sym typeface="Encode Sans Black"/>
            </a:endParaRPr>
          </a:p>
        </p:txBody>
      </p:sp>
      <p:sp>
        <p:nvSpPr>
          <p:cNvPr id="774" name="Google Shape;774;p124"/>
          <p:cNvSpPr txBox="1">
            <a:spLocks noGrp="1"/>
          </p:cNvSpPr>
          <p:nvPr>
            <p:ph type="body" idx="2"/>
          </p:nvPr>
        </p:nvSpPr>
        <p:spPr>
          <a:xfrm>
            <a:off x="659304" y="1736725"/>
            <a:ext cx="8315013" cy="4015497"/>
          </a:xfrm>
          <a:prstGeom prst="rect">
            <a:avLst/>
          </a:prstGeom>
          <a:noFill/>
          <a:ln>
            <a:noFill/>
          </a:ln>
        </p:spPr>
        <p:txBody>
          <a:bodyPr spcFirstLastPara="1" wrap="square" lIns="91425" tIns="45700" rIns="91425" bIns="45700" anchor="t" anchorCtr="0">
            <a:noAutofit/>
          </a:bodyPr>
          <a:lstStyle/>
          <a:p>
            <a:pPr marL="1143000" marR="0" lvl="2" indent="-114300" algn="l" rtl="0">
              <a:spcBef>
                <a:spcPts val="0"/>
              </a:spcBef>
              <a:spcAft>
                <a:spcPts val="0"/>
              </a:spcAft>
              <a:buClr>
                <a:srgbClr val="4B2E83"/>
              </a:buClr>
              <a:buSzPts val="1800"/>
              <a:buFont typeface="Merriweather Sans"/>
              <a:buNone/>
            </a:pPr>
            <a:endParaRPr sz="1800" b="1" i="0" u="none" strike="noStrike" cap="none">
              <a:solidFill>
                <a:srgbClr val="4B2E83"/>
              </a:solidFill>
              <a:latin typeface="Open Sans"/>
              <a:ea typeface="Open Sans"/>
              <a:cs typeface="Open Sans"/>
              <a:sym typeface="Open Sans"/>
            </a:endParaRPr>
          </a:p>
          <a:p>
            <a:pPr marL="342900" marR="0" lvl="0" indent="-190500" algn="l" rtl="0">
              <a:spcBef>
                <a:spcPts val="480"/>
              </a:spcBef>
              <a:spcAft>
                <a:spcPts val="0"/>
              </a:spcAft>
              <a:buClr>
                <a:srgbClr val="4B2E83"/>
              </a:buClr>
              <a:buSzPts val="2400"/>
              <a:buFont typeface="Merriweather Sans"/>
              <a:buNone/>
            </a:pPr>
            <a:endParaRPr sz="2400" b="1" i="0" u="none" strike="noStrike" cap="none">
              <a:solidFill>
                <a:srgbClr val="4B2E83"/>
              </a:solidFill>
              <a:latin typeface="Open Sans"/>
              <a:ea typeface="Open Sans"/>
              <a:cs typeface="Open Sans"/>
              <a:sym typeface="Open Sans"/>
            </a:endParaRPr>
          </a:p>
        </p:txBody>
      </p:sp>
      <p:pic>
        <p:nvPicPr>
          <p:cNvPr id="775" name="Google Shape;775;p124"/>
          <p:cNvPicPr preferRelativeResize="0"/>
          <p:nvPr/>
        </p:nvPicPr>
        <p:blipFill rotWithShape="1">
          <a:blip r:embed="rId3">
            <a:alphaModFix/>
          </a:blip>
          <a:srcRect/>
          <a:stretch/>
        </p:blipFill>
        <p:spPr>
          <a:xfrm>
            <a:off x="671757" y="6322009"/>
            <a:ext cx="7230483" cy="341406"/>
          </a:xfrm>
          <a:prstGeom prst="rect">
            <a:avLst/>
          </a:prstGeom>
          <a:noFill/>
          <a:ln>
            <a:noFill/>
          </a:ln>
        </p:spPr>
      </p:pic>
      <p:graphicFrame>
        <p:nvGraphicFramePr>
          <p:cNvPr id="776" name="Google Shape;776;p124"/>
          <p:cNvGraphicFramePr/>
          <p:nvPr/>
        </p:nvGraphicFramePr>
        <p:xfrm>
          <a:off x="646931" y="1724941"/>
          <a:ext cx="3000000" cy="3000000"/>
        </p:xfrm>
        <a:graphic>
          <a:graphicData uri="http://schemas.openxmlformats.org/drawingml/2006/table">
            <a:tbl>
              <a:tblPr firstRow="1" bandRow="1">
                <a:noFill/>
                <a:tableStyleId>{F1650D23-A9B2-4AE1-BA45-63FBE0DCF806}</a:tableStyleId>
              </a:tblPr>
              <a:tblGrid>
                <a:gridCol w="2747925">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1800" u="none" strike="noStrike" cap="none"/>
                        <a:t>Threshold</a:t>
                      </a:r>
                      <a:endParaRPr sz="1800"/>
                    </a:p>
                  </a:txBody>
                  <a:tcPr marL="91450" marR="91450" marT="45725" marB="45725"/>
                </a:tc>
                <a:tc>
                  <a:txBody>
                    <a:bodyPr/>
                    <a:lstStyle/>
                    <a:p>
                      <a:pPr marL="0" marR="0" lvl="0" indent="0" algn="l" rtl="0">
                        <a:spcBef>
                          <a:spcPts val="0"/>
                        </a:spcBef>
                        <a:spcAft>
                          <a:spcPts val="0"/>
                        </a:spcAft>
                        <a:buNone/>
                      </a:pPr>
                      <a:r>
                        <a:rPr lang="en-US" sz="1800"/>
                        <a:t>Requirements</a:t>
                      </a:r>
                      <a:endParaRPr sz="1800"/>
                    </a:p>
                  </a:txBody>
                  <a:tcPr marL="91450" marR="91450" marT="45725" marB="45725"/>
                </a:tc>
                <a:tc>
                  <a:txBody>
                    <a:bodyPr/>
                    <a:lstStyle/>
                    <a:p>
                      <a:pPr marL="0" marR="0" lvl="0" indent="0" algn="l" rtl="0">
                        <a:spcBef>
                          <a:spcPts val="0"/>
                        </a:spcBef>
                        <a:spcAft>
                          <a:spcPts val="0"/>
                        </a:spcAft>
                        <a:buNone/>
                      </a:pPr>
                      <a:r>
                        <a:rPr lang="en-US" sz="1800"/>
                        <a:t>Amount</a:t>
                      </a:r>
                      <a:endParaRPr sz="18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a:t>Micro-Purchase</a:t>
                      </a:r>
                      <a:endParaRPr sz="1800"/>
                    </a:p>
                  </a:txBody>
                  <a:tcPr marL="91450" marR="91450" marT="45725" marB="45725"/>
                </a:tc>
                <a:tc>
                  <a:txBody>
                    <a:bodyPr/>
                    <a:lstStyle/>
                    <a:p>
                      <a:pPr marL="0" marR="0" lvl="0" indent="0" algn="l" rtl="0">
                        <a:spcBef>
                          <a:spcPts val="0"/>
                        </a:spcBef>
                        <a:spcAft>
                          <a:spcPts val="0"/>
                        </a:spcAft>
                        <a:buNone/>
                      </a:pPr>
                      <a:r>
                        <a:rPr lang="en-US" sz="1800"/>
                        <a:t>No quote requirement but must be “reasonable”</a:t>
                      </a:r>
                      <a:endParaRPr sz="1800"/>
                    </a:p>
                  </a:txBody>
                  <a:tcPr marL="91450" marR="91450" marT="45725" marB="45725"/>
                </a:tc>
                <a:tc>
                  <a:txBody>
                    <a:bodyPr/>
                    <a:lstStyle/>
                    <a:p>
                      <a:pPr marL="0" marR="0" lvl="0" indent="0" algn="l" rtl="0">
                        <a:spcBef>
                          <a:spcPts val="0"/>
                        </a:spcBef>
                        <a:spcAft>
                          <a:spcPts val="0"/>
                        </a:spcAft>
                        <a:buNone/>
                      </a:pPr>
                      <a:r>
                        <a:rPr lang="en-US" sz="1800"/>
                        <a:t>Less than $10,000</a:t>
                      </a:r>
                      <a:endParaRPr sz="18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t>Simplified Acquisition</a:t>
                      </a:r>
                      <a:endParaRPr sz="1800"/>
                    </a:p>
                  </a:txBody>
                  <a:tcPr marL="91450" marR="91450" marT="45725" marB="45725"/>
                </a:tc>
                <a:tc>
                  <a:txBody>
                    <a:bodyPr/>
                    <a:lstStyle/>
                    <a:p>
                      <a:pPr marL="0" marR="0" lvl="0" indent="0" algn="l" rtl="0">
                        <a:spcBef>
                          <a:spcPts val="0"/>
                        </a:spcBef>
                        <a:spcAft>
                          <a:spcPts val="0"/>
                        </a:spcAft>
                        <a:buNone/>
                      </a:pPr>
                      <a:r>
                        <a:rPr lang="en-US" sz="1800"/>
                        <a:t>Quotes required from “adequate” number of sources</a:t>
                      </a:r>
                      <a:endParaRPr sz="1800"/>
                    </a:p>
                  </a:txBody>
                  <a:tcPr marL="91450" marR="91450" marT="45725" marB="45725"/>
                </a:tc>
                <a:tc>
                  <a:txBody>
                    <a:bodyPr/>
                    <a:lstStyle/>
                    <a:p>
                      <a:pPr marL="0" marR="0" lvl="0" indent="0" algn="l" rtl="0">
                        <a:spcBef>
                          <a:spcPts val="0"/>
                        </a:spcBef>
                        <a:spcAft>
                          <a:spcPts val="0"/>
                        </a:spcAft>
                        <a:buNone/>
                      </a:pPr>
                      <a:r>
                        <a:rPr lang="en-US" sz="1800"/>
                        <a:t>$10,000 to $99,999</a:t>
                      </a:r>
                      <a:endParaRPr sz="180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t>Everything else</a:t>
                      </a:r>
                      <a:endParaRPr sz="1800"/>
                    </a:p>
                  </a:txBody>
                  <a:tcPr marL="91450" marR="91450" marT="45725" marB="45725"/>
                </a:tc>
                <a:tc>
                  <a:txBody>
                    <a:bodyPr/>
                    <a:lstStyle/>
                    <a:p>
                      <a:pPr marL="0" marR="0" lvl="0" indent="0" algn="l" rtl="0">
                        <a:spcBef>
                          <a:spcPts val="0"/>
                        </a:spcBef>
                        <a:spcAft>
                          <a:spcPts val="0"/>
                        </a:spcAft>
                        <a:buNone/>
                      </a:pPr>
                      <a:r>
                        <a:rPr lang="en-US" sz="1800"/>
                        <a:t>Formal competition</a:t>
                      </a:r>
                      <a:endParaRPr sz="1800"/>
                    </a:p>
                  </a:txBody>
                  <a:tcPr marL="91450" marR="91450" marT="45725" marB="45725"/>
                </a:tc>
                <a:tc>
                  <a:txBody>
                    <a:bodyPr/>
                    <a:lstStyle/>
                    <a:p>
                      <a:pPr marL="0" marR="0" lvl="0" indent="0" algn="l" rtl="0">
                        <a:spcBef>
                          <a:spcPts val="0"/>
                        </a:spcBef>
                        <a:spcAft>
                          <a:spcPts val="0"/>
                        </a:spcAft>
                        <a:buNone/>
                      </a:pPr>
                      <a:r>
                        <a:rPr lang="en-US" sz="1800"/>
                        <a:t>$100,000 and above</a:t>
                      </a:r>
                      <a:endParaRPr sz="1800"/>
                    </a:p>
                  </a:txBody>
                  <a:tcPr marL="91450" marR="91450" marT="45725" marB="45725"/>
                </a:tc>
                <a:extLst>
                  <a:ext uri="{0D108BD9-81ED-4DB2-BD59-A6C34878D82A}">
                    <a16:rowId xmlns:a16="http://schemas.microsoft.com/office/drawing/2014/main" val="10003"/>
                  </a:ext>
                </a:extLst>
              </a:tr>
            </a:tbl>
          </a:graphicData>
        </a:graphic>
      </p:graphicFrame>
      <p:sp>
        <p:nvSpPr>
          <p:cNvPr id="777" name="Google Shape;777;p124"/>
          <p:cNvSpPr/>
          <p:nvPr/>
        </p:nvSpPr>
        <p:spPr>
          <a:xfrm>
            <a:off x="646931" y="4365545"/>
            <a:ext cx="8234313" cy="166199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3006F"/>
              </a:buClr>
              <a:buSzPts val="1800"/>
              <a:buFont typeface="Arial"/>
              <a:buNone/>
            </a:pPr>
            <a:r>
              <a:rPr lang="en-US" sz="1800" b="0" i="0" u="none" strike="noStrike" cap="none">
                <a:solidFill>
                  <a:srgbClr val="33006F"/>
                </a:solidFill>
                <a:latin typeface="Calibri"/>
                <a:ea typeface="Calibri"/>
                <a:cs typeface="Calibri"/>
                <a:sym typeface="Calibri"/>
              </a:rPr>
              <a:t>For more information:</a:t>
            </a:r>
            <a:br>
              <a:rPr lang="en-US" sz="1800" b="0" i="0" u="none" strike="noStrike" cap="none">
                <a:solidFill>
                  <a:srgbClr val="33006F"/>
                </a:solidFill>
                <a:latin typeface="Calibri"/>
                <a:ea typeface="Calibri"/>
                <a:cs typeface="Calibri"/>
                <a:sym typeface="Calibri"/>
              </a:rPr>
            </a:br>
            <a:endParaRPr sz="1050" b="0" i="0" u="none" strike="noStrike" cap="none">
              <a:solidFill>
                <a:srgbClr val="33006F"/>
              </a:solidFill>
              <a:latin typeface="Calibri"/>
              <a:ea typeface="Calibri"/>
              <a:cs typeface="Calibri"/>
              <a:sym typeface="Calibri"/>
            </a:endParaRPr>
          </a:p>
          <a:p>
            <a:pPr marL="0" marR="0" lvl="0" indent="0" algn="l" rtl="0">
              <a:lnSpc>
                <a:spcPct val="100000"/>
              </a:lnSpc>
              <a:spcBef>
                <a:spcPts val="0"/>
              </a:spcBef>
              <a:spcAft>
                <a:spcPts val="0"/>
              </a:spcAft>
              <a:buClr>
                <a:srgbClr val="33006F"/>
              </a:buClr>
              <a:buSzPts val="1800"/>
              <a:buFont typeface="Arial"/>
              <a:buNone/>
            </a:pPr>
            <a:r>
              <a:rPr lang="en-US" sz="1800" b="0" i="0" u="none" strike="noStrike" cap="none">
                <a:solidFill>
                  <a:srgbClr val="33006F"/>
                </a:solidFill>
                <a:latin typeface="Calibri"/>
                <a:ea typeface="Calibri"/>
                <a:cs typeface="Calibri"/>
                <a:sym typeface="Calibri"/>
              </a:rPr>
              <a:t>OMB Memo 18-18: </a:t>
            </a:r>
            <a:r>
              <a:rPr lang="en-US" sz="1800" b="0" i="0" u="sng" strike="noStrike" cap="none">
                <a:solidFill>
                  <a:schemeClr val="hlink"/>
                </a:solidFill>
                <a:latin typeface="Calibri"/>
                <a:ea typeface="Calibri"/>
                <a:cs typeface="Calibri"/>
                <a:sym typeface="Calibri"/>
                <a:hlinkClick r:id="rId4"/>
              </a:rPr>
              <a:t>https://www.whitehouse.gov/wp-content/uploads/2018/06/M-18-18.pdf</a:t>
            </a:r>
            <a:endParaRPr sz="1800" b="0" i="0" u="none" strike="noStrike" cap="none">
              <a:solidFill>
                <a:srgbClr val="33006F"/>
              </a:solidFill>
              <a:latin typeface="Calibri"/>
              <a:ea typeface="Calibri"/>
              <a:cs typeface="Calibri"/>
              <a:sym typeface="Calibri"/>
            </a:endParaRPr>
          </a:p>
          <a:p>
            <a:pPr marL="0" marR="0" lvl="0" indent="0" algn="l" rtl="0">
              <a:lnSpc>
                <a:spcPct val="100000"/>
              </a:lnSpc>
              <a:spcBef>
                <a:spcPts val="0"/>
              </a:spcBef>
              <a:spcAft>
                <a:spcPts val="0"/>
              </a:spcAft>
              <a:buClr>
                <a:srgbClr val="33006F"/>
              </a:buClr>
              <a:buSzPts val="1800"/>
              <a:buFont typeface="Arial"/>
              <a:buNone/>
            </a:pPr>
            <a:r>
              <a:rPr lang="en-US" sz="1800" b="0" i="0" u="none" strike="noStrike" cap="none">
                <a:solidFill>
                  <a:srgbClr val="33006F"/>
                </a:solidFill>
                <a:latin typeface="Calibri"/>
                <a:ea typeface="Calibri"/>
                <a:cs typeface="Calibri"/>
                <a:sym typeface="Calibri"/>
              </a:rPr>
              <a:t>UW Procurement: </a:t>
            </a:r>
            <a:r>
              <a:rPr lang="en-US" sz="1800" b="0" i="0" u="sng" strike="noStrike" cap="none">
                <a:solidFill>
                  <a:schemeClr val="hlink"/>
                </a:solidFill>
                <a:latin typeface="Calibri"/>
                <a:ea typeface="Calibri"/>
                <a:cs typeface="Calibri"/>
                <a:sym typeface="Calibri"/>
                <a:hlinkClick r:id="rId5"/>
              </a:rPr>
              <a:t>http://finance.uw.edu/ps/how-to-buy</a:t>
            </a:r>
            <a:endParaRPr sz="1800" b="0" i="0" u="none" strike="noStrike" cap="none">
              <a:solidFill>
                <a:srgbClr val="33006F"/>
              </a:solidFill>
              <a:latin typeface="Calibri"/>
              <a:ea typeface="Calibri"/>
              <a:cs typeface="Calibri"/>
              <a:sym typeface="Calibri"/>
            </a:endParaRPr>
          </a:p>
          <a:p>
            <a:pPr marL="0" marR="0" lvl="0" indent="0" algn="l" rtl="0">
              <a:lnSpc>
                <a:spcPct val="100000"/>
              </a:lnSpc>
              <a:spcBef>
                <a:spcPts val="0"/>
              </a:spcBef>
              <a:spcAft>
                <a:spcPts val="0"/>
              </a:spcAft>
              <a:buClr>
                <a:srgbClr val="33006F"/>
              </a:buClr>
              <a:buSzPts val="1800"/>
              <a:buFont typeface="Arial"/>
              <a:buNone/>
            </a:pPr>
            <a:r>
              <a:rPr lang="en-US" sz="1800" b="0" i="0" u="none" strike="noStrike" cap="none">
                <a:solidFill>
                  <a:srgbClr val="33006F"/>
                </a:solidFill>
                <a:latin typeface="Calibri"/>
                <a:ea typeface="Calibri"/>
                <a:cs typeface="Calibri"/>
                <a:sym typeface="Calibri"/>
              </a:rPr>
              <a:t>2 CFR 200.320 – Methods of Procurement to be followed</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125"/>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Participant Support (NSF)</a:t>
            </a:r>
            <a:endParaRPr sz="3000" b="0" i="0" u="none" strike="noStrike" cap="none">
              <a:solidFill>
                <a:srgbClr val="4B2E83"/>
              </a:solidFill>
              <a:latin typeface="Encode Sans Black"/>
              <a:ea typeface="Encode Sans Black"/>
              <a:cs typeface="Encode Sans Black"/>
              <a:sym typeface="Encode Sans Black"/>
            </a:endParaRPr>
          </a:p>
        </p:txBody>
      </p:sp>
      <p:sp>
        <p:nvSpPr>
          <p:cNvPr id="783" name="Google Shape;783;p125"/>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400"/>
              <a:buFont typeface="Merriweather Sans"/>
              <a:buChar char="&gt;"/>
            </a:pPr>
            <a:r>
              <a:rPr lang="en-US" sz="2400" b="1" i="0" u="none" strike="noStrike" cap="none">
                <a:solidFill>
                  <a:srgbClr val="4B2E83"/>
                </a:solidFill>
                <a:latin typeface="Open Sans"/>
                <a:ea typeface="Open Sans"/>
                <a:cs typeface="Open Sans"/>
                <a:sym typeface="Open Sans"/>
              </a:rPr>
              <a:t>NSF has proposed new language regarding “Participant Support” in the Proposal and Award Policies and Procedures Guide (PAPPG)</a:t>
            </a:r>
            <a:endParaRPr/>
          </a:p>
          <a:p>
            <a:pPr marL="342900" marR="0" lvl="0" indent="-254000" algn="l" rtl="0">
              <a:spcBef>
                <a:spcPts val="280"/>
              </a:spcBef>
              <a:spcAft>
                <a:spcPts val="0"/>
              </a:spcAft>
              <a:buClr>
                <a:srgbClr val="4B2E83"/>
              </a:buClr>
              <a:buSzPts val="1400"/>
              <a:buFont typeface="Merriweather Sans"/>
              <a:buNone/>
            </a:pPr>
            <a:endParaRPr sz="1400" b="1" i="0" u="none" strike="noStrike" cap="none">
              <a:solidFill>
                <a:srgbClr val="4B2E83"/>
              </a:solidFill>
              <a:latin typeface="Open Sans"/>
              <a:ea typeface="Open Sans"/>
              <a:cs typeface="Open Sans"/>
              <a:sym typeface="Open Sans"/>
            </a:endParaRPr>
          </a:p>
          <a:p>
            <a:pPr marL="342900" marR="0" lvl="0" indent="-342900" algn="l" rtl="0">
              <a:spcBef>
                <a:spcPts val="480"/>
              </a:spcBef>
              <a:spcAft>
                <a:spcPts val="0"/>
              </a:spcAft>
              <a:buClr>
                <a:srgbClr val="4B2E83"/>
              </a:buClr>
              <a:buSzPts val="2400"/>
              <a:buFont typeface="Merriweather Sans"/>
              <a:buChar char="&gt;"/>
            </a:pPr>
            <a:r>
              <a:rPr lang="en-US" sz="2400" b="1" i="0" u="none" strike="noStrike" cap="none">
                <a:solidFill>
                  <a:srgbClr val="4B2E83"/>
                </a:solidFill>
                <a:latin typeface="Open Sans"/>
                <a:ea typeface="Open Sans"/>
                <a:cs typeface="Open Sans"/>
                <a:sym typeface="Open Sans"/>
              </a:rPr>
              <a:t>Highlights</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Open Sans"/>
                <a:ea typeface="Open Sans"/>
                <a:cs typeface="Open Sans"/>
                <a:sym typeface="Open Sans"/>
              </a:rPr>
              <a:t>Speakers and trainers are not considered “Participants”</a:t>
            </a:r>
            <a:endParaRPr sz="2000" b="1" i="0" u="none" strike="noStrike" cap="none">
              <a:solidFill>
                <a:srgbClr val="4B2E83"/>
              </a:solidFill>
              <a:latin typeface="Open Sans"/>
              <a:ea typeface="Open Sans"/>
              <a:cs typeface="Open Sans"/>
              <a:sym typeface="Open Sans"/>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Open Sans"/>
                <a:ea typeface="Open Sans"/>
                <a:cs typeface="Open Sans"/>
                <a:sym typeface="Open Sans"/>
              </a:rPr>
              <a:t>Participant Support funds may not be used to cover “Catering Costs”</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Open Sans"/>
                <a:ea typeface="Open Sans"/>
                <a:cs typeface="Open Sans"/>
                <a:sym typeface="Open Sans"/>
              </a:rPr>
              <a:t>NSF hasn’t defined “Catering Costs”</a:t>
            </a:r>
            <a:endParaRPr/>
          </a:p>
          <a:p>
            <a:pPr marL="342900" marR="0" lvl="0" indent="-254000" algn="l" rtl="0">
              <a:spcBef>
                <a:spcPts val="280"/>
              </a:spcBef>
              <a:spcAft>
                <a:spcPts val="0"/>
              </a:spcAft>
              <a:buClr>
                <a:srgbClr val="4B2E83"/>
              </a:buClr>
              <a:buSzPts val="1400"/>
              <a:buFont typeface="Merriweather Sans"/>
              <a:buNone/>
            </a:pPr>
            <a:endParaRPr sz="1400" b="1" i="0" u="none" strike="noStrike" cap="none">
              <a:solidFill>
                <a:srgbClr val="4B2E83"/>
              </a:solidFill>
              <a:latin typeface="Open Sans"/>
              <a:ea typeface="Open Sans"/>
              <a:cs typeface="Open Sans"/>
              <a:sym typeface="Open Sans"/>
            </a:endParaRPr>
          </a:p>
          <a:p>
            <a:pPr marL="342900" marR="0" lvl="0" indent="-342900" algn="l" rtl="0">
              <a:spcBef>
                <a:spcPts val="480"/>
              </a:spcBef>
              <a:spcAft>
                <a:spcPts val="0"/>
              </a:spcAft>
              <a:buClr>
                <a:srgbClr val="4B2E83"/>
              </a:buClr>
              <a:buSzPts val="2400"/>
              <a:buFont typeface="Merriweather Sans"/>
              <a:buChar char="&gt;"/>
            </a:pPr>
            <a:r>
              <a:rPr lang="en-US" sz="2400" b="1" i="0" u="none" strike="noStrike" cap="none">
                <a:solidFill>
                  <a:srgbClr val="4B2E83"/>
                </a:solidFill>
                <a:latin typeface="Open Sans"/>
                <a:ea typeface="Open Sans"/>
                <a:cs typeface="Open Sans"/>
                <a:sym typeface="Open Sans"/>
              </a:rPr>
              <a:t>The final PAPPG is expected late Fall 2018</a:t>
            </a:r>
            <a:endParaRPr/>
          </a:p>
          <a:p>
            <a:pPr marL="742950" marR="0" lvl="1" indent="-158750" algn="l" rtl="0">
              <a:spcBef>
                <a:spcPts val="400"/>
              </a:spcBef>
              <a:spcAft>
                <a:spcPts val="0"/>
              </a:spcAft>
              <a:buClr>
                <a:srgbClr val="4B2E83"/>
              </a:buClr>
              <a:buSzPts val="2000"/>
              <a:buFont typeface="Arial"/>
              <a:buNone/>
            </a:pPr>
            <a:endParaRPr sz="2000" b="1" i="0" u="none" strike="noStrike" cap="none">
              <a:solidFill>
                <a:srgbClr val="4B2E83"/>
              </a:solidFill>
              <a:latin typeface="Open Sans"/>
              <a:ea typeface="Open Sans"/>
              <a:cs typeface="Open Sans"/>
              <a:sym typeface="Open Sans"/>
            </a:endParaRPr>
          </a:p>
          <a:p>
            <a:pPr marL="0" marR="0" lvl="0" indent="0" algn="l" rtl="0">
              <a:spcBef>
                <a:spcPts val="480"/>
              </a:spcBef>
              <a:spcAft>
                <a:spcPts val="0"/>
              </a:spcAft>
              <a:buClr>
                <a:srgbClr val="4B2E83"/>
              </a:buClr>
              <a:buSzPts val="2400"/>
              <a:buFont typeface="Merriweather Sans"/>
              <a:buNone/>
            </a:pPr>
            <a:endParaRPr sz="2400" b="1" i="0" u="none" strike="noStrike" cap="none">
              <a:solidFill>
                <a:srgbClr val="4B2E83"/>
              </a:solidFill>
              <a:latin typeface="Arial"/>
              <a:ea typeface="Arial"/>
              <a:cs typeface="Arial"/>
              <a:sym typeface="Arial"/>
            </a:endParaRPr>
          </a:p>
        </p:txBody>
      </p:sp>
      <p:sp>
        <p:nvSpPr>
          <p:cNvPr id="784" name="Google Shape;784;p125"/>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126"/>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Participant Support (NSF)</a:t>
            </a:r>
            <a:endParaRPr sz="3000" b="0" i="0" u="none" strike="noStrike" cap="none">
              <a:solidFill>
                <a:srgbClr val="4B2E83"/>
              </a:solidFill>
              <a:latin typeface="Encode Sans Black"/>
              <a:ea typeface="Encode Sans Black"/>
              <a:cs typeface="Encode Sans Black"/>
              <a:sym typeface="Encode Sans Black"/>
            </a:endParaRPr>
          </a:p>
        </p:txBody>
      </p:sp>
      <p:sp>
        <p:nvSpPr>
          <p:cNvPr id="790" name="Google Shape;790;p126"/>
          <p:cNvSpPr txBox="1">
            <a:spLocks noGrp="1"/>
          </p:cNvSpPr>
          <p:nvPr>
            <p:ph type="body" idx="2"/>
          </p:nvPr>
        </p:nvSpPr>
        <p:spPr>
          <a:xfrm>
            <a:off x="659304" y="1736725"/>
            <a:ext cx="8315013" cy="401549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400"/>
              <a:buFont typeface="Merriweather Sans"/>
              <a:buChar char="&gt;"/>
            </a:pPr>
            <a:r>
              <a:rPr lang="en-US" sz="2400" b="1" i="0" u="none" strike="noStrike" cap="none">
                <a:solidFill>
                  <a:srgbClr val="4B2E83"/>
                </a:solidFill>
                <a:latin typeface="Arial"/>
                <a:ea typeface="Arial"/>
                <a:cs typeface="Arial"/>
                <a:sym typeface="Arial"/>
              </a:rPr>
              <a:t>Meals for Participants are allowable</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Subsistence Allowance or Per Diem</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Meals for Participants </a:t>
            </a:r>
            <a:r>
              <a:rPr lang="en-US" sz="2000" b="1" i="0" u="sng" strike="noStrike" cap="none">
                <a:solidFill>
                  <a:srgbClr val="4B2E83"/>
                </a:solidFill>
                <a:latin typeface="Arial"/>
                <a:ea typeface="Arial"/>
                <a:cs typeface="Arial"/>
                <a:sym typeface="Arial"/>
              </a:rPr>
              <a:t>canno</a:t>
            </a:r>
            <a:r>
              <a:rPr lang="en-US" sz="2000" b="1" i="0" u="none" strike="noStrike" cap="none">
                <a:solidFill>
                  <a:srgbClr val="4B2E83"/>
                </a:solidFill>
                <a:latin typeface="Arial"/>
                <a:ea typeface="Arial"/>
                <a:cs typeface="Arial"/>
                <a:sym typeface="Arial"/>
              </a:rPr>
              <a:t>t exceed the per diem allowance</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Meals for non-Participants (speakers, trainers, and employees) are </a:t>
            </a:r>
            <a:r>
              <a:rPr lang="en-US" sz="2000" b="1" i="0" u="sng" strike="noStrike" cap="none">
                <a:solidFill>
                  <a:srgbClr val="4B2E83"/>
                </a:solidFill>
                <a:latin typeface="Arial"/>
                <a:ea typeface="Arial"/>
                <a:cs typeface="Arial"/>
                <a:sym typeface="Arial"/>
              </a:rPr>
              <a:t>not allowable</a:t>
            </a:r>
            <a:r>
              <a:rPr lang="en-US" sz="2000" b="1" i="0" u="none" strike="noStrike" cap="none">
                <a:solidFill>
                  <a:srgbClr val="4B2E83"/>
                </a:solidFill>
                <a:latin typeface="Arial"/>
                <a:ea typeface="Arial"/>
                <a:cs typeface="Arial"/>
                <a:sym typeface="Arial"/>
              </a:rPr>
              <a:t> as Participant Support</a:t>
            </a:r>
            <a:endParaRPr/>
          </a:p>
          <a:p>
            <a:pPr marL="342900" marR="0" lvl="0" indent="-342900" algn="l" rtl="0">
              <a:spcBef>
                <a:spcPts val="480"/>
              </a:spcBef>
              <a:spcAft>
                <a:spcPts val="0"/>
              </a:spcAft>
              <a:buClr>
                <a:srgbClr val="4B2E83"/>
              </a:buClr>
              <a:buSzPts val="2400"/>
              <a:buFont typeface="Merriweather Sans"/>
              <a:buChar char="&gt;"/>
            </a:pPr>
            <a:r>
              <a:rPr lang="en-US" sz="2400" b="1" i="0" u="none" strike="noStrike" cap="none">
                <a:solidFill>
                  <a:srgbClr val="4B2E83"/>
                </a:solidFill>
                <a:latin typeface="Arial"/>
                <a:ea typeface="Arial"/>
                <a:cs typeface="Arial"/>
                <a:sym typeface="Arial"/>
              </a:rPr>
              <a:t>Other costs associated with hosting a conference or training project are not allowable as Participant Support costs</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Speaker, trainer or facilitator fees</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Room rental fees</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Supplies</a:t>
            </a:r>
            <a:endParaRPr/>
          </a:p>
          <a:p>
            <a:pPr marL="742950" marR="0" lvl="1" indent="-158750" algn="l" rtl="0">
              <a:spcBef>
                <a:spcPts val="400"/>
              </a:spcBef>
              <a:spcAft>
                <a:spcPts val="0"/>
              </a:spcAft>
              <a:buClr>
                <a:srgbClr val="4B2E83"/>
              </a:buClr>
              <a:buSzPts val="2000"/>
              <a:buFont typeface="Arial"/>
              <a:buNone/>
            </a:pPr>
            <a:endParaRPr sz="2000" b="1" i="0" u="none" strike="noStrike" cap="none">
              <a:solidFill>
                <a:srgbClr val="4B2E83"/>
              </a:solidFill>
              <a:latin typeface="Arial"/>
              <a:ea typeface="Arial"/>
              <a:cs typeface="Arial"/>
              <a:sym typeface="Arial"/>
            </a:endParaRPr>
          </a:p>
        </p:txBody>
      </p:sp>
      <p:sp>
        <p:nvSpPr>
          <p:cNvPr id="791" name="Google Shape;791;p126"/>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127"/>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Encode Sans Black"/>
                <a:ea typeface="Encode Sans Black"/>
                <a:cs typeface="Encode Sans Black"/>
                <a:sym typeface="Encode Sans Black"/>
              </a:rPr>
              <a:t>Participant Support (NSF)</a:t>
            </a:r>
            <a:endParaRPr sz="3000" b="0" i="0" u="none" strike="noStrike" cap="none">
              <a:solidFill>
                <a:srgbClr val="4B2E83"/>
              </a:solidFill>
              <a:latin typeface="Encode Sans Black"/>
              <a:ea typeface="Encode Sans Black"/>
              <a:cs typeface="Encode Sans Black"/>
              <a:sym typeface="Encode Sans Black"/>
            </a:endParaRPr>
          </a:p>
        </p:txBody>
      </p:sp>
      <p:sp>
        <p:nvSpPr>
          <p:cNvPr id="797" name="Google Shape;797;p127"/>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400"/>
              <a:buFont typeface="Merriweather Sans"/>
              <a:buChar char="&gt;"/>
            </a:pPr>
            <a:r>
              <a:rPr lang="en-US" sz="2400" b="1" i="0" u="none" strike="noStrike" cap="none">
                <a:solidFill>
                  <a:srgbClr val="4B2E83"/>
                </a:solidFill>
                <a:latin typeface="Open Sans"/>
                <a:ea typeface="Open Sans"/>
                <a:cs typeface="Open Sans"/>
                <a:sym typeface="Open Sans"/>
              </a:rPr>
              <a:t>NSF has focused on Participant Support costs during recent audits</a:t>
            </a:r>
            <a:endParaRPr/>
          </a:p>
          <a:p>
            <a:pPr marL="342900" marR="0" lvl="0" indent="-190500" algn="l" rtl="0">
              <a:spcBef>
                <a:spcPts val="480"/>
              </a:spcBef>
              <a:spcAft>
                <a:spcPts val="0"/>
              </a:spcAft>
              <a:buClr>
                <a:srgbClr val="4B2E83"/>
              </a:buClr>
              <a:buSzPts val="2400"/>
              <a:buFont typeface="Merriweather Sans"/>
              <a:buNone/>
            </a:pPr>
            <a:endParaRPr sz="2400" b="1" i="0" u="none" strike="noStrike" cap="none">
              <a:solidFill>
                <a:srgbClr val="4B2E83"/>
              </a:solidFill>
              <a:latin typeface="Open Sans"/>
              <a:ea typeface="Open Sans"/>
              <a:cs typeface="Open Sans"/>
              <a:sym typeface="Open Sans"/>
            </a:endParaRPr>
          </a:p>
          <a:p>
            <a:pPr marL="342900" marR="0" lvl="0" indent="-342900" algn="l" rtl="0">
              <a:spcBef>
                <a:spcPts val="480"/>
              </a:spcBef>
              <a:spcAft>
                <a:spcPts val="0"/>
              </a:spcAft>
              <a:buClr>
                <a:srgbClr val="4B2E83"/>
              </a:buClr>
              <a:buSzPts val="2400"/>
              <a:buFont typeface="Merriweather Sans"/>
              <a:buChar char="&gt;"/>
            </a:pPr>
            <a:r>
              <a:rPr lang="en-US" sz="2400" b="1" i="0" u="none" strike="noStrike" cap="none">
                <a:solidFill>
                  <a:srgbClr val="4B2E83"/>
                </a:solidFill>
                <a:latin typeface="Open Sans"/>
                <a:ea typeface="Open Sans"/>
                <a:cs typeface="Open Sans"/>
                <a:sym typeface="Open Sans"/>
              </a:rPr>
              <a:t>Recommendations:</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Open Sans"/>
                <a:ea typeface="Open Sans"/>
                <a:cs typeface="Open Sans"/>
                <a:sym typeface="Open Sans"/>
              </a:rPr>
              <a:t>If there are meal costs at the conference, obtain an itemized receipt from the vendor</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Open Sans"/>
                <a:ea typeface="Open Sans"/>
                <a:cs typeface="Open Sans"/>
                <a:sym typeface="Open Sans"/>
              </a:rPr>
              <a:t>Document the number Participants, the costs of the meal(s), and adjustments to the per diem allowance</a:t>
            </a:r>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Open Sans"/>
                <a:ea typeface="Open Sans"/>
                <a:cs typeface="Open Sans"/>
                <a:sym typeface="Open Sans"/>
              </a:rPr>
              <a:t>Costs for non-Participants are unallowable as Participant Support - make sure those costs are excluded from the Participant Support sub budget</a:t>
            </a:r>
            <a:endParaRPr/>
          </a:p>
        </p:txBody>
      </p:sp>
      <p:sp>
        <p:nvSpPr>
          <p:cNvPr id="798" name="Google Shape;798;p127"/>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128"/>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sz="3000" b="0" i="0" u="none" strike="noStrike" cap="none">
                <a:solidFill>
                  <a:srgbClr val="4B2E83"/>
                </a:solidFill>
                <a:latin typeface="Arial"/>
                <a:ea typeface="Arial"/>
                <a:cs typeface="Arial"/>
                <a:sym typeface="Arial"/>
              </a:rPr>
              <a:t>References</a:t>
            </a:r>
            <a:endParaRPr sz="3000" b="0" i="0" u="none" strike="noStrike" cap="none">
              <a:solidFill>
                <a:srgbClr val="4B2E83"/>
              </a:solidFill>
              <a:latin typeface="Arial"/>
              <a:ea typeface="Arial"/>
              <a:cs typeface="Arial"/>
              <a:sym typeface="Arial"/>
            </a:endParaRPr>
          </a:p>
        </p:txBody>
      </p:sp>
      <p:sp>
        <p:nvSpPr>
          <p:cNvPr id="804" name="Google Shape;804;p128"/>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400"/>
              <a:buFont typeface="Merriweather Sans"/>
              <a:buChar char="&gt;"/>
            </a:pPr>
            <a:r>
              <a:rPr lang="en-US" sz="2400" b="1" i="0" u="none" strike="noStrike" cap="none">
                <a:solidFill>
                  <a:srgbClr val="4B2E83"/>
                </a:solidFill>
                <a:latin typeface="Arial"/>
                <a:ea typeface="Arial"/>
                <a:cs typeface="Arial"/>
                <a:sym typeface="Arial"/>
              </a:rPr>
              <a:t>PAFC Website &gt; Participant Support</a:t>
            </a:r>
            <a:endParaRPr/>
          </a:p>
          <a:p>
            <a:pPr marL="742950" marR="0" lvl="1" indent="-285750" algn="l" rtl="0">
              <a:spcBef>
                <a:spcPts val="400"/>
              </a:spcBef>
              <a:spcAft>
                <a:spcPts val="0"/>
              </a:spcAft>
              <a:buClr>
                <a:srgbClr val="4B2E83"/>
              </a:buClr>
              <a:buSzPts val="2000"/>
              <a:buFont typeface="Arial"/>
              <a:buChar char="–"/>
            </a:pPr>
            <a:r>
              <a:rPr lang="en-US" sz="2000" b="1" i="0" u="sng" strike="noStrike" cap="none">
                <a:solidFill>
                  <a:schemeClr val="hlink"/>
                </a:solidFill>
                <a:latin typeface="Arial"/>
                <a:ea typeface="Arial"/>
                <a:cs typeface="Arial"/>
                <a:sym typeface="Arial"/>
                <a:hlinkClick r:id="rId3"/>
              </a:rPr>
              <a:t>http://finance.uw.edu/pafc/participant-support</a:t>
            </a:r>
            <a:r>
              <a:rPr lang="en-US" sz="2000" b="1" i="0" u="none" strike="noStrike" cap="none">
                <a:solidFill>
                  <a:srgbClr val="4B2E83"/>
                </a:solidFill>
                <a:latin typeface="Arial"/>
                <a:ea typeface="Arial"/>
                <a:cs typeface="Arial"/>
                <a:sym typeface="Arial"/>
              </a:rPr>
              <a:t/>
            </a:r>
            <a:br>
              <a:rPr lang="en-US" sz="2000" b="1" i="0" u="none" strike="noStrike" cap="none">
                <a:solidFill>
                  <a:srgbClr val="4B2E83"/>
                </a:solidFill>
                <a:latin typeface="Arial"/>
                <a:ea typeface="Arial"/>
                <a:cs typeface="Arial"/>
                <a:sym typeface="Arial"/>
              </a:rPr>
            </a:br>
            <a:endParaRPr sz="800" b="1" i="0" u="none" strike="noStrike" cap="none">
              <a:solidFill>
                <a:srgbClr val="4B2E83"/>
              </a:solidFill>
              <a:latin typeface="Arial"/>
              <a:ea typeface="Arial"/>
              <a:cs typeface="Arial"/>
              <a:sym typeface="Arial"/>
            </a:endParaRPr>
          </a:p>
          <a:p>
            <a:pPr marL="342900" marR="0" lvl="0" indent="-342900" algn="l" rtl="0">
              <a:spcBef>
                <a:spcPts val="480"/>
              </a:spcBef>
              <a:spcAft>
                <a:spcPts val="0"/>
              </a:spcAft>
              <a:buClr>
                <a:srgbClr val="4B2E83"/>
              </a:buClr>
              <a:buSzPts val="2400"/>
              <a:buFont typeface="Merriweather Sans"/>
              <a:buChar char="&gt;"/>
            </a:pPr>
            <a:r>
              <a:rPr lang="en-US" sz="2400" b="1" i="0" u="none" strike="noStrike" cap="none">
                <a:solidFill>
                  <a:srgbClr val="4B2E83"/>
                </a:solidFill>
                <a:latin typeface="Arial"/>
                <a:ea typeface="Arial"/>
                <a:cs typeface="Arial"/>
                <a:sym typeface="Arial"/>
              </a:rPr>
              <a:t>PAFC: </a:t>
            </a:r>
            <a:r>
              <a:rPr lang="en-US" sz="2400" b="1" i="0" u="sng" strike="noStrike" cap="none">
                <a:solidFill>
                  <a:schemeClr val="hlink"/>
                </a:solidFill>
                <a:latin typeface="Arial"/>
                <a:ea typeface="Arial"/>
                <a:cs typeface="Arial"/>
                <a:sym typeface="Arial"/>
                <a:hlinkClick r:id="rId4"/>
              </a:rPr>
              <a:t>gcafco@uw.edu</a:t>
            </a:r>
            <a:r>
              <a:rPr lang="en-US" sz="2400" b="1" i="0" u="none" strike="noStrike" cap="none">
                <a:solidFill>
                  <a:srgbClr val="4B2E83"/>
                </a:solidFill>
                <a:latin typeface="Arial"/>
                <a:ea typeface="Arial"/>
                <a:cs typeface="Arial"/>
                <a:sym typeface="Arial"/>
              </a:rPr>
              <a:t/>
            </a:r>
            <a:br>
              <a:rPr lang="en-US" sz="2400" b="1" i="0" u="none" strike="noStrike" cap="none">
                <a:solidFill>
                  <a:srgbClr val="4B2E83"/>
                </a:solidFill>
                <a:latin typeface="Arial"/>
                <a:ea typeface="Arial"/>
                <a:cs typeface="Arial"/>
                <a:sym typeface="Arial"/>
              </a:rPr>
            </a:br>
            <a:endParaRPr sz="1200" b="1" i="0" u="none" strike="noStrike" cap="none">
              <a:solidFill>
                <a:srgbClr val="4B2E83"/>
              </a:solidFill>
              <a:latin typeface="Arial"/>
              <a:ea typeface="Arial"/>
              <a:cs typeface="Arial"/>
              <a:sym typeface="Arial"/>
            </a:endParaRPr>
          </a:p>
          <a:p>
            <a:pPr marL="342900" marR="0" lvl="0" indent="-342900" algn="l" rtl="0">
              <a:spcBef>
                <a:spcPts val="480"/>
              </a:spcBef>
              <a:spcAft>
                <a:spcPts val="0"/>
              </a:spcAft>
              <a:buClr>
                <a:srgbClr val="4B2E83"/>
              </a:buClr>
              <a:buSzPts val="2400"/>
              <a:buFont typeface="Merriweather Sans"/>
              <a:buChar char="&gt;"/>
            </a:pPr>
            <a:r>
              <a:rPr lang="en-US" sz="2400" b="1" i="0" u="none" strike="noStrike" cap="none">
                <a:solidFill>
                  <a:srgbClr val="4B2E83"/>
                </a:solidFill>
                <a:latin typeface="Arial"/>
                <a:ea typeface="Arial"/>
                <a:cs typeface="Arial"/>
                <a:sym typeface="Arial"/>
              </a:rPr>
              <a:t>Matt Gardner: </a:t>
            </a:r>
            <a:endParaRPr/>
          </a:p>
          <a:p>
            <a:pPr marL="742950" marR="0" lvl="1" indent="-285750" algn="l" rtl="0">
              <a:spcBef>
                <a:spcPts val="400"/>
              </a:spcBef>
              <a:spcAft>
                <a:spcPts val="0"/>
              </a:spcAft>
              <a:buClr>
                <a:srgbClr val="4B2E83"/>
              </a:buClr>
              <a:buSzPts val="2000"/>
              <a:buFont typeface="Arial"/>
              <a:buChar char="–"/>
            </a:pPr>
            <a:r>
              <a:rPr lang="en-US" sz="2000" b="1" i="0" u="sng" strike="noStrike" cap="none">
                <a:solidFill>
                  <a:schemeClr val="hlink"/>
                </a:solidFill>
                <a:latin typeface="Arial"/>
                <a:ea typeface="Arial"/>
                <a:cs typeface="Arial"/>
                <a:sym typeface="Arial"/>
                <a:hlinkClick r:id="rId5"/>
              </a:rPr>
              <a:t>mgard4@uw.edu</a:t>
            </a:r>
            <a:endParaRPr sz="2000" b="1" i="0" u="none" strike="noStrike" cap="none">
              <a:solidFill>
                <a:srgbClr val="4B2E83"/>
              </a:solidFill>
              <a:latin typeface="Arial"/>
              <a:ea typeface="Arial"/>
              <a:cs typeface="Arial"/>
              <a:sym typeface="Arial"/>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206-543-2610</a:t>
            </a:r>
            <a:endParaRPr sz="2000" b="1" i="0" u="none" strike="noStrike" cap="none">
              <a:solidFill>
                <a:srgbClr val="4B2E83"/>
              </a:solidFill>
              <a:latin typeface="Arial"/>
              <a:ea typeface="Arial"/>
              <a:cs typeface="Arial"/>
              <a:sym typeface="Arial"/>
            </a:endParaRPr>
          </a:p>
          <a:p>
            <a:pPr marL="342900" marR="0" lvl="0" indent="-342900" algn="l" rtl="0">
              <a:spcBef>
                <a:spcPts val="480"/>
              </a:spcBef>
              <a:spcAft>
                <a:spcPts val="0"/>
              </a:spcAft>
              <a:buClr>
                <a:srgbClr val="4B2E83"/>
              </a:buClr>
              <a:buSzPts val="2400"/>
              <a:buFont typeface="Merriweather Sans"/>
              <a:buChar char="&gt;"/>
            </a:pPr>
            <a:r>
              <a:rPr lang="en-US" sz="2400" b="1" i="0" u="none" strike="noStrike" cap="none">
                <a:solidFill>
                  <a:srgbClr val="4B2E83"/>
                </a:solidFill>
                <a:latin typeface="Arial"/>
                <a:ea typeface="Arial"/>
                <a:cs typeface="Arial"/>
                <a:sym typeface="Arial"/>
              </a:rPr>
              <a:t>Andra Sawyer:</a:t>
            </a:r>
            <a:endParaRPr/>
          </a:p>
          <a:p>
            <a:pPr marL="742950" marR="0" lvl="1" indent="-285750" algn="l" rtl="0">
              <a:spcBef>
                <a:spcPts val="400"/>
              </a:spcBef>
              <a:spcAft>
                <a:spcPts val="0"/>
              </a:spcAft>
              <a:buClr>
                <a:srgbClr val="4B2E83"/>
              </a:buClr>
              <a:buSzPts val="2000"/>
              <a:buFont typeface="Arial"/>
              <a:buChar char="–"/>
            </a:pPr>
            <a:r>
              <a:rPr lang="en-US" sz="2000" b="1" i="0" u="sng" strike="noStrike" cap="none">
                <a:solidFill>
                  <a:schemeClr val="hlink"/>
                </a:solidFill>
                <a:latin typeface="Arial"/>
                <a:ea typeface="Arial"/>
                <a:cs typeface="Arial"/>
                <a:sym typeface="Arial"/>
                <a:hlinkClick r:id="rId6"/>
              </a:rPr>
              <a:t>andra2@uw.edu</a:t>
            </a:r>
            <a:endParaRPr sz="2000" b="1" i="0" u="none" strike="noStrike" cap="none">
              <a:solidFill>
                <a:srgbClr val="4B2E83"/>
              </a:solidFill>
              <a:latin typeface="Arial"/>
              <a:ea typeface="Arial"/>
              <a:cs typeface="Arial"/>
              <a:sym typeface="Arial"/>
            </a:endParaRPr>
          </a:p>
          <a:p>
            <a:pPr marL="742950" marR="0" lvl="1" indent="-285750" algn="l" rtl="0">
              <a:spcBef>
                <a:spcPts val="400"/>
              </a:spcBef>
              <a:spcAft>
                <a:spcPts val="0"/>
              </a:spcAft>
              <a:buClr>
                <a:srgbClr val="4B2E83"/>
              </a:buClr>
              <a:buSzPts val="2000"/>
              <a:buFont typeface="Arial"/>
              <a:buChar char="–"/>
            </a:pPr>
            <a:r>
              <a:rPr lang="en-US" sz="2000" b="1" i="0" u="none" strike="noStrike" cap="none">
                <a:solidFill>
                  <a:srgbClr val="4B2E83"/>
                </a:solidFill>
                <a:latin typeface="Arial"/>
                <a:ea typeface="Arial"/>
                <a:cs typeface="Arial"/>
                <a:sym typeface="Arial"/>
              </a:rPr>
              <a:t>206-685-8902</a:t>
            </a:r>
            <a:endParaRPr/>
          </a:p>
          <a:p>
            <a:pPr marL="742950" marR="0" lvl="1" indent="-158750" algn="l" rtl="0">
              <a:spcBef>
                <a:spcPts val="400"/>
              </a:spcBef>
              <a:spcAft>
                <a:spcPts val="0"/>
              </a:spcAft>
              <a:buClr>
                <a:srgbClr val="4B2E83"/>
              </a:buClr>
              <a:buSzPts val="2000"/>
              <a:buFont typeface="Arial"/>
              <a:buNone/>
            </a:pPr>
            <a:endParaRPr sz="2000" b="1" i="0" u="none" strike="noStrike" cap="none">
              <a:solidFill>
                <a:srgbClr val="4B2E83"/>
              </a:solidFill>
              <a:latin typeface="Arial"/>
              <a:ea typeface="Arial"/>
              <a:cs typeface="Arial"/>
              <a:sym typeface="Arial"/>
            </a:endParaRPr>
          </a:p>
          <a:p>
            <a:pPr marL="342900" marR="0" lvl="0" indent="-190500" algn="l" rtl="0">
              <a:spcBef>
                <a:spcPts val="480"/>
              </a:spcBef>
              <a:spcAft>
                <a:spcPts val="0"/>
              </a:spcAft>
              <a:buClr>
                <a:srgbClr val="4B2E83"/>
              </a:buClr>
              <a:buSzPts val="2400"/>
              <a:buFont typeface="Merriweather Sans"/>
              <a:buNone/>
            </a:pPr>
            <a:endParaRPr sz="2400" b="1" i="0" u="none" strike="noStrike" cap="none">
              <a:solidFill>
                <a:srgbClr val="4B2E83"/>
              </a:solidFill>
              <a:latin typeface="Arial"/>
              <a:ea typeface="Arial"/>
              <a:cs typeface="Arial"/>
              <a:sym typeface="Arial"/>
            </a:endParaRPr>
          </a:p>
        </p:txBody>
      </p:sp>
      <p:sp>
        <p:nvSpPr>
          <p:cNvPr id="805" name="Google Shape;805;p128"/>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pic>
        <p:nvPicPr>
          <p:cNvPr id="811" name="Google Shape;811;p129" descr="_UW20435"/>
          <p:cNvPicPr preferRelativeResize="0"/>
          <p:nvPr/>
        </p:nvPicPr>
        <p:blipFill rotWithShape="1">
          <a:blip r:embed="rId3">
            <a:alphaModFix/>
          </a:blip>
          <a:srcRect t="27223" b="49985"/>
          <a:stretch/>
        </p:blipFill>
        <p:spPr>
          <a:xfrm>
            <a:off x="0" y="5466148"/>
            <a:ext cx="9153525" cy="1391852"/>
          </a:xfrm>
          <a:prstGeom prst="rect">
            <a:avLst/>
          </a:prstGeom>
          <a:noFill/>
          <a:ln>
            <a:noFill/>
          </a:ln>
        </p:spPr>
      </p:pic>
      <p:sp>
        <p:nvSpPr>
          <p:cNvPr id="812" name="Google Shape;812;p129"/>
          <p:cNvSpPr/>
          <p:nvPr/>
        </p:nvSpPr>
        <p:spPr>
          <a:xfrm>
            <a:off x="0" y="0"/>
            <a:ext cx="9153525" cy="1219199"/>
          </a:xfrm>
          <a:prstGeom prst="rect">
            <a:avLst/>
          </a:prstGeom>
          <a:solidFill>
            <a:srgbClr val="31859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13" name="Google Shape;813;p129"/>
          <p:cNvSpPr txBox="1"/>
          <p:nvPr/>
        </p:nvSpPr>
        <p:spPr>
          <a:xfrm>
            <a:off x="548963" y="375047"/>
            <a:ext cx="5470972" cy="61555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000"/>
              <a:buFont typeface="Arial"/>
              <a:buNone/>
            </a:pPr>
            <a:r>
              <a:rPr lang="en-US" sz="2000" b="1" i="0" u="none" strike="noStrike" cap="none">
                <a:solidFill>
                  <a:srgbClr val="FFFFFF"/>
                </a:solidFill>
                <a:latin typeface="Encode Sans"/>
                <a:ea typeface="Encode Sans"/>
                <a:cs typeface="Encode Sans"/>
                <a:sym typeface="Encode Sans"/>
              </a:rPr>
              <a:t>UPCOMING COURSES </a:t>
            </a:r>
            <a:endParaRPr/>
          </a:p>
          <a:p>
            <a:pPr marL="0" marR="0" lvl="0" indent="0" algn="l" rtl="0">
              <a:lnSpc>
                <a:spcPct val="100000"/>
              </a:lnSpc>
              <a:spcBef>
                <a:spcPts val="0"/>
              </a:spcBef>
              <a:spcAft>
                <a:spcPts val="0"/>
              </a:spcAft>
              <a:buClr>
                <a:srgbClr val="FFFFFF"/>
              </a:buClr>
              <a:buSzPts val="2000"/>
              <a:buFont typeface="Arial"/>
              <a:buNone/>
            </a:pPr>
            <a:r>
              <a:rPr lang="en-US" sz="2000" b="1" i="0" u="none" strike="noStrike" cap="none">
                <a:solidFill>
                  <a:srgbClr val="FFFFFF"/>
                </a:solidFill>
                <a:latin typeface="Encode Sans"/>
                <a:ea typeface="Encode Sans"/>
                <a:cs typeface="Encode Sans"/>
                <a:sym typeface="Encode Sans"/>
              </a:rPr>
              <a:t>IN RESEARCH ADMINISTRATION</a:t>
            </a:r>
            <a:endParaRPr sz="2000" b="1" i="0" u="none" strike="noStrike" cap="none">
              <a:solidFill>
                <a:srgbClr val="FFFFFF"/>
              </a:solidFill>
              <a:latin typeface="Encode Sans"/>
              <a:ea typeface="Encode Sans"/>
              <a:cs typeface="Encode Sans"/>
              <a:sym typeface="Encode Sans"/>
            </a:endParaRPr>
          </a:p>
        </p:txBody>
      </p:sp>
      <p:pic>
        <p:nvPicPr>
          <p:cNvPr id="814" name="Google Shape;814;p129"/>
          <p:cNvPicPr preferRelativeResize="0"/>
          <p:nvPr/>
        </p:nvPicPr>
        <p:blipFill rotWithShape="1">
          <a:blip r:embed="rId4">
            <a:alphaModFix/>
          </a:blip>
          <a:srcRect/>
          <a:stretch/>
        </p:blipFill>
        <p:spPr>
          <a:xfrm>
            <a:off x="7785980" y="5943601"/>
            <a:ext cx="1358020" cy="914400"/>
          </a:xfrm>
          <a:prstGeom prst="rect">
            <a:avLst/>
          </a:prstGeom>
          <a:noFill/>
          <a:ln>
            <a:noFill/>
          </a:ln>
        </p:spPr>
      </p:pic>
      <p:grpSp>
        <p:nvGrpSpPr>
          <p:cNvPr id="815" name="Google Shape;815;p129"/>
          <p:cNvGrpSpPr/>
          <p:nvPr/>
        </p:nvGrpSpPr>
        <p:grpSpPr>
          <a:xfrm>
            <a:off x="1137225" y="2882443"/>
            <a:ext cx="6454140" cy="307777"/>
            <a:chOff x="0" y="1401986"/>
            <a:chExt cx="5334000" cy="307777"/>
          </a:xfrm>
        </p:grpSpPr>
        <p:sp>
          <p:nvSpPr>
            <p:cNvPr id="816" name="Google Shape;816;p129"/>
            <p:cNvSpPr txBox="1"/>
            <p:nvPr/>
          </p:nvSpPr>
          <p:spPr>
            <a:xfrm>
              <a:off x="0" y="1401986"/>
              <a:ext cx="609600" cy="307777"/>
            </a:xfrm>
            <a:prstGeom prst="rect">
              <a:avLst/>
            </a:prstGeom>
            <a:noFill/>
            <a:ln>
              <a:noFill/>
            </a:ln>
          </p:spPr>
          <p:txBody>
            <a:bodyPr spcFirstLastPara="1" wrap="square" lIns="0" tIns="45700" rIns="0" bIns="45700" anchor="t" anchorCtr="0">
              <a:noAutofit/>
            </a:bodyPr>
            <a:lstStyle/>
            <a:p>
              <a:pPr marL="0" marR="0" lvl="0" indent="0" algn="r" rtl="0">
                <a:lnSpc>
                  <a:spcPct val="100000"/>
                </a:lnSpc>
                <a:spcBef>
                  <a:spcPts val="0"/>
                </a:spcBef>
                <a:spcAft>
                  <a:spcPts val="0"/>
                </a:spcAft>
                <a:buClr>
                  <a:schemeClr val="accent4"/>
                </a:buClr>
                <a:buSzPts val="1400"/>
                <a:buFont typeface="Arial"/>
                <a:buNone/>
              </a:pPr>
              <a:endParaRPr sz="1400" b="1" i="0" u="none" strike="noStrike" cap="none">
                <a:solidFill>
                  <a:srgbClr val="595959"/>
                </a:solidFill>
                <a:latin typeface="Calibri"/>
                <a:ea typeface="Calibri"/>
                <a:cs typeface="Calibri"/>
                <a:sym typeface="Calibri"/>
              </a:endParaRPr>
            </a:p>
          </p:txBody>
        </p:sp>
        <p:sp>
          <p:nvSpPr>
            <p:cNvPr id="817" name="Google Shape;817;p129"/>
            <p:cNvSpPr txBox="1"/>
            <p:nvPr/>
          </p:nvSpPr>
          <p:spPr>
            <a:xfrm>
              <a:off x="838200" y="1401986"/>
              <a:ext cx="4495800" cy="307777"/>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F497A"/>
                </a:solidFill>
                <a:latin typeface="Calibri"/>
                <a:ea typeface="Calibri"/>
                <a:cs typeface="Calibri"/>
                <a:sym typeface="Calibri"/>
              </a:endParaRPr>
            </a:p>
          </p:txBody>
        </p:sp>
      </p:grpSp>
      <p:sp>
        <p:nvSpPr>
          <p:cNvPr id="818" name="Google Shape;818;p129"/>
          <p:cNvSpPr txBox="1"/>
          <p:nvPr/>
        </p:nvSpPr>
        <p:spPr>
          <a:xfrm>
            <a:off x="0" y="4876800"/>
            <a:ext cx="9067800" cy="584775"/>
          </a:xfrm>
          <a:prstGeom prst="rect">
            <a:avLst/>
          </a:prstGeom>
          <a:noFill/>
          <a:ln>
            <a:noFill/>
          </a:ln>
        </p:spPr>
        <p:txBody>
          <a:bodyPr spcFirstLastPara="1" wrap="square" lIns="0" tIns="45700" rIns="91425" bIns="45700" anchor="t" anchorCtr="0">
            <a:noAutofit/>
          </a:bodyPr>
          <a:lstStyle/>
          <a:p>
            <a:pPr marL="0" marR="0" lvl="0" indent="0" algn="ctr" rtl="0">
              <a:lnSpc>
                <a:spcPct val="100000"/>
              </a:lnSpc>
              <a:spcBef>
                <a:spcPts val="0"/>
              </a:spcBef>
              <a:spcAft>
                <a:spcPts val="0"/>
              </a:spcAft>
              <a:buClr>
                <a:srgbClr val="205867"/>
              </a:buClr>
              <a:buSzPts val="1600"/>
              <a:buFont typeface="Arial"/>
              <a:buNone/>
            </a:pPr>
            <a:r>
              <a:rPr lang="en-US" sz="1600" b="1" i="0" u="none" strike="noStrike" cap="none">
                <a:solidFill>
                  <a:srgbClr val="205867"/>
                </a:solidFill>
                <a:latin typeface="Calibri"/>
                <a:ea typeface="Calibri"/>
                <a:cs typeface="Calibri"/>
                <a:sym typeface="Calibri"/>
              </a:rPr>
              <a:t>Register:</a:t>
            </a:r>
            <a:r>
              <a:rPr lang="en-US" sz="1600" b="1" i="0" u="none" strike="noStrike" cap="none">
                <a:solidFill>
                  <a:srgbClr val="002060"/>
                </a:solidFill>
                <a:latin typeface="Calibri"/>
                <a:ea typeface="Calibri"/>
                <a:cs typeface="Calibri"/>
                <a:sym typeface="Calibri"/>
              </a:rPr>
              <a:t> </a:t>
            </a:r>
            <a:r>
              <a:rPr lang="en-US" sz="1400" b="1" i="0" u="sng" strike="noStrike" cap="none">
                <a:solidFill>
                  <a:schemeClr val="hlink"/>
                </a:solidFill>
                <a:latin typeface="Calibri"/>
                <a:ea typeface="Calibri"/>
                <a:cs typeface="Calibri"/>
                <a:sym typeface="Calibri"/>
                <a:hlinkClick r:id="rId5"/>
              </a:rPr>
              <a:t>https://uwresearch.gosignmeup.com/public/course/browse</a:t>
            </a:r>
            <a:r>
              <a:rPr lang="en-US" sz="1400" b="1" i="0" u="none" strike="noStrike" cap="none">
                <a:solidFill>
                  <a:srgbClr val="002060"/>
                </a:solidFill>
                <a:latin typeface="Calibri"/>
                <a:ea typeface="Calibri"/>
                <a:cs typeface="Calibri"/>
                <a:sym typeface="Calibri"/>
              </a:rPr>
              <a:t> </a:t>
            </a:r>
            <a:endParaRPr sz="1600" b="1" i="0" u="none" strike="noStrike" cap="none">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205867"/>
              </a:buClr>
              <a:buSzPts val="1600"/>
              <a:buFont typeface="Arial"/>
              <a:buNone/>
            </a:pPr>
            <a:r>
              <a:rPr lang="en-US" sz="1600" b="1" i="0" u="none" strike="noStrike" cap="none">
                <a:solidFill>
                  <a:srgbClr val="205867"/>
                </a:solidFill>
                <a:latin typeface="Calibri"/>
                <a:ea typeface="Calibri"/>
                <a:cs typeface="Calibri"/>
                <a:sym typeface="Calibri"/>
              </a:rPr>
              <a:t>CORE home</a:t>
            </a:r>
            <a:r>
              <a:rPr lang="en-US" sz="1600" b="1" i="0" u="none" strike="noStrike" cap="none">
                <a:solidFill>
                  <a:srgbClr val="002060"/>
                </a:solidFill>
                <a:latin typeface="Calibri"/>
                <a:ea typeface="Calibri"/>
                <a:cs typeface="Calibri"/>
                <a:sym typeface="Calibri"/>
              </a:rPr>
              <a:t>: </a:t>
            </a:r>
            <a:r>
              <a:rPr lang="en-US" sz="1400" b="1" i="0" u="sng" strike="noStrike" cap="none">
                <a:solidFill>
                  <a:schemeClr val="hlink"/>
                </a:solidFill>
                <a:latin typeface="Calibri"/>
                <a:ea typeface="Calibri"/>
                <a:cs typeface="Calibri"/>
                <a:sym typeface="Calibri"/>
                <a:hlinkClick r:id="rId6"/>
              </a:rPr>
              <a:t>https://www.washington.edu/research/training/about-core/</a:t>
            </a:r>
            <a:endParaRPr sz="1400" b="1" i="0" u="none" strike="noStrike" cap="none">
              <a:solidFill>
                <a:srgbClr val="002060"/>
              </a:solidFill>
              <a:latin typeface="Calibri"/>
              <a:ea typeface="Calibri"/>
              <a:cs typeface="Calibri"/>
              <a:sym typeface="Calibri"/>
            </a:endParaRPr>
          </a:p>
        </p:txBody>
      </p:sp>
      <p:grpSp>
        <p:nvGrpSpPr>
          <p:cNvPr id="819" name="Google Shape;819;p129"/>
          <p:cNvGrpSpPr/>
          <p:nvPr/>
        </p:nvGrpSpPr>
        <p:grpSpPr>
          <a:xfrm>
            <a:off x="1386952" y="3339643"/>
            <a:ext cx="6454140" cy="307777"/>
            <a:chOff x="0" y="1401986"/>
            <a:chExt cx="5334000" cy="307777"/>
          </a:xfrm>
        </p:grpSpPr>
        <p:sp>
          <p:nvSpPr>
            <p:cNvPr id="820" name="Google Shape;820;p129"/>
            <p:cNvSpPr txBox="1"/>
            <p:nvPr/>
          </p:nvSpPr>
          <p:spPr>
            <a:xfrm>
              <a:off x="0" y="1401986"/>
              <a:ext cx="609600" cy="307777"/>
            </a:xfrm>
            <a:prstGeom prst="rect">
              <a:avLst/>
            </a:prstGeom>
            <a:noFill/>
            <a:ln>
              <a:noFill/>
            </a:ln>
          </p:spPr>
          <p:txBody>
            <a:bodyPr spcFirstLastPara="1" wrap="square" lIns="0" tIns="45700" rIns="0" bIns="45700" anchor="t" anchorCtr="0">
              <a:noAutofit/>
            </a:bodyPr>
            <a:lstStyle/>
            <a:p>
              <a:pPr marL="0" marR="0" lvl="0" indent="0" algn="r" rtl="0">
                <a:lnSpc>
                  <a:spcPct val="100000"/>
                </a:lnSpc>
                <a:spcBef>
                  <a:spcPts val="0"/>
                </a:spcBef>
                <a:spcAft>
                  <a:spcPts val="0"/>
                </a:spcAft>
                <a:buClr>
                  <a:schemeClr val="accent4"/>
                </a:buClr>
                <a:buSzPts val="1400"/>
                <a:buFont typeface="Arial"/>
                <a:buNone/>
              </a:pPr>
              <a:endParaRPr sz="1400" b="1" i="0" u="none" strike="noStrike" cap="none">
                <a:solidFill>
                  <a:srgbClr val="595959"/>
                </a:solidFill>
                <a:latin typeface="Calibri"/>
                <a:ea typeface="Calibri"/>
                <a:cs typeface="Calibri"/>
                <a:sym typeface="Calibri"/>
              </a:endParaRPr>
            </a:p>
          </p:txBody>
        </p:sp>
        <p:sp>
          <p:nvSpPr>
            <p:cNvPr id="821" name="Google Shape;821;p129"/>
            <p:cNvSpPr txBox="1"/>
            <p:nvPr/>
          </p:nvSpPr>
          <p:spPr>
            <a:xfrm>
              <a:off x="838200" y="1401986"/>
              <a:ext cx="4495800" cy="307777"/>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F497A"/>
                </a:solidFill>
                <a:latin typeface="Calibri"/>
                <a:ea typeface="Calibri"/>
                <a:cs typeface="Calibri"/>
                <a:sym typeface="Calibri"/>
              </a:endParaRPr>
            </a:p>
          </p:txBody>
        </p:sp>
      </p:grpSp>
      <p:pic>
        <p:nvPicPr>
          <p:cNvPr id="822" name="Google Shape;822;p129" descr="C:\Users\hient2\Desktop\Untitled-1.png"/>
          <p:cNvPicPr preferRelativeResize="0"/>
          <p:nvPr/>
        </p:nvPicPr>
        <p:blipFill rotWithShape="1">
          <a:blip r:embed="rId7">
            <a:alphaModFix/>
          </a:blip>
          <a:srcRect/>
          <a:stretch/>
        </p:blipFill>
        <p:spPr>
          <a:xfrm>
            <a:off x="6553200" y="60614"/>
            <a:ext cx="2768927" cy="1006186"/>
          </a:xfrm>
          <a:prstGeom prst="rect">
            <a:avLst/>
          </a:prstGeom>
          <a:noFill/>
          <a:ln>
            <a:noFill/>
          </a:ln>
        </p:spPr>
      </p:pic>
      <p:pic>
        <p:nvPicPr>
          <p:cNvPr id="823" name="Google Shape;823;p129"/>
          <p:cNvPicPr preferRelativeResize="0"/>
          <p:nvPr/>
        </p:nvPicPr>
        <p:blipFill rotWithShape="1">
          <a:blip r:embed="rId4">
            <a:alphaModFix/>
          </a:blip>
          <a:srcRect/>
          <a:stretch/>
        </p:blipFill>
        <p:spPr>
          <a:xfrm>
            <a:off x="7772400" y="5943600"/>
            <a:ext cx="1358020" cy="914400"/>
          </a:xfrm>
          <a:prstGeom prst="rect">
            <a:avLst/>
          </a:prstGeom>
          <a:noFill/>
          <a:ln>
            <a:noFill/>
          </a:ln>
        </p:spPr>
      </p:pic>
      <p:sp>
        <p:nvSpPr>
          <p:cNvPr id="824" name="Google Shape;824;p129"/>
          <p:cNvSpPr/>
          <p:nvPr/>
        </p:nvSpPr>
        <p:spPr>
          <a:xfrm>
            <a:off x="0" y="3645694"/>
            <a:ext cx="9153524" cy="12311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Online Classes</a:t>
            </a:r>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GCA 201 Salary and Cost Transfers</a:t>
            </a:r>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RAA 201 Post Award Food Purchases and Compliance </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GCA 202 Direct Billing of F&amp;A Type Costs </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RAA 202 Timing of Expenditures &amp; Benefit to Award </a:t>
            </a:r>
            <a:endParaRPr/>
          </a:p>
        </p:txBody>
      </p:sp>
      <p:sp>
        <p:nvSpPr>
          <p:cNvPr id="825" name="Google Shape;825;p129"/>
          <p:cNvSpPr/>
          <p:nvPr/>
        </p:nvSpPr>
        <p:spPr>
          <a:xfrm>
            <a:off x="59997" y="1273076"/>
            <a:ext cx="9093527" cy="23083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8/01/2018 MAA 100	Introduction to Grant and Contract Certification (GCCR) </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8/15/2018 MAA 101	Introduction to Faculty Effort Certification </a:t>
            </a:r>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8/22/2018 MAA 102	Electronic Faculty Effort Certification (eFECS) for FEC Coordinators</a:t>
            </a:r>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9/11/2018 RAA 205		Introduction to Cost Share at the UW </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9/12/2018 SP 101		Introduction to Research Administration </a:t>
            </a:r>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9/12/2018 MAA 205	Modifying an FEC Using Comments and Adjusting Cost Sharing</a:t>
            </a:r>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9/20/2018 RAA 206		Managing Cost Share at the UW</a:t>
            </a:r>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9/26/2018 MAA 210	Modifying an FEC, Change Outside eFECS and Re-certifications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88"/>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600"/>
              </a:spcBef>
              <a:spcAft>
                <a:spcPts val="0"/>
              </a:spcAft>
              <a:buClr>
                <a:srgbClr val="4B2E83"/>
              </a:buClr>
              <a:buSzPts val="3000"/>
              <a:buFont typeface="Arial"/>
              <a:buNone/>
            </a:pPr>
            <a:r>
              <a:rPr lang="en-US" sz="3000" b="0" i="0" u="none" strike="noStrike" cap="none">
                <a:solidFill>
                  <a:srgbClr val="4B2E83"/>
                </a:solidFill>
                <a:latin typeface="Open Sans"/>
                <a:ea typeface="Open Sans"/>
                <a:cs typeface="Open Sans"/>
                <a:sym typeface="Open Sans"/>
              </a:rPr>
              <a:t>Lessons &amp; Questions</a:t>
            </a:r>
            <a:endParaRPr sz="3000" b="0" i="0" u="none" strike="noStrike" cap="none">
              <a:solidFill>
                <a:srgbClr val="4B2E83"/>
              </a:solidFill>
              <a:latin typeface="Open Sans"/>
              <a:ea typeface="Open Sans"/>
              <a:cs typeface="Open Sans"/>
              <a:sym typeface="Open Sans"/>
            </a:endParaRPr>
          </a:p>
        </p:txBody>
      </p:sp>
      <p:sp>
        <p:nvSpPr>
          <p:cNvPr id="513" name="Google Shape;513;p88"/>
          <p:cNvSpPr txBox="1">
            <a:spLocks noGrp="1"/>
          </p:cNvSpPr>
          <p:nvPr>
            <p:ph type="body" idx="2"/>
          </p:nvPr>
        </p:nvSpPr>
        <p:spPr>
          <a:xfrm>
            <a:off x="618305" y="1588500"/>
            <a:ext cx="8196300" cy="40155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15000"/>
              </a:lnSpc>
              <a:spcBef>
                <a:spcPts val="480"/>
              </a:spcBef>
              <a:spcAft>
                <a:spcPts val="0"/>
              </a:spcAft>
              <a:buClr>
                <a:srgbClr val="4B2E83"/>
              </a:buClr>
              <a:buSzPts val="2400"/>
              <a:buFont typeface="Merriweather Sans"/>
              <a:buChar char="&gt;"/>
            </a:pPr>
            <a:r>
              <a:rPr lang="en-US" sz="2400" b="0" i="0" u="none" strike="noStrike" cap="none">
                <a:solidFill>
                  <a:srgbClr val="4B2E83"/>
                </a:solidFill>
                <a:latin typeface="Open Sans"/>
                <a:ea typeface="Open Sans"/>
                <a:cs typeface="Open Sans"/>
                <a:sym typeface="Open Sans"/>
              </a:rPr>
              <a:t>Distinguishing SNAP eligible RPPRs</a:t>
            </a:r>
            <a:endParaRPr sz="2400" b="0" i="0" u="none" strike="noStrike" cap="none">
              <a:solidFill>
                <a:srgbClr val="4B2E83"/>
              </a:solidFill>
              <a:latin typeface="Open Sans"/>
              <a:ea typeface="Open Sans"/>
              <a:cs typeface="Open Sans"/>
              <a:sym typeface="Open Sans"/>
            </a:endParaRPr>
          </a:p>
          <a:p>
            <a:pPr marL="457200" marR="0" lvl="0" indent="-381000" algn="l" rtl="0">
              <a:lnSpc>
                <a:spcPct val="115000"/>
              </a:lnSpc>
              <a:spcBef>
                <a:spcPts val="0"/>
              </a:spcBef>
              <a:spcAft>
                <a:spcPts val="0"/>
              </a:spcAft>
              <a:buClr>
                <a:srgbClr val="4B2E83"/>
              </a:buClr>
              <a:buSzPts val="2400"/>
              <a:buFont typeface="Merriweather Sans"/>
              <a:buChar char="&gt;"/>
            </a:pPr>
            <a:r>
              <a:rPr lang="en-US" sz="2400" b="0" i="0" u="none" strike="noStrike" cap="none">
                <a:solidFill>
                  <a:srgbClr val="4B2E83"/>
                </a:solidFill>
                <a:latin typeface="Open Sans"/>
                <a:ea typeface="Open Sans"/>
                <a:cs typeface="Open Sans"/>
                <a:sym typeface="Open Sans"/>
              </a:rPr>
              <a:t>Significant Financial Disclosure Questions</a:t>
            </a:r>
            <a:endParaRPr sz="2400" b="0" i="0" u="none" strike="noStrike" cap="none">
              <a:solidFill>
                <a:srgbClr val="4B2E83"/>
              </a:solidFill>
              <a:latin typeface="Open Sans"/>
              <a:ea typeface="Open Sans"/>
              <a:cs typeface="Open Sans"/>
              <a:sym typeface="Open Sans"/>
            </a:endParaRPr>
          </a:p>
          <a:p>
            <a:pPr marL="457200" marR="0" lvl="0" indent="-381000" algn="l" rtl="0">
              <a:lnSpc>
                <a:spcPct val="115000"/>
              </a:lnSpc>
              <a:spcBef>
                <a:spcPts val="0"/>
              </a:spcBef>
              <a:spcAft>
                <a:spcPts val="0"/>
              </a:spcAft>
              <a:buClr>
                <a:srgbClr val="4B2E83"/>
              </a:buClr>
              <a:buSzPts val="2400"/>
              <a:buFont typeface="Merriweather Sans"/>
              <a:buChar char="&gt;"/>
            </a:pPr>
            <a:r>
              <a:rPr lang="en-US" sz="2400" b="0" i="0" u="none" strike="noStrike" cap="none">
                <a:solidFill>
                  <a:srgbClr val="4B2E83"/>
                </a:solidFill>
                <a:latin typeface="Open Sans"/>
                <a:ea typeface="Open Sans"/>
                <a:cs typeface="Open Sans"/>
                <a:sym typeface="Open Sans"/>
              </a:rPr>
              <a:t>Update some specific Institutional instructions</a:t>
            </a:r>
            <a:endParaRPr sz="2400" b="0" i="0" u="none" strike="noStrike" cap="none">
              <a:solidFill>
                <a:srgbClr val="4B2E83"/>
              </a:solidFill>
              <a:latin typeface="Open Sans"/>
              <a:ea typeface="Open Sans"/>
              <a:cs typeface="Open Sans"/>
              <a:sym typeface="Open Sans"/>
            </a:endParaRPr>
          </a:p>
          <a:p>
            <a:pPr marL="0" marR="0" lvl="0" indent="0" algn="l" rtl="0">
              <a:lnSpc>
                <a:spcPct val="115000"/>
              </a:lnSpc>
              <a:spcBef>
                <a:spcPts val="480"/>
              </a:spcBef>
              <a:spcAft>
                <a:spcPts val="0"/>
              </a:spcAft>
              <a:buClr>
                <a:srgbClr val="4B2E83"/>
              </a:buClr>
              <a:buSzPts val="2400"/>
              <a:buFont typeface="Merriweather Sans"/>
              <a:buNone/>
            </a:pPr>
            <a:endParaRPr sz="2400" b="0" i="0" u="none" strike="noStrike" cap="none">
              <a:solidFill>
                <a:srgbClr val="4B2E83"/>
              </a:solidFill>
              <a:latin typeface="Open Sans"/>
              <a:ea typeface="Open Sans"/>
              <a:cs typeface="Open Sans"/>
              <a:sym typeface="Open Sans"/>
            </a:endParaRPr>
          </a:p>
          <a:p>
            <a:pPr marL="0" marR="0" lvl="0" indent="0" algn="l" rtl="0">
              <a:lnSpc>
                <a:spcPct val="115000"/>
              </a:lnSpc>
              <a:spcBef>
                <a:spcPts val="480"/>
              </a:spcBef>
              <a:spcAft>
                <a:spcPts val="0"/>
              </a:spcAft>
              <a:buClr>
                <a:srgbClr val="4B2E83"/>
              </a:buClr>
              <a:buSzPts val="2400"/>
              <a:buFont typeface="Merriweather Sans"/>
              <a:buNone/>
            </a:pPr>
            <a:r>
              <a:rPr lang="en-US" sz="2400" b="0" i="0" u="none" strike="noStrike" cap="none">
                <a:solidFill>
                  <a:srgbClr val="4B2E83"/>
                </a:solidFill>
                <a:latin typeface="Open Sans"/>
                <a:ea typeface="Open Sans"/>
                <a:cs typeface="Open Sans"/>
                <a:sym typeface="Open Sans"/>
              </a:rPr>
              <a:t>As always, general questions on due dates.</a:t>
            </a:r>
            <a:endParaRPr sz="2400" b="0" i="0" u="none" strike="noStrike" cap="none">
              <a:solidFill>
                <a:srgbClr val="4B2E83"/>
              </a:solidFill>
              <a:latin typeface="Open Sans"/>
              <a:ea typeface="Open Sans"/>
              <a:cs typeface="Open Sans"/>
              <a:sym typeface="Open Sans"/>
            </a:endParaRPr>
          </a:p>
          <a:p>
            <a:pPr marL="0" marR="0" lvl="0" indent="0" algn="l" rtl="0">
              <a:lnSpc>
                <a:spcPct val="115000"/>
              </a:lnSpc>
              <a:spcBef>
                <a:spcPts val="480"/>
              </a:spcBef>
              <a:spcAft>
                <a:spcPts val="0"/>
              </a:spcAft>
              <a:buClr>
                <a:srgbClr val="4B2E83"/>
              </a:buClr>
              <a:buSzPts val="2400"/>
              <a:buFont typeface="Merriweather Sans"/>
              <a:buNone/>
            </a:pPr>
            <a:endParaRPr sz="2400" b="0" i="0" u="none" strike="noStrike" cap="none">
              <a:solidFill>
                <a:srgbClr val="4B2E83"/>
              </a:solidFill>
              <a:latin typeface="Open Sans"/>
              <a:ea typeface="Open Sans"/>
              <a:cs typeface="Open Sans"/>
              <a:sym typeface="Open Sans"/>
            </a:endParaRPr>
          </a:p>
          <a:p>
            <a:pPr marL="0" marR="0" lvl="0" indent="0" algn="l" rtl="0">
              <a:lnSpc>
                <a:spcPct val="115000"/>
              </a:lnSpc>
              <a:spcBef>
                <a:spcPts val="480"/>
              </a:spcBef>
              <a:spcAft>
                <a:spcPts val="0"/>
              </a:spcAft>
              <a:buClr>
                <a:srgbClr val="4B2E83"/>
              </a:buClr>
              <a:buSzPts val="2400"/>
              <a:buFont typeface="Merriweather Sans"/>
              <a:buNone/>
            </a:pPr>
            <a:endParaRPr sz="2400" b="0" i="0" u="none" strike="noStrike" cap="none">
              <a:solidFill>
                <a:srgbClr val="4B2E83"/>
              </a:solidFill>
              <a:latin typeface="Open Sans"/>
              <a:ea typeface="Open Sans"/>
              <a:cs typeface="Open Sans"/>
              <a:sym typeface="Open Sans"/>
            </a:endParaRPr>
          </a:p>
          <a:p>
            <a:pPr marL="0" marR="0" lvl="0" indent="0" algn="l" rtl="0">
              <a:lnSpc>
                <a:spcPct val="115000"/>
              </a:lnSpc>
              <a:spcBef>
                <a:spcPts val="480"/>
              </a:spcBef>
              <a:spcAft>
                <a:spcPts val="0"/>
              </a:spcAft>
              <a:buClr>
                <a:srgbClr val="4B2E83"/>
              </a:buClr>
              <a:buSzPts val="2400"/>
              <a:buFont typeface="Merriweather Sans"/>
              <a:buNone/>
            </a:pPr>
            <a:endParaRPr sz="2400" b="0" i="0" u="none" strike="noStrike" cap="none">
              <a:solidFill>
                <a:srgbClr val="4B2E83"/>
              </a:solidFill>
              <a:latin typeface="Open Sans"/>
              <a:ea typeface="Open Sans"/>
              <a:cs typeface="Open Sans"/>
              <a:sym typeface="Open Sans"/>
            </a:endParaRPr>
          </a:p>
          <a:p>
            <a:pPr marL="0" marR="0" lvl="0" indent="0" algn="l" rtl="0">
              <a:lnSpc>
                <a:spcPct val="115000"/>
              </a:lnSpc>
              <a:spcBef>
                <a:spcPts val="480"/>
              </a:spcBef>
              <a:spcAft>
                <a:spcPts val="0"/>
              </a:spcAft>
              <a:buClr>
                <a:srgbClr val="4B2E83"/>
              </a:buClr>
              <a:buSzPts val="2400"/>
              <a:buFont typeface="Merriweather Sans"/>
              <a:buNone/>
            </a:pPr>
            <a:endParaRPr sz="2400" b="0" i="0" u="none" strike="noStrike" cap="none">
              <a:solidFill>
                <a:srgbClr val="4B2E83"/>
              </a:solidFill>
              <a:latin typeface="Open Sans"/>
              <a:ea typeface="Open Sans"/>
              <a:cs typeface="Open Sans"/>
              <a:sym typeface="Open Sans"/>
            </a:endParaRPr>
          </a:p>
          <a:p>
            <a:pPr marL="457200" marR="0" lvl="0" indent="0" algn="l" rtl="0">
              <a:lnSpc>
                <a:spcPct val="115000"/>
              </a:lnSpc>
              <a:spcBef>
                <a:spcPts val="480"/>
              </a:spcBef>
              <a:spcAft>
                <a:spcPts val="0"/>
              </a:spcAft>
              <a:buClr>
                <a:srgbClr val="4B2E83"/>
              </a:buClr>
              <a:buSzPts val="2400"/>
              <a:buFont typeface="Merriweather Sans"/>
              <a:buNone/>
            </a:pPr>
            <a:endParaRPr sz="2400" b="0" i="0" u="none" strike="noStrike" cap="none">
              <a:solidFill>
                <a:srgbClr val="4B2E83"/>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89"/>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600"/>
              </a:spcBef>
              <a:spcAft>
                <a:spcPts val="0"/>
              </a:spcAft>
              <a:buClr>
                <a:srgbClr val="4B2E83"/>
              </a:buClr>
              <a:buSzPts val="3000"/>
              <a:buFont typeface="Arial"/>
              <a:buNone/>
            </a:pPr>
            <a:r>
              <a:rPr lang="en-US" sz="3000" b="0" i="0" u="none" strike="noStrike" cap="none">
                <a:solidFill>
                  <a:srgbClr val="4B2E83"/>
                </a:solidFill>
                <a:latin typeface="Open Sans"/>
                <a:ea typeface="Open Sans"/>
                <a:cs typeface="Open Sans"/>
                <a:sym typeface="Open Sans"/>
              </a:rPr>
              <a:t>Feedback </a:t>
            </a:r>
            <a:endParaRPr sz="3000" b="0" i="0" u="none" strike="noStrike" cap="none">
              <a:solidFill>
                <a:srgbClr val="4B2E83"/>
              </a:solidFill>
              <a:latin typeface="Open Sans"/>
              <a:ea typeface="Open Sans"/>
              <a:cs typeface="Open Sans"/>
              <a:sym typeface="Open Sans"/>
            </a:endParaRPr>
          </a:p>
        </p:txBody>
      </p:sp>
      <p:sp>
        <p:nvSpPr>
          <p:cNvPr id="519" name="Google Shape;519;p89"/>
          <p:cNvSpPr txBox="1">
            <a:spLocks noGrp="1"/>
          </p:cNvSpPr>
          <p:nvPr>
            <p:ph type="body" idx="2"/>
          </p:nvPr>
        </p:nvSpPr>
        <p:spPr>
          <a:xfrm>
            <a:off x="618305" y="1893300"/>
            <a:ext cx="8196300" cy="4015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480"/>
              </a:spcBef>
              <a:spcAft>
                <a:spcPts val="0"/>
              </a:spcAft>
              <a:buClr>
                <a:srgbClr val="4B2E83"/>
              </a:buClr>
              <a:buSzPts val="2400"/>
              <a:buFont typeface="Merriweather Sans"/>
              <a:buNone/>
            </a:pPr>
            <a:r>
              <a:rPr lang="en-US" sz="2400" b="0" i="0" u="none" strike="noStrike" cap="none">
                <a:solidFill>
                  <a:srgbClr val="4B2E83"/>
                </a:solidFill>
                <a:latin typeface="Open Sans"/>
                <a:ea typeface="Open Sans"/>
                <a:cs typeface="Open Sans"/>
                <a:sym typeface="Open Sans"/>
              </a:rPr>
              <a:t>Participating PIs will receive an email invitation to complete a quick online survey:</a:t>
            </a:r>
            <a:endParaRPr sz="2400" b="0" i="0" u="none" strike="noStrike" cap="none">
              <a:solidFill>
                <a:srgbClr val="4B2E83"/>
              </a:solidFill>
              <a:latin typeface="Open Sans"/>
              <a:ea typeface="Open Sans"/>
              <a:cs typeface="Open Sans"/>
              <a:sym typeface="Open Sans"/>
            </a:endParaRPr>
          </a:p>
          <a:p>
            <a:pPr marL="0" marR="0" lvl="0" indent="0" algn="l" rtl="0">
              <a:lnSpc>
                <a:spcPct val="115000"/>
              </a:lnSpc>
              <a:spcBef>
                <a:spcPts val="480"/>
              </a:spcBef>
              <a:spcAft>
                <a:spcPts val="0"/>
              </a:spcAft>
              <a:buClr>
                <a:srgbClr val="4B2E83"/>
              </a:buClr>
              <a:buSzPts val="2400"/>
              <a:buFont typeface="Merriweather Sans"/>
              <a:buNone/>
            </a:pPr>
            <a:endParaRPr sz="2400" b="0" i="0" u="none" strike="noStrike" cap="none">
              <a:solidFill>
                <a:srgbClr val="4B2E83"/>
              </a:solidFill>
              <a:latin typeface="Open Sans"/>
              <a:ea typeface="Open Sans"/>
              <a:cs typeface="Open Sans"/>
              <a:sym typeface="Open Sans"/>
            </a:endParaRPr>
          </a:p>
          <a:p>
            <a:pPr marL="0" marR="0" lvl="0" indent="0" algn="l" rtl="0">
              <a:lnSpc>
                <a:spcPct val="115000"/>
              </a:lnSpc>
              <a:spcBef>
                <a:spcPts val="480"/>
              </a:spcBef>
              <a:spcAft>
                <a:spcPts val="0"/>
              </a:spcAft>
              <a:buClr>
                <a:srgbClr val="4B2E83"/>
              </a:buClr>
              <a:buSzPts val="2400"/>
              <a:buFont typeface="Merriweather Sans"/>
              <a:buNone/>
            </a:pPr>
            <a:r>
              <a:rPr lang="en-US" sz="2400" b="0" i="0" u="none" strike="noStrike" cap="none">
                <a:solidFill>
                  <a:srgbClr val="4B2E83"/>
                </a:solidFill>
                <a:latin typeface="Open Sans"/>
                <a:ea typeface="Open Sans"/>
                <a:cs typeface="Open Sans"/>
                <a:sym typeface="Open Sans"/>
              </a:rPr>
              <a:t>eGC1 Administrative Contacts &amp; anyone CC’d on Pilot confirmation from PI for eligible awards:</a:t>
            </a:r>
            <a:endParaRPr sz="2400" b="0" i="0" u="none" strike="noStrike" cap="none">
              <a:solidFill>
                <a:srgbClr val="4B2E83"/>
              </a:solidFill>
              <a:latin typeface="Open Sans"/>
              <a:ea typeface="Open Sans"/>
              <a:cs typeface="Open Sans"/>
              <a:sym typeface="Open Sans"/>
            </a:endParaRPr>
          </a:p>
          <a:p>
            <a:pPr marL="457200" marR="0" lvl="0" indent="-381000" algn="l" rtl="0">
              <a:lnSpc>
                <a:spcPct val="115000"/>
              </a:lnSpc>
              <a:spcBef>
                <a:spcPts val="480"/>
              </a:spcBef>
              <a:spcAft>
                <a:spcPts val="0"/>
              </a:spcAft>
              <a:buClr>
                <a:srgbClr val="4B2E83"/>
              </a:buClr>
              <a:buSzPts val="2400"/>
              <a:buFont typeface="Merriweather Sans"/>
              <a:buChar char="&gt;"/>
            </a:pPr>
            <a:r>
              <a:rPr lang="en-US" sz="2400" b="0" i="0" u="none" strike="noStrike" cap="none">
                <a:solidFill>
                  <a:srgbClr val="4B2E83"/>
                </a:solidFill>
                <a:latin typeface="Open Sans"/>
                <a:ea typeface="Open Sans"/>
                <a:cs typeface="Open Sans"/>
                <a:sym typeface="Open Sans"/>
              </a:rPr>
              <a:t>designed for administrators experience in support of their PIs &amp; will include copy of questions PIs receive</a:t>
            </a:r>
            <a:endParaRPr sz="2400" b="0" i="0" u="none" strike="noStrike" cap="none">
              <a:solidFill>
                <a:srgbClr val="4B2E83"/>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90"/>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600"/>
              </a:spcBef>
              <a:spcAft>
                <a:spcPts val="0"/>
              </a:spcAft>
              <a:buClr>
                <a:srgbClr val="4B2E83"/>
              </a:buClr>
              <a:buSzPts val="3000"/>
              <a:buFont typeface="Arial"/>
              <a:buNone/>
            </a:pPr>
            <a:r>
              <a:rPr lang="en-US" sz="3000" b="0" i="0" u="none" strike="noStrike" cap="none">
                <a:solidFill>
                  <a:srgbClr val="4B2E83"/>
                </a:solidFill>
                <a:latin typeface="Open Sans"/>
                <a:ea typeface="Open Sans"/>
                <a:cs typeface="Open Sans"/>
                <a:sym typeface="Open Sans"/>
              </a:rPr>
              <a:t>Next Steps</a:t>
            </a:r>
            <a:endParaRPr sz="3000" b="0" i="0" u="none" strike="noStrike" cap="none">
              <a:solidFill>
                <a:srgbClr val="4B2E83"/>
              </a:solidFill>
              <a:latin typeface="Open Sans"/>
              <a:ea typeface="Open Sans"/>
              <a:cs typeface="Open Sans"/>
              <a:sym typeface="Open Sans"/>
            </a:endParaRPr>
          </a:p>
        </p:txBody>
      </p:sp>
      <p:sp>
        <p:nvSpPr>
          <p:cNvPr id="525" name="Google Shape;525;p90"/>
          <p:cNvSpPr txBox="1">
            <a:spLocks noGrp="1"/>
          </p:cNvSpPr>
          <p:nvPr>
            <p:ph type="body" idx="2"/>
          </p:nvPr>
        </p:nvSpPr>
        <p:spPr>
          <a:xfrm>
            <a:off x="836350" y="1501600"/>
            <a:ext cx="7902000" cy="4015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480"/>
              </a:spcBef>
              <a:spcAft>
                <a:spcPts val="0"/>
              </a:spcAft>
              <a:buClr>
                <a:srgbClr val="4B2E83"/>
              </a:buClr>
              <a:buSzPts val="2400"/>
              <a:buFont typeface="Merriweather Sans"/>
              <a:buNone/>
            </a:pPr>
            <a:r>
              <a:rPr lang="en-US" sz="2400" b="0" i="0" u="none" strike="noStrike" cap="none">
                <a:solidFill>
                  <a:srgbClr val="4B2E83"/>
                </a:solidFill>
                <a:latin typeface="Open Sans"/>
                <a:ea typeface="Open Sans"/>
                <a:cs typeface="Open Sans"/>
                <a:sym typeface="Open Sans"/>
              </a:rPr>
              <a:t>After July 31, Participating PIs delegated authority expires and they will no longer be able to directly submit.</a:t>
            </a:r>
            <a:endParaRPr sz="2400" b="0" i="0" u="none" strike="noStrike" cap="none">
              <a:solidFill>
                <a:srgbClr val="4B2E83"/>
              </a:solidFill>
              <a:latin typeface="Open Sans"/>
              <a:ea typeface="Open Sans"/>
              <a:cs typeface="Open Sans"/>
              <a:sym typeface="Open Sans"/>
            </a:endParaRPr>
          </a:p>
          <a:p>
            <a:pPr marL="0" marR="0" lvl="0" indent="0" algn="l" rtl="0">
              <a:lnSpc>
                <a:spcPct val="115000"/>
              </a:lnSpc>
              <a:spcBef>
                <a:spcPts val="480"/>
              </a:spcBef>
              <a:spcAft>
                <a:spcPts val="0"/>
              </a:spcAft>
              <a:buClr>
                <a:srgbClr val="4B2E83"/>
              </a:buClr>
              <a:buSzPts val="2400"/>
              <a:buFont typeface="Merriweather Sans"/>
              <a:buNone/>
            </a:pPr>
            <a:endParaRPr sz="2400" b="0" i="0" u="none" strike="noStrike" cap="none">
              <a:solidFill>
                <a:srgbClr val="4B2E83"/>
              </a:solidFill>
              <a:latin typeface="Open Sans"/>
              <a:ea typeface="Open Sans"/>
              <a:cs typeface="Open Sans"/>
              <a:sym typeface="Open Sans"/>
            </a:endParaRPr>
          </a:p>
          <a:p>
            <a:pPr marL="0" marR="0" lvl="0" indent="0" algn="l" rtl="0">
              <a:lnSpc>
                <a:spcPct val="115000"/>
              </a:lnSpc>
              <a:spcBef>
                <a:spcPts val="480"/>
              </a:spcBef>
              <a:spcAft>
                <a:spcPts val="0"/>
              </a:spcAft>
              <a:buClr>
                <a:srgbClr val="4B2E83"/>
              </a:buClr>
              <a:buSzPts val="2400"/>
              <a:buFont typeface="Merriweather Sans"/>
              <a:buNone/>
            </a:pPr>
            <a:r>
              <a:rPr lang="en-US" sz="2400" b="0" i="0" u="none" strike="noStrike" cap="none">
                <a:solidFill>
                  <a:srgbClr val="4B2E83"/>
                </a:solidFill>
                <a:latin typeface="Open Sans"/>
                <a:ea typeface="Open Sans"/>
                <a:cs typeface="Open Sans"/>
                <a:sym typeface="Open Sans"/>
              </a:rPr>
              <a:t>OSP will analyze feedback and lessons learned. </a:t>
            </a:r>
            <a:endParaRPr sz="2400" b="0" i="0" u="none" strike="noStrike" cap="none">
              <a:solidFill>
                <a:srgbClr val="4B2E83"/>
              </a:solidFill>
              <a:latin typeface="Open Sans"/>
              <a:ea typeface="Open Sans"/>
              <a:cs typeface="Open Sans"/>
              <a:sym typeface="Open Sans"/>
            </a:endParaRPr>
          </a:p>
          <a:p>
            <a:pPr marL="0" marR="0" lvl="0" indent="0" algn="l" rtl="0">
              <a:lnSpc>
                <a:spcPct val="115000"/>
              </a:lnSpc>
              <a:spcBef>
                <a:spcPts val="480"/>
              </a:spcBef>
              <a:spcAft>
                <a:spcPts val="0"/>
              </a:spcAft>
              <a:buClr>
                <a:srgbClr val="4B2E83"/>
              </a:buClr>
              <a:buSzPts val="2400"/>
              <a:buFont typeface="Merriweather Sans"/>
              <a:buNone/>
            </a:pPr>
            <a:endParaRPr sz="2400" b="0" i="0" u="none" strike="noStrike" cap="none">
              <a:solidFill>
                <a:srgbClr val="4B2E83"/>
              </a:solidFill>
              <a:latin typeface="Open Sans"/>
              <a:ea typeface="Open Sans"/>
              <a:cs typeface="Open Sans"/>
              <a:sym typeface="Open Sans"/>
            </a:endParaRPr>
          </a:p>
          <a:p>
            <a:pPr marL="0" marR="0" lvl="0" indent="0" algn="l" rtl="0">
              <a:lnSpc>
                <a:spcPct val="115000"/>
              </a:lnSpc>
              <a:spcBef>
                <a:spcPts val="480"/>
              </a:spcBef>
              <a:spcAft>
                <a:spcPts val="0"/>
              </a:spcAft>
              <a:buClr>
                <a:srgbClr val="4B2E83"/>
              </a:buClr>
              <a:buSzPts val="2400"/>
              <a:buFont typeface="Merriweather Sans"/>
              <a:buNone/>
            </a:pPr>
            <a:r>
              <a:rPr lang="en-US" sz="2400" b="0" i="0" u="none" strike="noStrike" cap="none">
                <a:solidFill>
                  <a:srgbClr val="4B2E83"/>
                </a:solidFill>
                <a:latin typeface="Open Sans"/>
                <a:ea typeface="Open Sans"/>
                <a:cs typeface="Open Sans"/>
                <a:sym typeface="Open Sans"/>
              </a:rPr>
              <a:t>We’ll come back in the Fall wi</a:t>
            </a:r>
            <a:r>
              <a:rPr lang="en-US"/>
              <a:t>th</a:t>
            </a:r>
            <a:r>
              <a:rPr lang="en-US" sz="2400" b="0" i="0" u="none" strike="noStrike" cap="none">
                <a:solidFill>
                  <a:srgbClr val="4B2E83"/>
                </a:solidFill>
                <a:latin typeface="Open Sans"/>
                <a:ea typeface="Open Sans"/>
                <a:cs typeface="Open Sans"/>
                <a:sym typeface="Open Sans"/>
              </a:rPr>
              <a:t> more information.</a:t>
            </a:r>
            <a:endParaRPr sz="2400" b="0" i="0" u="none" strike="noStrike" cap="none">
              <a:solidFill>
                <a:srgbClr val="4B2E83"/>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91"/>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p>
            <a:pPr marL="0" marR="0" lvl="0" indent="190500" algn="l" rtl="0">
              <a:lnSpc>
                <a:spcPct val="90000"/>
              </a:lnSpc>
              <a:spcBef>
                <a:spcPts val="600"/>
              </a:spcBef>
              <a:spcAft>
                <a:spcPts val="0"/>
              </a:spcAft>
              <a:buClr>
                <a:srgbClr val="4B2E83"/>
              </a:buClr>
              <a:buSzPts val="3000"/>
              <a:buFont typeface="Arial"/>
              <a:buNone/>
            </a:pPr>
            <a:r>
              <a:rPr lang="en-US" sz="3000" b="0" i="0" u="none" strike="noStrike" cap="none">
                <a:solidFill>
                  <a:srgbClr val="4B2E83"/>
                </a:solidFill>
                <a:latin typeface="Open Sans"/>
                <a:ea typeface="Open Sans"/>
                <a:cs typeface="Open Sans"/>
                <a:sym typeface="Open Sans"/>
              </a:rPr>
              <a:t>Questions? </a:t>
            </a:r>
            <a:endParaRPr sz="3000" b="0" i="0" u="none" strike="noStrike" cap="none">
              <a:solidFill>
                <a:srgbClr val="4B2E83"/>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92"/>
          <p:cNvSpPr txBox="1">
            <a:spLocks noGrp="1"/>
          </p:cNvSpPr>
          <p:nvPr>
            <p:ph type="body" idx="1"/>
          </p:nvPr>
        </p:nvSpPr>
        <p:spPr>
          <a:xfrm>
            <a:off x="692029" y="1945063"/>
            <a:ext cx="6972300" cy="1593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4B2E83"/>
              </a:buClr>
              <a:buSzPts val="1400"/>
              <a:buFont typeface="Arial"/>
              <a:buNone/>
            </a:pPr>
            <a:r>
              <a:rPr lang="en-US" sz="4000" b="0" i="0" u="none" strike="noStrike" cap="none">
                <a:solidFill>
                  <a:srgbClr val="FFFFFF"/>
                </a:solidFill>
                <a:latin typeface="Open Sans"/>
                <a:ea typeface="Open Sans"/>
                <a:cs typeface="Open Sans"/>
                <a:sym typeface="Open Sans"/>
              </a:rPr>
              <a:t>NIH Update</a:t>
            </a:r>
            <a:endParaRPr sz="4000" b="0" i="0" u="none" strike="noStrike" cap="none">
              <a:solidFill>
                <a:srgbClr val="FFFFFF"/>
              </a:solidFill>
              <a:latin typeface="Open Sans"/>
              <a:ea typeface="Open Sans"/>
              <a:cs typeface="Open Sans"/>
              <a:sym typeface="Open Sans"/>
            </a:endParaRPr>
          </a:p>
        </p:txBody>
      </p:sp>
      <p:sp>
        <p:nvSpPr>
          <p:cNvPr id="536" name="Google Shape;536;p92"/>
          <p:cNvSpPr txBox="1"/>
          <p:nvPr/>
        </p:nvSpPr>
        <p:spPr>
          <a:xfrm>
            <a:off x="692029" y="4308048"/>
            <a:ext cx="6656700" cy="1812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320"/>
              </a:spcBef>
              <a:spcAft>
                <a:spcPts val="0"/>
              </a:spcAft>
              <a:buClr>
                <a:srgbClr val="FFFFFF"/>
              </a:buClr>
              <a:buSzPts val="2000"/>
              <a:buFont typeface="Arial"/>
              <a:buNone/>
            </a:pPr>
            <a:r>
              <a:rPr lang="en-US" sz="2000" b="0" i="0" u="none" strike="noStrike" cap="none">
                <a:solidFill>
                  <a:srgbClr val="FFFFFF"/>
                </a:solidFill>
                <a:latin typeface="Open Sans"/>
                <a:ea typeface="Open Sans"/>
                <a:cs typeface="Open Sans"/>
                <a:sym typeface="Open Sans"/>
              </a:rPr>
              <a:t>July 2018 MRAM</a:t>
            </a:r>
            <a:endParaRPr sz="20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320"/>
              </a:spcBef>
              <a:spcAft>
                <a:spcPts val="0"/>
              </a:spcAft>
              <a:buClr>
                <a:srgbClr val="FFFFFF"/>
              </a:buClr>
              <a:buSzPts val="2000"/>
              <a:buFont typeface="Arial"/>
              <a:buNone/>
            </a:pPr>
            <a:r>
              <a:rPr lang="en-US" sz="2000" b="0" i="0" u="none" strike="noStrike" cap="none">
                <a:solidFill>
                  <a:srgbClr val="FFFFFF"/>
                </a:solidFill>
                <a:latin typeface="Open Sans"/>
                <a:ea typeface="Open Sans"/>
                <a:cs typeface="Open Sans"/>
                <a:sym typeface="Open Sans"/>
              </a:rPr>
              <a:t>Amanda Snyder, Assistant Director</a:t>
            </a:r>
            <a:endParaRPr sz="2000" b="0" i="0" u="none" strike="noStrike" cap="none">
              <a:solidFill>
                <a:srgbClr val="FFFFFF"/>
              </a:solidFill>
              <a:latin typeface="Open Sans"/>
              <a:ea typeface="Open Sans"/>
              <a:cs typeface="Open Sans"/>
              <a:sym typeface="Open Sans"/>
            </a:endParaRPr>
          </a:p>
          <a:p>
            <a:pPr marL="0" marR="0" lvl="0" indent="0" algn="l" rtl="0">
              <a:lnSpc>
                <a:spcPct val="100000"/>
              </a:lnSpc>
              <a:spcBef>
                <a:spcPts val="320"/>
              </a:spcBef>
              <a:spcAft>
                <a:spcPts val="0"/>
              </a:spcAft>
              <a:buClr>
                <a:srgbClr val="FFFFFF"/>
              </a:buClr>
              <a:buSzPts val="2000"/>
              <a:buFont typeface="Arial"/>
              <a:buNone/>
            </a:pPr>
            <a:r>
              <a:rPr lang="en-US" sz="2000" b="0" i="0" u="none" strike="noStrike" cap="none">
                <a:solidFill>
                  <a:srgbClr val="FFFFFF"/>
                </a:solidFill>
                <a:latin typeface="Open Sans"/>
                <a:ea typeface="Open Sans"/>
                <a:cs typeface="Open Sans"/>
                <a:sym typeface="Open Sans"/>
              </a:rPr>
              <a:t>Office of Sponsored Programs</a:t>
            </a:r>
            <a:endParaRPr sz="2000" b="0" i="0" u="none" strike="noStrike" cap="none">
              <a:solidFill>
                <a:srgbClr val="FFFFFF"/>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GO AWAY BLUE LINK">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DADE7"/>
      </a:hlink>
      <a:folHlink>
        <a:srgbClr val="6DADE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aveform">
  <a:themeElements>
    <a:clrScheme name="Custom 1">
      <a:dk1>
        <a:srgbClr val="000000"/>
      </a:dk1>
      <a:lt1>
        <a:srgbClr val="FFFFFF"/>
      </a:lt1>
      <a:dk2>
        <a:srgbClr val="424456"/>
      </a:dk2>
      <a:lt2>
        <a:srgbClr val="DEDEDE"/>
      </a:lt2>
      <a:accent1>
        <a:srgbClr val="493658"/>
      </a:accent1>
      <a:accent2>
        <a:srgbClr val="438086"/>
      </a:accent2>
      <a:accent3>
        <a:srgbClr val="934B21"/>
      </a:accent3>
      <a:accent4>
        <a:srgbClr val="C4652D"/>
      </a:accent4>
      <a:accent5>
        <a:srgbClr val="8B5D3D"/>
      </a:accent5>
      <a:accent6>
        <a:srgbClr val="5C92B5"/>
      </a:accent6>
      <a:hlink>
        <a:srgbClr val="67AFBD"/>
      </a:hlink>
      <a:folHlink>
        <a:srgbClr val="B185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UW Palette 1">
      <a:dk1>
        <a:srgbClr val="4B2E83"/>
      </a:dk1>
      <a:lt1>
        <a:srgbClr val="E8E3D3"/>
      </a:lt1>
      <a:dk2>
        <a:srgbClr val="4B2E83"/>
      </a:dk2>
      <a:lt2>
        <a:srgbClr val="FFFFFF"/>
      </a:lt2>
      <a:accent1>
        <a:srgbClr val="4B2E83"/>
      </a:accent1>
      <a:accent2>
        <a:srgbClr val="E8E3D3"/>
      </a:accent2>
      <a:accent3>
        <a:srgbClr val="FFFFFF"/>
      </a:accent3>
      <a:accent4>
        <a:srgbClr val="D9D9D9"/>
      </a:accent4>
      <a:accent5>
        <a:srgbClr val="444444"/>
      </a:accent5>
      <a:accent6>
        <a:srgbClr val="85754D"/>
      </a:accent6>
      <a:hlink>
        <a:srgbClr val="4B2E83"/>
      </a:hlink>
      <a:folHlink>
        <a:srgbClr val="4B2E8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Custom Design">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2278</Words>
  <Application>Microsoft Office PowerPoint</Application>
  <PresentationFormat>On-screen Show (4:3)</PresentationFormat>
  <Paragraphs>430</Paragraphs>
  <Slides>46</Slides>
  <Notes>46</Notes>
  <HiddenSlides>0</HiddenSlides>
  <MMClips>0</MMClips>
  <ScaleCrop>false</ScaleCrop>
  <HeadingPairs>
    <vt:vector size="6" baseType="variant">
      <vt:variant>
        <vt:lpstr>Fonts Used</vt:lpstr>
      </vt:variant>
      <vt:variant>
        <vt:i4>11</vt:i4>
      </vt:variant>
      <vt:variant>
        <vt:lpstr>Theme</vt:lpstr>
      </vt:variant>
      <vt:variant>
        <vt:i4>12</vt:i4>
      </vt:variant>
      <vt:variant>
        <vt:lpstr>Slide Titles</vt:lpstr>
      </vt:variant>
      <vt:variant>
        <vt:i4>46</vt:i4>
      </vt:variant>
    </vt:vector>
  </HeadingPairs>
  <TitlesOfParts>
    <vt:vector size="69" baseType="lpstr">
      <vt:lpstr>Century Gothic</vt:lpstr>
      <vt:lpstr>Open Sans Light</vt:lpstr>
      <vt:lpstr>Encode Sans Condensed</vt:lpstr>
      <vt:lpstr>Noto Sans Symbols</vt:lpstr>
      <vt:lpstr>Open Sans</vt:lpstr>
      <vt:lpstr>Candara</vt:lpstr>
      <vt:lpstr>Arial</vt:lpstr>
      <vt:lpstr>Encode Sans Black</vt:lpstr>
      <vt:lpstr>Calibri</vt:lpstr>
      <vt:lpstr>Encode Sans</vt:lpstr>
      <vt:lpstr>Merriweather Sans</vt:lpstr>
      <vt:lpstr>Office Theme</vt:lpstr>
      <vt:lpstr>Custom Design</vt:lpstr>
      <vt:lpstr>1_Custom Design</vt:lpstr>
      <vt:lpstr>Waveform</vt:lpstr>
      <vt:lpstr>1_Office Theme</vt:lpstr>
      <vt:lpstr>2_Custom Design</vt:lpstr>
      <vt:lpstr>3_Custom Design</vt:lpstr>
      <vt:lpstr>2_Office Theme</vt:lpstr>
      <vt:lpstr>4_Custom Design</vt:lpstr>
      <vt:lpstr>5_Custom Design</vt:lpstr>
      <vt:lpstr>3_Office Theme</vt:lpstr>
      <vt:lpstr>6_Custom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NIH RePORT Research Portfolio Online Reporting Tools</vt:lpstr>
      <vt:lpstr>Demo</vt:lpstr>
      <vt:lpstr>Demo</vt:lpstr>
      <vt:lpstr>Contact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Gift Assessment</vt:lpstr>
      <vt:lpstr>GIFT ASSESSMENT BASICS</vt:lpstr>
      <vt:lpstr>GIFT ASSESSMENT DECONSTRUCTED </vt:lpstr>
      <vt:lpstr>GIFT ASSESSMENT PROCEDURES</vt:lpstr>
      <vt:lpstr>GIFT ASSESSMENT</vt:lpstr>
      <vt:lpstr>PowerPoint Presentation</vt:lpstr>
      <vt:lpstr>How to Read the Cost Share Summary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S. Wilbanks</dc:creator>
  <cp:lastModifiedBy>Susan S. Wilbanks</cp:lastModifiedBy>
  <cp:revision>1</cp:revision>
  <dcterms:modified xsi:type="dcterms:W3CDTF">2018-07-19T22:17:25Z</dcterms:modified>
</cp:coreProperties>
</file>