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653DF-FB76-43A6-B386-23544EEE4865}">
  <a:tblStyle styleId="{9C7653DF-FB76-43A6-B386-23544EEE48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C"/>
          </a:solidFill>
        </a:fill>
      </a:tcStyle>
    </a:wholeTbl>
    <a:band1H>
      <a:tcTxStyle/>
      <a:tcStyle>
        <a:tcBdr/>
        <a:fill>
          <a:solidFill>
            <a:srgbClr val="CECC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CD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7E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1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71757" y="365125"/>
            <a:ext cx="8184662" cy="99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71755" y="365125"/>
            <a:ext cx="8064505" cy="99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dmin/rules/policies/APS/36.0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Gift Assessment</a:t>
            </a:r>
            <a:endParaRPr sz="5000" b="1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 Gift Assessment is applied to select current use gifts upon their receipt, providing essential support to the University of Washington’s advancement efforts and institutional priorities. The assessment is 5 percent and applies only to contributions over $1,000 and under $5 million.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https://www.washington.edu/admin/rules/policies/APS/36.02.html</a:t>
            </a:r>
            <a:endParaRPr sz="1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671757" y="1572411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Administrative Policy Statement 36.2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71757" y="365125"/>
            <a:ext cx="8184662" cy="99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GIFT ASSESSMENT BASICS</a:t>
            </a:r>
            <a:endParaRPr sz="3000" b="1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GIFT ASSESSMENT DECONSTRUCTED </a:t>
            </a:r>
            <a:endParaRPr sz="3000" b="1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59305" y="1529864"/>
            <a:ext cx="7596672" cy="428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Applies to gifts and pledges as of July 1, 2018</a:t>
            </a:r>
            <a:endParaRPr/>
          </a:p>
          <a:p>
            <a:pPr marL="342900" marR="0" lvl="0" indent="-292100" algn="l" rtl="0">
              <a:spcBef>
                <a:spcPts val="160"/>
              </a:spcBef>
              <a:spcAft>
                <a:spcPts val="0"/>
              </a:spcAft>
              <a:buClr>
                <a:srgbClr val="4B2E83"/>
              </a:buClr>
              <a:buSzPts val="800"/>
              <a:buFont typeface="Merriweather Sans"/>
              <a:buNone/>
            </a:pPr>
            <a:endParaRPr sz="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Current-Use Gift Budgets: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–"/>
            </a:pPr>
            <a:r>
              <a:rPr lang="en-US"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Primarily 64-####, 65-####, 68-#### </a:t>
            </a:r>
            <a:endParaRPr/>
          </a:p>
          <a:p>
            <a:pPr marL="742950" marR="0" lvl="1" indent="-234950" algn="l" rtl="0">
              <a:spcBef>
                <a:spcPts val="160"/>
              </a:spcBef>
              <a:spcAft>
                <a:spcPts val="0"/>
              </a:spcAft>
              <a:buClr>
                <a:srgbClr val="4B2E83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Upon Receipt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–"/>
            </a:pPr>
            <a:r>
              <a:rPr lang="en-US"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Once entered into Advance, scripts run to complete the assessment, the funds are FAS’d and if eligible, 5% is moved to the Provost budget.</a:t>
            </a:r>
            <a:endParaRPr/>
          </a:p>
          <a:p>
            <a:pPr marL="742950" marR="0" lvl="1" indent="-234950" algn="l" rtl="0">
              <a:spcBef>
                <a:spcPts val="160"/>
              </a:spcBef>
              <a:spcAft>
                <a:spcPts val="0"/>
              </a:spcAft>
              <a:buClr>
                <a:srgbClr val="4B2E83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Advancement Efforts and Institutional Priorities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–"/>
            </a:pPr>
            <a:r>
              <a:rPr lang="en-US"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Provides UW support for fundraising efforts and supports Provost initiatives.</a:t>
            </a:r>
            <a:endParaRPr/>
          </a:p>
          <a:p>
            <a:pPr marL="742950" marR="0" lvl="1" indent="-234950" algn="l" rtl="0">
              <a:spcBef>
                <a:spcPts val="160"/>
              </a:spcBef>
              <a:spcAft>
                <a:spcPts val="0"/>
              </a:spcAft>
              <a:buClr>
                <a:srgbClr val="4B2E83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By donor, amount, budget, cumulative giving by fiscal year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–"/>
            </a:pPr>
            <a:r>
              <a:rPr lang="en-US"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one-time gift over $1000 or multiple gifts to the same current use budget that cumulatively exceed $1000.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–"/>
            </a:pPr>
            <a:r>
              <a:rPr lang="en-US"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Marginally assessed: $249,950 on $5M is the most we could assess on a single gift or payment; the least would be $0.01 on $1000.20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671757" y="365125"/>
            <a:ext cx="8184662" cy="99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GIFT ASSESSMENT PROCEDURES</a:t>
            </a:r>
            <a:endParaRPr sz="3000" b="1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graphicFrame>
        <p:nvGraphicFramePr>
          <p:cNvPr id="94" name="Google Shape;94;p19"/>
          <p:cNvGraphicFramePr/>
          <p:nvPr/>
        </p:nvGraphicFramePr>
        <p:xfrm>
          <a:off x="784307" y="1647789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{9C7653DF-FB76-43A6-B386-23544EEE4865}</a:tableStyleId>
              </a:tblPr>
              <a:tblGrid>
                <a:gridCol w="16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Responsible Office: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Frequency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Action: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Advancement Operations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Enters gift into Advance system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Applies rules to determine if gift is eligible for assessment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Calculates assessment amount for eligible gifts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Prepares 1) cash transmittal to post full gift amount to gift budget and 2) journal voucher to transfer assessment from gift budget to central gift assessment revenue budget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Sends gift report to OPB for regular audit and reconciliation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OPB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Receives gift assessment report from Advancement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Compares report to actual revenue to verify assessment revenue is accurate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Prepares assessment revenue report for Provost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 needed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Prepares and processes journal voucher if an individual unit requests to pay the assessment from an alternate fund source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 approved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Transfers allocation from central gift assessment revenue budget to unit budget number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Provost and/or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Reviews revenue report from OPB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President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Quarterly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Allocates available funds to units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 needed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Requests a new budget number for new allocation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659305" y="2399368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erriweather Sans"/>
              <a:buNone/>
            </a:pPr>
            <a:endParaRPr sz="1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Michael Visaya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Senior Director, Information Management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visaya@uw.edu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221-6712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Tobin Eckholt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Director, Gift Services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teckholt@uw.edu 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685-9860</a:t>
            </a:r>
            <a:endParaRPr sz="1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</a:pPr>
            <a:r>
              <a:rPr lang="en-US"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GIFT ASSESSMENT</a:t>
            </a:r>
            <a:endParaRPr sz="3000" b="1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(4:3)</PresentationFormat>
  <Paragraphs>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Open Sans Light</vt:lpstr>
      <vt:lpstr>Open Sans</vt:lpstr>
      <vt:lpstr>Encode Sans Black</vt:lpstr>
      <vt:lpstr>Merriweather Sans</vt:lpstr>
      <vt:lpstr>Calibri</vt:lpstr>
      <vt:lpstr>Custom Design</vt:lpstr>
      <vt:lpstr>Office Theme</vt:lpstr>
      <vt:lpstr>1_Custom Design</vt:lpstr>
      <vt:lpstr>Gift Assessment</vt:lpstr>
      <vt:lpstr>GIFT ASSESSMENT BASICS</vt:lpstr>
      <vt:lpstr>GIFT ASSESSMENT DECONSTRUCTED </vt:lpstr>
      <vt:lpstr>GIFT ASSESSMENT PROCEDURES</vt:lpstr>
      <vt:lpstr>GIFT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Assessment</dc:title>
  <dc:creator>Susan S. Wilbanks</dc:creator>
  <cp:lastModifiedBy>Susan S. Wilbanks</cp:lastModifiedBy>
  <cp:revision>1</cp:revision>
  <dcterms:modified xsi:type="dcterms:W3CDTF">2018-07-19T22:19:59Z</dcterms:modified>
</cp:coreProperties>
</file>