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  <p:sldMasterId id="2147483670" r:id="rId3"/>
  </p:sldMasterIdLst>
  <p:notesMasterIdLst>
    <p:notesMasterId r:id="rId1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embeddedFontLst>
    <p:embeddedFont>
      <p:font typeface="Open Sans Light" panose="020B0604020202020204" charset="0"/>
      <p:regular r:id="rId20"/>
      <p:bold r:id="rId21"/>
      <p:italic r:id="rId22"/>
      <p:boldItalic r:id="rId23"/>
    </p:embeddedFont>
    <p:embeddedFont>
      <p:font typeface="Open Sans" panose="020B0604020202020204" charset="0"/>
      <p:regular r:id="rId24"/>
      <p:bold r:id="rId25"/>
      <p:italic r:id="rId26"/>
      <p:boldItalic r:id="rId27"/>
    </p:embeddedFont>
    <p:embeddedFont>
      <p:font typeface="Encode Sans Black" panose="020B0604020202020204" charset="0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2230545-B225-43A6-9AF1-252BDBC8F5C7}">
  <a:tblStyle styleId="{12230545-B225-43A6-9AF1-252BDBC8F5C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6EB"/>
          </a:solidFill>
        </a:fill>
      </a:tcStyle>
    </a:wholeTbl>
    <a:band1H>
      <a:tcTxStyle/>
      <a:tcStyle>
        <a:tcBdr/>
        <a:fill>
          <a:solidFill>
            <a:srgbClr val="CCCAD4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CCAD4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Carryover: When carryover is restricted and requires sponsor approval before spending, those funds must be separated from the non-restricted funds.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Federal Document Number: A change in the Fed Doc Number indicates that UW must draw funds from a new, separate pool of money than from prior years. In order to account for the different pools of money, a new budget number must be set up to maintain separate accountability.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Financial Reports: A sponsor requiring a “final” financial report between budget years indicates separate year accountability and will require a new budget number for each year.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NIH SNAP or non-SNAP: Non-SNAP awards restrict carryover from one year to the next and require annual reporting; GCA sets up a new budget number for each year of a non-SNAP award. A SNAP award will receive the same budget number for the entire competitive segment.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Illustration of when new budget numbers are required on NIH SNAP and non-SNAP awards.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Google Shape;14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1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7" name="Google Shape;117;p20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1" name="Google Shape;121;p21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8" name="Google Shape;128;p22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2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3" name="Google Shape;133;p23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" name="Google Shape;25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" name="Google Shape;30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://finance.uw.edu/ps/how-to-buy" TargetMode="External"/><Relationship Id="rId4" Type="http://schemas.openxmlformats.org/officeDocument/2006/relationships/hyperlink" Target="https://www.whitehouse.gov/wp-content/uploads/2018/06/M-18-18.pd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finance.uw.edu/pafc/participant-suppor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6" Type="http://schemas.openxmlformats.org/officeDocument/2006/relationships/hyperlink" Target="mailto:andra2@uw.edu" TargetMode="External"/><Relationship Id="rId5" Type="http://schemas.openxmlformats.org/officeDocument/2006/relationships/hyperlink" Target="mailto:mgard4@uw.edu" TargetMode="External"/><Relationship Id="rId4" Type="http://schemas.openxmlformats.org/officeDocument/2006/relationships/hyperlink" Target="mailto:gcafco@uw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wresearch.gosignmeup.com/Public/Course/Brows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pafc/VA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inance.uw.edu/pafc/faq?term_node_tid_depth=Food/Meal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inance.uw.edu/gca/award-lifecycle/budget-setup/renewals-vs-supplement-extension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png"/><Relationship Id="rId4" Type="http://schemas.openxmlformats.org/officeDocument/2006/relationships/hyperlink" Target="mailto:gcahelp@uw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6972300" cy="159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</a:pPr>
            <a:r>
              <a:rPr lang="en-US" sz="5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COMPLIANCE CORNER</a:t>
            </a:r>
            <a:endParaRPr/>
          </a:p>
        </p:txBody>
      </p:sp>
      <p:sp>
        <p:nvSpPr>
          <p:cNvPr id="140" name="Google Shape;140;p24"/>
          <p:cNvSpPr txBox="1"/>
          <p:nvPr/>
        </p:nvSpPr>
        <p:spPr>
          <a:xfrm>
            <a:off x="692029" y="4308049"/>
            <a:ext cx="6656731" cy="181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July, 2018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Andra Sawyer &amp; Matt Gardner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Post Award Fiscal Compliance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Uniform Guidance Procurement Standards</a:t>
            </a:r>
            <a:endParaRPr sz="3000" b="0" i="0" u="none" strike="noStrike" cap="none">
              <a:solidFill>
                <a:srgbClr val="4B2E83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205" name="Google Shape;205;p33"/>
          <p:cNvSpPr txBox="1">
            <a:spLocks noGrp="1"/>
          </p:cNvSpPr>
          <p:nvPr>
            <p:ph type="body" idx="2"/>
          </p:nvPr>
        </p:nvSpPr>
        <p:spPr>
          <a:xfrm>
            <a:off x="659304" y="1736725"/>
            <a:ext cx="8315013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OMB implementation of the Uniform Guidance Procurement Standards has been on hold since UG release in December 2014</a:t>
            </a:r>
            <a:br>
              <a:rPr lang="en-US"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4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OMG guidance sets the thresholds for Micro-Purchases and for Simplified Acquisitions</a:t>
            </a:r>
            <a:br>
              <a:rPr lang="en-US"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4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Effective date of OMB Memo is December 23, 2016</a:t>
            </a:r>
            <a:endParaRPr/>
          </a:p>
          <a:p>
            <a: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None/>
            </a:pPr>
            <a:endParaRPr sz="18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6" name="Google Shape;206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757" y="6322009"/>
            <a:ext cx="7230483" cy="341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UW’s Application of Procurement Thresholds</a:t>
            </a:r>
            <a:endParaRPr sz="3000" b="0" i="0" u="none" strike="noStrike" cap="none">
              <a:solidFill>
                <a:srgbClr val="4B2E83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212" name="Google Shape;212;p34"/>
          <p:cNvSpPr txBox="1">
            <a:spLocks noGrp="1"/>
          </p:cNvSpPr>
          <p:nvPr>
            <p:ph type="body" idx="2"/>
          </p:nvPr>
        </p:nvSpPr>
        <p:spPr>
          <a:xfrm>
            <a:off x="659304" y="1736725"/>
            <a:ext cx="8315013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0" marR="0" lvl="2" indent="-1143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None/>
            </a:pPr>
            <a:endParaRPr sz="18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3" name="Google Shape;21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757" y="6322009"/>
            <a:ext cx="7230483" cy="34140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4" name="Google Shape;214;p34"/>
          <p:cNvGraphicFramePr/>
          <p:nvPr/>
        </p:nvGraphicFramePr>
        <p:xfrm>
          <a:off x="646931" y="172494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{12230545-B225-43A6-9AF1-252BDBC8F5C7}</a:tableStyleId>
              </a:tblPr>
              <a:tblGrid>
                <a:gridCol w="274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Threshold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Requirements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Amount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Micro-Purchase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No quote requirement but must be “reasonable”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Less than $10,000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Simplified Acquisition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Quotes required from “adequate” number of sources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$10,000 to $99,999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Everything else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Formal competition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$100,000 and above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5" name="Google Shape;215;p34"/>
          <p:cNvSpPr/>
          <p:nvPr/>
        </p:nvSpPr>
        <p:spPr>
          <a:xfrm>
            <a:off x="646931" y="4365545"/>
            <a:ext cx="8234313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more information: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OMB Memo 18-18: </a:t>
            </a: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https://www.whitehouse.gov/wp-content/uploads/2018/06/M-18-18.pdf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UW Procurement: </a:t>
            </a: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http://finance.uw.edu/ps/how-to-buy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CFR 200.320 – Methods of Procurement to be followed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Participant Support (NSF)</a:t>
            </a:r>
            <a:endParaRPr sz="3000" b="0" i="0" u="none" strike="noStrike" cap="none">
              <a:solidFill>
                <a:srgbClr val="4B2E83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221" name="Google Shape;221;p35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NSF has proposed new language regarding “Participant Support” in the Proposal and Award Policies and Procedures Guide (PAPPG)</a:t>
            </a:r>
            <a:endParaRPr/>
          </a:p>
          <a:p>
            <a:pPr marL="342900" marR="0" lvl="0" indent="-2540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None/>
            </a:pPr>
            <a:endParaRPr sz="14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Highlights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Speakers and trainers are not considered “Participants”</a:t>
            </a:r>
            <a:endParaRPr sz="20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Participant Support funds may not be used to cover “Catering Costs”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NSF hasn’t defined “Catering Costs”</a:t>
            </a:r>
            <a:endParaRPr/>
          </a:p>
          <a:p>
            <a:pPr marL="342900" marR="0" lvl="0" indent="-2540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None/>
            </a:pPr>
            <a:endParaRPr sz="14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The final PAPPG is expected late Fall 2018</a:t>
            </a:r>
            <a:endParaRPr/>
          </a:p>
          <a:p>
            <a: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5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- PAFC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Participant Support (NSF)</a:t>
            </a:r>
            <a:endParaRPr sz="3000" b="0" i="0" u="none" strike="noStrike" cap="none">
              <a:solidFill>
                <a:srgbClr val="4B2E83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228" name="Google Shape;228;p36"/>
          <p:cNvSpPr txBox="1">
            <a:spLocks noGrp="1"/>
          </p:cNvSpPr>
          <p:nvPr>
            <p:ph type="body" idx="2"/>
          </p:nvPr>
        </p:nvSpPr>
        <p:spPr>
          <a:xfrm>
            <a:off x="659304" y="1736725"/>
            <a:ext cx="8315013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Meals for Participants are allowable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Subsistence Allowance or Per Diem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Meals for Participants </a:t>
            </a:r>
            <a:r>
              <a:rPr lang="en-US" sz="2000" b="1" i="0" u="sng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canno</a:t>
            </a: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t exceed the per diem allowance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Meals for non-Participants (speakers, trainers, and employees) are </a:t>
            </a:r>
            <a:r>
              <a:rPr lang="en-US" sz="2000" b="1" i="0" u="sng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not allowable</a:t>
            </a: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 as Participant Support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Other costs associated with hosting a conference or training project are not allowable as Participant Support costs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Speaker, trainer or facilitator fees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Room rental fees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Supplies</a:t>
            </a:r>
            <a:endParaRPr/>
          </a:p>
          <a:p>
            <a: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6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- PAFC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Participant Support (NSF)</a:t>
            </a:r>
            <a:endParaRPr sz="3000" b="0" i="0" u="none" strike="noStrike" cap="none">
              <a:solidFill>
                <a:srgbClr val="4B2E83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235" name="Google Shape;235;p3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NSF has focused on Participant Support costs during recent audits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Recommendations: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If there are meal costs at the conference, obtain an itemized receipt from the vendor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Document the number Participants, the costs of the meal(s), and adjustments to the per diem allowance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Costs for non-Participants are unallowable as Participant Support - make sure those costs are excluded from the Participant Support sub budget</a:t>
            </a:r>
            <a:endParaRPr/>
          </a:p>
        </p:txBody>
      </p:sp>
      <p:sp>
        <p:nvSpPr>
          <p:cNvPr id="236" name="Google Shape;236;p37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- PAFC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References</a:t>
            </a:r>
            <a:endParaRPr sz="3000" b="0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8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PAFC Website &gt; Participant Support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http://finance.uw.edu/pafc/participant-support</a:t>
            </a: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</a:br>
            <a:endParaRPr sz="8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PAFC: </a:t>
            </a:r>
            <a:r>
              <a:rPr lang="en-US" sz="24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gcafco@uw.edu</a:t>
            </a: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</a:br>
            <a:endParaRPr sz="12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Matt Gardner: 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mgard4@uw.edu</a:t>
            </a:r>
            <a:endParaRPr sz="20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206-543-2610</a:t>
            </a:r>
            <a:endParaRPr sz="20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Andra Sawyer: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andra2@uw.edu</a:t>
            </a:r>
            <a:endParaRPr sz="20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206-685-8902</a:t>
            </a:r>
            <a:endParaRPr/>
          </a:p>
          <a:p>
            <a: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8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- PAFC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Read the Cost Share Summary Report</a:t>
            </a: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122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GCA web: http://finance.uw.edu/gca/ cost-share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2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473629"/>
            <a:ext cx="4040188" cy="2855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5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761403" y="3036612"/>
            <a:ext cx="4041775" cy="2122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0917" y="846138"/>
            <a:ext cx="2064464" cy="1566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Cost Share Classes</a:t>
            </a:r>
            <a:endParaRPr sz="3000" b="0" i="0" u="none" strike="noStrike" cap="none">
              <a:solidFill>
                <a:srgbClr val="4B2E83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156" name="Google Shape;156;p26"/>
          <p:cNvSpPr txBox="1">
            <a:spLocks noGrp="1"/>
          </p:cNvSpPr>
          <p:nvPr>
            <p:ph type="body" idx="2"/>
          </p:nvPr>
        </p:nvSpPr>
        <p:spPr>
          <a:xfrm>
            <a:off x="659305" y="2269375"/>
            <a:ext cx="8196210" cy="3482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Offered via CORE:</a:t>
            </a: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Sept 11: Introduction (&amp; How to Avoid Voluntary)</a:t>
            </a: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Sept 20: Managing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Sign up:</a:t>
            </a: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400" b="1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https://uwresearch.gosignmeup.com/Public/Course/Browse</a:t>
            </a:r>
            <a:endParaRPr sz="24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7" name="Google Shape;157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35535" y="200780"/>
            <a:ext cx="2712853" cy="2143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Value Added Tax (VAT)</a:t>
            </a:r>
            <a:endParaRPr sz="3000" b="1" i="0" u="none" strike="noStrike" cap="none">
              <a:solidFill>
                <a:srgbClr val="4B2E83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163" name="Google Shape;163;p2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805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Outside of the US, VAT is the equivalent of a Sales Tax.</a:t>
            </a:r>
            <a:endParaRPr sz="2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Only an Allowable cost if there is NOT an exemption between the US and the country where the tax is being incurred.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Due diligence required where the UW has an office or established location outside of the US.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For more information: </a:t>
            </a:r>
            <a:endParaRPr sz="24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400" b="1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https://finance.uw.edu/pafc/VAT</a:t>
            </a:r>
            <a:endParaRPr sz="24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ALCOHOL</a:t>
            </a:r>
            <a:endParaRPr sz="3000" b="1" i="0" u="none" strike="noStrike" cap="none">
              <a:solidFill>
                <a:srgbClr val="4B2E83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169" name="Google Shape;169;p28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Alcohol, and any costs associated with the provision of alcohol, are unallowable.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PAFC website FAQ: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400" b="1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http://finance.uw.edu/pafc/faq?term_node_tid_depth=Food/Meals</a:t>
            </a:r>
            <a:endParaRPr sz="24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Why do I get a new budget number for some awards and not others?</a:t>
            </a:r>
            <a:endParaRPr sz="3000" b="0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9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Maintaining the same budget number throughout the life of a project depends on the terms and conditions of the award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Relevant factors: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–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Carryover Authority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–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Frequency of Financial Reporting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–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Federal Document Number (DHHS awards)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–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SNAP or Non-SNAP mechanism (NIH)</a:t>
            </a:r>
            <a:endParaRPr/>
          </a:p>
          <a:p>
            <a: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9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- PAFC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A new budget number is required if…</a:t>
            </a:r>
            <a:endParaRPr/>
          </a:p>
        </p:txBody>
      </p:sp>
      <p:sp>
        <p:nvSpPr>
          <p:cNvPr id="183" name="Google Shape;183;p30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Carryover Authority</a:t>
            </a:r>
            <a:endParaRPr sz="24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If carryover requires sponsor approval before spending funds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Frequency of Financial Report(s)</a:t>
            </a:r>
            <a:endParaRPr sz="24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If a final report is required to close out a budget period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Federal Document Number (Any DHHS award)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If the Fed Doc Number has changed from the prior budget period</a:t>
            </a:r>
            <a:endParaRPr sz="20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SNAP or Non-SNAP? (NIH awards)</a:t>
            </a:r>
            <a:endParaRPr sz="24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If the award was issued under the NIH Non-SNAP mechanism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0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- PAFC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Guide for NIH SNAP &amp; Non-SNAP Awards</a:t>
            </a:r>
            <a:endParaRPr sz="3000" b="0" i="0" u="none" strike="noStrike" cap="none">
              <a:solidFill>
                <a:srgbClr val="4B2E83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pic>
        <p:nvPicPr>
          <p:cNvPr id="191" name="Google Shape;19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0058" y="1548456"/>
            <a:ext cx="5052767" cy="456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1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- PAFC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References</a:t>
            </a:r>
            <a:endParaRPr sz="3000" b="0" i="0" u="none" strike="noStrike" cap="none">
              <a:solidFill>
                <a:srgbClr val="4B2E83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198" name="Google Shape;198;p32"/>
          <p:cNvSpPr txBox="1">
            <a:spLocks noGrp="1"/>
          </p:cNvSpPr>
          <p:nvPr>
            <p:ph type="body" idx="2"/>
          </p:nvPr>
        </p:nvSpPr>
        <p:spPr>
          <a:xfrm>
            <a:off x="659304" y="1736725"/>
            <a:ext cx="8315013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GCA Website &gt; Renewals vs. Supplement/Extensions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http://finance.uw.edu/gca/award-lifecycle/budget-setup/renewals-vs-supplement-extensions</a:t>
            </a:r>
            <a:endParaRPr sz="20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Questions 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gcahelp@uw.edu</a:t>
            </a:r>
            <a:endParaRPr sz="20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206-616-9995</a:t>
            </a:r>
            <a:endParaRPr sz="20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9" name="Google Shape;199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1757" y="6322009"/>
            <a:ext cx="7230483" cy="341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GO AWAY BLUE LINK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DADE7"/>
      </a:hlink>
      <a:folHlink>
        <a:srgbClr val="6DADE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802</Words>
  <Application>Microsoft Office PowerPoint</Application>
  <PresentationFormat>On-screen Show (4:3)</PresentationFormat>
  <Paragraphs>125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Merriweather Sans</vt:lpstr>
      <vt:lpstr>Arial</vt:lpstr>
      <vt:lpstr>Open Sans Light</vt:lpstr>
      <vt:lpstr>Open Sans</vt:lpstr>
      <vt:lpstr>Encode Sans Black</vt:lpstr>
      <vt:lpstr>Calibri</vt:lpstr>
      <vt:lpstr>Custom Design</vt:lpstr>
      <vt:lpstr>Office Theme</vt:lpstr>
      <vt:lpstr>1_Custom Design</vt:lpstr>
      <vt:lpstr>PowerPoint Presentation</vt:lpstr>
      <vt:lpstr>How to Read the Cost Share Summary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2018-07-19T22:20:35Z</dcterms:modified>
</cp:coreProperties>
</file>