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3.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2" r:id="rId1"/>
    <p:sldMasterId id="2147483763" r:id="rId2"/>
    <p:sldMasterId id="2147483764" r:id="rId3"/>
    <p:sldMasterId id="2147483765" r:id="rId4"/>
    <p:sldMasterId id="2147483766" r:id="rId5"/>
    <p:sldMasterId id="2147483767" r:id="rId6"/>
    <p:sldMasterId id="2147483768" r:id="rId7"/>
    <p:sldMasterId id="2147483769" r:id="rId8"/>
    <p:sldMasterId id="2147483770" r:id="rId9"/>
    <p:sldMasterId id="2147483771" r:id="rId10"/>
    <p:sldMasterId id="2147483772" r:id="rId11"/>
    <p:sldMasterId id="2147483773" r:id="rId12"/>
    <p:sldMasterId id="2147483774" r:id="rId13"/>
    <p:sldMasterId id="2147483775" r:id="rId14"/>
    <p:sldMasterId id="2147483776" r:id="rId15"/>
  </p:sldMasterIdLst>
  <p:notesMasterIdLst>
    <p:notesMasterId r:id="rId90"/>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Lst>
  <p:sldSz cx="9144000" cy="6858000" type="screen4x3"/>
  <p:notesSz cx="6858000" cy="9144000"/>
  <p:embeddedFontLst>
    <p:embeddedFont>
      <p:font typeface="Open Sans Light" panose="020B0604020202020204" charset="0"/>
      <p:regular r:id="rId91"/>
      <p:bold r:id="rId92"/>
      <p:italic r:id="rId93"/>
      <p:boldItalic r:id="rId94"/>
    </p:embeddedFont>
    <p:embeddedFont>
      <p:font typeface="Open Sans" panose="020B0604020202020204" charset="0"/>
      <p:regular r:id="rId95"/>
      <p:bold r:id="rId96"/>
      <p:italic r:id="rId97"/>
      <p:boldItalic r:id="rId98"/>
    </p:embeddedFont>
    <p:embeddedFont>
      <p:font typeface="Calibri" panose="020F0502020204030204" pitchFamily="34" charset="0"/>
      <p:regular r:id="rId99"/>
      <p:bold r:id="rId100"/>
      <p:italic r:id="rId101"/>
      <p:boldItalic r:id="rId102"/>
    </p:embeddedFont>
    <p:embeddedFont>
      <p:font typeface="Century Gothic" panose="020B0502020202020204" pitchFamily="34" charset="0"/>
      <p:regular r:id="rId103"/>
      <p:bold r:id="rId104"/>
      <p:italic r:id="rId105"/>
      <p:boldItalic r:id="rId106"/>
    </p:embeddedFont>
    <p:embeddedFont>
      <p:font typeface="Encode Sans Black" panose="020B0604020202020204" charset="0"/>
      <p:bold r:id="rId107"/>
    </p:embeddedFont>
    <p:embeddedFont>
      <p:font typeface="Encode Sans" panose="020B0604020202020204" charset="0"/>
      <p:regular r:id="rId108"/>
      <p:bold r:id="rId109"/>
    </p:embeddedFont>
    <p:embeddedFont>
      <p:font typeface="Arial Black" panose="020B0A04020102020204" pitchFamily="34" charset="0"/>
      <p:regular r:id="rId110"/>
      <p:bold r:id="rId111"/>
    </p:embeddedFont>
    <p:embeddedFont>
      <p:font typeface="Verdana" panose="020B0604030504040204" pitchFamily="34" charset="0"/>
      <p:regular r:id="rId112"/>
      <p:bold r:id="rId113"/>
      <p:italic r:id="rId114"/>
      <p:boldItalic r:id="rId1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608676-3F24-4167-A9F2-3F53A68CAC7D}">
  <a:tblStyle styleId="{BF608676-3F24-4167-A9F2-3F53A68CAC7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A2E7A1C-9ABD-453A-87C0-F198D41845F9}"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E183C30-FFDE-4E9B-BAA9-ADBCC18DDB2D}"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B"/>
          </a:solidFill>
        </a:fill>
      </a:tcStyle>
    </a:wholeTbl>
    <a:band1H>
      <a:tcTxStyle/>
      <a:tcStyle>
        <a:tcBdr/>
        <a:fill>
          <a:solidFill>
            <a:srgbClr val="CCCAD4"/>
          </a:solidFill>
        </a:fill>
      </a:tcStyle>
    </a:band1H>
    <a:band2H>
      <a:tcTxStyle/>
      <a:tcStyle>
        <a:tcBdr/>
      </a:tcStyle>
    </a:band2H>
    <a:band1V>
      <a:tcTxStyle/>
      <a:tcStyle>
        <a:tcBdr/>
        <a:fill>
          <a:solidFill>
            <a:srgbClr val="CCCA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viewProps" Target="viewProps.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font" Target="fonts/font22.fntdata"/><Relationship Id="rId16" Type="http://schemas.openxmlformats.org/officeDocument/2006/relationships/slide" Target="slides/slide1.xml"/><Relationship Id="rId107" Type="http://schemas.openxmlformats.org/officeDocument/2006/relationships/font" Target="fonts/font17.fntdata"/><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font" Target="fonts/font12.fntdata"/><Relationship Id="rId110" Type="http://schemas.openxmlformats.org/officeDocument/2006/relationships/font" Target="fonts/font20.fntdata"/><Relationship Id="rId115" Type="http://schemas.openxmlformats.org/officeDocument/2006/relationships/font" Target="fonts/font25.fntdata"/><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notesMaster" Target="notesMasters/notesMaster1.xml"/><Relationship Id="rId95" Type="http://schemas.openxmlformats.org/officeDocument/2006/relationships/font" Target="fonts/font5.fntdata"/><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font" Target="fonts/font10.fntdata"/><Relationship Id="rId105" Type="http://schemas.openxmlformats.org/officeDocument/2006/relationships/font" Target="fonts/font15.fntdata"/><Relationship Id="rId113" Type="http://schemas.openxmlformats.org/officeDocument/2006/relationships/font" Target="fonts/font23.fntdata"/><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font" Target="fonts/font13.fntdata"/><Relationship Id="rId108" Type="http://schemas.openxmlformats.org/officeDocument/2006/relationships/font" Target="fonts/font18.fntdata"/><Relationship Id="rId116"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font" Target="fonts/font1.fntdata"/><Relationship Id="rId96" Type="http://schemas.openxmlformats.org/officeDocument/2006/relationships/font" Target="fonts/font6.fntdata"/><Relationship Id="rId11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font" Target="fonts/font16.fntdata"/><Relationship Id="rId114" Type="http://schemas.openxmlformats.org/officeDocument/2006/relationships/font" Target="fonts/font24.fntdata"/><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font" Target="fonts/font19.fntdata"/><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font" Target="fonts/font7.fntdata"/><Relationship Id="rId104" Type="http://schemas.openxmlformats.org/officeDocument/2006/relationships/font" Target="fonts/font14.fntdata"/><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42608da0c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42608da0c0_0_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714" name="Google Shape;714;g42608da0c0_0_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41d7fe24e1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41d7fe24e1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41d7fe24e1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41d7fe24e1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See Chapter II.B for specific formatting instructions</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other reminders from Jean Feldman’s August NCURA youtube video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41d7fe24e1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80" name="Google Shape;780;g41d7fe24e1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41d7fe24e1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g41d7fe24e1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41d7fe24e1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g41d7fe24e1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41d7fe24e1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g41d7fe24e1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41d7fe24e1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41d7fe24e1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41d7fe24e1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10" name="Google Shape;810;g41d7fe24e1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41d7fe24e1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815" name="Google Shape;815;g41d7fe24e1_0_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41d7fe24e1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g41d7fe24e1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41d7fe24e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19" name="Google Shape;719;g41d7fe24e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41d7fe24e1_0_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g41d7fe24e1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41d7fe24e1_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41d7fe24e1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41d7fe24e1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41d7fe24e1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41d7fe24e1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g41d7fe24e1_0_250: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47" name="Google Shape;847;g41d7fe24e1_0_250: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41d7fe24e1_0_2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g41d7fe24e1_0_256: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54" name="Google Shape;854;g41d7fe24e1_0_256: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41d7fe24e1_0_2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g41d7fe24e1_0_264: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3" name="Google Shape;863;g41d7fe24e1_0_264: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41d7fe24e1_0_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g41d7fe24e1_0_271: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1" name="Google Shape;871;g41d7fe24e1_0_271: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41d7fe24e1_0_2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g41d7fe24e1_0_277: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8" name="Google Shape;878;g41d7fe24e1_0_277: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41d7fe24e1_0_2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g41d7fe24e1_0_283: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85" name="Google Shape;885;g41d7fe24e1_0_283:notes"/>
          <p:cNvSpPr txBox="1">
            <a:spLocks noGrp="1"/>
          </p:cNvSpPr>
          <p:nvPr>
            <p:ph type="sldNum" idx="12"/>
          </p:nvPr>
        </p:nvSpPr>
        <p:spPr>
          <a:xfrm>
            <a:off x="3884613" y="8685214"/>
            <a:ext cx="2971800" cy="4572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41dc6bcd2f_0_0: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891" name="Google Shape;891;g41dc6bcd2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41d7fe24e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400"/>
              </a:spcBef>
              <a:spcAft>
                <a:spcPts val="0"/>
              </a:spcAft>
              <a:buClr>
                <a:srgbClr val="151516"/>
              </a:buClr>
              <a:buSzPts val="2000"/>
              <a:buFont typeface="Merriweather Sans"/>
              <a:buNone/>
            </a:pPr>
            <a:endParaRPr sz="1400">
              <a:solidFill>
                <a:srgbClr val="33006F"/>
              </a:solidFill>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25" name="Google Shape;725;g41d7fe24e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41dc6bcd2f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g41dc6bcd2f_0_5:notes"/>
          <p:cNvSpPr txBox="1">
            <a:spLocks noGrp="1"/>
          </p:cNvSpPr>
          <p:nvPr>
            <p:ph type="body" idx="1"/>
          </p:nvPr>
        </p:nvSpPr>
        <p:spPr>
          <a:xfrm>
            <a:off x="685801"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98" name="Google Shape;898;g41dc6bcd2f_0_5: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41dc6bcd2f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g41dc6bcd2f_0_11:notes"/>
          <p:cNvSpPr txBox="1">
            <a:spLocks noGrp="1"/>
          </p:cNvSpPr>
          <p:nvPr>
            <p:ph type="body" idx="1"/>
          </p:nvPr>
        </p:nvSpPr>
        <p:spPr>
          <a:xfrm>
            <a:off x="685801"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05" name="Google Shape;905;g41dc6bcd2f_0_11: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41dc6bcd2f_0_17: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Our Mantra: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Data is an asset, not just a byproduct of the work we do at the UW.</a:t>
            </a:r>
            <a:endParaRPr sz="1200" b="0" i="0" u="none" strike="noStrike" cap="none">
              <a:solidFill>
                <a:schemeClr val="dk1"/>
              </a:solidFill>
              <a:latin typeface="Calibri"/>
              <a:ea typeface="Calibri"/>
              <a:cs typeface="Calibri"/>
              <a:sym typeface="Calibri"/>
            </a:endParaRPr>
          </a:p>
        </p:txBody>
      </p:sp>
      <p:sp>
        <p:nvSpPr>
          <p:cNvPr id="911" name="Google Shape;911;g41dc6bcd2f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41dc6bcd2f_0_21: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16" name="Google Shape;916;g41dc6bcd2f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41dc6bcd2f_0_27: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23" name="Google Shape;923;g41dc6bcd2f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41dc6bcd2f_0_33: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Touch Points: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444500" marR="0" lvl="0" indent="-292100" algn="l" rtl="0">
              <a:lnSpc>
                <a:spcPct val="100000"/>
              </a:lnSpc>
              <a:spcBef>
                <a:spcPts val="0"/>
              </a:spcBef>
              <a:spcAft>
                <a:spcPts val="0"/>
              </a:spcAft>
              <a:buClr>
                <a:schemeClr val="dk1"/>
              </a:buClr>
              <a:buSzPts val="1200"/>
              <a:buFont typeface="Calibri"/>
              <a:buAutoNum type="arabicPeriod"/>
            </a:pPr>
            <a:r>
              <a:rPr lang="en" sz="1200" b="0" i="0" u="none" strike="noStrike" cap="none">
                <a:solidFill>
                  <a:schemeClr val="dk1"/>
                </a:solidFill>
                <a:latin typeface="Calibri"/>
                <a:ea typeface="Calibri"/>
                <a:cs typeface="Calibri"/>
                <a:sym typeface="Calibri"/>
              </a:rPr>
              <a:t>Bi Portal Overview (very brief)</a:t>
            </a:r>
            <a:endParaRPr sz="1200" b="0" i="0" u="none" strike="noStrike" cap="none">
              <a:solidFill>
                <a:schemeClr val="dk1"/>
              </a:solidFill>
              <a:latin typeface="Calibri"/>
              <a:ea typeface="Calibri"/>
              <a:cs typeface="Calibri"/>
              <a:sym typeface="Calibri"/>
            </a:endParaRPr>
          </a:p>
          <a:p>
            <a:pPr marL="444500" marR="0" lvl="0" indent="-292100" algn="l" rtl="0">
              <a:lnSpc>
                <a:spcPct val="100000"/>
              </a:lnSpc>
              <a:spcBef>
                <a:spcPts val="0"/>
              </a:spcBef>
              <a:spcAft>
                <a:spcPts val="0"/>
              </a:spcAft>
              <a:buClr>
                <a:schemeClr val="dk1"/>
              </a:buClr>
              <a:buSzPts val="1200"/>
              <a:buFont typeface="Calibri"/>
              <a:buAutoNum type="arabicPeriod"/>
            </a:pPr>
            <a:r>
              <a:rPr lang="en" sz="1200" b="0" i="0" u="none" strike="noStrike" cap="none">
                <a:solidFill>
                  <a:schemeClr val="dk1"/>
                </a:solidFill>
                <a:latin typeface="Calibri"/>
                <a:ea typeface="Calibri"/>
                <a:cs typeface="Calibri"/>
                <a:sym typeface="Calibri"/>
              </a:rPr>
              <a:t>Visualizations (Live Demo)</a:t>
            </a:r>
            <a:endParaRPr sz="1200" b="0" i="0" u="none" strike="noStrike" cap="none">
              <a:solidFill>
                <a:schemeClr val="dk1"/>
              </a:solidFill>
              <a:latin typeface="Calibri"/>
              <a:ea typeface="Calibri"/>
              <a:cs typeface="Calibri"/>
              <a:sym typeface="Calibri"/>
            </a:endParaRPr>
          </a:p>
          <a:p>
            <a:pPr marL="901700" marR="0" lvl="1" indent="-304800" algn="l" rtl="0">
              <a:lnSpc>
                <a:spcPct val="100000"/>
              </a:lnSpc>
              <a:spcBef>
                <a:spcPts val="0"/>
              </a:spcBef>
              <a:spcAft>
                <a:spcPts val="0"/>
              </a:spcAft>
              <a:buClr>
                <a:schemeClr val="dk1"/>
              </a:buClr>
              <a:buSzPts val="1200"/>
              <a:buFont typeface="Calibri"/>
              <a:buAutoNum type="alphaLcPeriod"/>
            </a:pPr>
            <a:r>
              <a:rPr lang="en" sz="1200" b="0" i="0" u="none" strike="noStrike" cap="none">
                <a:solidFill>
                  <a:schemeClr val="dk1"/>
                </a:solidFill>
                <a:latin typeface="Calibri"/>
                <a:ea typeface="Calibri"/>
                <a:cs typeface="Calibri"/>
                <a:sym typeface="Calibri"/>
              </a:rPr>
              <a:t>Highlights! (hub)</a:t>
            </a:r>
            <a:endParaRPr sz="1200" b="0" i="0" u="none" strike="noStrike" cap="none">
              <a:solidFill>
                <a:schemeClr val="dk1"/>
              </a:solidFill>
              <a:latin typeface="Calibri"/>
              <a:ea typeface="Calibri"/>
              <a:cs typeface="Calibri"/>
              <a:sym typeface="Calibri"/>
            </a:endParaRPr>
          </a:p>
          <a:p>
            <a:pPr marL="901700" marR="0" lvl="1" indent="-304800" algn="l" rtl="0">
              <a:lnSpc>
                <a:spcPct val="100000"/>
              </a:lnSpc>
              <a:spcBef>
                <a:spcPts val="0"/>
              </a:spcBef>
              <a:spcAft>
                <a:spcPts val="0"/>
              </a:spcAft>
              <a:buClr>
                <a:schemeClr val="dk1"/>
              </a:buClr>
              <a:buSzPts val="1200"/>
              <a:buFont typeface="Calibri"/>
              <a:buAutoNum type="alphaLcPeriod"/>
            </a:pPr>
            <a:r>
              <a:rPr lang="en" sz="1200" b="0" i="0" u="none" strike="noStrike" cap="none">
                <a:solidFill>
                  <a:schemeClr val="dk1"/>
                </a:solidFill>
                <a:latin typeface="Calibri"/>
                <a:ea typeface="Calibri"/>
                <a:cs typeface="Calibri"/>
                <a:sym typeface="Calibri"/>
              </a:rPr>
              <a:t>Proposals</a:t>
            </a:r>
            <a:endParaRPr sz="1200" b="0" i="0" u="none" strike="noStrike" cap="none">
              <a:solidFill>
                <a:schemeClr val="dk1"/>
              </a:solidFill>
              <a:latin typeface="Calibri"/>
              <a:ea typeface="Calibri"/>
              <a:cs typeface="Calibri"/>
              <a:sym typeface="Calibri"/>
            </a:endParaRPr>
          </a:p>
          <a:p>
            <a:pPr marL="901700" marR="0" lvl="1" indent="-304800" algn="l" rtl="0">
              <a:lnSpc>
                <a:spcPct val="100000"/>
              </a:lnSpc>
              <a:spcBef>
                <a:spcPts val="0"/>
              </a:spcBef>
              <a:spcAft>
                <a:spcPts val="0"/>
              </a:spcAft>
              <a:buClr>
                <a:schemeClr val="dk1"/>
              </a:buClr>
              <a:buSzPts val="1200"/>
              <a:buFont typeface="Calibri"/>
              <a:buAutoNum type="alphaLcPeriod"/>
            </a:pPr>
            <a:r>
              <a:rPr lang="en" sz="1200" b="0" i="0" u="none" strike="noStrike" cap="none">
                <a:solidFill>
                  <a:schemeClr val="dk1"/>
                </a:solidFill>
                <a:latin typeface="Calibri"/>
                <a:ea typeface="Calibri"/>
                <a:cs typeface="Calibri"/>
                <a:sym typeface="Calibri"/>
              </a:rPr>
              <a:t>Awards</a:t>
            </a:r>
            <a:endParaRPr sz="1200" b="0" i="0" u="none" strike="noStrike" cap="none">
              <a:solidFill>
                <a:schemeClr val="dk1"/>
              </a:solidFill>
              <a:latin typeface="Calibri"/>
              <a:ea typeface="Calibri"/>
              <a:cs typeface="Calibri"/>
              <a:sym typeface="Calibri"/>
            </a:endParaRPr>
          </a:p>
          <a:p>
            <a:pPr marL="901700" marR="0" lvl="1" indent="-304800" algn="l" rtl="0">
              <a:lnSpc>
                <a:spcPct val="100000"/>
              </a:lnSpc>
              <a:spcBef>
                <a:spcPts val="0"/>
              </a:spcBef>
              <a:spcAft>
                <a:spcPts val="0"/>
              </a:spcAft>
              <a:buClr>
                <a:schemeClr val="dk1"/>
              </a:buClr>
              <a:buSzPts val="1200"/>
              <a:buFont typeface="Calibri"/>
              <a:buAutoNum type="alphaLcPeriod"/>
            </a:pPr>
            <a:r>
              <a:rPr lang="en" sz="1200" b="0" i="0" u="none" strike="noStrike" cap="none">
                <a:solidFill>
                  <a:schemeClr val="dk1"/>
                </a:solidFill>
                <a:latin typeface="Calibri"/>
                <a:ea typeface="Calibri"/>
                <a:cs typeface="Calibri"/>
                <a:sym typeface="Calibri"/>
              </a:rPr>
              <a:t>Total Expenditures Summary</a:t>
            </a:r>
            <a:endParaRPr sz="1200" b="0" i="0" u="none" strike="noStrike" cap="none">
              <a:solidFill>
                <a:schemeClr val="dk1"/>
              </a:solidFill>
              <a:latin typeface="Calibri"/>
              <a:ea typeface="Calibri"/>
              <a:cs typeface="Calibri"/>
              <a:sym typeface="Calibri"/>
            </a:endParaRPr>
          </a:p>
          <a:p>
            <a:pPr marL="444500" marR="0" lvl="0" indent="-292100" algn="l" rtl="0">
              <a:lnSpc>
                <a:spcPct val="100000"/>
              </a:lnSpc>
              <a:spcBef>
                <a:spcPts val="0"/>
              </a:spcBef>
              <a:spcAft>
                <a:spcPts val="0"/>
              </a:spcAft>
              <a:buClr>
                <a:schemeClr val="dk1"/>
              </a:buClr>
              <a:buSzPts val="1200"/>
              <a:buFont typeface="Calibri"/>
              <a:buAutoNum type="arabicPeriod"/>
            </a:pPr>
            <a:r>
              <a:rPr lang="en" sz="1200" b="0" i="0" u="none" strike="noStrike" cap="none">
                <a:solidFill>
                  <a:schemeClr val="dk1"/>
                </a:solidFill>
                <a:latin typeface="Calibri"/>
                <a:ea typeface="Calibri"/>
                <a:cs typeface="Calibri"/>
                <a:sym typeface="Calibri"/>
              </a:rPr>
              <a:t>Reports (as time allows, show Exps Report)</a:t>
            </a:r>
            <a:endParaRPr sz="1200" b="0" i="0" u="none" strike="noStrike" cap="none">
              <a:solidFill>
                <a:schemeClr val="dk1"/>
              </a:solidFill>
              <a:latin typeface="Calibri"/>
              <a:ea typeface="Calibri"/>
              <a:cs typeface="Calibri"/>
              <a:sym typeface="Calibri"/>
            </a:endParaRPr>
          </a:p>
          <a:p>
            <a:pPr marL="444500" marR="0" lvl="0" indent="-292100" algn="l" rtl="0">
              <a:lnSpc>
                <a:spcPct val="100000"/>
              </a:lnSpc>
              <a:spcBef>
                <a:spcPts val="0"/>
              </a:spcBef>
              <a:spcAft>
                <a:spcPts val="0"/>
              </a:spcAft>
              <a:buClr>
                <a:schemeClr val="dk1"/>
              </a:buClr>
              <a:buSzPts val="1200"/>
              <a:buFont typeface="Calibri"/>
              <a:buAutoNum type="arabicPeriod"/>
            </a:pPr>
            <a:r>
              <a:rPr lang="en" sz="1200" b="0" i="0" u="none" strike="noStrike" cap="none">
                <a:solidFill>
                  <a:schemeClr val="dk1"/>
                </a:solidFill>
                <a:latin typeface="Calibri"/>
                <a:ea typeface="Calibri"/>
                <a:cs typeface="Calibri"/>
                <a:sym typeface="Calibri"/>
              </a:rPr>
              <a:t>Mention Cube (not full demo, show info page &amp; screenshot?)</a:t>
            </a:r>
            <a:endParaRPr sz="1200" b="0" i="0" u="none" strike="noStrike" cap="none">
              <a:solidFill>
                <a:schemeClr val="dk1"/>
              </a:solidFill>
              <a:latin typeface="Calibri"/>
              <a:ea typeface="Calibri"/>
              <a:cs typeface="Calibri"/>
              <a:sym typeface="Calibri"/>
            </a:endParaRPr>
          </a:p>
        </p:txBody>
      </p:sp>
      <p:sp>
        <p:nvSpPr>
          <p:cNvPr id="930" name="Google Shape;930;g41dc6bcd2f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41dc6bcd2f_0_37: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35" name="Google Shape;935;g41dc6bcd2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41dc6bcd2f_0_42: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41" name="Google Shape;941;g41dc6bcd2f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41dc6bcd2f_0_47: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47" name="Google Shape;947;g41dc6bcd2f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41dc6bcd2f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g41dc6bcd2f_0_5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ctr"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41d7fe24e1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41d7fe24e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41dc6bcd2f_0_60: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Data is an asset, not just a byproduct of the work we do at the UW.</a:t>
            </a:r>
            <a:endParaRPr sz="1200" b="0" i="0" u="none" strike="noStrike" cap="none">
              <a:solidFill>
                <a:schemeClr val="dk1"/>
              </a:solidFill>
              <a:latin typeface="Calibri"/>
              <a:ea typeface="Calibri"/>
              <a:cs typeface="Calibri"/>
              <a:sym typeface="Calibri"/>
            </a:endParaRPr>
          </a:p>
        </p:txBody>
      </p:sp>
      <p:sp>
        <p:nvSpPr>
          <p:cNvPr id="962" name="Google Shape;962;g41dc6bcd2f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41dc6bcd2f_0_64: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67" name="Google Shape;967;g41dc6bcd2f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41dc6bcd2f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g41dc6bcd2f_0_69:notes"/>
          <p:cNvSpPr txBox="1">
            <a:spLocks noGrp="1"/>
          </p:cNvSpPr>
          <p:nvPr>
            <p:ph type="body" idx="1"/>
          </p:nvPr>
        </p:nvSpPr>
        <p:spPr>
          <a:xfrm>
            <a:off x="685801"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74" name="Google Shape;974;g41dc6bcd2f_0_69: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41dc6bcd2f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g41dc6bcd2f_0_76:notes"/>
          <p:cNvSpPr txBox="1">
            <a:spLocks noGrp="1"/>
          </p:cNvSpPr>
          <p:nvPr>
            <p:ph type="body" idx="1"/>
          </p:nvPr>
        </p:nvSpPr>
        <p:spPr>
          <a:xfrm>
            <a:off x="685801"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82" name="Google Shape;982;g41dc6bcd2f_0_76: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41dc6bcd2f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g41dc6bcd2f_0_82:notes"/>
          <p:cNvSpPr txBox="1">
            <a:spLocks noGrp="1"/>
          </p:cNvSpPr>
          <p:nvPr>
            <p:ph type="body" idx="1"/>
          </p:nvPr>
        </p:nvSpPr>
        <p:spPr>
          <a:xfrm>
            <a:off x="685801"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89" name="Google Shape;989;g41dc6bcd2f_0_82: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41dc6bcd2f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g41dc6bcd2f_0_88:notes"/>
          <p:cNvSpPr txBox="1">
            <a:spLocks noGrp="1"/>
          </p:cNvSpPr>
          <p:nvPr>
            <p:ph type="body" idx="1"/>
          </p:nvPr>
        </p:nvSpPr>
        <p:spPr>
          <a:xfrm>
            <a:off x="685801"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96" name="Google Shape;996;g41dc6bcd2f_0_88: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41d7fe24e1_0_311: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g41d7fe24e1_0_311:notes"/>
          <p:cNvSpPr txBox="1">
            <a:spLocks noGrp="1"/>
          </p:cNvSpPr>
          <p:nvPr>
            <p:ph type="body" idx="1"/>
          </p:nvPr>
        </p:nvSpPr>
        <p:spPr>
          <a:xfrm>
            <a:off x="685800" y="4343400"/>
            <a:ext cx="5486400" cy="4114800"/>
          </a:xfrm>
          <a:prstGeom prst="rect">
            <a:avLst/>
          </a:prstGeom>
          <a:noFill/>
          <a:ln>
            <a:noFill/>
          </a:ln>
        </p:spPr>
        <p:txBody>
          <a:bodyPr spcFirstLastPara="1" wrap="square" lIns="91300" tIns="45650" rIns="91300" bIns="45650"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03" name="Google Shape;1003;g41d7fe24e1_0_311: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Arial"/>
                <a:ea typeface="Arial"/>
                <a:cs typeface="Arial"/>
                <a:sym typeface="Arial"/>
              </a:rPr>
              <a:t>46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41d7fe24e1_0_318: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g41d7fe24e1_0_318: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15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11" name="Google Shape;1011;g41d7fe24e1_0_318: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41d7fe24e1_0_325: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g41d7fe24e1_0_325: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19" name="Google Shape;1019;g41d7fe24e1_0_325: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41d7fe24e1_0_331: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g41d7fe24e1_0_331: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26" name="Google Shape;1026;g41d7fe24e1_0_331: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41d7fe24e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41d7fe24e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More on justification on slide 6</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41d7fe24e1_0_338: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g41d7fe24e1_0_338: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34" name="Google Shape;1034;g41d7fe24e1_0_338: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41d7fe24e1_0_345: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41d7fe24e1_0_345: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42" name="Google Shape;1042;g41d7fe24e1_0_345: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41d7fe24e1_0_352: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g41d7fe24e1_0_352: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50" name="Google Shape;1050;g41d7fe24e1_0_352: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41d7fe24e1_0_359: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g41d7fe24e1_0_359: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58" name="Google Shape;1058;g41d7fe24e1_0_359: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41d7fe24e1_0_365: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g41d7fe24e1_0_365: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65" name="Google Shape;1065;g41d7fe24e1_0_365: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41d7fe24e1_0_376: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g41d7fe24e1_0_376: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77" name="Google Shape;1077;g41d7fe24e1_0_376: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41d7fe24e1_0_382: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3" name="Google Shape;1083;g41d7fe24e1_0_382: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84" name="Google Shape;1084;g41d7fe24e1_0_382:notes"/>
          <p:cNvSpPr txBox="1">
            <a:spLocks noGrp="1"/>
          </p:cNvSpPr>
          <p:nvPr>
            <p:ph type="sldNum" idx="12"/>
          </p:nvPr>
        </p:nvSpPr>
        <p:spPr>
          <a:xfrm>
            <a:off x="3884612" y="8685214"/>
            <a:ext cx="2971800" cy="4572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41d7fe24e1_0_389: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15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91" name="Google Shape;1091;g41d7fe24e1_0_389:notes"/>
          <p:cNvSpPr>
            <a:spLocks noGrp="1" noRot="1" noChangeAspect="1"/>
          </p:cNvSpPr>
          <p:nvPr>
            <p:ph type="sldImg" idx="2"/>
          </p:nvPr>
        </p:nvSpPr>
        <p:spPr>
          <a:xfrm>
            <a:off x="1143000" y="687388"/>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41d7fe24e1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7" name="Google Shape;1097;g41d7fe24e1_0_439: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41d7fe24e1_0_444: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g41d7fe24e1_0_444: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r>
              <a:rPr lang="en" sz="1100" b="0" i="0" u="none" strike="noStrike" cap="none">
                <a:solidFill>
                  <a:schemeClr val="dk1"/>
                </a:solidFill>
                <a:latin typeface="Calibri"/>
                <a:ea typeface="Calibri"/>
                <a:cs typeface="Calibri"/>
                <a:sym typeface="Calibri"/>
              </a:rPr>
              <a:t>Additional categories includes incentives, gifts, souvenirs, t-shirts, memorabilia, etc. These must be in the proposal budget or have prior written approval from the sponsor if rebudgeting</a:t>
            </a:r>
            <a:endParaRPr sz="1100" b="0" i="0" u="none" strike="noStrike" cap="none">
              <a:solidFill>
                <a:schemeClr val="dk1"/>
              </a:solidFill>
              <a:latin typeface="Calibri"/>
              <a:ea typeface="Calibri"/>
              <a:cs typeface="Calibri"/>
              <a:sym typeface="Calibri"/>
            </a:endParaRPr>
          </a:p>
        </p:txBody>
      </p:sp>
      <p:sp>
        <p:nvSpPr>
          <p:cNvPr id="1104" name="Google Shape;1104;g41d7fe24e1_0_444:notes"/>
          <p:cNvSpPr txBox="1">
            <a:spLocks noGrp="1"/>
          </p:cNvSpPr>
          <p:nvPr>
            <p:ph type="sldNum" idx="12"/>
          </p:nvPr>
        </p:nvSpPr>
        <p:spPr>
          <a:xfrm>
            <a:off x="3884613"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41d7fe24e1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41d7fe24e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41d7fe24e1_0_450: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g41d7fe24e1_0_450: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1111" name="Google Shape;1111;g41d7fe24e1_0_450:notes"/>
          <p:cNvSpPr txBox="1">
            <a:spLocks noGrp="1"/>
          </p:cNvSpPr>
          <p:nvPr>
            <p:ph type="sldNum" idx="12"/>
          </p:nvPr>
        </p:nvSpPr>
        <p:spPr>
          <a:xfrm>
            <a:off x="3884613"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41d7fe24e1_0_456: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7" name="Google Shape;1117;g41d7fe24e1_0_456: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r>
              <a:rPr lang="en" sz="1100" b="0" i="0" u="none" strike="noStrike" cap="none">
                <a:solidFill>
                  <a:schemeClr val="dk1"/>
                </a:solidFill>
                <a:latin typeface="Calibri"/>
                <a:ea typeface="Calibri"/>
                <a:cs typeface="Calibri"/>
                <a:sym typeface="Calibri"/>
              </a:rPr>
              <a:t>Take note: the PI travel was probably an allowable cost if it had been properly rebudgeted. But because it was classified as Participant Support and the PI never received written approval to rebudget to other cost categories, it was deemed unallowable.</a:t>
            </a:r>
            <a:endParaRPr sz="1100" b="0" i="0" u="none" strike="noStrike" cap="none">
              <a:solidFill>
                <a:schemeClr val="dk1"/>
              </a:solidFill>
              <a:latin typeface="Calibri"/>
              <a:ea typeface="Calibri"/>
              <a:cs typeface="Calibri"/>
              <a:sym typeface="Calibri"/>
            </a:endParaRPr>
          </a:p>
        </p:txBody>
      </p:sp>
      <p:sp>
        <p:nvSpPr>
          <p:cNvPr id="1118" name="Google Shape;1118;g41d7fe24e1_0_456:notes"/>
          <p:cNvSpPr txBox="1">
            <a:spLocks noGrp="1"/>
          </p:cNvSpPr>
          <p:nvPr>
            <p:ph type="sldNum" idx="12"/>
          </p:nvPr>
        </p:nvSpPr>
        <p:spPr>
          <a:xfrm>
            <a:off x="3884613"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41d7fe24e1_0_462: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g41d7fe24e1_0_462:notes"/>
          <p:cNvSpPr txBox="1">
            <a:spLocks noGrp="1"/>
          </p:cNvSpPr>
          <p:nvPr>
            <p:ph type="body" idx="1"/>
          </p:nvPr>
        </p:nvSpPr>
        <p:spPr>
          <a:xfrm>
            <a:off x="685800" y="4343400"/>
            <a:ext cx="5486400" cy="4114800"/>
          </a:xfrm>
          <a:prstGeom prst="rect">
            <a:avLst/>
          </a:prstGeom>
          <a:noFill/>
          <a:ln>
            <a:noFill/>
          </a:ln>
        </p:spPr>
        <p:txBody>
          <a:bodyPr spcFirstLastPara="1" wrap="square" lIns="91100" tIns="45550" rIns="91100" bIns="45550" anchor="t" anchorCtr="0">
            <a:noAutofit/>
          </a:bodyPr>
          <a:lstStyle/>
          <a:p>
            <a:pPr marL="0" marR="0" lvl="0" indent="0" algn="l" rtl="0">
              <a:spcBef>
                <a:spcPts val="0"/>
              </a:spcBef>
              <a:spcAft>
                <a:spcPts val="0"/>
              </a:spcAft>
              <a:buNone/>
            </a:pPr>
            <a:r>
              <a:rPr lang="en" sz="1100" b="0" i="0" u="none" strike="noStrike" cap="none">
                <a:solidFill>
                  <a:schemeClr val="dk1"/>
                </a:solidFill>
                <a:latin typeface="Calibri"/>
                <a:ea typeface="Calibri"/>
                <a:cs typeface="Calibri"/>
                <a:sym typeface="Calibri"/>
              </a:rPr>
              <a:t>Take note: The social media and marketing costs MAY have been allowable as non-participant support, but since the PI never received prior written approval to rebudget out of participant support to use those funds for other purposes, they were disallowed.</a:t>
            </a:r>
            <a:endParaRPr sz="1100" b="0" i="0" u="none" strike="noStrike" cap="none">
              <a:solidFill>
                <a:schemeClr val="dk1"/>
              </a:solidFill>
              <a:latin typeface="Calibri"/>
              <a:ea typeface="Calibri"/>
              <a:cs typeface="Calibri"/>
              <a:sym typeface="Calibri"/>
            </a:endParaRPr>
          </a:p>
        </p:txBody>
      </p:sp>
      <p:sp>
        <p:nvSpPr>
          <p:cNvPr id="1125" name="Google Shape;1125;g41d7fe24e1_0_462:notes"/>
          <p:cNvSpPr txBox="1">
            <a:spLocks noGrp="1"/>
          </p:cNvSpPr>
          <p:nvPr>
            <p:ph type="sldNum" idx="12"/>
          </p:nvPr>
        </p:nvSpPr>
        <p:spPr>
          <a:xfrm>
            <a:off x="3884613" y="8685214"/>
            <a:ext cx="2971800" cy="457200"/>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41d7fe24e1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1" name="Google Shape;1131;g41d7fe24e1_0_468: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41d7fe24e1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7" name="Google Shape;1137;g41d7fe24e1_0_473: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41d7fe24e1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3" name="Google Shape;1143;g41d7fe24e1_0_478: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41d7fe24e1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9" name="Google Shape;1149;g41d7fe24e1_0_483: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41d7fe24e1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4" name="Google Shape;1154;g41d7fe24e1_0_487: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41d7fe24e1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0" name="Google Shape;1160;g41d7fe24e1_0_492: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41d7fe24e1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6" name="Google Shape;1166;g41d7fe24e1_0_497: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41d7fe24e1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41d7fe24e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41d7fe24e1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2" name="Google Shape;1172;g41d7fe24e1_0_502: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41d7fe24e1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8" name="Google Shape;1178;g41d7fe24e1_0_507: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41d7fe24e1_0_6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4" name="Google Shape;1184;g41d7fe24e1_0_6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41d7fe24e1_0_6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g41d7fe24e1_0_6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CORE offers research administration training based on identified need.</a:t>
            </a:r>
            <a:r>
              <a:rPr lang="en" sz="1200">
                <a:solidFill>
                  <a:schemeClr val="dk1"/>
                </a:solidFill>
                <a:latin typeface="Calibri"/>
                <a:ea typeface="Calibri"/>
                <a:cs typeface="Calibri"/>
                <a:sym typeface="Calibri"/>
              </a:rPr>
              <a:t> </a:t>
            </a:r>
            <a:r>
              <a:rPr lang="en" sz="1200" b="0" i="0" u="none" strike="noStrike" cap="none">
                <a:solidFill>
                  <a:schemeClr val="dk1"/>
                </a:solidFill>
                <a:latin typeface="Calibri"/>
                <a:ea typeface="Calibri"/>
                <a:cs typeface="Calibri"/>
                <a:sym typeface="Calibri"/>
              </a:rPr>
              <a:t>Cost Share courses are an example of this.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Needs identified through:</a:t>
            </a:r>
            <a:endParaRPr/>
          </a:p>
          <a:p>
            <a:pPr marL="457200" marR="0" lvl="0" indent="-45720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CORE customer survey (2014) –cost share rose to the top as an area where training/information was needed</a:t>
            </a:r>
            <a:endParaRPr sz="1200" b="0" i="0" u="none" strike="noStrike" cap="none">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Facilitated groups with department research administration staff—when asked where more training/information could be offered cost share was a top area</a:t>
            </a:r>
            <a:endParaRPr sz="1200" b="0" i="0" u="none" strike="noStrike" cap="none">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Transaction and process data in central units—as shared by Andra recent data analysis shows there is a need for better information and skills dissemination in this area</a:t>
            </a:r>
            <a:endParaRPr sz="1200" b="0" i="0" u="none" strike="noStrike" cap="none">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1200"/>
              <a:buFont typeface="Arial"/>
              <a:buChar char="•"/>
            </a:pPr>
            <a:r>
              <a:rPr lang="en" sz="1200" b="0" i="0" u="none" strike="noStrike" cap="none">
                <a:solidFill>
                  <a:schemeClr val="dk1"/>
                </a:solidFill>
                <a:latin typeface="Calibri"/>
                <a:ea typeface="Calibri"/>
                <a:cs typeface="Calibri"/>
                <a:sym typeface="Calibri"/>
              </a:rPr>
              <a:t>Advisory group for the Research Administration certificate—representatives from the schools and colleges identified cost share as a significant need</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Curriculum vetted by department SMEs so we know it’s targeted to the right audience with the most helpful lens on the information. We rely on our SMEs in the departments heavily and here is a shout to all of you who spend your valuable time to share your expertise with us. You know who you are! Thank you!!</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The cost share classes are full but look for more coming up soon.</a:t>
            </a:r>
            <a:r>
              <a:rPr lang="en" sz="1200">
                <a:solidFill>
                  <a:schemeClr val="dk1"/>
                </a:solidFill>
                <a:latin typeface="Calibri"/>
                <a:ea typeface="Calibri"/>
                <a:cs typeface="Calibri"/>
                <a:sym typeface="Calibri"/>
              </a:rPr>
              <a:t> </a:t>
            </a:r>
            <a:r>
              <a:rPr lang="en" sz="1200" b="0" i="0" u="none" strike="noStrike" cap="none">
                <a:solidFill>
                  <a:schemeClr val="dk1"/>
                </a:solidFill>
                <a:latin typeface="Calibri"/>
                <a:ea typeface="Calibri"/>
                <a:cs typeface="Calibri"/>
                <a:sym typeface="Calibri"/>
              </a:rPr>
              <a:t>Speaking of upcoming training… NEXT SLIDE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Continuous improvement through feedback gathered from student evaluations, observation and ongoing process changes at the central units to ease burdens in the departments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0" name="Google Shape;1190;g41d7fe24e1_0_6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 sz="1300" b="0" i="0" u="none" strike="noStrike" cap="none">
                <a:solidFill>
                  <a:srgbClr val="000000"/>
                </a:solidFill>
                <a:latin typeface="Calibri"/>
                <a:ea typeface="Calibri"/>
                <a:cs typeface="Calibri"/>
                <a:sym typeface="Calibri"/>
              </a:rPr>
              <a:t>73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41d7fe24e1_0_6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g41d7fe24e1_0_6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7" name="Google Shape;1197;g41d7fe24e1_0_6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 sz="1300" b="0" i="0" u="none" strike="noStrike" cap="none">
                <a:solidFill>
                  <a:srgbClr val="000000"/>
                </a:solidFill>
                <a:latin typeface="Calibri"/>
                <a:ea typeface="Calibri"/>
                <a:cs typeface="Calibri"/>
                <a:sym typeface="Calibri"/>
              </a:rPr>
              <a:t>74</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41d7fe24e1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41d7fe24e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41d7fe24e1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761" name="Google Shape;761;g41d7fe24e1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2.xml"/><Relationship Id="rId4" Type="http://schemas.openxmlformats.org/officeDocument/2006/relationships/image" Target="../media/image20.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22.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5.xml"/><Relationship Id="rId4" Type="http://schemas.openxmlformats.org/officeDocument/2006/relationships/image" Target="../media/image11.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5.xml"/><Relationship Id="rId4" Type="http://schemas.openxmlformats.org/officeDocument/2006/relationships/image" Target="../media/image11.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5.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18.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627"/>
        <p:cNvGrpSpPr/>
        <p:nvPr/>
      </p:nvGrpSpPr>
      <p:grpSpPr>
        <a:xfrm>
          <a:off x="0" y="0"/>
          <a:ext cx="0" cy="0"/>
          <a:chOff x="0" y="0"/>
          <a:chExt cx="0" cy="0"/>
        </a:xfrm>
      </p:grpSpPr>
      <p:sp>
        <p:nvSpPr>
          <p:cNvPr id="628" name="Google Shape;628;p11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419100" algn="l" rtl="0">
              <a:lnSpc>
                <a:spcPct val="90000"/>
              </a:lnSpc>
              <a:spcBef>
                <a:spcPts val="600"/>
              </a:spcBef>
              <a:spcAft>
                <a:spcPts val="0"/>
              </a:spcAft>
              <a:buClr>
                <a:srgbClr val="33006F"/>
              </a:buClr>
              <a:buSzPts val="3000"/>
              <a:buFont typeface="Arial"/>
              <a:buChar char="●"/>
              <a:defRPr sz="3000" b="0" i="0" u="none" strike="noStrike" cap="none">
                <a:solidFill>
                  <a:srgbClr val="33006F"/>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9" name="Google Shape;629;p112"/>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accent5"/>
              </a:buClr>
              <a:buSzPts val="2400"/>
              <a:buFont typeface="Merriweather Sans"/>
              <a:buChar char="&gt;"/>
              <a:defRPr sz="2400" b="0" i="0" u="none" strike="noStrike" cap="none">
                <a:solidFill>
                  <a:schemeClr val="accent5"/>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accent5"/>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accent5"/>
              </a:buClr>
              <a:buSzPts val="1800"/>
              <a:buFont typeface="Merriweather Sans"/>
              <a:buChar char="&gt;"/>
              <a:defRPr sz="1800" b="0" i="0" u="none" strike="noStrike" cap="none">
                <a:solidFill>
                  <a:schemeClr val="accent5"/>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accent5"/>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accent5"/>
              </a:buClr>
              <a:buSzPts val="1400"/>
              <a:buFont typeface="Merriweather Sans"/>
              <a:buChar char="&gt;"/>
              <a:defRPr sz="1400" b="0" i="0" u="none" strike="noStrike" cap="none">
                <a:solidFill>
                  <a:schemeClr val="accent5"/>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30" name="Google Shape;630;p112"/>
          <p:cNvPicPr preferRelativeResize="0"/>
          <p:nvPr/>
        </p:nvPicPr>
        <p:blipFill rotWithShape="1">
          <a:blip r:embed="rId2">
            <a:alphaModFix/>
          </a:blip>
          <a:srcRect/>
          <a:stretch/>
        </p:blipFill>
        <p:spPr>
          <a:xfrm>
            <a:off x="766763" y="1363508"/>
            <a:ext cx="1103700" cy="96300"/>
          </a:xfrm>
          <a:prstGeom prst="rect">
            <a:avLst/>
          </a:prstGeom>
          <a:noFill/>
          <a:ln>
            <a:noFill/>
          </a:ln>
        </p:spPr>
      </p:pic>
      <p:sp>
        <p:nvSpPr>
          <p:cNvPr id="631" name="Google Shape;631;p112"/>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33006F"/>
              </a:buClr>
              <a:buSzPts val="2400"/>
              <a:buFont typeface="Arial"/>
              <a:buChar char="●"/>
              <a:defRPr sz="2400" b="0" i="0" u="none" strike="noStrike" cap="none">
                <a:solidFill>
                  <a:srgbClr val="33006F"/>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32" name="Google Shape;632;p112"/>
          <p:cNvPicPr preferRelativeResize="0"/>
          <p:nvPr/>
        </p:nvPicPr>
        <p:blipFill rotWithShape="1">
          <a:blip r:embed="rId3">
            <a:alphaModFix/>
          </a:blip>
          <a:srcRect/>
          <a:stretch/>
        </p:blipFill>
        <p:spPr>
          <a:xfrm>
            <a:off x="6363105" y="6450899"/>
            <a:ext cx="2425200" cy="16290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3"/>
        <p:cNvGrpSpPr/>
        <p:nvPr/>
      </p:nvGrpSpPr>
      <p:grpSpPr>
        <a:xfrm>
          <a:off x="0" y="0"/>
          <a:ext cx="0" cy="0"/>
          <a:chOff x="0" y="0"/>
          <a:chExt cx="0" cy="0"/>
        </a:xfrm>
      </p:grpSpPr>
      <p:sp>
        <p:nvSpPr>
          <p:cNvPr id="634" name="Google Shape;634;p113"/>
          <p:cNvSpPr txBox="1">
            <a:spLocks noGrp="1"/>
          </p:cNvSpPr>
          <p:nvPr>
            <p:ph type="body" idx="1"/>
          </p:nvPr>
        </p:nvSpPr>
        <p:spPr>
          <a:xfrm>
            <a:off x="671757" y="1332224"/>
            <a:ext cx="6972300" cy="2641800"/>
          </a:xfrm>
          <a:prstGeom prst="rect">
            <a:avLst/>
          </a:prstGeom>
          <a:noFill/>
          <a:ln>
            <a:noFill/>
          </a:ln>
        </p:spPr>
        <p:txBody>
          <a:bodyPr spcFirstLastPara="1" wrap="square" lIns="91425" tIns="91425" rIns="91425" bIns="91425" anchor="t" anchorCtr="0"/>
          <a:lstStyle>
            <a:lvl1pPr marL="457200" marR="0" lvl="0"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35" name="Google Shape;635;p113"/>
          <p:cNvPicPr preferRelativeResize="0"/>
          <p:nvPr/>
        </p:nvPicPr>
        <p:blipFill rotWithShape="1">
          <a:blip r:embed="rId2">
            <a:alphaModFix/>
          </a:blip>
          <a:srcRect/>
          <a:stretch/>
        </p:blipFill>
        <p:spPr>
          <a:xfrm>
            <a:off x="779463" y="3973980"/>
            <a:ext cx="1600200" cy="139800"/>
          </a:xfrm>
          <a:prstGeom prst="rect">
            <a:avLst/>
          </a:prstGeom>
          <a:noFill/>
          <a:ln>
            <a:noFill/>
          </a:ln>
        </p:spPr>
      </p:pic>
      <p:pic>
        <p:nvPicPr>
          <p:cNvPr id="636" name="Google Shape;636;p113"/>
          <p:cNvPicPr preferRelativeResize="0"/>
          <p:nvPr/>
        </p:nvPicPr>
        <p:blipFill rotWithShape="1">
          <a:blip r:embed="rId3">
            <a:alphaModFix/>
          </a:blip>
          <a:srcRect/>
          <a:stretch/>
        </p:blipFill>
        <p:spPr>
          <a:xfrm>
            <a:off x="7483915" y="5945854"/>
            <a:ext cx="1371599" cy="927000"/>
          </a:xfrm>
          <a:prstGeom prst="rect">
            <a:avLst/>
          </a:prstGeom>
          <a:noFill/>
          <a:ln>
            <a:noFill/>
          </a:ln>
        </p:spPr>
      </p:pic>
      <p:pic>
        <p:nvPicPr>
          <p:cNvPr id="637" name="Google Shape;637;p113"/>
          <p:cNvPicPr preferRelativeResize="0"/>
          <p:nvPr/>
        </p:nvPicPr>
        <p:blipFill rotWithShape="1">
          <a:blip r:embed="rId4">
            <a:alphaModFix/>
          </a:blip>
          <a:srcRect/>
          <a:stretch/>
        </p:blipFill>
        <p:spPr>
          <a:xfrm>
            <a:off x="792039" y="6450899"/>
            <a:ext cx="2425200" cy="16290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9"/>
        <p:cNvGrpSpPr/>
        <p:nvPr/>
      </p:nvGrpSpPr>
      <p:grpSpPr>
        <a:xfrm>
          <a:off x="0" y="0"/>
          <a:ext cx="0" cy="0"/>
          <a:chOff x="0" y="0"/>
          <a:chExt cx="0" cy="0"/>
        </a:xfrm>
      </p:grpSpPr>
      <p:sp>
        <p:nvSpPr>
          <p:cNvPr id="640" name="Google Shape;640;p115"/>
          <p:cNvSpPr txBox="1">
            <a:spLocks noGrp="1"/>
          </p:cNvSpPr>
          <p:nvPr>
            <p:ph type="ctrTitle"/>
          </p:nvPr>
        </p:nvSpPr>
        <p:spPr>
          <a:xfrm>
            <a:off x="1143000" y="1122363"/>
            <a:ext cx="6858000" cy="2387700"/>
          </a:xfrm>
          <a:prstGeom prst="rect">
            <a:avLst/>
          </a:prstGeom>
          <a:noFill/>
          <a:ln>
            <a:noFill/>
          </a:ln>
        </p:spPr>
        <p:txBody>
          <a:bodyPr spcFirstLastPara="1" wrap="square" lIns="68575" tIns="34275" rIns="68575" bIns="34275" anchor="b" anchorCtr="0"/>
          <a:lstStyle>
            <a:lvl1pPr marR="0" lvl="0" algn="ctr" rtl="0">
              <a:lnSpc>
                <a:spcPct val="10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1" name="Google Shape;641;p115"/>
          <p:cNvSpPr txBox="1">
            <a:spLocks noGrp="1"/>
          </p:cNvSpPr>
          <p:nvPr>
            <p:ph type="subTitle" idx="1"/>
          </p:nvPr>
        </p:nvSpPr>
        <p:spPr>
          <a:xfrm>
            <a:off x="1143000" y="3602038"/>
            <a:ext cx="6858000" cy="1655700"/>
          </a:xfrm>
          <a:prstGeom prst="rect">
            <a:avLst/>
          </a:prstGeom>
          <a:noFill/>
          <a:ln>
            <a:noFill/>
          </a:ln>
        </p:spPr>
        <p:txBody>
          <a:bodyPr spcFirstLastPara="1" wrap="square" lIns="68575" tIns="34275" rIns="68575" bIns="34275" anchor="t" anchorCtr="0"/>
          <a:lstStyle>
            <a:lvl1pPr marR="0" lvl="0"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ctr"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2pPr>
            <a:lvl3pPr marR="0" lvl="2" algn="ctr" rtl="0">
              <a:lnSpc>
                <a:spcPct val="10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R="0" lvl="3" algn="ctr"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4pPr>
            <a:lvl5pPr marR="0" lvl="4" algn="ctr"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5pPr>
            <a:lvl6pPr marR="0" lvl="5" algn="ctr"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6pPr>
            <a:lvl7pPr marR="0" lvl="6" algn="ctr"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7pPr>
            <a:lvl8pPr marR="0" lvl="7" algn="ctr"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8pPr>
            <a:lvl9pPr marR="0" lvl="8" algn="ctr"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9pPr>
          </a:lstStyle>
          <a:p>
            <a:endParaRPr/>
          </a:p>
        </p:txBody>
      </p:sp>
      <p:sp>
        <p:nvSpPr>
          <p:cNvPr id="642" name="Google Shape;642;p115"/>
          <p:cNvSpPr txBox="1">
            <a:spLocks noGrp="1"/>
          </p:cNvSpPr>
          <p:nvPr>
            <p:ph type="dt" idx="10"/>
          </p:nvPr>
        </p:nvSpPr>
        <p:spPr>
          <a:xfrm>
            <a:off x="0" y="0"/>
            <a:ext cx="2250000" cy="30000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643" name="Google Shape;643;p115"/>
          <p:cNvSpPr txBox="1">
            <a:spLocks noGrp="1"/>
          </p:cNvSpPr>
          <p:nvPr>
            <p:ph type="ftr" idx="11"/>
          </p:nvPr>
        </p:nvSpPr>
        <p:spPr>
          <a:xfrm>
            <a:off x="0" y="0"/>
            <a:ext cx="2250000" cy="30000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644" name="Google Shape;644;p115"/>
          <p:cNvSpPr txBox="1">
            <a:spLocks noGrp="1"/>
          </p:cNvSpPr>
          <p:nvPr>
            <p:ph type="sldNum" idx="12"/>
          </p:nvPr>
        </p:nvSpPr>
        <p:spPr>
          <a:xfrm>
            <a:off x="0" y="0"/>
            <a:ext cx="2250000" cy="300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3006F"/>
        </a:solidFill>
        <a:effectLst/>
      </p:bgPr>
    </p:bg>
    <p:spTree>
      <p:nvGrpSpPr>
        <p:cNvPr id="1" name="Shape 645"/>
        <p:cNvGrpSpPr/>
        <p:nvPr/>
      </p:nvGrpSpPr>
      <p:grpSpPr>
        <a:xfrm>
          <a:off x="0" y="0"/>
          <a:ext cx="0" cy="0"/>
          <a:chOff x="0" y="0"/>
          <a:chExt cx="0" cy="0"/>
        </a:xfrm>
      </p:grpSpPr>
      <p:pic>
        <p:nvPicPr>
          <p:cNvPr id="646" name="Google Shape;646;p116"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647" name="Google Shape;647;p116"/>
          <p:cNvSpPr txBox="1">
            <a:spLocks noGrp="1"/>
          </p:cNvSpPr>
          <p:nvPr>
            <p:ph type="body" idx="1"/>
          </p:nvPr>
        </p:nvSpPr>
        <p:spPr>
          <a:xfrm>
            <a:off x="671757" y="1332224"/>
            <a:ext cx="6972300" cy="2641500"/>
          </a:xfrm>
          <a:prstGeom prst="rect">
            <a:avLst/>
          </a:prstGeom>
          <a:noFill/>
          <a:ln>
            <a:noFill/>
          </a:ln>
        </p:spPr>
        <p:txBody>
          <a:bodyPr spcFirstLastPara="1" wrap="square" lIns="68575" tIns="34275" rIns="68575" bIns="34275" anchor="t" anchorCtr="0"/>
          <a:lstStyle>
            <a:lvl1pPr marL="457200" marR="0" lvl="0" indent="-228600" algn="l" rtl="0">
              <a:lnSpc>
                <a:spcPct val="100000"/>
              </a:lnSpc>
              <a:spcBef>
                <a:spcPts val="800"/>
              </a:spcBef>
              <a:spcAft>
                <a:spcPts val="0"/>
              </a:spcAft>
              <a:buClr>
                <a:srgbClr val="E8D3A2"/>
              </a:buClr>
              <a:buSzPts val="3800"/>
              <a:buFont typeface="Arial"/>
              <a:buNone/>
              <a:defRPr sz="3800" b="0" i="0" u="none" strike="noStrike" cap="none">
                <a:solidFill>
                  <a:srgbClr val="E8D3A2"/>
                </a:solidFill>
                <a:latin typeface="Encode Sans Black"/>
                <a:ea typeface="Encode Sans Black"/>
                <a:cs typeface="Encode Sans Black"/>
                <a:sym typeface="Encode Sans Black"/>
              </a:defRPr>
            </a:lvl1pPr>
            <a:lvl2pPr marL="914400" marR="0" lvl="1" indent="-228600" algn="l" rtl="0">
              <a:lnSpc>
                <a:spcPct val="100000"/>
              </a:lnSpc>
              <a:spcBef>
                <a:spcPts val="40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0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pic>
        <p:nvPicPr>
          <p:cNvPr id="648" name="Google Shape;648;p116"/>
          <p:cNvPicPr preferRelativeResize="0"/>
          <p:nvPr/>
        </p:nvPicPr>
        <p:blipFill rotWithShape="1">
          <a:blip r:embed="rId3">
            <a:alphaModFix/>
          </a:blip>
          <a:srcRect/>
          <a:stretch/>
        </p:blipFill>
        <p:spPr>
          <a:xfrm>
            <a:off x="779463" y="3973980"/>
            <a:ext cx="1600200" cy="104775"/>
          </a:xfrm>
          <a:prstGeom prst="rect">
            <a:avLst/>
          </a:prstGeom>
          <a:noFill/>
          <a:ln>
            <a:noFill/>
          </a:ln>
        </p:spPr>
      </p:pic>
      <p:pic>
        <p:nvPicPr>
          <p:cNvPr id="649" name="Google Shape;649;p116"/>
          <p:cNvPicPr preferRelativeResize="0"/>
          <p:nvPr/>
        </p:nvPicPr>
        <p:blipFill rotWithShape="1">
          <a:blip r:embed="rId4">
            <a:alphaModFix/>
          </a:blip>
          <a:srcRect/>
          <a:stretch/>
        </p:blipFill>
        <p:spPr>
          <a:xfrm>
            <a:off x="768789" y="6068484"/>
            <a:ext cx="3700463" cy="45720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650"/>
        <p:cNvGrpSpPr/>
        <p:nvPr/>
      </p:nvGrpSpPr>
      <p:grpSpPr>
        <a:xfrm>
          <a:off x="0" y="0"/>
          <a:ext cx="0" cy="0"/>
          <a:chOff x="0" y="0"/>
          <a:chExt cx="0" cy="0"/>
        </a:xfrm>
      </p:grpSpPr>
      <p:sp>
        <p:nvSpPr>
          <p:cNvPr id="651" name="Google Shape;651;p117"/>
          <p:cNvSpPr txBox="1">
            <a:spLocks noGrp="1"/>
          </p:cNvSpPr>
          <p:nvPr>
            <p:ph type="body" idx="1"/>
          </p:nvPr>
        </p:nvSpPr>
        <p:spPr>
          <a:xfrm>
            <a:off x="671757" y="371510"/>
            <a:ext cx="8184600" cy="9921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500"/>
              </a:spcBef>
              <a:spcAft>
                <a:spcPts val="0"/>
              </a:spcAft>
              <a:buClr>
                <a:srgbClr val="E8D3A2"/>
              </a:buClr>
              <a:buSzPts val="2300"/>
              <a:buFont typeface="Arial"/>
              <a:buNone/>
              <a:defRPr sz="2300" b="0" i="0" u="none" strike="noStrike" cap="none">
                <a:solidFill>
                  <a:srgbClr val="E8D3A2"/>
                </a:solidFill>
                <a:latin typeface="Encode Sans Black"/>
                <a:ea typeface="Encode Sans Black"/>
                <a:cs typeface="Encode Sans Black"/>
                <a:sym typeface="Encode Sans Black"/>
              </a:defRPr>
            </a:lvl1pPr>
            <a:lvl2pPr marL="914400" marR="0" lvl="1" indent="-228600" algn="l" rtl="0">
              <a:lnSpc>
                <a:spcPct val="100000"/>
              </a:lnSpc>
              <a:spcBef>
                <a:spcPts val="40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0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652" name="Google Shape;652;p117"/>
          <p:cNvSpPr txBox="1">
            <a:spLocks noGrp="1"/>
          </p:cNvSpPr>
          <p:nvPr>
            <p:ph type="body" idx="2"/>
          </p:nvPr>
        </p:nvSpPr>
        <p:spPr>
          <a:xfrm>
            <a:off x="659306" y="2320239"/>
            <a:ext cx="8197200" cy="3810000"/>
          </a:xfrm>
          <a:prstGeom prst="rect">
            <a:avLst/>
          </a:prstGeom>
          <a:noFill/>
          <a:ln>
            <a:noFill/>
          </a:ln>
        </p:spPr>
        <p:txBody>
          <a:bodyPr spcFirstLastPara="1" wrap="square" lIns="68575" tIns="34275" rIns="68575" bIns="34275" anchor="t" anchorCtr="0"/>
          <a:lstStyle>
            <a:lvl1pPr marL="457200" marR="0" lvl="0" indent="-342900" algn="l" rtl="0">
              <a:lnSpc>
                <a:spcPct val="100000"/>
              </a:lnSpc>
              <a:spcBef>
                <a:spcPts val="400"/>
              </a:spcBef>
              <a:spcAft>
                <a:spcPts val="0"/>
              </a:spcAft>
              <a:buClr>
                <a:schemeClr val="lt2"/>
              </a:buClr>
              <a:buSzPts val="1800"/>
              <a:buFont typeface="Merriweather Sans"/>
              <a:buChar char="&gt;"/>
              <a:defRPr sz="1800" b="0" i="0" u="none" strike="noStrike" cap="none">
                <a:solidFill>
                  <a:schemeClr val="lt2"/>
                </a:solidFill>
                <a:latin typeface="Open Sans Light"/>
                <a:ea typeface="Open Sans Light"/>
                <a:cs typeface="Open Sans Light"/>
                <a:sym typeface="Open Sans Light"/>
              </a:defRPr>
            </a:lvl1pPr>
            <a:lvl2pPr marL="914400" marR="0" lvl="1" indent="-323850" algn="l" rtl="0">
              <a:lnSpc>
                <a:spcPct val="100000"/>
              </a:lnSpc>
              <a:spcBef>
                <a:spcPts val="300"/>
              </a:spcBef>
              <a:spcAft>
                <a:spcPts val="0"/>
              </a:spcAft>
              <a:buClr>
                <a:schemeClr val="lt2"/>
              </a:buClr>
              <a:buSzPts val="1500"/>
              <a:buFont typeface="Arial"/>
              <a:buChar char="–"/>
              <a:defRPr sz="1500" b="0" i="0" u="none" strike="noStrike" cap="none">
                <a:solidFill>
                  <a:schemeClr val="lt2"/>
                </a:solidFill>
                <a:latin typeface="Open Sans Light"/>
                <a:ea typeface="Open Sans Light"/>
                <a:cs typeface="Open Sans Light"/>
                <a:sym typeface="Open Sans Light"/>
              </a:defRPr>
            </a:lvl2pPr>
            <a:lvl3pPr marL="1371600" marR="0" lvl="2" indent="-317500" algn="l" rtl="0">
              <a:lnSpc>
                <a:spcPct val="100000"/>
              </a:lnSpc>
              <a:spcBef>
                <a:spcPts val="300"/>
              </a:spcBef>
              <a:spcAft>
                <a:spcPts val="0"/>
              </a:spcAft>
              <a:buClr>
                <a:schemeClr val="lt2"/>
              </a:buClr>
              <a:buSzPts val="1400"/>
              <a:buFont typeface="Merriweather Sans"/>
              <a:buChar char="&gt;"/>
              <a:defRPr sz="1400" b="0" i="0" u="none" strike="noStrike" cap="none">
                <a:solidFill>
                  <a:schemeClr val="lt2"/>
                </a:solidFill>
                <a:latin typeface="Open Sans Light"/>
                <a:ea typeface="Open Sans Light"/>
                <a:cs typeface="Open Sans Light"/>
                <a:sym typeface="Open Sans Light"/>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Open Sans Light"/>
                <a:ea typeface="Open Sans Light"/>
                <a:cs typeface="Open Sans Light"/>
                <a:sym typeface="Open Sans Light"/>
              </a:defRPr>
            </a:lvl4pPr>
            <a:lvl5pPr marL="2286000" marR="0" lvl="4" indent="-298450" algn="l" rtl="0">
              <a:lnSpc>
                <a:spcPct val="100000"/>
              </a:lnSpc>
              <a:spcBef>
                <a:spcPts val="200"/>
              </a:spcBef>
              <a:spcAft>
                <a:spcPts val="0"/>
              </a:spcAft>
              <a:buClr>
                <a:schemeClr val="lt2"/>
              </a:buClr>
              <a:buSzPts val="1100"/>
              <a:buFont typeface="Merriweather Sans"/>
              <a:buChar char="&gt;"/>
              <a:defRPr sz="1100" b="0" i="0" u="none" strike="noStrike" cap="none">
                <a:solidFill>
                  <a:schemeClr val="lt2"/>
                </a:solidFill>
                <a:latin typeface="Open Sans Light"/>
                <a:ea typeface="Open Sans Light"/>
                <a:cs typeface="Open Sans Light"/>
                <a:sym typeface="Open Sans Light"/>
              </a:defRPr>
            </a:lvl5pPr>
            <a:lvl6pPr marL="2743200" marR="0" lvl="5"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653" name="Google Shape;653;p117"/>
          <p:cNvSpPr txBox="1">
            <a:spLocks noGrp="1"/>
          </p:cNvSpPr>
          <p:nvPr>
            <p:ph type="body" idx="3"/>
          </p:nvPr>
        </p:nvSpPr>
        <p:spPr>
          <a:xfrm>
            <a:off x="671757" y="1730667"/>
            <a:ext cx="8184600" cy="4113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400"/>
              </a:spcBef>
              <a:spcAft>
                <a:spcPts val="0"/>
              </a:spcAft>
              <a:buClr>
                <a:srgbClr val="E8D3A2"/>
              </a:buClr>
              <a:buSzPts val="1800"/>
              <a:buFont typeface="Arial"/>
              <a:buNone/>
              <a:defRPr sz="1800" b="0" i="0" u="none" strike="noStrike" cap="none">
                <a:solidFill>
                  <a:srgbClr val="E8D3A2"/>
                </a:solidFill>
                <a:latin typeface="Arial"/>
                <a:ea typeface="Arial"/>
                <a:cs typeface="Arial"/>
                <a:sym typeface="Arial"/>
              </a:defRPr>
            </a:lvl1pPr>
            <a:lvl2pPr marL="914400" marR="0" lvl="1" indent="-228600" algn="l" rtl="0">
              <a:lnSpc>
                <a:spcPct val="100000"/>
              </a:lnSpc>
              <a:spcBef>
                <a:spcPts val="40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0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pic>
        <p:nvPicPr>
          <p:cNvPr id="654" name="Google Shape;654;p117"/>
          <p:cNvPicPr preferRelativeResize="0"/>
          <p:nvPr/>
        </p:nvPicPr>
        <p:blipFill rotWithShape="1">
          <a:blip r:embed="rId2">
            <a:alphaModFix/>
          </a:blip>
          <a:srcRect/>
          <a:stretch/>
        </p:blipFill>
        <p:spPr>
          <a:xfrm>
            <a:off x="766763" y="1364404"/>
            <a:ext cx="1103775" cy="72271"/>
          </a:xfrm>
          <a:prstGeom prst="rect">
            <a:avLst/>
          </a:prstGeom>
          <a:noFill/>
          <a:ln>
            <a:noFill/>
          </a:ln>
        </p:spPr>
      </p:pic>
      <p:pic>
        <p:nvPicPr>
          <p:cNvPr id="655" name="Google Shape;655;p117"/>
          <p:cNvPicPr preferRelativeResize="0"/>
          <p:nvPr/>
        </p:nvPicPr>
        <p:blipFill rotWithShape="1">
          <a:blip r:embed="rId3">
            <a:alphaModFix/>
          </a:blip>
          <a:srcRect/>
          <a:stretch/>
        </p:blipFill>
        <p:spPr>
          <a:xfrm>
            <a:off x="5249347" y="6130325"/>
            <a:ext cx="3700463" cy="45720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33006F"/>
        </a:solidFill>
        <a:effectLst/>
      </p:bgPr>
    </p:bg>
    <p:spTree>
      <p:nvGrpSpPr>
        <p:cNvPr id="1" name="Shape 656"/>
        <p:cNvGrpSpPr/>
        <p:nvPr/>
      </p:nvGrpSpPr>
      <p:grpSpPr>
        <a:xfrm>
          <a:off x="0" y="0"/>
          <a:ext cx="0" cy="0"/>
          <a:chOff x="0" y="0"/>
          <a:chExt cx="0" cy="0"/>
        </a:xfrm>
      </p:grpSpPr>
      <p:pic>
        <p:nvPicPr>
          <p:cNvPr id="657" name="Google Shape;657;p118"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658" name="Google Shape;658;p118"/>
          <p:cNvSpPr txBox="1">
            <a:spLocks noGrp="1"/>
          </p:cNvSpPr>
          <p:nvPr>
            <p:ph type="body" idx="1"/>
          </p:nvPr>
        </p:nvSpPr>
        <p:spPr>
          <a:xfrm>
            <a:off x="671757" y="371510"/>
            <a:ext cx="8184600" cy="9921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500"/>
              </a:spcBef>
              <a:spcAft>
                <a:spcPts val="0"/>
              </a:spcAft>
              <a:buClr>
                <a:srgbClr val="E8D3A2"/>
              </a:buClr>
              <a:buSzPts val="2300"/>
              <a:buFont typeface="Arial"/>
              <a:buNone/>
              <a:defRPr sz="2300" b="0" i="0" u="none" strike="noStrike" cap="none">
                <a:solidFill>
                  <a:srgbClr val="E8D3A2"/>
                </a:solidFill>
                <a:latin typeface="Encode Sans Black"/>
                <a:ea typeface="Encode Sans Black"/>
                <a:cs typeface="Encode Sans Black"/>
                <a:sym typeface="Encode Sans Black"/>
              </a:defRPr>
            </a:lvl1pPr>
            <a:lvl2pPr marL="914400" marR="0" lvl="1" indent="-228600" algn="l" rtl="0">
              <a:lnSpc>
                <a:spcPct val="100000"/>
              </a:lnSpc>
              <a:spcBef>
                <a:spcPts val="40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0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659" name="Google Shape;659;p118"/>
          <p:cNvSpPr txBox="1">
            <a:spLocks noGrp="1"/>
          </p:cNvSpPr>
          <p:nvPr>
            <p:ph type="body" idx="2"/>
          </p:nvPr>
        </p:nvSpPr>
        <p:spPr>
          <a:xfrm>
            <a:off x="659305" y="1736726"/>
            <a:ext cx="8076900" cy="4015500"/>
          </a:xfrm>
          <a:prstGeom prst="rect">
            <a:avLst/>
          </a:prstGeom>
          <a:noFill/>
          <a:ln>
            <a:noFill/>
          </a:ln>
        </p:spPr>
        <p:txBody>
          <a:bodyPr spcFirstLastPara="1" wrap="square" lIns="68575" tIns="34275" rIns="68575" bIns="34275" anchor="t" anchorCtr="0"/>
          <a:lstStyle>
            <a:lvl1pPr marL="457200" marR="0" lvl="0" indent="-342900" algn="l" rtl="0">
              <a:lnSpc>
                <a:spcPct val="100000"/>
              </a:lnSpc>
              <a:spcBef>
                <a:spcPts val="400"/>
              </a:spcBef>
              <a:spcAft>
                <a:spcPts val="0"/>
              </a:spcAft>
              <a:buClr>
                <a:schemeClr val="lt2"/>
              </a:buClr>
              <a:buSzPts val="1800"/>
              <a:buFont typeface="Merriweather Sans"/>
              <a:buChar char="&gt;"/>
              <a:defRPr sz="1800" b="0" i="0" u="none" strike="noStrike" cap="none">
                <a:solidFill>
                  <a:schemeClr val="lt2"/>
                </a:solidFill>
                <a:latin typeface="Open Sans Light"/>
                <a:ea typeface="Open Sans Light"/>
                <a:cs typeface="Open Sans Light"/>
                <a:sym typeface="Open Sans Light"/>
              </a:defRPr>
            </a:lvl1pPr>
            <a:lvl2pPr marL="914400" marR="0" lvl="1" indent="-323850" algn="l" rtl="0">
              <a:lnSpc>
                <a:spcPct val="100000"/>
              </a:lnSpc>
              <a:spcBef>
                <a:spcPts val="300"/>
              </a:spcBef>
              <a:spcAft>
                <a:spcPts val="0"/>
              </a:spcAft>
              <a:buClr>
                <a:schemeClr val="lt2"/>
              </a:buClr>
              <a:buSzPts val="1500"/>
              <a:buFont typeface="Arial"/>
              <a:buChar char="–"/>
              <a:defRPr sz="1500" b="0" i="0" u="none" strike="noStrike" cap="none">
                <a:solidFill>
                  <a:schemeClr val="lt2"/>
                </a:solidFill>
                <a:latin typeface="Open Sans Light"/>
                <a:ea typeface="Open Sans Light"/>
                <a:cs typeface="Open Sans Light"/>
                <a:sym typeface="Open Sans Light"/>
              </a:defRPr>
            </a:lvl2pPr>
            <a:lvl3pPr marL="1371600" marR="0" lvl="2" indent="-317500" algn="l" rtl="0">
              <a:lnSpc>
                <a:spcPct val="100000"/>
              </a:lnSpc>
              <a:spcBef>
                <a:spcPts val="300"/>
              </a:spcBef>
              <a:spcAft>
                <a:spcPts val="0"/>
              </a:spcAft>
              <a:buClr>
                <a:schemeClr val="lt2"/>
              </a:buClr>
              <a:buSzPts val="1400"/>
              <a:buFont typeface="Merriweather Sans"/>
              <a:buChar char="&gt;"/>
              <a:defRPr sz="1400" b="0" i="0" u="none" strike="noStrike" cap="none">
                <a:solidFill>
                  <a:schemeClr val="lt2"/>
                </a:solidFill>
                <a:latin typeface="Open Sans Light"/>
                <a:ea typeface="Open Sans Light"/>
                <a:cs typeface="Open Sans Light"/>
                <a:sym typeface="Open Sans Light"/>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Open Sans Light"/>
                <a:ea typeface="Open Sans Light"/>
                <a:cs typeface="Open Sans Light"/>
                <a:sym typeface="Open Sans Light"/>
              </a:defRPr>
            </a:lvl4pPr>
            <a:lvl5pPr marL="2286000" marR="0" lvl="4" indent="-298450" algn="l" rtl="0">
              <a:lnSpc>
                <a:spcPct val="100000"/>
              </a:lnSpc>
              <a:spcBef>
                <a:spcPts val="200"/>
              </a:spcBef>
              <a:spcAft>
                <a:spcPts val="0"/>
              </a:spcAft>
              <a:buClr>
                <a:schemeClr val="lt2"/>
              </a:buClr>
              <a:buSzPts val="1100"/>
              <a:buFont typeface="Merriweather Sans"/>
              <a:buChar char="&gt;"/>
              <a:defRPr sz="1100" b="0" i="0" u="none" strike="noStrike" cap="none">
                <a:solidFill>
                  <a:schemeClr val="lt2"/>
                </a:solidFill>
                <a:latin typeface="Open Sans Light"/>
                <a:ea typeface="Open Sans Light"/>
                <a:cs typeface="Open Sans Light"/>
                <a:sym typeface="Open Sans Light"/>
              </a:defRPr>
            </a:lvl5pPr>
            <a:lvl6pPr marL="2743200" marR="0" lvl="5"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pic>
        <p:nvPicPr>
          <p:cNvPr id="660" name="Google Shape;660;p118"/>
          <p:cNvPicPr preferRelativeResize="0"/>
          <p:nvPr/>
        </p:nvPicPr>
        <p:blipFill rotWithShape="1">
          <a:blip r:embed="rId3">
            <a:alphaModFix/>
          </a:blip>
          <a:srcRect/>
          <a:stretch/>
        </p:blipFill>
        <p:spPr>
          <a:xfrm>
            <a:off x="766763" y="1364404"/>
            <a:ext cx="1103775" cy="72271"/>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33006F"/>
        </a:solidFill>
        <a:effectLst/>
      </p:bgPr>
    </p:bg>
    <p:spTree>
      <p:nvGrpSpPr>
        <p:cNvPr id="1" name="Shape 661"/>
        <p:cNvGrpSpPr/>
        <p:nvPr/>
      </p:nvGrpSpPr>
      <p:grpSpPr>
        <a:xfrm>
          <a:off x="0" y="0"/>
          <a:ext cx="0" cy="0"/>
          <a:chOff x="0" y="0"/>
          <a:chExt cx="0" cy="0"/>
        </a:xfrm>
      </p:grpSpPr>
      <p:sp>
        <p:nvSpPr>
          <p:cNvPr id="662" name="Google Shape;662;p119"/>
          <p:cNvSpPr>
            <a:spLocks noGrp="1"/>
          </p:cNvSpPr>
          <p:nvPr>
            <p:ph type="chart" idx="2"/>
          </p:nvPr>
        </p:nvSpPr>
        <p:spPr>
          <a:xfrm>
            <a:off x="766763" y="1736725"/>
            <a:ext cx="8021700" cy="4432500"/>
          </a:xfrm>
          <a:prstGeom prst="rect">
            <a:avLst/>
          </a:prstGeom>
          <a:noFill/>
          <a:ln>
            <a:noFill/>
          </a:ln>
        </p:spPr>
        <p:txBody>
          <a:bodyPr spcFirstLastPara="1" wrap="square" lIns="68575" tIns="34275" rIns="68575" bIns="34275" anchor="t" anchorCtr="0"/>
          <a:lstStyle>
            <a:lvl1pPr marR="0" lvl="0" algn="l" rtl="0">
              <a:lnSpc>
                <a:spcPct val="100000"/>
              </a:lnSpc>
              <a:spcBef>
                <a:spcPts val="400"/>
              </a:spcBef>
              <a:spcAft>
                <a:spcPts val="0"/>
              </a:spcAft>
              <a:buClr>
                <a:schemeClr val="dk1"/>
              </a:buClr>
              <a:buSzPts val="1800"/>
              <a:buFont typeface="Arial"/>
              <a:buNone/>
              <a:defRPr sz="1800" b="0" i="0" u="none" strike="noStrike" cap="none">
                <a:solidFill>
                  <a:schemeClr val="dk1"/>
                </a:solidFill>
                <a:latin typeface="Open Sans Light"/>
                <a:ea typeface="Open Sans Light"/>
                <a:cs typeface="Open Sans Light"/>
                <a:sym typeface="Open Sans Light"/>
              </a:defRPr>
            </a:lvl1pPr>
            <a:lvl2pPr marR="0" lvl="1"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2pPr>
            <a:lvl3pPr marR="0" lvl="2"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R="0" lvl="3"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4pPr>
            <a:lvl5pPr marR="0" lvl="4"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5pPr>
            <a:lvl6pPr marR="0" lvl="5"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R="0" lvl="6"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R="0" lvl="7"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R="0" lvl="8"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663" name="Google Shape;663;p119"/>
          <p:cNvSpPr txBox="1">
            <a:spLocks noGrp="1"/>
          </p:cNvSpPr>
          <p:nvPr>
            <p:ph type="body" idx="1"/>
          </p:nvPr>
        </p:nvSpPr>
        <p:spPr>
          <a:xfrm>
            <a:off x="671757" y="371510"/>
            <a:ext cx="8184600" cy="9921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500"/>
              </a:spcBef>
              <a:spcAft>
                <a:spcPts val="0"/>
              </a:spcAft>
              <a:buClr>
                <a:srgbClr val="E8D3A2"/>
              </a:buClr>
              <a:buSzPts val="2300"/>
              <a:buFont typeface="Arial"/>
              <a:buNone/>
              <a:defRPr sz="2300" b="0" i="0" u="none" strike="noStrike" cap="none">
                <a:solidFill>
                  <a:srgbClr val="E8D3A2"/>
                </a:solidFill>
                <a:latin typeface="Encode Sans Black"/>
                <a:ea typeface="Encode Sans Black"/>
                <a:cs typeface="Encode Sans Black"/>
                <a:sym typeface="Encode Sans Black"/>
              </a:defRPr>
            </a:lvl1pPr>
            <a:lvl2pPr marL="914400" marR="0" lvl="1" indent="-228600" algn="l" rtl="0">
              <a:lnSpc>
                <a:spcPct val="100000"/>
              </a:lnSpc>
              <a:spcBef>
                <a:spcPts val="40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0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pic>
        <p:nvPicPr>
          <p:cNvPr id="664" name="Google Shape;664;p119"/>
          <p:cNvPicPr preferRelativeResize="0"/>
          <p:nvPr/>
        </p:nvPicPr>
        <p:blipFill rotWithShape="1">
          <a:blip r:embed="rId2">
            <a:alphaModFix/>
          </a:blip>
          <a:srcRect/>
          <a:stretch/>
        </p:blipFill>
        <p:spPr>
          <a:xfrm>
            <a:off x="766763" y="1364404"/>
            <a:ext cx="1103775" cy="72271"/>
          </a:xfrm>
          <a:prstGeom prst="rect">
            <a:avLst/>
          </a:prstGeom>
          <a:noFill/>
          <a:ln>
            <a:noFill/>
          </a:ln>
        </p:spPr>
      </p:pic>
      <p:pic>
        <p:nvPicPr>
          <p:cNvPr id="665" name="Google Shape;665;p119"/>
          <p:cNvPicPr preferRelativeResize="0"/>
          <p:nvPr/>
        </p:nvPicPr>
        <p:blipFill rotWithShape="1">
          <a:blip r:embed="rId3">
            <a:alphaModFix/>
          </a:blip>
          <a:srcRect/>
          <a:stretch/>
        </p:blipFill>
        <p:spPr>
          <a:xfrm>
            <a:off x="5249347" y="6130325"/>
            <a:ext cx="3700463" cy="45720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667"/>
        <p:cNvGrpSpPr/>
        <p:nvPr/>
      </p:nvGrpSpPr>
      <p:grpSpPr>
        <a:xfrm>
          <a:off x="0" y="0"/>
          <a:ext cx="0" cy="0"/>
          <a:chOff x="0" y="0"/>
          <a:chExt cx="0" cy="0"/>
        </a:xfrm>
      </p:grpSpPr>
      <p:sp>
        <p:nvSpPr>
          <p:cNvPr id="668" name="Google Shape;668;p121"/>
          <p:cNvSpPr>
            <a:spLocks noGrp="1"/>
          </p:cNvSpPr>
          <p:nvPr>
            <p:ph type="chart" idx="2"/>
          </p:nvPr>
        </p:nvSpPr>
        <p:spPr>
          <a:xfrm>
            <a:off x="766763" y="1736725"/>
            <a:ext cx="8021700" cy="44319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999999"/>
              </a:buClr>
              <a:buSzPts val="2400"/>
              <a:buFont typeface="Arial"/>
              <a:buNone/>
              <a:defRPr sz="2400" b="0" i="0" u="none" strike="noStrike" cap="none">
                <a:solidFill>
                  <a:srgbClr val="999999"/>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9" name="Google Shape;669;p12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419100" algn="l" rtl="0">
              <a:lnSpc>
                <a:spcPct val="90000"/>
              </a:lnSpc>
              <a:spcBef>
                <a:spcPts val="600"/>
              </a:spcBef>
              <a:spcAft>
                <a:spcPts val="0"/>
              </a:spcAft>
              <a:buClr>
                <a:srgbClr val="33006F"/>
              </a:buClr>
              <a:buSzPts val="3000"/>
              <a:buFont typeface="Arial"/>
              <a:buChar char="●"/>
              <a:defRPr sz="3000" b="0" i="0" u="none" strike="noStrike" cap="none">
                <a:solidFill>
                  <a:srgbClr val="33006F"/>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70" name="Google Shape;670;p121"/>
          <p:cNvPicPr preferRelativeResize="0"/>
          <p:nvPr/>
        </p:nvPicPr>
        <p:blipFill rotWithShape="1">
          <a:blip r:embed="rId2">
            <a:alphaModFix/>
          </a:blip>
          <a:srcRect/>
          <a:stretch/>
        </p:blipFill>
        <p:spPr>
          <a:xfrm>
            <a:off x="766763" y="1363508"/>
            <a:ext cx="827775" cy="72225"/>
          </a:xfrm>
          <a:prstGeom prst="rect">
            <a:avLst/>
          </a:prstGeom>
          <a:noFill/>
          <a:ln>
            <a:noFill/>
          </a:ln>
        </p:spPr>
      </p:pic>
      <p:pic>
        <p:nvPicPr>
          <p:cNvPr id="671" name="Google Shape;671;p121"/>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672"/>
        <p:cNvGrpSpPr/>
        <p:nvPr/>
      </p:nvGrpSpPr>
      <p:grpSpPr>
        <a:xfrm>
          <a:off x="0" y="0"/>
          <a:ext cx="0" cy="0"/>
          <a:chOff x="0" y="0"/>
          <a:chExt cx="0" cy="0"/>
        </a:xfrm>
      </p:grpSpPr>
      <p:sp>
        <p:nvSpPr>
          <p:cNvPr id="673" name="Google Shape;673;p12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419100" algn="l" rtl="0">
              <a:lnSpc>
                <a:spcPct val="90000"/>
              </a:lnSpc>
              <a:spcBef>
                <a:spcPts val="600"/>
              </a:spcBef>
              <a:spcAft>
                <a:spcPts val="0"/>
              </a:spcAft>
              <a:buClr>
                <a:srgbClr val="33006F"/>
              </a:buClr>
              <a:buSzPts val="3000"/>
              <a:buFont typeface="Arial"/>
              <a:buChar char="●"/>
              <a:defRPr sz="3000" b="0" i="0" u="none" strike="noStrike" cap="none">
                <a:solidFill>
                  <a:srgbClr val="33006F"/>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4" name="Google Shape;674;p122"/>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accent5"/>
              </a:buClr>
              <a:buSzPts val="2400"/>
              <a:buFont typeface="Merriweather Sans"/>
              <a:buChar char="&gt;"/>
              <a:defRPr sz="2400" b="0" i="0" u="none" strike="noStrike" cap="none">
                <a:solidFill>
                  <a:schemeClr val="accent5"/>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accent5"/>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accent5"/>
              </a:buClr>
              <a:buSzPts val="1800"/>
              <a:buFont typeface="Merriweather Sans"/>
              <a:buChar char="&gt;"/>
              <a:defRPr sz="1800" b="0" i="0" u="none" strike="noStrike" cap="none">
                <a:solidFill>
                  <a:schemeClr val="accent5"/>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accent5"/>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accent5"/>
              </a:buClr>
              <a:buSzPts val="1400"/>
              <a:buFont typeface="Merriweather Sans"/>
              <a:buChar char="&gt;"/>
              <a:defRPr sz="1400" b="0" i="0" u="none" strike="noStrike" cap="none">
                <a:solidFill>
                  <a:schemeClr val="accent5"/>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75" name="Google Shape;675;p122"/>
          <p:cNvPicPr preferRelativeResize="0"/>
          <p:nvPr/>
        </p:nvPicPr>
        <p:blipFill rotWithShape="1">
          <a:blip r:embed="rId2">
            <a:alphaModFix/>
          </a:blip>
          <a:srcRect/>
          <a:stretch/>
        </p:blipFill>
        <p:spPr>
          <a:xfrm>
            <a:off x="766763" y="1363508"/>
            <a:ext cx="827775" cy="72225"/>
          </a:xfrm>
          <a:prstGeom prst="rect">
            <a:avLst/>
          </a:prstGeom>
          <a:noFill/>
          <a:ln>
            <a:noFill/>
          </a:ln>
        </p:spPr>
      </p:pic>
      <p:pic>
        <p:nvPicPr>
          <p:cNvPr id="676" name="Google Shape;676;p122"/>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677"/>
        <p:cNvGrpSpPr/>
        <p:nvPr/>
      </p:nvGrpSpPr>
      <p:grpSpPr>
        <a:xfrm>
          <a:off x="0" y="0"/>
          <a:ext cx="0" cy="0"/>
          <a:chOff x="0" y="0"/>
          <a:chExt cx="0" cy="0"/>
        </a:xfrm>
      </p:grpSpPr>
      <p:sp>
        <p:nvSpPr>
          <p:cNvPr id="678" name="Google Shape;678;p12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419100" algn="l" rtl="0">
              <a:lnSpc>
                <a:spcPct val="90000"/>
              </a:lnSpc>
              <a:spcBef>
                <a:spcPts val="600"/>
              </a:spcBef>
              <a:spcAft>
                <a:spcPts val="0"/>
              </a:spcAft>
              <a:buClr>
                <a:srgbClr val="33006F"/>
              </a:buClr>
              <a:buSzPts val="3000"/>
              <a:buFont typeface="Arial"/>
              <a:buChar char="●"/>
              <a:defRPr sz="3000" b="0" i="0" u="none" strike="noStrike" cap="none">
                <a:solidFill>
                  <a:srgbClr val="33006F"/>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9" name="Google Shape;679;p123"/>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accent5"/>
              </a:buClr>
              <a:buSzPts val="2400"/>
              <a:buFont typeface="Merriweather Sans"/>
              <a:buChar char="&gt;"/>
              <a:defRPr sz="2400" b="0" i="0" u="none" strike="noStrike" cap="none">
                <a:solidFill>
                  <a:schemeClr val="accent5"/>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accent5"/>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accent5"/>
              </a:buClr>
              <a:buSzPts val="1800"/>
              <a:buFont typeface="Merriweather Sans"/>
              <a:buChar char="&gt;"/>
              <a:defRPr sz="1800" b="0" i="0" u="none" strike="noStrike" cap="none">
                <a:solidFill>
                  <a:schemeClr val="accent5"/>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accent5"/>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accent5"/>
              </a:buClr>
              <a:buSzPts val="1400"/>
              <a:buFont typeface="Merriweather Sans"/>
              <a:buChar char="&gt;"/>
              <a:defRPr sz="1400" b="0" i="0" u="none" strike="noStrike" cap="none">
                <a:solidFill>
                  <a:schemeClr val="accent5"/>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80" name="Google Shape;680;p123"/>
          <p:cNvPicPr preferRelativeResize="0"/>
          <p:nvPr/>
        </p:nvPicPr>
        <p:blipFill rotWithShape="1">
          <a:blip r:embed="rId2">
            <a:alphaModFix/>
          </a:blip>
          <a:srcRect/>
          <a:stretch/>
        </p:blipFill>
        <p:spPr>
          <a:xfrm>
            <a:off x="766763" y="1363508"/>
            <a:ext cx="827775" cy="72225"/>
          </a:xfrm>
          <a:prstGeom prst="rect">
            <a:avLst/>
          </a:prstGeom>
          <a:noFill/>
          <a:ln>
            <a:noFill/>
          </a:ln>
        </p:spPr>
      </p:pic>
      <p:sp>
        <p:nvSpPr>
          <p:cNvPr id="681" name="Google Shape;681;p123"/>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33006F"/>
              </a:buClr>
              <a:buSzPts val="2400"/>
              <a:buFont typeface="Arial"/>
              <a:buChar char="●"/>
              <a:defRPr sz="2400" b="0" i="0" u="none" strike="noStrike" cap="none">
                <a:solidFill>
                  <a:srgbClr val="33006F"/>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82" name="Google Shape;682;p123"/>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83"/>
        <p:cNvGrpSpPr/>
        <p:nvPr/>
      </p:nvGrpSpPr>
      <p:grpSpPr>
        <a:xfrm>
          <a:off x="0" y="0"/>
          <a:ext cx="0" cy="0"/>
          <a:chOff x="0" y="0"/>
          <a:chExt cx="0" cy="0"/>
        </a:xfrm>
      </p:grpSpPr>
      <p:sp>
        <p:nvSpPr>
          <p:cNvPr id="684" name="Google Shape;684;p124"/>
          <p:cNvSpPr txBox="1">
            <a:spLocks noGrp="1"/>
          </p:cNvSpPr>
          <p:nvPr>
            <p:ph type="body" idx="1"/>
          </p:nvPr>
        </p:nvSpPr>
        <p:spPr>
          <a:xfrm>
            <a:off x="671757" y="1332224"/>
            <a:ext cx="6972300" cy="2641500"/>
          </a:xfrm>
          <a:prstGeom prst="rect">
            <a:avLst/>
          </a:prstGeom>
          <a:noFill/>
          <a:ln>
            <a:noFill/>
          </a:ln>
        </p:spPr>
        <p:txBody>
          <a:bodyPr spcFirstLastPara="1" wrap="square" lIns="91425" tIns="91425" rIns="91425" bIns="91425" anchor="t" anchorCtr="0"/>
          <a:lstStyle>
            <a:lvl1pPr marL="457200" marR="0" lvl="0"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85" name="Google Shape;685;p124"/>
          <p:cNvPicPr preferRelativeResize="0"/>
          <p:nvPr/>
        </p:nvPicPr>
        <p:blipFill rotWithShape="1">
          <a:blip r:embed="rId2">
            <a:alphaModFix/>
          </a:blip>
          <a:srcRect/>
          <a:stretch/>
        </p:blipFill>
        <p:spPr>
          <a:xfrm>
            <a:off x="779463" y="3973980"/>
            <a:ext cx="1200150" cy="104850"/>
          </a:xfrm>
          <a:prstGeom prst="rect">
            <a:avLst/>
          </a:prstGeom>
          <a:noFill/>
          <a:ln>
            <a:noFill/>
          </a:ln>
        </p:spPr>
      </p:pic>
      <p:pic>
        <p:nvPicPr>
          <p:cNvPr id="686" name="Google Shape;686;p124"/>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688"/>
        <p:cNvGrpSpPr/>
        <p:nvPr/>
      </p:nvGrpSpPr>
      <p:grpSpPr>
        <a:xfrm>
          <a:off x="0" y="0"/>
          <a:ext cx="0" cy="0"/>
          <a:chOff x="0" y="0"/>
          <a:chExt cx="0" cy="0"/>
        </a:xfrm>
      </p:grpSpPr>
      <p:sp>
        <p:nvSpPr>
          <p:cNvPr id="689" name="Google Shape;689;p126"/>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t" anchorCtr="0"/>
          <a:lstStyle>
            <a:lvl1pPr marL="457200" marR="0" lvl="0" indent="-317500" algn="l" rtl="0">
              <a:lnSpc>
                <a:spcPct val="90000"/>
              </a:lnSpc>
              <a:spcBef>
                <a:spcPts val="0"/>
              </a:spcBef>
              <a:spcAft>
                <a:spcPts val="0"/>
              </a:spcAft>
              <a:buClr>
                <a:srgbClr val="33006F"/>
              </a:buClr>
              <a:buSzPts val="1400"/>
              <a:buFont typeface="Arial"/>
              <a:buChar char="●"/>
              <a:defRPr sz="14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90" name="Google Shape;690;p126"/>
          <p:cNvSpPr txBox="1">
            <a:spLocks noGrp="1"/>
          </p:cNvSpPr>
          <p:nvPr>
            <p:ph type="body" idx="2"/>
          </p:nvPr>
        </p:nvSpPr>
        <p:spPr>
          <a:xfrm>
            <a:off x="659304" y="1736725"/>
            <a:ext cx="8196300" cy="40155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727272"/>
              </a:buClr>
              <a:buSzPts val="1400"/>
              <a:buFont typeface="Merriweather Sans"/>
              <a:buChar char="&gt;"/>
              <a:defRPr sz="14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727272"/>
              </a:buClr>
              <a:buSzPts val="1400"/>
              <a:buFont typeface="Merriweather Sans"/>
              <a:buChar char="&gt;"/>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727272"/>
              </a:buClr>
              <a:buSzPts val="1400"/>
              <a:buFont typeface="Merriweather Sans"/>
              <a:buChar char="&gt;"/>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691" name="Google Shape;691;p126"/>
          <p:cNvPicPr preferRelativeResize="0"/>
          <p:nvPr/>
        </p:nvPicPr>
        <p:blipFill rotWithShape="1">
          <a:blip r:embed="rId2">
            <a:alphaModFix/>
          </a:blip>
          <a:srcRect/>
          <a:stretch/>
        </p:blipFill>
        <p:spPr>
          <a:xfrm>
            <a:off x="766762" y="1363507"/>
            <a:ext cx="1103700" cy="96300"/>
          </a:xfrm>
          <a:prstGeom prst="rect">
            <a:avLst/>
          </a:prstGeom>
          <a:noFill/>
          <a:ln>
            <a:noFill/>
          </a:ln>
        </p:spPr>
      </p:pic>
      <p:pic>
        <p:nvPicPr>
          <p:cNvPr id="692" name="Google Shape;692;p126"/>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3"/>
        <p:cNvGrpSpPr/>
        <p:nvPr/>
      </p:nvGrpSpPr>
      <p:grpSpPr>
        <a:xfrm>
          <a:off x="0" y="0"/>
          <a:ext cx="0" cy="0"/>
          <a:chOff x="0" y="0"/>
          <a:chExt cx="0" cy="0"/>
        </a:xfrm>
      </p:grpSpPr>
      <p:sp>
        <p:nvSpPr>
          <p:cNvPr id="694" name="Google Shape;694;p127"/>
          <p:cNvSpPr txBox="1">
            <a:spLocks noGrp="1"/>
          </p:cNvSpPr>
          <p:nvPr>
            <p:ph type="body" idx="1"/>
          </p:nvPr>
        </p:nvSpPr>
        <p:spPr>
          <a:xfrm>
            <a:off x="671756" y="1332223"/>
            <a:ext cx="6972300" cy="26415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695" name="Google Shape;695;p127"/>
          <p:cNvPicPr preferRelativeResize="0"/>
          <p:nvPr/>
        </p:nvPicPr>
        <p:blipFill rotWithShape="1">
          <a:blip r:embed="rId2">
            <a:alphaModFix/>
          </a:blip>
          <a:srcRect/>
          <a:stretch/>
        </p:blipFill>
        <p:spPr>
          <a:xfrm>
            <a:off x="779462" y="3973979"/>
            <a:ext cx="1600200" cy="139500"/>
          </a:xfrm>
          <a:prstGeom prst="rect">
            <a:avLst/>
          </a:prstGeom>
          <a:noFill/>
          <a:ln>
            <a:noFill/>
          </a:ln>
        </p:spPr>
      </p:pic>
      <p:pic>
        <p:nvPicPr>
          <p:cNvPr id="696" name="Google Shape;696;p127"/>
          <p:cNvPicPr preferRelativeResize="0"/>
          <p:nvPr/>
        </p:nvPicPr>
        <p:blipFill rotWithShape="1">
          <a:blip r:embed="rId3">
            <a:alphaModFix/>
          </a:blip>
          <a:srcRect/>
          <a:stretch/>
        </p:blipFill>
        <p:spPr>
          <a:xfrm>
            <a:off x="779462" y="6121338"/>
            <a:ext cx="4669199" cy="518100"/>
          </a:xfrm>
          <a:prstGeom prst="rect">
            <a:avLst/>
          </a:prstGeom>
          <a:noFill/>
          <a:ln>
            <a:noFill/>
          </a:ln>
        </p:spPr>
      </p:pic>
      <p:pic>
        <p:nvPicPr>
          <p:cNvPr id="697" name="Google Shape;697;p127"/>
          <p:cNvPicPr preferRelativeResize="0"/>
          <p:nvPr/>
        </p:nvPicPr>
        <p:blipFill rotWithShape="1">
          <a:blip r:embed="rId4">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698"/>
        <p:cNvGrpSpPr/>
        <p:nvPr/>
      </p:nvGrpSpPr>
      <p:grpSpPr>
        <a:xfrm>
          <a:off x="0" y="0"/>
          <a:ext cx="0" cy="0"/>
          <a:chOff x="0" y="0"/>
          <a:chExt cx="0" cy="0"/>
        </a:xfrm>
      </p:grpSpPr>
      <p:sp>
        <p:nvSpPr>
          <p:cNvPr id="699" name="Google Shape;699;p128"/>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t" anchorCtr="0"/>
          <a:lstStyle>
            <a:lvl1pPr marL="457200" marR="0" lvl="0" indent="-317500" algn="l" rtl="0">
              <a:lnSpc>
                <a:spcPct val="90000"/>
              </a:lnSpc>
              <a:spcBef>
                <a:spcPts val="0"/>
              </a:spcBef>
              <a:spcAft>
                <a:spcPts val="0"/>
              </a:spcAft>
              <a:buClr>
                <a:srgbClr val="33006F"/>
              </a:buClr>
              <a:buSzPts val="1400"/>
              <a:buFont typeface="Arial"/>
              <a:buChar char="●"/>
              <a:defRPr sz="14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00" name="Google Shape;700;p128"/>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727272"/>
              </a:buClr>
              <a:buSzPts val="1400"/>
              <a:buFont typeface="Merriweather Sans"/>
              <a:buChar char="&gt;"/>
              <a:defRPr sz="14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727272"/>
              </a:buClr>
              <a:buSzPts val="1400"/>
              <a:buFont typeface="Merriweather Sans"/>
              <a:buChar char="&gt;"/>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727272"/>
              </a:buClr>
              <a:buSzPts val="1400"/>
              <a:buFont typeface="Merriweather Sans"/>
              <a:buChar char="&gt;"/>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701" name="Google Shape;701;p128"/>
          <p:cNvPicPr preferRelativeResize="0"/>
          <p:nvPr/>
        </p:nvPicPr>
        <p:blipFill rotWithShape="1">
          <a:blip r:embed="rId2">
            <a:alphaModFix/>
          </a:blip>
          <a:srcRect/>
          <a:stretch/>
        </p:blipFill>
        <p:spPr>
          <a:xfrm>
            <a:off x="766762" y="1363507"/>
            <a:ext cx="1103700" cy="96300"/>
          </a:xfrm>
          <a:prstGeom prst="rect">
            <a:avLst/>
          </a:prstGeom>
          <a:noFill/>
          <a:ln>
            <a:noFill/>
          </a:ln>
        </p:spPr>
      </p:pic>
      <p:sp>
        <p:nvSpPr>
          <p:cNvPr id="702" name="Google Shape;702;p128"/>
          <p:cNvSpPr txBox="1">
            <a:spLocks noGrp="1"/>
          </p:cNvSpPr>
          <p:nvPr>
            <p:ph type="body" idx="3"/>
          </p:nvPr>
        </p:nvSpPr>
        <p:spPr>
          <a:xfrm>
            <a:off x="671756" y="1730667"/>
            <a:ext cx="8184600" cy="411300"/>
          </a:xfrm>
          <a:prstGeom prst="rect">
            <a:avLst/>
          </a:prstGeom>
          <a:noFill/>
          <a:ln>
            <a:noFill/>
          </a:ln>
        </p:spPr>
        <p:txBody>
          <a:bodyPr spcFirstLastPara="1" wrap="square" lIns="91425" tIns="91425" rIns="91425" bIns="91425" anchor="t" anchorCtr="0"/>
          <a:lstStyle>
            <a:lvl1pPr marL="457200" marR="0" lvl="0" indent="-317500" algn="l" rtl="0">
              <a:lnSpc>
                <a:spcPct val="90000"/>
              </a:lnSpc>
              <a:spcBef>
                <a:spcPts val="0"/>
              </a:spcBef>
              <a:spcAft>
                <a:spcPts val="0"/>
              </a:spcAft>
              <a:buClr>
                <a:srgbClr val="33006F"/>
              </a:buClr>
              <a:buSzPts val="1400"/>
              <a:buFont typeface="Arial"/>
              <a:buChar char="●"/>
              <a:defRPr sz="14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703" name="Google Shape;703;p128"/>
          <p:cNvPicPr preferRelativeResize="0"/>
          <p:nvPr/>
        </p:nvPicPr>
        <p:blipFill rotWithShape="1">
          <a:blip r:embed="rId3">
            <a:alphaModFix/>
          </a:blip>
          <a:srcRect/>
          <a:stretch/>
        </p:blipFill>
        <p:spPr>
          <a:xfrm>
            <a:off x="779462" y="6121338"/>
            <a:ext cx="4669199" cy="518100"/>
          </a:xfrm>
          <a:prstGeom prst="rect">
            <a:avLst/>
          </a:prstGeom>
          <a:noFill/>
          <a:ln>
            <a:noFill/>
          </a:ln>
        </p:spPr>
      </p:pic>
      <p:pic>
        <p:nvPicPr>
          <p:cNvPr id="704" name="Google Shape;704;p128"/>
          <p:cNvPicPr preferRelativeResize="0"/>
          <p:nvPr/>
        </p:nvPicPr>
        <p:blipFill rotWithShape="1">
          <a:blip r:embed="rId4">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705"/>
        <p:cNvGrpSpPr/>
        <p:nvPr/>
      </p:nvGrpSpPr>
      <p:grpSpPr>
        <a:xfrm>
          <a:off x="0" y="0"/>
          <a:ext cx="0" cy="0"/>
          <a:chOff x="0" y="0"/>
          <a:chExt cx="0" cy="0"/>
        </a:xfrm>
      </p:grpSpPr>
      <p:sp>
        <p:nvSpPr>
          <p:cNvPr id="706" name="Google Shape;706;p129"/>
          <p:cNvSpPr>
            <a:spLocks noGrp="1"/>
          </p:cNvSpPr>
          <p:nvPr>
            <p:ph type="chart" idx="2"/>
          </p:nvPr>
        </p:nvSpPr>
        <p:spPr>
          <a:xfrm>
            <a:off x="766762" y="1736725"/>
            <a:ext cx="8021700" cy="4432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999999"/>
              </a:buClr>
              <a:buSzPts val="1400"/>
              <a:buFont typeface="Open Sans"/>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7" name="Google Shape;707;p129"/>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t" anchorCtr="0"/>
          <a:lstStyle>
            <a:lvl1pPr marL="457200" marR="0" lvl="0" indent="-317500" algn="l" rtl="0">
              <a:lnSpc>
                <a:spcPct val="90000"/>
              </a:lnSpc>
              <a:spcBef>
                <a:spcPts val="0"/>
              </a:spcBef>
              <a:spcAft>
                <a:spcPts val="0"/>
              </a:spcAft>
              <a:buClr>
                <a:srgbClr val="33006F"/>
              </a:buClr>
              <a:buSzPts val="1400"/>
              <a:buFont typeface="Arial"/>
              <a:buChar char="●"/>
              <a:defRPr sz="14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E8D3A2"/>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708" name="Google Shape;708;p129"/>
          <p:cNvPicPr preferRelativeResize="0"/>
          <p:nvPr/>
        </p:nvPicPr>
        <p:blipFill rotWithShape="1">
          <a:blip r:embed="rId2">
            <a:alphaModFix/>
          </a:blip>
          <a:srcRect/>
          <a:stretch/>
        </p:blipFill>
        <p:spPr>
          <a:xfrm>
            <a:off x="766762" y="1363507"/>
            <a:ext cx="1103700" cy="96300"/>
          </a:xfrm>
          <a:prstGeom prst="rect">
            <a:avLst/>
          </a:prstGeom>
          <a:noFill/>
          <a:ln>
            <a:noFill/>
          </a:ln>
        </p:spPr>
      </p:pic>
      <p:pic>
        <p:nvPicPr>
          <p:cNvPr id="709" name="Google Shape;709;p129"/>
          <p:cNvPicPr preferRelativeResize="0"/>
          <p:nvPr/>
        </p:nvPicPr>
        <p:blipFill rotWithShape="1">
          <a:blip r:embed="rId3">
            <a:alphaModFix/>
          </a:blip>
          <a:srcRect/>
          <a:stretch/>
        </p:blipFill>
        <p:spPr>
          <a:xfrm>
            <a:off x="779462" y="6121338"/>
            <a:ext cx="4669199" cy="518100"/>
          </a:xfrm>
          <a:prstGeom prst="rect">
            <a:avLst/>
          </a:prstGeom>
          <a:noFill/>
          <a:ln>
            <a:noFill/>
          </a:ln>
        </p:spPr>
      </p:pic>
      <p:pic>
        <p:nvPicPr>
          <p:cNvPr id="710" name="Google Shape;710;p129"/>
          <p:cNvPicPr preferRelativeResize="0"/>
          <p:nvPr/>
        </p:nvPicPr>
        <p:blipFill rotWithShape="1">
          <a:blip r:embed="rId4">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 name="Google Shape;74;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Google Shape;80;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6"/>
        <p:cNvGrpSpPr/>
        <p:nvPr/>
      </p:nvGrpSpPr>
      <p:grpSpPr>
        <a:xfrm>
          <a:off x="0" y="0"/>
          <a:ext cx="0" cy="0"/>
          <a:chOff x="0" y="0"/>
          <a:chExt cx="0" cy="0"/>
        </a:xfrm>
      </p:grpSpPr>
      <p:sp>
        <p:nvSpPr>
          <p:cNvPr id="127" name="Google Shape;127;p26"/>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8" name="Google Shape;128;p26"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129" name="Google Shape;129;p26" descr="Wordmark_center_Purple_HEX.png"/>
          <p:cNvPicPr preferRelativeResize="0"/>
          <p:nvPr/>
        </p:nvPicPr>
        <p:blipFill rotWithShape="1">
          <a:blip r:embed="rId3">
            <a:alphaModFix/>
          </a:blip>
          <a:srcRect/>
          <a:stretch/>
        </p:blipFill>
        <p:spPr>
          <a:xfrm>
            <a:off x="792039" y="6487457"/>
            <a:ext cx="2389133" cy="163346"/>
          </a:xfrm>
          <a:prstGeom prst="rect">
            <a:avLst/>
          </a:prstGeom>
          <a:noFill/>
          <a:ln>
            <a:noFill/>
          </a:ln>
        </p:spPr>
      </p:pic>
      <p:pic>
        <p:nvPicPr>
          <p:cNvPr id="130" name="Google Shape;130;p26" descr="Bar_RtAngle_7502_RGB.png"/>
          <p:cNvPicPr preferRelativeResize="0"/>
          <p:nvPr/>
        </p:nvPicPr>
        <p:blipFill rotWithShape="1">
          <a:blip r:embed="rId4">
            <a:alphaModFix/>
          </a:blip>
          <a:srcRect/>
          <a:stretch/>
        </p:blipFill>
        <p:spPr>
          <a:xfrm>
            <a:off x="813587" y="4006085"/>
            <a:ext cx="2244845" cy="11275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31"/>
        <p:cNvGrpSpPr/>
        <p:nvPr/>
      </p:nvGrpSpPr>
      <p:grpSpPr>
        <a:xfrm>
          <a:off x="0" y="0"/>
          <a:ext cx="0" cy="0"/>
          <a:chOff x="0" y="0"/>
          <a:chExt cx="0" cy="0"/>
        </a:xfrm>
      </p:grpSpPr>
      <p:sp>
        <p:nvSpPr>
          <p:cNvPr id="132" name="Google Shape;132;p2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27"/>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34" name="Google Shape;134;p27"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135" name="Google Shape;135;p27"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6"/>
        <p:cNvGrpSpPr/>
        <p:nvPr/>
      </p:nvGrpSpPr>
      <p:grpSpPr>
        <a:xfrm>
          <a:off x="0" y="0"/>
          <a:ext cx="0" cy="0"/>
          <a:chOff x="0" y="0"/>
          <a:chExt cx="0" cy="0"/>
        </a:xfrm>
      </p:grpSpPr>
      <p:sp>
        <p:nvSpPr>
          <p:cNvPr id="137" name="Google Shape;137;p2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8"/>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8"/>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0" name="Google Shape;140;p28" descr="Wordmark_center_Purple_HEX.png"/>
          <p:cNvPicPr preferRelativeResize="0"/>
          <p:nvPr/>
        </p:nvPicPr>
        <p:blipFill rotWithShape="1">
          <a:blip r:embed="rId2">
            <a:alphaModFix/>
          </a:blip>
          <a:srcRect/>
          <a:stretch/>
        </p:blipFill>
        <p:spPr>
          <a:xfrm>
            <a:off x="6382155" y="6487457"/>
            <a:ext cx="2389133" cy="163346"/>
          </a:xfrm>
          <a:prstGeom prst="rect">
            <a:avLst/>
          </a:prstGeom>
          <a:noFill/>
          <a:ln>
            <a:noFill/>
          </a:ln>
        </p:spPr>
      </p:pic>
      <p:pic>
        <p:nvPicPr>
          <p:cNvPr id="141" name="Google Shape;141;p28"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42"/>
        <p:cNvGrpSpPr/>
        <p:nvPr/>
      </p:nvGrpSpPr>
      <p:grpSpPr>
        <a:xfrm>
          <a:off x="0" y="0"/>
          <a:ext cx="0" cy="0"/>
          <a:chOff x="0" y="0"/>
          <a:chExt cx="0" cy="0"/>
        </a:xfrm>
      </p:grpSpPr>
      <p:sp>
        <p:nvSpPr>
          <p:cNvPr id="143" name="Google Shape;143;p29"/>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999999"/>
              </a:buClr>
              <a:buSzPts val="1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2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5" name="Google Shape;145;p29" descr="Wordmark_center_Purple_HEX.png"/>
          <p:cNvPicPr preferRelativeResize="0"/>
          <p:nvPr/>
        </p:nvPicPr>
        <p:blipFill rotWithShape="1">
          <a:blip r:embed="rId2">
            <a:alphaModFix/>
          </a:blip>
          <a:srcRect/>
          <a:stretch/>
        </p:blipFill>
        <p:spPr>
          <a:xfrm>
            <a:off x="6363105" y="6487457"/>
            <a:ext cx="2389133" cy="163346"/>
          </a:xfrm>
          <a:prstGeom prst="rect">
            <a:avLst/>
          </a:prstGeom>
          <a:noFill/>
          <a:ln>
            <a:noFill/>
          </a:ln>
        </p:spPr>
      </p:pic>
      <p:pic>
        <p:nvPicPr>
          <p:cNvPr id="146" name="Google Shape;146;p29"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48"/>
        <p:cNvGrpSpPr/>
        <p:nvPr/>
      </p:nvGrpSpPr>
      <p:grpSpPr>
        <a:xfrm>
          <a:off x="0" y="0"/>
          <a:ext cx="0" cy="0"/>
          <a:chOff x="0" y="0"/>
          <a:chExt cx="0" cy="0"/>
        </a:xfrm>
      </p:grpSpPr>
      <p:pic>
        <p:nvPicPr>
          <p:cNvPr id="149" name="Google Shape;149;p31" descr="UW_W Logo_White.png"/>
          <p:cNvPicPr preferRelativeResize="0"/>
          <p:nvPr/>
        </p:nvPicPr>
        <p:blipFill rotWithShape="1">
          <a:blip r:embed="rId2">
            <a:alphaModFix/>
          </a:blip>
          <a:srcRect/>
          <a:stretch/>
        </p:blipFill>
        <p:spPr>
          <a:xfrm>
            <a:off x="7445814" y="5945853"/>
            <a:ext cx="1368169" cy="923452"/>
          </a:xfrm>
          <a:prstGeom prst="rect">
            <a:avLst/>
          </a:prstGeom>
          <a:noFill/>
          <a:ln>
            <a:noFill/>
          </a:ln>
        </p:spPr>
      </p:pic>
      <p:pic>
        <p:nvPicPr>
          <p:cNvPr id="150" name="Google Shape;150;p31"/>
          <p:cNvPicPr preferRelativeResize="0"/>
          <p:nvPr/>
        </p:nvPicPr>
        <p:blipFill rotWithShape="1">
          <a:blip r:embed="rId3">
            <a:alphaModFix/>
          </a:blip>
          <a:srcRect/>
          <a:stretch/>
        </p:blipFill>
        <p:spPr>
          <a:xfrm>
            <a:off x="677333" y="6354232"/>
            <a:ext cx="2540000" cy="266689"/>
          </a:xfrm>
          <a:prstGeom prst="rect">
            <a:avLst/>
          </a:prstGeom>
          <a:noFill/>
          <a:ln>
            <a:noFill/>
          </a:ln>
        </p:spPr>
      </p:pic>
      <p:sp>
        <p:nvSpPr>
          <p:cNvPr id="151" name="Google Shape;151;p31"/>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2" name="Google Shape;152;p31" descr="Bar_RtAngle_7502_RGB.png"/>
          <p:cNvPicPr preferRelativeResize="0"/>
          <p:nvPr/>
        </p:nvPicPr>
        <p:blipFill rotWithShape="1">
          <a:blip r:embed="rId4">
            <a:alphaModFix/>
          </a:blip>
          <a:srcRect/>
          <a:stretch/>
        </p:blipFill>
        <p:spPr>
          <a:xfrm>
            <a:off x="813587" y="4006085"/>
            <a:ext cx="2264484" cy="11276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55" name="Google Shape;155;p32"/>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6" name="Google Shape;156;p32"/>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7" name="Google Shape;157;p32"/>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8"/>
        <p:cNvGrpSpPr/>
        <p:nvPr/>
      </p:nvGrpSpPr>
      <p:grpSpPr>
        <a:xfrm>
          <a:off x="0" y="0"/>
          <a:ext cx="0" cy="0"/>
          <a:chOff x="0" y="0"/>
          <a:chExt cx="0" cy="0"/>
        </a:xfrm>
      </p:grpSpPr>
      <p:sp>
        <p:nvSpPr>
          <p:cNvPr id="159" name="Google Shape;159;p33"/>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0" name="Google Shape;160;p33"/>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1" name="Google Shape;161;p33"/>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FFFFFF"/>
              </a:buClr>
              <a:buSzPts val="2400"/>
              <a:buFont typeface="Arial"/>
              <a:buChar char="●"/>
              <a:defRPr sz="2400" b="0" i="0" u="none" strike="noStrike" cap="none">
                <a:solidFill>
                  <a:srgbClr val="FFFFFF"/>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2" name="Google Shape;162;p33"/>
          <p:cNvPicPr preferRelativeResize="0"/>
          <p:nvPr/>
        </p:nvPicPr>
        <p:blipFill rotWithShape="1">
          <a:blip r:embed="rId2">
            <a:alphaModFix/>
          </a:blip>
          <a:srcRect/>
          <a:stretch/>
        </p:blipFill>
        <p:spPr>
          <a:xfrm>
            <a:off x="6248401" y="6354232"/>
            <a:ext cx="2540000" cy="266689"/>
          </a:xfrm>
          <a:prstGeom prst="rect">
            <a:avLst/>
          </a:prstGeom>
          <a:noFill/>
          <a:ln>
            <a:noFill/>
          </a:ln>
        </p:spPr>
      </p:pic>
      <p:pic>
        <p:nvPicPr>
          <p:cNvPr id="163" name="Google Shape;163;p33"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64"/>
        <p:cNvGrpSpPr/>
        <p:nvPr/>
      </p:nvGrpSpPr>
      <p:grpSpPr>
        <a:xfrm>
          <a:off x="0" y="0"/>
          <a:ext cx="0" cy="0"/>
          <a:chOff x="0" y="0"/>
          <a:chExt cx="0" cy="0"/>
        </a:xfrm>
      </p:grpSpPr>
      <p:pic>
        <p:nvPicPr>
          <p:cNvPr id="165" name="Google Shape;165;p34"/>
          <p:cNvPicPr preferRelativeResize="0"/>
          <p:nvPr/>
        </p:nvPicPr>
        <p:blipFill rotWithShape="1">
          <a:blip r:embed="rId2">
            <a:alphaModFix/>
          </a:blip>
          <a:srcRect/>
          <a:stretch/>
        </p:blipFill>
        <p:spPr>
          <a:xfrm>
            <a:off x="6248401" y="6354232"/>
            <a:ext cx="2540000" cy="266689"/>
          </a:xfrm>
          <a:prstGeom prst="rect">
            <a:avLst/>
          </a:prstGeom>
          <a:noFill/>
          <a:ln>
            <a:noFill/>
          </a:ln>
        </p:spPr>
      </p:pic>
      <p:sp>
        <p:nvSpPr>
          <p:cNvPr id="166" name="Google Shape;166;p34"/>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9906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7" name="Google Shape;167;p34"/>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8" name="Google Shape;168;p34"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1" name="Google Shape;171;p35"/>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72" name="Google Shape;172;p35"/>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3" name="Google Shape;173;p35"/>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4" name="Google Shape;174;p35"/>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6"/>
        <p:cNvGrpSpPr/>
        <p:nvPr/>
      </p:nvGrpSpPr>
      <p:grpSpPr>
        <a:xfrm>
          <a:off x="0" y="0"/>
          <a:ext cx="0" cy="0"/>
          <a:chOff x="0" y="0"/>
          <a:chExt cx="0" cy="0"/>
        </a:xfrm>
      </p:grpSpPr>
      <p:sp>
        <p:nvSpPr>
          <p:cNvPr id="177" name="Google Shape;177;p37"/>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8" name="Google Shape;178;p37"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79" name="Google Shape;179;p37"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80" name="Google Shape;180;p37"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81"/>
        <p:cNvGrpSpPr/>
        <p:nvPr/>
      </p:nvGrpSpPr>
      <p:grpSpPr>
        <a:xfrm>
          <a:off x="0" y="0"/>
          <a:ext cx="0" cy="0"/>
          <a:chOff x="0" y="0"/>
          <a:chExt cx="0" cy="0"/>
        </a:xfrm>
      </p:grpSpPr>
      <p:sp>
        <p:nvSpPr>
          <p:cNvPr id="182" name="Google Shape;182;p3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38"/>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4" name="Google Shape;184;p38"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85" name="Google Shape;185;p38"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86"/>
        <p:cNvGrpSpPr/>
        <p:nvPr/>
      </p:nvGrpSpPr>
      <p:grpSpPr>
        <a:xfrm>
          <a:off x="0" y="0"/>
          <a:ext cx="0" cy="0"/>
          <a:chOff x="0" y="0"/>
          <a:chExt cx="0" cy="0"/>
        </a:xfrm>
      </p:grpSpPr>
      <p:sp>
        <p:nvSpPr>
          <p:cNvPr id="187" name="Google Shape;187;p3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p39"/>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Google Shape;189;p39"/>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0" name="Google Shape;190;p39"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191" name="Google Shape;191;p39"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92"/>
        <p:cNvGrpSpPr/>
        <p:nvPr/>
      </p:nvGrpSpPr>
      <p:grpSpPr>
        <a:xfrm>
          <a:off x="0" y="0"/>
          <a:ext cx="0" cy="0"/>
          <a:chOff x="0" y="0"/>
          <a:chExt cx="0" cy="0"/>
        </a:xfrm>
      </p:grpSpPr>
      <p:sp>
        <p:nvSpPr>
          <p:cNvPr id="193" name="Google Shape;193;p40"/>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Google Shape;194;p4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5" name="Google Shape;195;p40"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196" name="Google Shape;196;p40"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3006F"/>
        </a:solidFill>
        <a:effectLst/>
      </p:bgPr>
    </p:bg>
    <p:spTree>
      <p:nvGrpSpPr>
        <p:cNvPr id="1" name="Shape 198"/>
        <p:cNvGrpSpPr/>
        <p:nvPr/>
      </p:nvGrpSpPr>
      <p:grpSpPr>
        <a:xfrm>
          <a:off x="0" y="0"/>
          <a:ext cx="0" cy="0"/>
          <a:chOff x="0" y="0"/>
          <a:chExt cx="0" cy="0"/>
        </a:xfrm>
      </p:grpSpPr>
      <p:pic>
        <p:nvPicPr>
          <p:cNvPr id="199" name="Google Shape;199;p42"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pic>
        <p:nvPicPr>
          <p:cNvPr id="200" name="Google Shape;200;p42"/>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201" name="Google Shape;201;p42"/>
          <p:cNvSpPr txBox="1">
            <a:spLocks noGrp="1"/>
          </p:cNvSpPr>
          <p:nvPr>
            <p:ph type="body" idx="1"/>
          </p:nvPr>
        </p:nvSpPr>
        <p:spPr>
          <a:xfrm>
            <a:off x="671757" y="1332224"/>
            <a:ext cx="6972300" cy="2641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E8D3A2"/>
              </a:buClr>
              <a:buSzPts val="5000"/>
              <a:buFont typeface="Arial"/>
              <a:buNone/>
              <a:defRPr sz="5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02" name="Google Shape;202;p42"/>
          <p:cNvPicPr preferRelativeResize="0"/>
          <p:nvPr/>
        </p:nvPicPr>
        <p:blipFill rotWithShape="1">
          <a:blip r:embed="rId4">
            <a:alphaModFix/>
          </a:blip>
          <a:srcRect/>
          <a:stretch/>
        </p:blipFill>
        <p:spPr>
          <a:xfrm>
            <a:off x="779463" y="3973980"/>
            <a:ext cx="1600198" cy="1397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33006F"/>
        </a:solidFill>
        <a:effectLst/>
      </p:bgPr>
    </p:bg>
    <p:spTree>
      <p:nvGrpSpPr>
        <p:cNvPr id="1" name="Shape 203"/>
        <p:cNvGrpSpPr/>
        <p:nvPr/>
      </p:nvGrpSpPr>
      <p:grpSpPr>
        <a:xfrm>
          <a:off x="0" y="0"/>
          <a:ext cx="0" cy="0"/>
          <a:chOff x="0" y="0"/>
          <a:chExt cx="0" cy="0"/>
        </a:xfrm>
      </p:grpSpPr>
      <p:pic>
        <p:nvPicPr>
          <p:cNvPr id="204" name="Google Shape;204;p43"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205" name="Google Shape;205;p4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E8D3A2"/>
              </a:buClr>
              <a:buSzPts val="3000"/>
              <a:buFont typeface="Arial"/>
              <a:buNone/>
              <a:defRPr sz="3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6" name="Google Shape;206;p43"/>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Merriweather Sans"/>
              <a:buChar char="&gt;"/>
              <a:defRPr sz="2400" b="0" i="0" u="none" strike="noStrike" cap="none">
                <a:solidFill>
                  <a:schemeClr val="dk1"/>
                </a:solidFill>
                <a:latin typeface="Open Sans Light"/>
                <a:ea typeface="Open Sans Light"/>
                <a:cs typeface="Open Sans Light"/>
                <a:sym typeface="Open Sans Light"/>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Light"/>
                <a:ea typeface="Open Sans Light"/>
                <a:cs typeface="Open Sans Light"/>
                <a:sym typeface="Open Sans Light"/>
              </a:defRPr>
            </a:lvl2pPr>
            <a:lvl3pPr marL="1371600" marR="0" lvl="2" indent="-342900" algn="l" rtl="0">
              <a:spcBef>
                <a:spcPts val="360"/>
              </a:spcBef>
              <a:spcAft>
                <a:spcPts val="0"/>
              </a:spcAft>
              <a:buClr>
                <a:schemeClr val="dk1"/>
              </a:buClr>
              <a:buSzPts val="1800"/>
              <a:buFont typeface="Merriweather Sans"/>
              <a:buChar char="&gt;"/>
              <a:defRPr sz="1800" b="0" i="0" u="none" strike="noStrike" cap="none">
                <a:solidFill>
                  <a:schemeClr val="dk1"/>
                </a:solidFill>
                <a:latin typeface="Open Sans Light"/>
                <a:ea typeface="Open Sans Light"/>
                <a:cs typeface="Open Sans Light"/>
                <a:sym typeface="Open Sans Light"/>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Open Sans Light"/>
                <a:ea typeface="Open Sans Light"/>
                <a:cs typeface="Open Sans Light"/>
                <a:sym typeface="Open Sans Light"/>
              </a:defRPr>
            </a:lvl4pPr>
            <a:lvl5pPr marL="2286000" marR="0" lvl="4" indent="-317500" algn="l" rtl="0">
              <a:spcBef>
                <a:spcPts val="280"/>
              </a:spcBef>
              <a:spcAft>
                <a:spcPts val="0"/>
              </a:spcAft>
              <a:buClr>
                <a:schemeClr val="dk1"/>
              </a:buClr>
              <a:buSzPts val="1400"/>
              <a:buFont typeface="Merriweather Sans"/>
              <a:buChar char="&gt;"/>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07" name="Google Shape;207;p43"/>
          <p:cNvPicPr preferRelativeResize="0"/>
          <p:nvPr/>
        </p:nvPicPr>
        <p:blipFill rotWithShape="1">
          <a:blip r:embed="rId3">
            <a:alphaModFix/>
          </a:blip>
          <a:srcRect/>
          <a:stretch/>
        </p:blipFill>
        <p:spPr>
          <a:xfrm>
            <a:off x="766763" y="1364403"/>
            <a:ext cx="1103785" cy="9636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8"/>
        <p:cNvGrpSpPr/>
        <p:nvPr/>
      </p:nvGrpSpPr>
      <p:grpSpPr>
        <a:xfrm>
          <a:off x="0" y="0"/>
          <a:ext cx="0" cy="0"/>
          <a:chOff x="0" y="0"/>
          <a:chExt cx="0" cy="0"/>
        </a:xfrm>
      </p:grpSpPr>
      <p:sp>
        <p:nvSpPr>
          <p:cNvPr id="209" name="Google Shape;209;p4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E8D3A2"/>
              </a:buClr>
              <a:buSzPts val="3000"/>
              <a:buFont typeface="Arial"/>
              <a:buNone/>
              <a:defRPr sz="3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0" name="Google Shape;210;p44"/>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E8D3A2"/>
              </a:buClr>
              <a:buSzPts val="2400"/>
              <a:buFont typeface="Merriweather Sans"/>
              <a:buChar char="&gt;"/>
              <a:defRPr sz="2400" b="0" i="0" u="none" strike="noStrike" cap="none">
                <a:solidFill>
                  <a:srgbClr val="E8D3A2"/>
                </a:solidFill>
                <a:latin typeface="Open Sans Light"/>
                <a:ea typeface="Open Sans Light"/>
                <a:cs typeface="Open Sans Light"/>
                <a:sym typeface="Open Sans Light"/>
              </a:defRPr>
            </a:lvl1pPr>
            <a:lvl2pPr marL="914400" marR="0" lvl="1" indent="-355600" algn="l" rtl="0">
              <a:spcBef>
                <a:spcPts val="400"/>
              </a:spcBef>
              <a:spcAft>
                <a:spcPts val="0"/>
              </a:spcAft>
              <a:buClr>
                <a:srgbClr val="E8D3A2"/>
              </a:buClr>
              <a:buSzPts val="2000"/>
              <a:buFont typeface="Arial"/>
              <a:buChar char="–"/>
              <a:defRPr sz="2000" b="0" i="0" u="none" strike="noStrike" cap="none">
                <a:solidFill>
                  <a:srgbClr val="E8D3A2"/>
                </a:solidFill>
                <a:latin typeface="Open Sans Light"/>
                <a:ea typeface="Open Sans Light"/>
                <a:cs typeface="Open Sans Light"/>
                <a:sym typeface="Open Sans Light"/>
              </a:defRPr>
            </a:lvl2pPr>
            <a:lvl3pPr marL="1371600" marR="0" lvl="2" indent="-342900" algn="l" rtl="0">
              <a:spcBef>
                <a:spcPts val="360"/>
              </a:spcBef>
              <a:spcAft>
                <a:spcPts val="0"/>
              </a:spcAft>
              <a:buClr>
                <a:srgbClr val="E8D3A2"/>
              </a:buClr>
              <a:buSzPts val="1800"/>
              <a:buFont typeface="Merriweather Sans"/>
              <a:buChar char="&gt;"/>
              <a:defRPr sz="1800" b="0" i="0" u="none" strike="noStrike" cap="none">
                <a:solidFill>
                  <a:srgbClr val="E8D3A2"/>
                </a:solidFill>
                <a:latin typeface="Open Sans Light"/>
                <a:ea typeface="Open Sans Light"/>
                <a:cs typeface="Open Sans Light"/>
                <a:sym typeface="Open Sans Light"/>
              </a:defRPr>
            </a:lvl3pPr>
            <a:lvl4pPr marL="1828800" marR="0" lvl="3" indent="-330200" algn="l" rtl="0">
              <a:spcBef>
                <a:spcPts val="320"/>
              </a:spcBef>
              <a:spcAft>
                <a:spcPts val="0"/>
              </a:spcAft>
              <a:buClr>
                <a:srgbClr val="E8D3A2"/>
              </a:buClr>
              <a:buSzPts val="1600"/>
              <a:buFont typeface="Arial"/>
              <a:buChar char="–"/>
              <a:defRPr sz="1600" b="0" i="0" u="none" strike="noStrike" cap="none">
                <a:solidFill>
                  <a:srgbClr val="E8D3A2"/>
                </a:solidFill>
                <a:latin typeface="Open Sans Light"/>
                <a:ea typeface="Open Sans Light"/>
                <a:cs typeface="Open Sans Light"/>
                <a:sym typeface="Open Sans Light"/>
              </a:defRPr>
            </a:lvl4pPr>
            <a:lvl5pPr marL="2286000" marR="0" lvl="4" indent="-317500" algn="l" rtl="0">
              <a:spcBef>
                <a:spcPts val="280"/>
              </a:spcBef>
              <a:spcAft>
                <a:spcPts val="0"/>
              </a:spcAft>
              <a:buClr>
                <a:srgbClr val="E8D3A2"/>
              </a:buClr>
              <a:buSzPts val="1400"/>
              <a:buFont typeface="Merriweather Sans"/>
              <a:buChar char="&gt;"/>
              <a:defRPr sz="1400" b="0" i="0" u="none" strike="noStrike" cap="none">
                <a:solidFill>
                  <a:srgbClr val="E8D3A2"/>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1" name="Google Shape;211;p44"/>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E8D3A2"/>
              </a:buClr>
              <a:buSzPts val="2400"/>
              <a:buFont typeface="Arial"/>
              <a:buNone/>
              <a:defRPr sz="2400" b="0" i="0" u="none" strike="noStrike" cap="none">
                <a:solidFill>
                  <a:srgbClr val="E8D3A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2" name="Google Shape;212;p44"/>
          <p:cNvPicPr preferRelativeResize="0"/>
          <p:nvPr/>
        </p:nvPicPr>
        <p:blipFill rotWithShape="1">
          <a:blip r:embed="rId2">
            <a:alphaModFix/>
          </a:blip>
          <a:srcRect/>
          <a:stretch/>
        </p:blipFill>
        <p:spPr>
          <a:xfrm>
            <a:off x="766763" y="1364403"/>
            <a:ext cx="1103785" cy="96361"/>
          </a:xfrm>
          <a:prstGeom prst="rect">
            <a:avLst/>
          </a:prstGeom>
          <a:noFill/>
          <a:ln>
            <a:noFill/>
          </a:ln>
        </p:spPr>
      </p:pic>
      <p:pic>
        <p:nvPicPr>
          <p:cNvPr id="213" name="Google Shape;213;p44"/>
          <p:cNvPicPr preferRelativeResize="0"/>
          <p:nvPr/>
        </p:nvPicPr>
        <p:blipFill rotWithShape="1">
          <a:blip r:embed="rId3">
            <a:alphaModFix/>
          </a:blip>
          <a:srcRect/>
          <a:stretch/>
        </p:blipFill>
        <p:spPr>
          <a:xfrm>
            <a:off x="6248401" y="6354234"/>
            <a:ext cx="2540002" cy="2667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33006F"/>
        </a:solidFill>
        <a:effectLst/>
      </p:bgPr>
    </p:bg>
    <p:spTree>
      <p:nvGrpSpPr>
        <p:cNvPr id="1" name="Shape 214"/>
        <p:cNvGrpSpPr/>
        <p:nvPr/>
      </p:nvGrpSpPr>
      <p:grpSpPr>
        <a:xfrm>
          <a:off x="0" y="0"/>
          <a:ext cx="0" cy="0"/>
          <a:chOff x="0" y="0"/>
          <a:chExt cx="0" cy="0"/>
        </a:xfrm>
      </p:grpSpPr>
      <p:pic>
        <p:nvPicPr>
          <p:cNvPr id="215" name="Google Shape;215;p45"/>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216" name="Google Shape;216;p45"/>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7" name="Google Shape;217;p4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E8D3A2"/>
              </a:buClr>
              <a:buSzPts val="3000"/>
              <a:buFont typeface="Arial"/>
              <a:buNone/>
              <a:defRPr sz="3000" b="0" i="0" u="none" strike="noStrike" cap="none">
                <a:solidFill>
                  <a:srgbClr val="E8D3A2"/>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8" name="Google Shape;218;p45"/>
          <p:cNvPicPr preferRelativeResize="0"/>
          <p:nvPr/>
        </p:nvPicPr>
        <p:blipFill rotWithShape="1">
          <a:blip r:embed="rId3">
            <a:alphaModFix/>
          </a:blip>
          <a:srcRect/>
          <a:stretch/>
        </p:blipFill>
        <p:spPr>
          <a:xfrm>
            <a:off x="766763" y="1364403"/>
            <a:ext cx="1103785" cy="963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3006F"/>
        </a:solidFill>
        <a:effectLst/>
      </p:bgPr>
    </p:bg>
    <p:spTree>
      <p:nvGrpSpPr>
        <p:cNvPr id="1" name="Shape 220"/>
        <p:cNvGrpSpPr/>
        <p:nvPr/>
      </p:nvGrpSpPr>
      <p:grpSpPr>
        <a:xfrm>
          <a:off x="0" y="0"/>
          <a:ext cx="0" cy="0"/>
          <a:chOff x="0" y="0"/>
          <a:chExt cx="0" cy="0"/>
        </a:xfrm>
      </p:grpSpPr>
      <p:pic>
        <p:nvPicPr>
          <p:cNvPr id="221" name="Google Shape;221;p47"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222" name="Google Shape;222;p47"/>
          <p:cNvSpPr txBox="1">
            <a:spLocks noGrp="1"/>
          </p:cNvSpPr>
          <p:nvPr>
            <p:ph type="body" idx="1"/>
          </p:nvPr>
        </p:nvSpPr>
        <p:spPr>
          <a:xfrm>
            <a:off x="671757" y="1332224"/>
            <a:ext cx="6972300" cy="2641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E8D3A2"/>
              </a:buClr>
              <a:buSzPts val="1400"/>
              <a:buFont typeface="Arial"/>
              <a:buNone/>
              <a:defRPr sz="5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23" name="Google Shape;223;p47"/>
          <p:cNvPicPr preferRelativeResize="0"/>
          <p:nvPr/>
        </p:nvPicPr>
        <p:blipFill rotWithShape="1">
          <a:blip r:embed="rId3">
            <a:alphaModFix/>
          </a:blip>
          <a:srcRect/>
          <a:stretch/>
        </p:blipFill>
        <p:spPr>
          <a:xfrm>
            <a:off x="779463" y="3973980"/>
            <a:ext cx="1600200" cy="139700"/>
          </a:xfrm>
          <a:prstGeom prst="rect">
            <a:avLst/>
          </a:prstGeom>
          <a:noFill/>
          <a:ln>
            <a:noFill/>
          </a:ln>
        </p:spPr>
      </p:pic>
      <p:pic>
        <p:nvPicPr>
          <p:cNvPr id="224" name="Google Shape;224;p47"/>
          <p:cNvPicPr preferRelativeResize="0"/>
          <p:nvPr/>
        </p:nvPicPr>
        <p:blipFill rotWithShape="1">
          <a:blip r:embed="rId4">
            <a:alphaModFix/>
          </a:blip>
          <a:srcRect/>
          <a:stretch/>
        </p:blipFill>
        <p:spPr>
          <a:xfrm>
            <a:off x="509730" y="6001270"/>
            <a:ext cx="4710425" cy="75974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25"/>
        <p:cNvGrpSpPr/>
        <p:nvPr/>
      </p:nvGrpSpPr>
      <p:grpSpPr>
        <a:xfrm>
          <a:off x="0" y="0"/>
          <a:ext cx="0" cy="0"/>
          <a:chOff x="0" y="0"/>
          <a:chExt cx="0" cy="0"/>
        </a:xfrm>
      </p:grpSpPr>
      <p:sp>
        <p:nvSpPr>
          <p:cNvPr id="226" name="Google Shape;226;p4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27" name="Google Shape;227;p48"/>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E8D3A2"/>
              </a:buClr>
              <a:buSzPts val="2400"/>
              <a:buFont typeface="Merriweather Sans"/>
              <a:buChar char="&gt;"/>
              <a:defRPr sz="2400" b="0" i="0" u="none" strike="noStrike" cap="none">
                <a:solidFill>
                  <a:srgbClr val="E8D3A2"/>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E8D3A2"/>
              </a:buClr>
              <a:buSzPts val="1800"/>
              <a:buFont typeface="Merriweather Sans"/>
              <a:buChar char="&gt;"/>
              <a:defRPr sz="1800" b="0" i="0" u="none" strike="noStrike" cap="none">
                <a:solidFill>
                  <a:srgbClr val="E8D3A2"/>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E8D3A2"/>
              </a:buClr>
              <a:buSzPts val="1600"/>
              <a:buFont typeface="Arial"/>
              <a:buChar char="–"/>
              <a:defRPr sz="1600" b="0" i="0" u="none" strike="noStrike" cap="none">
                <a:solidFill>
                  <a:srgbClr val="E8D3A2"/>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E8D3A2"/>
              </a:buClr>
              <a:buSzPts val="1400"/>
              <a:buFont typeface="Merriweather Sans"/>
              <a:buChar char="&gt;"/>
              <a:defRPr sz="1400" b="0" i="0" u="none" strike="noStrike" cap="none">
                <a:solidFill>
                  <a:srgbClr val="E8D3A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28" name="Google Shape;228;p48"/>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29" name="Google Shape;229;p48"/>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230" name="Google Shape;230;p48"/>
          <p:cNvPicPr preferRelativeResize="0"/>
          <p:nvPr/>
        </p:nvPicPr>
        <p:blipFill rotWithShape="1">
          <a:blip r:embed="rId3">
            <a:alphaModFix/>
          </a:blip>
          <a:srcRect/>
          <a:stretch/>
        </p:blipFill>
        <p:spPr>
          <a:xfrm>
            <a:off x="4163704" y="6101111"/>
            <a:ext cx="4692715" cy="75688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33006F"/>
        </a:solidFill>
        <a:effectLst/>
      </p:bgPr>
    </p:bg>
    <p:spTree>
      <p:nvGrpSpPr>
        <p:cNvPr id="1" name="Shape 231"/>
        <p:cNvGrpSpPr/>
        <p:nvPr/>
      </p:nvGrpSpPr>
      <p:grpSpPr>
        <a:xfrm>
          <a:off x="0" y="0"/>
          <a:ext cx="0" cy="0"/>
          <a:chOff x="0" y="0"/>
          <a:chExt cx="0" cy="0"/>
        </a:xfrm>
      </p:grpSpPr>
      <p:pic>
        <p:nvPicPr>
          <p:cNvPr id="232" name="Google Shape;232;p49"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233" name="Google Shape;233;p4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4" name="Google Shape;234;p49"/>
          <p:cNvSpPr txBox="1">
            <a:spLocks noGrp="1"/>
          </p:cNvSpPr>
          <p:nvPr>
            <p:ph type="body" idx="2"/>
          </p:nvPr>
        </p:nvSpPr>
        <p:spPr>
          <a:xfrm>
            <a:off x="659305" y="1736725"/>
            <a:ext cx="80769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Merriweather Sans"/>
              <a:buChar char="&gt;"/>
              <a:defRPr sz="2400" b="0" i="0" u="none" strike="noStrike" cap="none">
                <a:solidFill>
                  <a:schemeClr val="dk1"/>
                </a:solidFill>
                <a:latin typeface="Open Sans"/>
                <a:ea typeface="Open Sans"/>
                <a:cs typeface="Open Sans"/>
                <a:sym typeface="Open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dk1"/>
              </a:buClr>
              <a:buSzPts val="1800"/>
              <a:buFont typeface="Merriweather Sans"/>
              <a:buChar char="&gt;"/>
              <a:defRPr sz="18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dk1"/>
              </a:buClr>
              <a:buSzPts val="1400"/>
              <a:buFont typeface="Merriweather Sans"/>
              <a:buChar char="&gt;"/>
              <a:defRPr sz="14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35" name="Google Shape;235;p49"/>
          <p:cNvPicPr preferRelativeResize="0"/>
          <p:nvPr/>
        </p:nvPicPr>
        <p:blipFill rotWithShape="1">
          <a:blip r:embed="rId3">
            <a:alphaModFix/>
          </a:blip>
          <a:srcRect/>
          <a:stretch/>
        </p:blipFill>
        <p:spPr>
          <a:xfrm>
            <a:off x="766763" y="1364403"/>
            <a:ext cx="1103781" cy="9636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33006F"/>
        </a:solidFill>
        <a:effectLst/>
      </p:bgPr>
    </p:bg>
    <p:spTree>
      <p:nvGrpSpPr>
        <p:cNvPr id="1" name="Shape 236"/>
        <p:cNvGrpSpPr/>
        <p:nvPr/>
      </p:nvGrpSpPr>
      <p:grpSpPr>
        <a:xfrm>
          <a:off x="0" y="0"/>
          <a:ext cx="0" cy="0"/>
          <a:chOff x="0" y="0"/>
          <a:chExt cx="0" cy="0"/>
        </a:xfrm>
      </p:grpSpPr>
      <p:sp>
        <p:nvSpPr>
          <p:cNvPr id="237" name="Google Shape;237;p50"/>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Open Sans"/>
                <a:ea typeface="Open Sans"/>
                <a:cs typeface="Open Sans"/>
                <a:sym typeface="Open Sans"/>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38" name="Google Shape;238;p5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39" name="Google Shape;239;p50"/>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240" name="Google Shape;240;p50"/>
          <p:cNvPicPr preferRelativeResize="0"/>
          <p:nvPr/>
        </p:nvPicPr>
        <p:blipFill rotWithShape="1">
          <a:blip r:embed="rId3">
            <a:alphaModFix/>
          </a:blip>
          <a:srcRect/>
          <a:stretch/>
        </p:blipFill>
        <p:spPr>
          <a:xfrm>
            <a:off x="4163704" y="6101111"/>
            <a:ext cx="4692715" cy="75688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42"/>
        <p:cNvGrpSpPr/>
        <p:nvPr/>
      </p:nvGrpSpPr>
      <p:grpSpPr>
        <a:xfrm>
          <a:off x="0" y="0"/>
          <a:ext cx="0" cy="0"/>
          <a:chOff x="0" y="0"/>
          <a:chExt cx="0" cy="0"/>
        </a:xfrm>
      </p:grpSpPr>
      <p:sp>
        <p:nvSpPr>
          <p:cNvPr id="243" name="Google Shape;243;p52"/>
          <p:cNvSpPr txBox="1">
            <a:spLocks noGrp="1"/>
          </p:cNvSpPr>
          <p:nvPr>
            <p:ph type="body" idx="1"/>
          </p:nvPr>
        </p:nvSpPr>
        <p:spPr>
          <a:xfrm>
            <a:off x="469937" y="371510"/>
            <a:ext cx="83865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Google Shape;244;p52"/>
          <p:cNvSpPr txBox="1">
            <a:spLocks noGrp="1"/>
          </p:cNvSpPr>
          <p:nvPr>
            <p:ph type="body" idx="2"/>
          </p:nvPr>
        </p:nvSpPr>
        <p:spPr>
          <a:xfrm>
            <a:off x="457200" y="1363509"/>
            <a:ext cx="8398200" cy="43887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5" name="Google Shape;245;p52"/>
          <p:cNvPicPr preferRelativeResize="0"/>
          <p:nvPr/>
        </p:nvPicPr>
        <p:blipFill rotWithShape="1">
          <a:blip r:embed="rId2">
            <a:alphaModFix/>
          </a:blip>
          <a:srcRect/>
          <a:stretch/>
        </p:blipFill>
        <p:spPr>
          <a:xfrm>
            <a:off x="572619" y="914400"/>
            <a:ext cx="1103781" cy="96362"/>
          </a:xfrm>
          <a:prstGeom prst="rect">
            <a:avLst/>
          </a:prstGeom>
          <a:noFill/>
          <a:ln>
            <a:noFill/>
          </a:ln>
        </p:spPr>
      </p:pic>
      <p:pic>
        <p:nvPicPr>
          <p:cNvPr id="246" name="Google Shape;246;p52"/>
          <p:cNvPicPr preferRelativeResize="0"/>
          <p:nvPr/>
        </p:nvPicPr>
        <p:blipFill rotWithShape="1">
          <a:blip r:embed="rId3">
            <a:alphaModFix/>
          </a:blip>
          <a:srcRect/>
          <a:stretch/>
        </p:blipFill>
        <p:spPr>
          <a:xfrm>
            <a:off x="7483915" y="5945854"/>
            <a:ext cx="1371599" cy="92710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7"/>
        <p:cNvGrpSpPr/>
        <p:nvPr/>
      </p:nvGrpSpPr>
      <p:grpSpPr>
        <a:xfrm>
          <a:off x="0" y="0"/>
          <a:ext cx="0" cy="0"/>
          <a:chOff x="0" y="0"/>
          <a:chExt cx="0" cy="0"/>
        </a:xfrm>
      </p:grpSpPr>
      <p:sp>
        <p:nvSpPr>
          <p:cNvPr id="248" name="Google Shape;248;p53"/>
          <p:cNvSpPr txBox="1">
            <a:spLocks noGrp="1"/>
          </p:cNvSpPr>
          <p:nvPr>
            <p:ph type="body" idx="1"/>
          </p:nvPr>
        </p:nvSpPr>
        <p:spPr>
          <a:xfrm>
            <a:off x="671757" y="1332224"/>
            <a:ext cx="6972300" cy="2641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dk1"/>
              </a:buClr>
              <a:buSzPts val="1400"/>
              <a:buFont typeface="Arial"/>
              <a:buNone/>
              <a:defRPr sz="5000" b="0" i="0" u="none" strike="noStrike" cap="none">
                <a:solidFill>
                  <a:schemeClr val="dk1"/>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9" name="Google Shape;249;p53"/>
          <p:cNvPicPr preferRelativeResize="0"/>
          <p:nvPr/>
        </p:nvPicPr>
        <p:blipFill rotWithShape="1">
          <a:blip r:embed="rId2">
            <a:alphaModFix/>
          </a:blip>
          <a:srcRect/>
          <a:stretch/>
        </p:blipFill>
        <p:spPr>
          <a:xfrm>
            <a:off x="779463" y="3973980"/>
            <a:ext cx="1600200" cy="139700"/>
          </a:xfrm>
          <a:prstGeom prst="rect">
            <a:avLst/>
          </a:prstGeom>
          <a:noFill/>
          <a:ln>
            <a:noFill/>
          </a:ln>
        </p:spPr>
      </p:pic>
      <p:pic>
        <p:nvPicPr>
          <p:cNvPr id="250" name="Google Shape;250;p53"/>
          <p:cNvPicPr preferRelativeResize="0"/>
          <p:nvPr/>
        </p:nvPicPr>
        <p:blipFill rotWithShape="1">
          <a:blip r:embed="rId3">
            <a:alphaModFix/>
          </a:blip>
          <a:srcRect/>
          <a:stretch/>
        </p:blipFill>
        <p:spPr>
          <a:xfrm>
            <a:off x="7483915" y="5945854"/>
            <a:ext cx="1371599" cy="927101"/>
          </a:xfrm>
          <a:prstGeom prst="rect">
            <a:avLst/>
          </a:prstGeom>
          <a:noFill/>
          <a:ln>
            <a:noFill/>
          </a:ln>
        </p:spPr>
      </p:pic>
      <p:pic>
        <p:nvPicPr>
          <p:cNvPr id="251" name="Google Shape;251;p53"/>
          <p:cNvPicPr preferRelativeResize="0"/>
          <p:nvPr/>
        </p:nvPicPr>
        <p:blipFill rotWithShape="1">
          <a:blip r:embed="rId4">
            <a:alphaModFix/>
          </a:blip>
          <a:srcRect/>
          <a:stretch/>
        </p:blipFill>
        <p:spPr>
          <a:xfrm>
            <a:off x="779463" y="6121338"/>
            <a:ext cx="4669149" cy="51811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52"/>
        <p:cNvGrpSpPr/>
        <p:nvPr/>
      </p:nvGrpSpPr>
      <p:grpSpPr>
        <a:xfrm>
          <a:off x="0" y="0"/>
          <a:ext cx="0" cy="0"/>
          <a:chOff x="0" y="0"/>
          <a:chExt cx="0" cy="0"/>
        </a:xfrm>
      </p:grpSpPr>
      <p:sp>
        <p:nvSpPr>
          <p:cNvPr id="253" name="Google Shape;253;p54"/>
          <p:cNvSpPr txBox="1">
            <a:spLocks noGrp="1"/>
          </p:cNvSpPr>
          <p:nvPr>
            <p:ph type="body" idx="1"/>
          </p:nvPr>
        </p:nvSpPr>
        <p:spPr>
          <a:xfrm>
            <a:off x="381000" y="371510"/>
            <a:ext cx="84753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54"/>
          <p:cNvSpPr txBox="1">
            <a:spLocks noGrp="1"/>
          </p:cNvSpPr>
          <p:nvPr>
            <p:ph type="body" idx="2"/>
          </p:nvPr>
        </p:nvSpPr>
        <p:spPr>
          <a:xfrm>
            <a:off x="368106" y="1905000"/>
            <a:ext cx="8488200" cy="42252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5" name="Google Shape;255;p54"/>
          <p:cNvPicPr preferRelativeResize="0"/>
          <p:nvPr/>
        </p:nvPicPr>
        <p:blipFill rotWithShape="1">
          <a:blip r:embed="rId2">
            <a:alphaModFix/>
          </a:blip>
          <a:srcRect/>
          <a:stretch/>
        </p:blipFill>
        <p:spPr>
          <a:xfrm>
            <a:off x="496419" y="914400"/>
            <a:ext cx="1103781" cy="96362"/>
          </a:xfrm>
          <a:prstGeom prst="rect">
            <a:avLst/>
          </a:prstGeom>
          <a:noFill/>
          <a:ln>
            <a:noFill/>
          </a:ln>
        </p:spPr>
      </p:pic>
      <p:sp>
        <p:nvSpPr>
          <p:cNvPr id="256" name="Google Shape;256;p54"/>
          <p:cNvSpPr txBox="1">
            <a:spLocks noGrp="1"/>
          </p:cNvSpPr>
          <p:nvPr>
            <p:ph type="body" idx="3"/>
          </p:nvPr>
        </p:nvSpPr>
        <p:spPr>
          <a:xfrm>
            <a:off x="381000" y="1447800"/>
            <a:ext cx="8475300" cy="4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33006F"/>
              </a:buClr>
              <a:buSzPts val="1400"/>
              <a:buFont typeface="Arial"/>
              <a:buNone/>
              <a:defRPr sz="24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7" name="Google Shape;257;p54"/>
          <p:cNvPicPr preferRelativeResize="0"/>
          <p:nvPr/>
        </p:nvPicPr>
        <p:blipFill rotWithShape="1">
          <a:blip r:embed="rId3">
            <a:alphaModFix/>
          </a:blip>
          <a:srcRect/>
          <a:stretch/>
        </p:blipFill>
        <p:spPr>
          <a:xfrm>
            <a:off x="4141089" y="6196733"/>
            <a:ext cx="4669149" cy="50592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58"/>
        <p:cNvGrpSpPr/>
        <p:nvPr/>
      </p:nvGrpSpPr>
      <p:grpSpPr>
        <a:xfrm>
          <a:off x="0" y="0"/>
          <a:ext cx="0" cy="0"/>
          <a:chOff x="0" y="0"/>
          <a:chExt cx="0" cy="0"/>
        </a:xfrm>
      </p:grpSpPr>
      <p:sp>
        <p:nvSpPr>
          <p:cNvPr id="259" name="Google Shape;259;p55"/>
          <p:cNvSpPr>
            <a:spLocks noGrp="1"/>
          </p:cNvSpPr>
          <p:nvPr>
            <p:ph type="chart" idx="2"/>
          </p:nvPr>
        </p:nvSpPr>
        <p:spPr>
          <a:xfrm>
            <a:off x="355903" y="1447800"/>
            <a:ext cx="8432400" cy="47211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999999"/>
              </a:buClr>
              <a:buSzPts val="1400"/>
              <a:buFont typeface="Arial"/>
              <a:buNone/>
              <a:defRPr sz="2400" b="0" i="0" u="none" strike="noStrike" cap="none">
                <a:solidFill>
                  <a:srgbClr val="999999"/>
                </a:solidFill>
                <a:latin typeface="Open Sans"/>
                <a:ea typeface="Open Sans"/>
                <a:cs typeface="Open Sans"/>
                <a:sym typeface="Open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Google Shape;260;p55"/>
          <p:cNvSpPr txBox="1">
            <a:spLocks noGrp="1"/>
          </p:cNvSpPr>
          <p:nvPr>
            <p:ph type="body" idx="1"/>
          </p:nvPr>
        </p:nvSpPr>
        <p:spPr>
          <a:xfrm>
            <a:off x="355903" y="371510"/>
            <a:ext cx="8500500" cy="992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1" name="Google Shape;261;p55"/>
          <p:cNvPicPr preferRelativeResize="0"/>
          <p:nvPr/>
        </p:nvPicPr>
        <p:blipFill rotWithShape="1">
          <a:blip r:embed="rId2">
            <a:alphaModFix/>
          </a:blip>
          <a:srcRect/>
          <a:stretch/>
        </p:blipFill>
        <p:spPr>
          <a:xfrm>
            <a:off x="457200" y="914400"/>
            <a:ext cx="1103781" cy="96362"/>
          </a:xfrm>
          <a:prstGeom prst="rect">
            <a:avLst/>
          </a:prstGeom>
          <a:noFill/>
          <a:ln>
            <a:noFill/>
          </a:ln>
        </p:spPr>
      </p:pic>
      <p:pic>
        <p:nvPicPr>
          <p:cNvPr id="262" name="Google Shape;262;p55"/>
          <p:cNvPicPr preferRelativeResize="0"/>
          <p:nvPr/>
        </p:nvPicPr>
        <p:blipFill rotWithShape="1">
          <a:blip r:embed="rId3">
            <a:alphaModFix/>
          </a:blip>
          <a:srcRect/>
          <a:stretch/>
        </p:blipFill>
        <p:spPr>
          <a:xfrm>
            <a:off x="2771775" y="3171825"/>
            <a:ext cx="3600450" cy="514350"/>
          </a:xfrm>
          <a:prstGeom prst="rect">
            <a:avLst/>
          </a:prstGeom>
          <a:noFill/>
          <a:ln>
            <a:noFill/>
          </a:ln>
        </p:spPr>
      </p:pic>
      <p:pic>
        <p:nvPicPr>
          <p:cNvPr id="263" name="Google Shape;263;p55"/>
          <p:cNvPicPr preferRelativeResize="0"/>
          <p:nvPr/>
        </p:nvPicPr>
        <p:blipFill rotWithShape="1">
          <a:blip r:embed="rId4">
            <a:alphaModFix/>
          </a:blip>
          <a:srcRect/>
          <a:stretch/>
        </p:blipFill>
        <p:spPr>
          <a:xfrm>
            <a:off x="4141089" y="6196733"/>
            <a:ext cx="4669149" cy="50592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secHead">
  <p:cSld name="SECTION_HEADER">
    <p:spTree>
      <p:nvGrpSpPr>
        <p:cNvPr id="1" name="Shape 268"/>
        <p:cNvGrpSpPr/>
        <p:nvPr/>
      </p:nvGrpSpPr>
      <p:grpSpPr>
        <a:xfrm>
          <a:off x="0" y="0"/>
          <a:ext cx="0" cy="0"/>
          <a:chOff x="0" y="0"/>
          <a:chExt cx="0" cy="0"/>
        </a:xfrm>
      </p:grpSpPr>
      <p:sp>
        <p:nvSpPr>
          <p:cNvPr id="269" name="Google Shape;269;p57"/>
          <p:cNvSpPr/>
          <p:nvPr/>
        </p:nvSpPr>
        <p:spPr>
          <a:xfrm>
            <a:off x="6477000" y="219722"/>
            <a:ext cx="2438400" cy="6409677"/>
          </a:xfrm>
          <a:custGeom>
            <a:avLst/>
            <a:gdLst/>
            <a:ahLst/>
            <a:cxnLst/>
            <a:rect l="l" t="t" r="r" b="b"/>
            <a:pathLst>
              <a:path w="2438400" h="6409677" extrusionOk="0">
                <a:moveTo>
                  <a:pt x="1544714" y="0"/>
                </a:moveTo>
                <a:lnTo>
                  <a:pt x="2438400" y="8877"/>
                </a:lnTo>
                <a:lnTo>
                  <a:pt x="2438400" y="6409677"/>
                </a:lnTo>
                <a:lnTo>
                  <a:pt x="0" y="6409677"/>
                </a:lnTo>
                <a:lnTo>
                  <a:pt x="154471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0" name="Google Shape;270;p57"/>
          <p:cNvSpPr txBox="1">
            <a:spLocks noGrp="1"/>
          </p:cNvSpPr>
          <p:nvPr>
            <p:ph type="title"/>
          </p:nvPr>
        </p:nvSpPr>
        <p:spPr>
          <a:xfrm>
            <a:off x="722313" y="3289300"/>
            <a:ext cx="5830800" cy="1362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1" name="Google Shape;271;p57"/>
          <p:cNvSpPr txBox="1">
            <a:spLocks noGrp="1"/>
          </p:cNvSpPr>
          <p:nvPr>
            <p:ph type="body" idx="1"/>
          </p:nvPr>
        </p:nvSpPr>
        <p:spPr>
          <a:xfrm>
            <a:off x="722313" y="4660900"/>
            <a:ext cx="5297400" cy="6732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4C4C51"/>
              </a:buClr>
              <a:buSzPts val="2400"/>
              <a:buFont typeface="Arial"/>
              <a:buNone/>
              <a:defRPr sz="2400" b="0" i="0" u="none" strike="noStrike" cap="none">
                <a:solidFill>
                  <a:srgbClr val="4C4C51"/>
                </a:solidFill>
                <a:latin typeface="Calibri"/>
                <a:ea typeface="Calibri"/>
                <a:cs typeface="Calibri"/>
                <a:sym typeface="Calibri"/>
              </a:defRPr>
            </a:lvl1pPr>
            <a:lvl2pPr marL="914400" marR="0" lvl="1" indent="-228600" algn="l" rtl="0">
              <a:spcBef>
                <a:spcPts val="360"/>
              </a:spcBef>
              <a:spcAft>
                <a:spcPts val="0"/>
              </a:spcAft>
              <a:buClr>
                <a:srgbClr val="898989"/>
              </a:buClr>
              <a:buSzPts val="1800"/>
              <a:buFont typeface="Arial"/>
              <a:buNone/>
              <a:defRPr sz="1800" b="0" i="0" u="none" strike="noStrike" cap="none">
                <a:solidFill>
                  <a:srgbClr val="898989"/>
                </a:solidFill>
                <a:latin typeface="Calibri"/>
                <a:ea typeface="Calibri"/>
                <a:cs typeface="Calibri"/>
                <a:sym typeface="Calibri"/>
              </a:defRPr>
            </a:lvl2pPr>
            <a:lvl3pPr marL="1371600" marR="0" lvl="2" indent="-228600" algn="l" rtl="0">
              <a:spcBef>
                <a:spcPts val="320"/>
              </a:spcBef>
              <a:spcAft>
                <a:spcPts val="0"/>
              </a:spcAft>
              <a:buClr>
                <a:srgbClr val="898989"/>
              </a:buClr>
              <a:buSzPts val="1600"/>
              <a:buFont typeface="Arial"/>
              <a:buNone/>
              <a:defRPr sz="1600" b="0" i="0" u="none" strike="noStrike" cap="none">
                <a:solidFill>
                  <a:srgbClr val="898989"/>
                </a:solidFill>
                <a:latin typeface="Calibri"/>
                <a:ea typeface="Calibri"/>
                <a:cs typeface="Calibri"/>
                <a:sym typeface="Calibri"/>
              </a:defRPr>
            </a:lvl3pPr>
            <a:lvl4pPr marL="1828800" marR="0" lvl="3"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4pPr>
            <a:lvl5pPr marL="2286000" marR="0" lvl="4"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5pPr>
            <a:lvl6pPr marL="2743200" marR="0" lvl="5"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6pPr>
            <a:lvl7pPr marL="3200400" marR="0" lvl="6"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7pPr>
            <a:lvl8pPr marL="3657600" marR="0" lvl="7"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8pPr>
            <a:lvl9pPr marL="4114800" marR="0" lvl="8"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9pPr>
          </a:lstStyle>
          <a:p>
            <a:endParaRPr/>
          </a:p>
        </p:txBody>
      </p:sp>
      <p:sp>
        <p:nvSpPr>
          <p:cNvPr id="272" name="Google Shape;272;p57"/>
          <p:cNvSpPr txBox="1">
            <a:spLocks noGrp="1"/>
          </p:cNvSpPr>
          <p:nvPr>
            <p:ph type="dt" idx="10"/>
          </p:nvPr>
        </p:nvSpPr>
        <p:spPr>
          <a:xfrm>
            <a:off x="685800" y="5638800"/>
            <a:ext cx="2743200" cy="244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4C4C5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3" name="Google Shape;273;p5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4" name="Google Shape;274;p57"/>
          <p:cNvPicPr preferRelativeResize="0"/>
          <p:nvPr/>
        </p:nvPicPr>
        <p:blipFill rotWithShape="1">
          <a:blip r:embed="rId2">
            <a:alphaModFix/>
          </a:blip>
          <a:srcRect/>
          <a:stretch/>
        </p:blipFill>
        <p:spPr>
          <a:xfrm>
            <a:off x="7391399" y="4951476"/>
            <a:ext cx="1600201" cy="1077469"/>
          </a:xfrm>
          <a:prstGeom prst="rect">
            <a:avLst/>
          </a:prstGeom>
          <a:noFill/>
          <a:ln>
            <a:noFill/>
          </a:ln>
        </p:spPr>
      </p:pic>
      <p:pic>
        <p:nvPicPr>
          <p:cNvPr id="275" name="Google Shape;275;p57"/>
          <p:cNvPicPr preferRelativeResize="0"/>
          <p:nvPr/>
        </p:nvPicPr>
        <p:blipFill rotWithShape="1">
          <a:blip r:embed="rId3">
            <a:alphaModFix/>
          </a:blip>
          <a:srcRect/>
          <a:stretch/>
        </p:blipFill>
        <p:spPr>
          <a:xfrm>
            <a:off x="677662" y="838200"/>
            <a:ext cx="2141737" cy="58588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2"/>
        </a:solidFill>
        <a:effectLst/>
      </p:bgPr>
    </p:bg>
    <p:spTree>
      <p:nvGrpSpPr>
        <p:cNvPr id="1" name="Shape 276"/>
        <p:cNvGrpSpPr/>
        <p:nvPr/>
      </p:nvGrpSpPr>
      <p:grpSpPr>
        <a:xfrm>
          <a:off x="0" y="0"/>
          <a:ext cx="0" cy="0"/>
          <a:chOff x="0" y="0"/>
          <a:chExt cx="0" cy="0"/>
        </a:xfrm>
      </p:grpSpPr>
      <p:sp>
        <p:nvSpPr>
          <p:cNvPr id="277" name="Google Shape;277;p58"/>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9" name="Google Shape;279;p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0" name="Google Shape;280;p58"/>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281" name="Google Shape;281;p5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82" name="Google Shape;282;p58"/>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3" name="Google Shape;283;p58"/>
          <p:cNvSpPr txBox="1">
            <a:spLocks noGrp="1"/>
          </p:cNvSpPr>
          <p:nvPr>
            <p:ph type="sldNum" idx="12"/>
          </p:nvPr>
        </p:nvSpPr>
        <p:spPr>
          <a:xfrm>
            <a:off x="93214" y="6427434"/>
            <a:ext cx="4047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Gray Section Header">
  <p:cSld name="Gray Section Header">
    <p:bg>
      <p:bgPr>
        <a:solidFill>
          <a:srgbClr val="C4C4C4"/>
        </a:solidFill>
        <a:effectLst/>
      </p:bgPr>
    </p:bg>
    <p:spTree>
      <p:nvGrpSpPr>
        <p:cNvPr id="1" name="Shape 284"/>
        <p:cNvGrpSpPr/>
        <p:nvPr/>
      </p:nvGrpSpPr>
      <p:grpSpPr>
        <a:xfrm>
          <a:off x="0" y="0"/>
          <a:ext cx="0" cy="0"/>
          <a:chOff x="0" y="0"/>
          <a:chExt cx="0" cy="0"/>
        </a:xfrm>
      </p:grpSpPr>
      <p:sp>
        <p:nvSpPr>
          <p:cNvPr id="285" name="Google Shape;285;p59"/>
          <p:cNvSpPr/>
          <p:nvPr/>
        </p:nvSpPr>
        <p:spPr>
          <a:xfrm>
            <a:off x="0" y="2438400"/>
            <a:ext cx="8378381" cy="1525524"/>
          </a:xfrm>
          <a:custGeom>
            <a:avLst/>
            <a:gdLst/>
            <a:ahLst/>
            <a:cxnLst/>
            <a:rect l="l" t="t" r="r" b="b"/>
            <a:pathLst>
              <a:path w="7848600" h="1676400" extrusionOk="0">
                <a:moveTo>
                  <a:pt x="0" y="0"/>
                </a:moveTo>
                <a:lnTo>
                  <a:pt x="7848600" y="0"/>
                </a:lnTo>
                <a:lnTo>
                  <a:pt x="7200530" y="1667522"/>
                </a:lnTo>
                <a:lnTo>
                  <a:pt x="0" y="16764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6" name="Google Shape;286;p59"/>
          <p:cNvSpPr txBox="1">
            <a:spLocks noGrp="1"/>
          </p:cNvSpPr>
          <p:nvPr>
            <p:ph type="subTitle" idx="1"/>
          </p:nvPr>
        </p:nvSpPr>
        <p:spPr>
          <a:xfrm>
            <a:off x="228600" y="4265676"/>
            <a:ext cx="7391400" cy="685800"/>
          </a:xfrm>
          <a:prstGeom prst="rect">
            <a:avLst/>
          </a:prstGeom>
          <a:noFill/>
          <a:ln>
            <a:noFill/>
          </a:ln>
        </p:spPr>
        <p:txBody>
          <a:bodyPr spcFirstLastPara="1" wrap="square" lIns="91425" tIns="45700" rIns="91425" bIns="45700" anchor="t" anchorCtr="0"/>
          <a:lstStyle>
            <a:lvl1pPr marR="0" lvl="0" algn="l" rtl="0">
              <a:spcBef>
                <a:spcPts val="560"/>
              </a:spcBef>
              <a:spcAft>
                <a:spcPts val="0"/>
              </a:spcAft>
              <a:buClr>
                <a:srgbClr val="2A2A2D"/>
              </a:buClr>
              <a:buSzPts val="2800"/>
              <a:buFont typeface="Arial"/>
              <a:buNone/>
              <a:defRPr sz="2800" b="0" i="0" u="none" strike="noStrike" cap="none">
                <a:solidFill>
                  <a:srgbClr val="2A2A2D"/>
                </a:solidFill>
                <a:latin typeface="Calibri"/>
                <a:ea typeface="Calibri"/>
                <a:cs typeface="Calibri"/>
                <a:sym typeface="Calibri"/>
              </a:defRPr>
            </a:lvl1pPr>
            <a:lvl2pPr marR="0" lvl="1" algn="ctr" rtl="0">
              <a:spcBef>
                <a:spcPts val="560"/>
              </a:spcBef>
              <a:spcAft>
                <a:spcPts val="0"/>
              </a:spcAft>
              <a:buClr>
                <a:srgbClr val="898989"/>
              </a:buClr>
              <a:buSzPts val="2800"/>
              <a:buFont typeface="Arial"/>
              <a:buNone/>
              <a:defRPr sz="2800" b="0" i="0" u="none" strike="noStrike" cap="none">
                <a:solidFill>
                  <a:srgbClr val="898989"/>
                </a:solidFill>
                <a:latin typeface="Calibri"/>
                <a:ea typeface="Calibri"/>
                <a:cs typeface="Calibri"/>
                <a:sym typeface="Calibri"/>
              </a:defRPr>
            </a:lvl2pPr>
            <a:lvl3pPr marR="0" lvl="2" algn="ctr" rtl="0">
              <a:spcBef>
                <a:spcPts val="480"/>
              </a:spcBef>
              <a:spcAft>
                <a:spcPts val="0"/>
              </a:spcAft>
              <a:buClr>
                <a:srgbClr val="898989"/>
              </a:buClr>
              <a:buSzPts val="2400"/>
              <a:buFont typeface="Arial"/>
              <a:buNone/>
              <a:defRPr sz="2400" b="0" i="0" u="none" strike="noStrike" cap="none">
                <a:solidFill>
                  <a:srgbClr val="898989"/>
                </a:solidFill>
                <a:latin typeface="Calibri"/>
                <a:ea typeface="Calibri"/>
                <a:cs typeface="Calibri"/>
                <a:sym typeface="Calibri"/>
              </a:defRPr>
            </a:lvl3pPr>
            <a:lvl4pPr marR="0" lvl="3"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4pPr>
            <a:lvl5pPr marR="0" lvl="4"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5pPr>
            <a:lvl6pPr marR="0" lvl="5"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6pPr>
            <a:lvl7pPr marR="0" lvl="6"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7pPr>
            <a:lvl8pPr marR="0" lvl="7"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8pPr>
            <a:lvl9pPr marR="0" lvl="8"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9pPr>
          </a:lstStyle>
          <a:p>
            <a:endParaRPr/>
          </a:p>
        </p:txBody>
      </p:sp>
      <p:sp>
        <p:nvSpPr>
          <p:cNvPr id="287" name="Google Shape;287;p59"/>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88" name="Google Shape;288;p59"/>
          <p:cNvSpPr txBox="1">
            <a:spLocks noGrp="1"/>
          </p:cNvSpPr>
          <p:nvPr>
            <p:ph type="title"/>
          </p:nvPr>
        </p:nvSpPr>
        <p:spPr>
          <a:xfrm>
            <a:off x="228600" y="2438400"/>
            <a:ext cx="7391400" cy="1524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5400"/>
              <a:buFont typeface="Arial Black"/>
              <a:buNone/>
              <a:defRPr sz="5400" b="1" i="0" u="none" strike="noStrike" cap="none">
                <a:solidFill>
                  <a:schemeClr val="lt2"/>
                </a:solidFill>
                <a:latin typeface="Arial Black"/>
                <a:ea typeface="Arial Black"/>
                <a:cs typeface="Arial Black"/>
                <a:sym typeface="Arial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bg>
      <p:bgPr>
        <a:solidFill>
          <a:schemeClr val="lt2"/>
        </a:solidFill>
        <a:effectLst/>
      </p:bgPr>
    </p:bg>
    <p:spTree>
      <p:nvGrpSpPr>
        <p:cNvPr id="1" name="Shape 289"/>
        <p:cNvGrpSpPr/>
        <p:nvPr/>
      </p:nvGrpSpPr>
      <p:grpSpPr>
        <a:xfrm>
          <a:off x="0" y="0"/>
          <a:ext cx="0" cy="0"/>
          <a:chOff x="0" y="0"/>
          <a:chExt cx="0" cy="0"/>
        </a:xfrm>
      </p:grpSpPr>
      <p:sp>
        <p:nvSpPr>
          <p:cNvPr id="290" name="Google Shape;290;p60"/>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1" name="Google Shape;291;p60"/>
          <p:cNvSpPr txBox="1">
            <a:spLocks noGrp="1"/>
          </p:cNvSpPr>
          <p:nvPr>
            <p:ph type="title"/>
          </p:nvPr>
        </p:nvSpPr>
        <p:spPr>
          <a:xfrm>
            <a:off x="457200" y="274637"/>
            <a:ext cx="8229600" cy="8685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92" name="Google Shape;292;p60"/>
          <p:cNvSpPr txBox="1">
            <a:spLocks noGrp="1"/>
          </p:cNvSpPr>
          <p:nvPr>
            <p:ph type="body" idx="1"/>
          </p:nvPr>
        </p:nvSpPr>
        <p:spPr>
          <a:xfrm>
            <a:off x="457200" y="1981200"/>
            <a:ext cx="8229600" cy="4145100"/>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3" name="Google Shape;293;p60"/>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294" name="Google Shape;294;p60"/>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95" name="Google Shape;295;p60"/>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60"/>
          <p:cNvSpPr txBox="1">
            <a:spLocks noGrp="1"/>
          </p:cNvSpPr>
          <p:nvPr>
            <p:ph type="sldNum" idx="12"/>
          </p:nvPr>
        </p:nvSpPr>
        <p:spPr>
          <a:xfrm>
            <a:off x="93214" y="6427434"/>
            <a:ext cx="4047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97" name="Google Shape;297;p60"/>
          <p:cNvSpPr txBox="1">
            <a:spLocks noGrp="1"/>
          </p:cNvSpPr>
          <p:nvPr>
            <p:ph type="body" idx="2"/>
          </p:nvPr>
        </p:nvSpPr>
        <p:spPr>
          <a:xfrm>
            <a:off x="457200" y="1143000"/>
            <a:ext cx="8229600" cy="533400"/>
          </a:xfrm>
          <a:prstGeom prst="rect">
            <a:avLst/>
          </a:prstGeom>
          <a:noFill/>
          <a:ln>
            <a:noFill/>
          </a:ln>
        </p:spPr>
        <p:txBody>
          <a:bodyPr spcFirstLastPara="1" wrap="square" lIns="91425" tIns="45700" rIns="91425" bIns="45700" anchor="t" anchorCtr="0"/>
          <a:lstStyle>
            <a:lvl1pPr marL="457200" marR="0" lvl="0" indent="-22860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Title">
  <p:cSld name="Content with Title">
    <p:spTree>
      <p:nvGrpSpPr>
        <p:cNvPr id="1" name="Shape 298"/>
        <p:cNvGrpSpPr/>
        <p:nvPr/>
      </p:nvGrpSpPr>
      <p:grpSpPr>
        <a:xfrm>
          <a:off x="0" y="0"/>
          <a:ext cx="0" cy="0"/>
          <a:chOff x="0" y="0"/>
          <a:chExt cx="0" cy="0"/>
        </a:xfrm>
      </p:grpSpPr>
      <p:sp>
        <p:nvSpPr>
          <p:cNvPr id="299" name="Google Shape;299;p61"/>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0" name="Google Shape;300;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1" name="Google Shape;301;p61"/>
          <p:cNvSpPr txBox="1">
            <a:spLocks noGrp="1"/>
          </p:cNvSpPr>
          <p:nvPr>
            <p:ph type="body" idx="1"/>
          </p:nvPr>
        </p:nvSpPr>
        <p:spPr>
          <a:xfrm>
            <a:off x="457200" y="1535113"/>
            <a:ext cx="82296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02" name="Google Shape;302;p61"/>
          <p:cNvSpPr txBox="1">
            <a:spLocks noGrp="1"/>
          </p:cNvSpPr>
          <p:nvPr>
            <p:ph type="body" idx="2"/>
          </p:nvPr>
        </p:nvSpPr>
        <p:spPr>
          <a:xfrm>
            <a:off x="457200" y="2174875"/>
            <a:ext cx="82296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303" name="Google Shape;303;p61"/>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04" name="Google Shape;304;p61"/>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05" name="Google Shape;305;p61"/>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06" name="Google Shape;306;p61"/>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nstructors and Thank you">
  <p:cSld name="Instructors and Thank you">
    <p:spTree>
      <p:nvGrpSpPr>
        <p:cNvPr id="1" name="Shape 307"/>
        <p:cNvGrpSpPr/>
        <p:nvPr/>
      </p:nvGrpSpPr>
      <p:grpSpPr>
        <a:xfrm>
          <a:off x="0" y="0"/>
          <a:ext cx="0" cy="0"/>
          <a:chOff x="0" y="0"/>
          <a:chExt cx="0" cy="0"/>
        </a:xfrm>
      </p:grpSpPr>
      <p:sp>
        <p:nvSpPr>
          <p:cNvPr id="308" name="Google Shape;308;p62"/>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9" name="Google Shape;309;p62"/>
          <p:cNvSpPr txBox="1">
            <a:spLocks noGrp="1"/>
          </p:cNvSpPr>
          <p:nvPr>
            <p:ph type="title"/>
          </p:nvPr>
        </p:nvSpPr>
        <p:spPr>
          <a:xfrm>
            <a:off x="457200" y="144780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0" name="Google Shape;310;p62"/>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11" name="Google Shape;311;p62"/>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12" name="Google Shape;312;p6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13" name="Google Shape;313;p62"/>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4" name="Google Shape;314;p62"/>
          <p:cNvSpPr txBox="1">
            <a:spLocks noGrp="1"/>
          </p:cNvSpPr>
          <p:nvPr>
            <p:ph type="body" idx="1"/>
          </p:nvPr>
        </p:nvSpPr>
        <p:spPr>
          <a:xfrm>
            <a:off x="838200" y="2819400"/>
            <a:ext cx="7543800" cy="2743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 Content" type="twoObj">
  <p:cSld name="TWO_OBJECTS">
    <p:spTree>
      <p:nvGrpSpPr>
        <p:cNvPr id="1" name="Shape 315"/>
        <p:cNvGrpSpPr/>
        <p:nvPr/>
      </p:nvGrpSpPr>
      <p:grpSpPr>
        <a:xfrm>
          <a:off x="0" y="0"/>
          <a:ext cx="0" cy="0"/>
          <a:chOff x="0" y="0"/>
          <a:chExt cx="0" cy="0"/>
        </a:xfrm>
      </p:grpSpPr>
      <p:sp>
        <p:nvSpPr>
          <p:cNvPr id="316" name="Google Shape;316;p63"/>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7" name="Google Shape;317;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8" name="Google Shape;318;p63"/>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63"/>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20" name="Google Shape;320;p63"/>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21" name="Google Shape;321;p63"/>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22" name="Google Shape;322;p63"/>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23" name="Google Shape;323;p63"/>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 stacked content">
  <p:cSld name="2 stacked content">
    <p:spTree>
      <p:nvGrpSpPr>
        <p:cNvPr id="1" name="Shape 324"/>
        <p:cNvGrpSpPr/>
        <p:nvPr/>
      </p:nvGrpSpPr>
      <p:grpSpPr>
        <a:xfrm>
          <a:off x="0" y="0"/>
          <a:ext cx="0" cy="0"/>
          <a:chOff x="0" y="0"/>
          <a:chExt cx="0" cy="0"/>
        </a:xfrm>
      </p:grpSpPr>
      <p:sp>
        <p:nvSpPr>
          <p:cNvPr id="325" name="Google Shape;325;p64"/>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6" name="Google Shape;326;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7" name="Google Shape;327;p64"/>
          <p:cNvSpPr txBox="1">
            <a:spLocks noGrp="1"/>
          </p:cNvSpPr>
          <p:nvPr>
            <p:ph type="body" idx="1"/>
          </p:nvPr>
        </p:nvSpPr>
        <p:spPr>
          <a:xfrm>
            <a:off x="457200" y="1600201"/>
            <a:ext cx="8229600" cy="21336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64"/>
          <p:cNvSpPr txBox="1">
            <a:spLocks noGrp="1"/>
          </p:cNvSpPr>
          <p:nvPr>
            <p:ph type="body" idx="2"/>
          </p:nvPr>
        </p:nvSpPr>
        <p:spPr>
          <a:xfrm>
            <a:off x="457200" y="3733801"/>
            <a:ext cx="8229600" cy="23925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29" name="Google Shape;329;p64"/>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30" name="Google Shape;330;p64"/>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31" name="Google Shape;331;p64"/>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32" name="Google Shape;332;p64"/>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 Content with Titles" type="twoTxTwoObj">
  <p:cSld name="TWO_OBJECTS_WITH_TEXT">
    <p:spTree>
      <p:nvGrpSpPr>
        <p:cNvPr id="1" name="Shape 333"/>
        <p:cNvGrpSpPr/>
        <p:nvPr/>
      </p:nvGrpSpPr>
      <p:grpSpPr>
        <a:xfrm>
          <a:off x="0" y="0"/>
          <a:ext cx="0" cy="0"/>
          <a:chOff x="0" y="0"/>
          <a:chExt cx="0" cy="0"/>
        </a:xfrm>
      </p:grpSpPr>
      <p:sp>
        <p:nvSpPr>
          <p:cNvPr id="334" name="Google Shape;334;p65"/>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5" name="Google Shape;335;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6" name="Google Shape;336;p65"/>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7" name="Google Shape;337;p65"/>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38" name="Google Shape;338;p65"/>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9" name="Google Shape;339;p65"/>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340" name="Google Shape;340;p65"/>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41" name="Google Shape;341;p65"/>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42" name="Google Shape;342;p65"/>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43" name="Google Shape;343;p65"/>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stacked content with Titles">
  <p:cSld name="Two stacked content with Titles">
    <p:spTree>
      <p:nvGrpSpPr>
        <p:cNvPr id="1" name="Shape 344"/>
        <p:cNvGrpSpPr/>
        <p:nvPr/>
      </p:nvGrpSpPr>
      <p:grpSpPr>
        <a:xfrm>
          <a:off x="0" y="0"/>
          <a:ext cx="0" cy="0"/>
          <a:chOff x="0" y="0"/>
          <a:chExt cx="0" cy="0"/>
        </a:xfrm>
      </p:grpSpPr>
      <p:sp>
        <p:nvSpPr>
          <p:cNvPr id="345" name="Google Shape;345;p66"/>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6" name="Google Shape;346;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7" name="Google Shape;347;p66"/>
          <p:cNvSpPr txBox="1">
            <a:spLocks noGrp="1"/>
          </p:cNvSpPr>
          <p:nvPr>
            <p:ph type="body" idx="1"/>
          </p:nvPr>
        </p:nvSpPr>
        <p:spPr>
          <a:xfrm>
            <a:off x="457200" y="1535113"/>
            <a:ext cx="82296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48" name="Google Shape;348;p66"/>
          <p:cNvSpPr txBox="1">
            <a:spLocks noGrp="1"/>
          </p:cNvSpPr>
          <p:nvPr>
            <p:ph type="body" idx="2"/>
          </p:nvPr>
        </p:nvSpPr>
        <p:spPr>
          <a:xfrm>
            <a:off x="457200" y="2209790"/>
            <a:ext cx="8229600" cy="1600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9" name="Google Shape;349;p66"/>
          <p:cNvSpPr txBox="1">
            <a:spLocks noGrp="1"/>
          </p:cNvSpPr>
          <p:nvPr>
            <p:ph type="body" idx="3"/>
          </p:nvPr>
        </p:nvSpPr>
        <p:spPr>
          <a:xfrm>
            <a:off x="457200" y="3968769"/>
            <a:ext cx="82296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0" name="Google Shape;350;p66"/>
          <p:cNvSpPr txBox="1">
            <a:spLocks noGrp="1"/>
          </p:cNvSpPr>
          <p:nvPr>
            <p:ph type="body" idx="4"/>
          </p:nvPr>
        </p:nvSpPr>
        <p:spPr>
          <a:xfrm>
            <a:off x="455613" y="4654560"/>
            <a:ext cx="8231100" cy="16350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351" name="Google Shape;351;p66"/>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52" name="Google Shape;352;p66"/>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53" name="Google Shape;353;p66"/>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54" name="Google Shape;354;p66"/>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5"/>
        <p:cNvGrpSpPr/>
        <p:nvPr/>
      </p:nvGrpSpPr>
      <p:grpSpPr>
        <a:xfrm>
          <a:off x="0" y="0"/>
          <a:ext cx="0" cy="0"/>
          <a:chOff x="0" y="0"/>
          <a:chExt cx="0" cy="0"/>
        </a:xfrm>
      </p:grpSpPr>
      <p:sp>
        <p:nvSpPr>
          <p:cNvPr id="356" name="Google Shape;356;p67"/>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7" name="Google Shape;357;p67"/>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8" name="Google Shape;358;p67"/>
          <p:cNvSpPr txBox="1">
            <a:spLocks noGrp="1"/>
          </p:cNvSpPr>
          <p:nvPr>
            <p:ph type="body" idx="1"/>
          </p:nvPr>
        </p:nvSpPr>
        <p:spPr>
          <a:xfrm>
            <a:off x="3575050" y="1435100"/>
            <a:ext cx="5111700" cy="4691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9" name="Google Shape;359;p67"/>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360" name="Google Shape;360;p67"/>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61" name="Google Shape;361;p67"/>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62" name="Google Shape;362;p6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63" name="Google Shape;363;p67"/>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4"/>
        <p:cNvGrpSpPr/>
        <p:nvPr/>
      </p:nvGrpSpPr>
      <p:grpSpPr>
        <a:xfrm>
          <a:off x="0" y="0"/>
          <a:ext cx="0" cy="0"/>
          <a:chOff x="0" y="0"/>
          <a:chExt cx="0" cy="0"/>
        </a:xfrm>
      </p:grpSpPr>
      <p:sp>
        <p:nvSpPr>
          <p:cNvPr id="365" name="Google Shape;365;p68"/>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6" name="Google Shape;366;p68"/>
          <p:cNvSpPr txBox="1">
            <a:spLocks noGrp="1"/>
          </p:cNvSpPr>
          <p:nvPr>
            <p:ph type="title"/>
          </p:nvPr>
        </p:nvSpPr>
        <p:spPr>
          <a:xfrm>
            <a:off x="1792288" y="4800600"/>
            <a:ext cx="5486400" cy="566700"/>
          </a:xfrm>
          <a:prstGeom prst="rect">
            <a:avLst/>
          </a:prstGeom>
          <a:solidFill>
            <a:srgbClr val="260053"/>
          </a:solidFill>
          <a:ln>
            <a:noFill/>
          </a:ln>
        </p:spPr>
        <p:txBody>
          <a:bodyPr spcFirstLastPara="1" wrap="square" lIns="91425" tIns="45700" rIns="91425" bIns="45700" anchor="b" anchorCtr="0"/>
          <a:lstStyle>
            <a:lvl1pPr marR="0" lvl="0" algn="l" rtl="0">
              <a:spcBef>
                <a:spcPts val="0"/>
              </a:spcBef>
              <a:spcAft>
                <a:spcPts val="0"/>
              </a:spcAft>
              <a:buClr>
                <a:schemeClr val="lt2"/>
              </a:buClr>
              <a:buSzPts val="2000"/>
              <a:buFont typeface="Calibri"/>
              <a:buNone/>
              <a:defRPr sz="2000" b="1" i="0" u="none" strike="noStrike" cap="none">
                <a:solidFill>
                  <a:schemeClr val="lt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7" name="Google Shape;367;p6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8" name="Google Shape;368;p68"/>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4C4C51"/>
              </a:buClr>
              <a:buSzPts val="1400"/>
              <a:buFont typeface="Arial"/>
              <a:buNone/>
              <a:defRPr sz="1400" b="0" i="0" u="none" strike="noStrike" cap="none">
                <a:solidFill>
                  <a:srgbClr val="4C4C5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369" name="Google Shape;369;p68"/>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70" name="Google Shape;370;p6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71" name="Google Shape;371;p68"/>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72" name="Google Shape;372;p68"/>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ized content and logos">
  <p:cSld name="Sized content and logos">
    <p:bg>
      <p:bgPr>
        <a:solidFill>
          <a:schemeClr val="lt2"/>
        </a:solidFill>
        <a:effectLst/>
      </p:bgPr>
    </p:bg>
    <p:spTree>
      <p:nvGrpSpPr>
        <p:cNvPr id="1" name="Shape 373"/>
        <p:cNvGrpSpPr/>
        <p:nvPr/>
      </p:nvGrpSpPr>
      <p:grpSpPr>
        <a:xfrm>
          <a:off x="0" y="0"/>
          <a:ext cx="0" cy="0"/>
          <a:chOff x="0" y="0"/>
          <a:chExt cx="0" cy="0"/>
        </a:xfrm>
      </p:grpSpPr>
      <p:sp>
        <p:nvSpPr>
          <p:cNvPr id="374" name="Google Shape;374;p69"/>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5" name="Google Shape;375;p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6" name="Google Shape;376;p69"/>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77" name="Google Shape;377;p69"/>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78" name="Google Shape;378;p69"/>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9" name="Google Shape;379;p69"/>
          <p:cNvSpPr txBox="1">
            <a:spLocks noGrp="1"/>
          </p:cNvSpPr>
          <p:nvPr>
            <p:ph type="sldNum" idx="12"/>
          </p:nvPr>
        </p:nvSpPr>
        <p:spPr>
          <a:xfrm>
            <a:off x="93214" y="6427434"/>
            <a:ext cx="4047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ullscreen Content w/logos (gray)">
  <p:cSld name="Fullscreen Content w/logos (gray)">
    <p:spTree>
      <p:nvGrpSpPr>
        <p:cNvPr id="1" name="Shape 380"/>
        <p:cNvGrpSpPr/>
        <p:nvPr/>
      </p:nvGrpSpPr>
      <p:grpSpPr>
        <a:xfrm>
          <a:off x="0" y="0"/>
          <a:ext cx="0" cy="0"/>
          <a:chOff x="0" y="0"/>
          <a:chExt cx="0" cy="0"/>
        </a:xfrm>
      </p:grpSpPr>
      <p:sp>
        <p:nvSpPr>
          <p:cNvPr id="381" name="Google Shape;381;p70"/>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82" name="Google Shape;382;p70"/>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83" name="Google Shape;383;p70"/>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84" name="Google Shape;384;p70"/>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85" name="Google Shape;385;p70"/>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6" name="Google Shape;386;p70"/>
          <p:cNvSpPr txBox="1">
            <a:spLocks noGrp="1"/>
          </p:cNvSpPr>
          <p:nvPr>
            <p:ph type="body" idx="1"/>
          </p:nvPr>
        </p:nvSpPr>
        <p:spPr>
          <a:xfrm>
            <a:off x="128588" y="152400"/>
            <a:ext cx="8862900" cy="6091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ullscreen Content w/logos (white)">
  <p:cSld name="Fullscreen Content w/logos (white)">
    <p:spTree>
      <p:nvGrpSpPr>
        <p:cNvPr id="1" name="Shape 387"/>
        <p:cNvGrpSpPr/>
        <p:nvPr/>
      </p:nvGrpSpPr>
      <p:grpSpPr>
        <a:xfrm>
          <a:off x="0" y="0"/>
          <a:ext cx="0" cy="0"/>
          <a:chOff x="0" y="0"/>
          <a:chExt cx="0" cy="0"/>
        </a:xfrm>
      </p:grpSpPr>
      <p:pic>
        <p:nvPicPr>
          <p:cNvPr id="388" name="Google Shape;388;p71"/>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389" name="Google Shape;389;p71"/>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390" name="Google Shape;390;p71"/>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91" name="Google Shape;391;p71"/>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2" name="Google Shape;392;p71"/>
          <p:cNvSpPr txBox="1">
            <a:spLocks noGrp="1"/>
          </p:cNvSpPr>
          <p:nvPr>
            <p:ph type="body" idx="1"/>
          </p:nvPr>
        </p:nvSpPr>
        <p:spPr>
          <a:xfrm>
            <a:off x="128588" y="152400"/>
            <a:ext cx="8862900" cy="6091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Fullscreen Content Only (white)">
  <p:cSld name="Fullscreen Content Only (white)">
    <p:spTree>
      <p:nvGrpSpPr>
        <p:cNvPr id="1" name="Shape 393"/>
        <p:cNvGrpSpPr/>
        <p:nvPr/>
      </p:nvGrpSpPr>
      <p:grpSpPr>
        <a:xfrm>
          <a:off x="0" y="0"/>
          <a:ext cx="0" cy="0"/>
          <a:chOff x="0" y="0"/>
          <a:chExt cx="0" cy="0"/>
        </a:xfrm>
      </p:grpSpPr>
      <p:sp>
        <p:nvSpPr>
          <p:cNvPr id="394" name="Google Shape;394;p72"/>
          <p:cNvSpPr txBox="1">
            <a:spLocks noGrp="1"/>
          </p:cNvSpPr>
          <p:nvPr>
            <p:ph type="body" idx="1"/>
          </p:nvPr>
        </p:nvSpPr>
        <p:spPr>
          <a:xfrm>
            <a:off x="128588" y="152399"/>
            <a:ext cx="8862900" cy="6520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Logos" type="titleOnly">
  <p:cSld name="TITLE_ONLY">
    <p:spTree>
      <p:nvGrpSpPr>
        <p:cNvPr id="1" name="Shape 395"/>
        <p:cNvGrpSpPr/>
        <p:nvPr/>
      </p:nvGrpSpPr>
      <p:grpSpPr>
        <a:xfrm>
          <a:off x="0" y="0"/>
          <a:ext cx="0" cy="0"/>
          <a:chOff x="0" y="0"/>
          <a:chExt cx="0" cy="0"/>
        </a:xfrm>
      </p:grpSpPr>
      <p:sp>
        <p:nvSpPr>
          <p:cNvPr id="396" name="Google Shape;396;p73"/>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7" name="Google Shape;397;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398" name="Google Shape;398;p73"/>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399" name="Google Shape;399;p73"/>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00" name="Google Shape;400;p73"/>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01" name="Google Shape;401;p73"/>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 gray">
  <p:cSld name="Title on gray">
    <p:spTree>
      <p:nvGrpSpPr>
        <p:cNvPr id="1" name="Shape 402"/>
        <p:cNvGrpSpPr/>
        <p:nvPr/>
      </p:nvGrpSpPr>
      <p:grpSpPr>
        <a:xfrm>
          <a:off x="0" y="0"/>
          <a:ext cx="0" cy="0"/>
          <a:chOff x="0" y="0"/>
          <a:chExt cx="0" cy="0"/>
        </a:xfrm>
      </p:grpSpPr>
      <p:sp>
        <p:nvSpPr>
          <p:cNvPr id="403" name="Google Shape;403;p74"/>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4" name="Google Shape;404;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otally Blank (gray)">
  <p:cSld name="Totally Blank (gray)">
    <p:spTree>
      <p:nvGrpSpPr>
        <p:cNvPr id="1" name="Shape 405"/>
        <p:cNvGrpSpPr/>
        <p:nvPr/>
      </p:nvGrpSpPr>
      <p:grpSpPr>
        <a:xfrm>
          <a:off x="0" y="0"/>
          <a:ext cx="0" cy="0"/>
          <a:chOff x="0" y="0"/>
          <a:chExt cx="0" cy="0"/>
        </a:xfrm>
      </p:grpSpPr>
      <p:sp>
        <p:nvSpPr>
          <p:cNvPr id="406" name="Google Shape;406;p75"/>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otally Blank (white)">
  <p:cSld name="Totally Blank (white)">
    <p:spTree>
      <p:nvGrpSpPr>
        <p:cNvPr id="1" name="Shape 407"/>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8"/>
        <p:cNvGrpSpPr/>
        <p:nvPr/>
      </p:nvGrpSpPr>
      <p:grpSpPr>
        <a:xfrm>
          <a:off x="0" y="0"/>
          <a:ext cx="0" cy="0"/>
          <a:chOff x="0" y="0"/>
          <a:chExt cx="0" cy="0"/>
        </a:xfrm>
      </p:grpSpPr>
      <p:sp>
        <p:nvSpPr>
          <p:cNvPr id="409" name="Google Shape;409;p77"/>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0" name="Google Shape;410;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1" name="Google Shape;411;p77"/>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12" name="Google Shape;412;p77"/>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13" name="Google Shape;413;p77"/>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14" name="Google Shape;414;p7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15" name="Google Shape;415;p77"/>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6"/>
        <p:cNvGrpSpPr/>
        <p:nvPr/>
      </p:nvGrpSpPr>
      <p:grpSpPr>
        <a:xfrm>
          <a:off x="0" y="0"/>
          <a:ext cx="0" cy="0"/>
          <a:chOff x="0" y="0"/>
          <a:chExt cx="0" cy="0"/>
        </a:xfrm>
      </p:grpSpPr>
      <p:sp>
        <p:nvSpPr>
          <p:cNvPr id="417" name="Google Shape;417;p78"/>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8" name="Google Shape;418;p78"/>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9" name="Google Shape;419;p78"/>
          <p:cNvSpPr txBox="1">
            <a:spLocks noGrp="1"/>
          </p:cNvSpPr>
          <p:nvPr>
            <p:ph type="body" idx="1"/>
          </p:nvPr>
        </p:nvSpPr>
        <p:spPr>
          <a:xfrm rot="5400000">
            <a:off x="579450" y="228588"/>
            <a:ext cx="5851500" cy="5943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0" name="Google Shape;420;p78"/>
          <p:cNvPicPr preferRelativeResize="0"/>
          <p:nvPr/>
        </p:nvPicPr>
        <p:blipFill rotWithShape="1">
          <a:blip r:embed="rId2">
            <a:alphaModFix/>
          </a:blip>
          <a:srcRect/>
          <a:stretch/>
        </p:blipFill>
        <p:spPr>
          <a:xfrm rot="5400000">
            <a:off x="124389" y="192254"/>
            <a:ext cx="532863" cy="496859"/>
          </a:xfrm>
          <a:prstGeom prst="rect">
            <a:avLst/>
          </a:prstGeom>
          <a:noFill/>
          <a:ln>
            <a:noFill/>
          </a:ln>
        </p:spPr>
      </p:pic>
      <p:pic>
        <p:nvPicPr>
          <p:cNvPr id="421" name="Google Shape;421;p78"/>
          <p:cNvPicPr preferRelativeResize="0"/>
          <p:nvPr/>
        </p:nvPicPr>
        <p:blipFill rotWithShape="1">
          <a:blip r:embed="rId3">
            <a:alphaModFix/>
          </a:blip>
          <a:srcRect/>
          <a:stretch/>
        </p:blipFill>
        <p:spPr>
          <a:xfrm rot="5400000">
            <a:off x="128726" y="6324600"/>
            <a:ext cx="481598" cy="324276"/>
          </a:xfrm>
          <a:prstGeom prst="rect">
            <a:avLst/>
          </a:prstGeom>
          <a:noFill/>
          <a:ln>
            <a:noFill/>
          </a:ln>
        </p:spPr>
      </p:pic>
      <p:sp>
        <p:nvSpPr>
          <p:cNvPr id="422" name="Google Shape;422;p78"/>
          <p:cNvSpPr txBox="1">
            <a:spLocks noGrp="1"/>
          </p:cNvSpPr>
          <p:nvPr>
            <p:ph type="sldNum" idx="12"/>
          </p:nvPr>
        </p:nvSpPr>
        <p:spPr>
          <a:xfrm rot="5400000">
            <a:off x="113785" y="220651"/>
            <a:ext cx="3810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23" name="Google Shape;423;p78"/>
          <p:cNvSpPr/>
          <p:nvPr/>
        </p:nvSpPr>
        <p:spPr>
          <a:xfrm rot="5400000">
            <a:off x="64783" y="6214838"/>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24"/>
        <p:cNvGrpSpPr/>
        <p:nvPr/>
      </p:nvGrpSpPr>
      <p:grpSpPr>
        <a:xfrm>
          <a:off x="0" y="0"/>
          <a:ext cx="0" cy="0"/>
          <a:chOff x="0" y="0"/>
          <a:chExt cx="0" cy="0"/>
        </a:xfrm>
      </p:grpSpPr>
      <p:sp>
        <p:nvSpPr>
          <p:cNvPr id="425" name="Google Shape;425;p79"/>
          <p:cNvSpPr txBox="1">
            <a:spLocks noGrp="1"/>
          </p:cNvSpPr>
          <p:nvPr>
            <p:ph type="body" idx="1"/>
          </p:nvPr>
        </p:nvSpPr>
        <p:spPr>
          <a:xfrm>
            <a:off x="722313" y="4660900"/>
            <a:ext cx="5297400" cy="6732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4C4C51"/>
              </a:buClr>
              <a:buSzPts val="2400"/>
              <a:buFont typeface="Arial"/>
              <a:buNone/>
              <a:defRPr sz="2400" b="0" i="0" u="none" strike="noStrike" cap="none">
                <a:solidFill>
                  <a:srgbClr val="4C4C51"/>
                </a:solidFill>
                <a:latin typeface="Calibri"/>
                <a:ea typeface="Calibri"/>
                <a:cs typeface="Calibri"/>
                <a:sym typeface="Calibri"/>
              </a:defRPr>
            </a:lvl1pPr>
            <a:lvl2pPr marL="914400" marR="0" lvl="1" indent="-228600" algn="l" rtl="0">
              <a:spcBef>
                <a:spcPts val="360"/>
              </a:spcBef>
              <a:spcAft>
                <a:spcPts val="0"/>
              </a:spcAft>
              <a:buClr>
                <a:srgbClr val="898989"/>
              </a:buClr>
              <a:buSzPts val="1800"/>
              <a:buFont typeface="Arial"/>
              <a:buNone/>
              <a:defRPr sz="1800" b="0" i="0" u="none" strike="noStrike" cap="none">
                <a:solidFill>
                  <a:srgbClr val="898989"/>
                </a:solidFill>
                <a:latin typeface="Calibri"/>
                <a:ea typeface="Calibri"/>
                <a:cs typeface="Calibri"/>
                <a:sym typeface="Calibri"/>
              </a:defRPr>
            </a:lvl2pPr>
            <a:lvl3pPr marL="1371600" marR="0" lvl="2" indent="-228600" algn="l" rtl="0">
              <a:spcBef>
                <a:spcPts val="320"/>
              </a:spcBef>
              <a:spcAft>
                <a:spcPts val="0"/>
              </a:spcAft>
              <a:buClr>
                <a:srgbClr val="898989"/>
              </a:buClr>
              <a:buSzPts val="1600"/>
              <a:buFont typeface="Arial"/>
              <a:buNone/>
              <a:defRPr sz="1600" b="0" i="0" u="none" strike="noStrike" cap="none">
                <a:solidFill>
                  <a:srgbClr val="898989"/>
                </a:solidFill>
                <a:latin typeface="Calibri"/>
                <a:ea typeface="Calibri"/>
                <a:cs typeface="Calibri"/>
                <a:sym typeface="Calibri"/>
              </a:defRPr>
            </a:lvl3pPr>
            <a:lvl4pPr marL="1828800" marR="0" lvl="3"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4pPr>
            <a:lvl5pPr marL="2286000" marR="0" lvl="4"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5pPr>
            <a:lvl6pPr marL="2743200" marR="0" lvl="5"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6pPr>
            <a:lvl7pPr marL="3200400" marR="0" lvl="6"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7pPr>
            <a:lvl8pPr marL="3657600" marR="0" lvl="7"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8pPr>
            <a:lvl9pPr marL="4114800" marR="0" lvl="8"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9pPr>
          </a:lstStyle>
          <a:p>
            <a:endParaRPr/>
          </a:p>
        </p:txBody>
      </p:sp>
      <p:sp>
        <p:nvSpPr>
          <p:cNvPr id="426" name="Google Shape;426;p79"/>
          <p:cNvSpPr txBox="1">
            <a:spLocks noGrp="1"/>
          </p:cNvSpPr>
          <p:nvPr>
            <p:ph type="dt" idx="10"/>
          </p:nvPr>
        </p:nvSpPr>
        <p:spPr>
          <a:xfrm>
            <a:off x="685800" y="5638800"/>
            <a:ext cx="2743200" cy="244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4C4C5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7" name="Google Shape;427;p79"/>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28" name="Google Shape;428;p79"/>
          <p:cNvPicPr preferRelativeResize="0"/>
          <p:nvPr/>
        </p:nvPicPr>
        <p:blipFill rotWithShape="1">
          <a:blip r:embed="rId2">
            <a:alphaModFix/>
          </a:blip>
          <a:srcRect/>
          <a:stretch/>
        </p:blipFill>
        <p:spPr>
          <a:xfrm>
            <a:off x="677662" y="838200"/>
            <a:ext cx="2141737" cy="585885"/>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Gray Section Header">
  <p:cSld name="Gray Section Header">
    <p:bg>
      <p:bgPr>
        <a:solidFill>
          <a:srgbClr val="C4C4C4"/>
        </a:solidFill>
        <a:effectLst/>
      </p:bgPr>
    </p:bg>
    <p:spTree>
      <p:nvGrpSpPr>
        <p:cNvPr id="1" name="Shape 433"/>
        <p:cNvGrpSpPr/>
        <p:nvPr/>
      </p:nvGrpSpPr>
      <p:grpSpPr>
        <a:xfrm>
          <a:off x="0" y="0"/>
          <a:ext cx="0" cy="0"/>
          <a:chOff x="0" y="0"/>
          <a:chExt cx="0" cy="0"/>
        </a:xfrm>
      </p:grpSpPr>
      <p:sp>
        <p:nvSpPr>
          <p:cNvPr id="434" name="Google Shape;434;p81"/>
          <p:cNvSpPr/>
          <p:nvPr/>
        </p:nvSpPr>
        <p:spPr>
          <a:xfrm>
            <a:off x="0" y="2438400"/>
            <a:ext cx="8378381" cy="1525524"/>
          </a:xfrm>
          <a:custGeom>
            <a:avLst/>
            <a:gdLst/>
            <a:ahLst/>
            <a:cxnLst/>
            <a:rect l="l" t="t" r="r" b="b"/>
            <a:pathLst>
              <a:path w="7848600" h="1676400" extrusionOk="0">
                <a:moveTo>
                  <a:pt x="0" y="0"/>
                </a:moveTo>
                <a:lnTo>
                  <a:pt x="7848600" y="0"/>
                </a:lnTo>
                <a:lnTo>
                  <a:pt x="7200530" y="1667522"/>
                </a:lnTo>
                <a:lnTo>
                  <a:pt x="0" y="16764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5" name="Google Shape;435;p81"/>
          <p:cNvSpPr txBox="1">
            <a:spLocks noGrp="1"/>
          </p:cNvSpPr>
          <p:nvPr>
            <p:ph type="subTitle" idx="1"/>
          </p:nvPr>
        </p:nvSpPr>
        <p:spPr>
          <a:xfrm>
            <a:off x="228600" y="4265676"/>
            <a:ext cx="7391400" cy="685800"/>
          </a:xfrm>
          <a:prstGeom prst="rect">
            <a:avLst/>
          </a:prstGeom>
          <a:noFill/>
          <a:ln>
            <a:noFill/>
          </a:ln>
        </p:spPr>
        <p:txBody>
          <a:bodyPr spcFirstLastPara="1" wrap="square" lIns="91425" tIns="45700" rIns="91425" bIns="45700" anchor="t" anchorCtr="0"/>
          <a:lstStyle>
            <a:lvl1pPr marR="0" lvl="0" algn="l" rtl="0">
              <a:spcBef>
                <a:spcPts val="560"/>
              </a:spcBef>
              <a:spcAft>
                <a:spcPts val="0"/>
              </a:spcAft>
              <a:buClr>
                <a:srgbClr val="2A2A2D"/>
              </a:buClr>
              <a:buSzPts val="2800"/>
              <a:buFont typeface="Arial"/>
              <a:buNone/>
              <a:defRPr sz="2800" b="0" i="0" u="none" strike="noStrike" cap="none">
                <a:solidFill>
                  <a:srgbClr val="2A2A2D"/>
                </a:solidFill>
                <a:latin typeface="Calibri"/>
                <a:ea typeface="Calibri"/>
                <a:cs typeface="Calibri"/>
                <a:sym typeface="Calibri"/>
              </a:defRPr>
            </a:lvl1pPr>
            <a:lvl2pPr marR="0" lvl="1" algn="ctr" rtl="0">
              <a:spcBef>
                <a:spcPts val="560"/>
              </a:spcBef>
              <a:spcAft>
                <a:spcPts val="0"/>
              </a:spcAft>
              <a:buClr>
                <a:srgbClr val="898989"/>
              </a:buClr>
              <a:buSzPts val="2800"/>
              <a:buFont typeface="Arial"/>
              <a:buNone/>
              <a:defRPr sz="2800" b="0" i="0" u="none" strike="noStrike" cap="none">
                <a:solidFill>
                  <a:srgbClr val="898989"/>
                </a:solidFill>
                <a:latin typeface="Calibri"/>
                <a:ea typeface="Calibri"/>
                <a:cs typeface="Calibri"/>
                <a:sym typeface="Calibri"/>
              </a:defRPr>
            </a:lvl2pPr>
            <a:lvl3pPr marR="0" lvl="2" algn="ctr" rtl="0">
              <a:spcBef>
                <a:spcPts val="480"/>
              </a:spcBef>
              <a:spcAft>
                <a:spcPts val="0"/>
              </a:spcAft>
              <a:buClr>
                <a:srgbClr val="898989"/>
              </a:buClr>
              <a:buSzPts val="2400"/>
              <a:buFont typeface="Arial"/>
              <a:buNone/>
              <a:defRPr sz="2400" b="0" i="0" u="none" strike="noStrike" cap="none">
                <a:solidFill>
                  <a:srgbClr val="898989"/>
                </a:solidFill>
                <a:latin typeface="Calibri"/>
                <a:ea typeface="Calibri"/>
                <a:cs typeface="Calibri"/>
                <a:sym typeface="Calibri"/>
              </a:defRPr>
            </a:lvl3pPr>
            <a:lvl4pPr marR="0" lvl="3"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4pPr>
            <a:lvl5pPr marR="0" lvl="4"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5pPr>
            <a:lvl6pPr marR="0" lvl="5"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6pPr>
            <a:lvl7pPr marR="0" lvl="6"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7pPr>
            <a:lvl8pPr marR="0" lvl="7"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8pPr>
            <a:lvl9pPr marR="0" lvl="8"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9pPr>
          </a:lstStyle>
          <a:p>
            <a:endParaRPr/>
          </a:p>
        </p:txBody>
      </p:sp>
      <p:sp>
        <p:nvSpPr>
          <p:cNvPr id="436" name="Google Shape;436;p81"/>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37" name="Google Shape;437;p81"/>
          <p:cNvSpPr txBox="1">
            <a:spLocks noGrp="1"/>
          </p:cNvSpPr>
          <p:nvPr>
            <p:ph type="title"/>
          </p:nvPr>
        </p:nvSpPr>
        <p:spPr>
          <a:xfrm>
            <a:off x="228600" y="2438400"/>
            <a:ext cx="7391400" cy="1524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5400"/>
              <a:buFont typeface="Arial Black"/>
              <a:buNone/>
              <a:defRPr sz="5400" b="1" i="0" u="none" strike="noStrike" cap="none">
                <a:solidFill>
                  <a:schemeClr val="lt2"/>
                </a:solidFill>
                <a:latin typeface="Arial Black"/>
                <a:ea typeface="Arial Black"/>
                <a:cs typeface="Arial Black"/>
                <a:sym typeface="Arial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2"/>
        </a:solidFill>
        <a:effectLst/>
      </p:bgPr>
    </p:bg>
    <p:spTree>
      <p:nvGrpSpPr>
        <p:cNvPr id="1" name="Shape 438"/>
        <p:cNvGrpSpPr/>
        <p:nvPr/>
      </p:nvGrpSpPr>
      <p:grpSpPr>
        <a:xfrm>
          <a:off x="0" y="0"/>
          <a:ext cx="0" cy="0"/>
          <a:chOff x="0" y="0"/>
          <a:chExt cx="0" cy="0"/>
        </a:xfrm>
      </p:grpSpPr>
      <p:sp>
        <p:nvSpPr>
          <p:cNvPr id="439" name="Google Shape;439;p82"/>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0" name="Google Shape;440;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41" name="Google Shape;441;p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2" name="Google Shape;442;p82"/>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43" name="Google Shape;443;p8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44" name="Google Shape;444;p82"/>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5" name="Google Shape;445;p82"/>
          <p:cNvSpPr txBox="1">
            <a:spLocks noGrp="1"/>
          </p:cNvSpPr>
          <p:nvPr>
            <p:ph type="sldNum" idx="12"/>
          </p:nvPr>
        </p:nvSpPr>
        <p:spPr>
          <a:xfrm>
            <a:off x="93214" y="6427434"/>
            <a:ext cx="4047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Fullscreen Content w/logos (white)">
  <p:cSld name="Fullscreen Content w/logos (white)">
    <p:spTree>
      <p:nvGrpSpPr>
        <p:cNvPr id="1" name="Shape 446"/>
        <p:cNvGrpSpPr/>
        <p:nvPr/>
      </p:nvGrpSpPr>
      <p:grpSpPr>
        <a:xfrm>
          <a:off x="0" y="0"/>
          <a:ext cx="0" cy="0"/>
          <a:chOff x="0" y="0"/>
          <a:chExt cx="0" cy="0"/>
        </a:xfrm>
      </p:grpSpPr>
      <p:pic>
        <p:nvPicPr>
          <p:cNvPr id="447" name="Google Shape;447;p83"/>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48" name="Google Shape;448;p83"/>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49" name="Google Shape;449;p83"/>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50" name="Google Shape;450;p83"/>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1" name="Google Shape;451;p83"/>
          <p:cNvSpPr txBox="1">
            <a:spLocks noGrp="1"/>
          </p:cNvSpPr>
          <p:nvPr>
            <p:ph type="body" idx="1"/>
          </p:nvPr>
        </p:nvSpPr>
        <p:spPr>
          <a:xfrm>
            <a:off x="128588" y="152400"/>
            <a:ext cx="8862900" cy="6091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secHead">
  <p:cSld name="SECTION_HEADER">
    <p:spTree>
      <p:nvGrpSpPr>
        <p:cNvPr id="1" name="Shape 452"/>
        <p:cNvGrpSpPr/>
        <p:nvPr/>
      </p:nvGrpSpPr>
      <p:grpSpPr>
        <a:xfrm>
          <a:off x="0" y="0"/>
          <a:ext cx="0" cy="0"/>
          <a:chOff x="0" y="0"/>
          <a:chExt cx="0" cy="0"/>
        </a:xfrm>
      </p:grpSpPr>
      <p:sp>
        <p:nvSpPr>
          <p:cNvPr id="453" name="Google Shape;453;p84"/>
          <p:cNvSpPr/>
          <p:nvPr/>
        </p:nvSpPr>
        <p:spPr>
          <a:xfrm>
            <a:off x="6477000" y="219722"/>
            <a:ext cx="2438400" cy="6409677"/>
          </a:xfrm>
          <a:custGeom>
            <a:avLst/>
            <a:gdLst/>
            <a:ahLst/>
            <a:cxnLst/>
            <a:rect l="l" t="t" r="r" b="b"/>
            <a:pathLst>
              <a:path w="2438400" h="6409677" extrusionOk="0">
                <a:moveTo>
                  <a:pt x="1544714" y="0"/>
                </a:moveTo>
                <a:lnTo>
                  <a:pt x="2438400" y="8877"/>
                </a:lnTo>
                <a:lnTo>
                  <a:pt x="2438400" y="6409677"/>
                </a:lnTo>
                <a:lnTo>
                  <a:pt x="0" y="6409677"/>
                </a:lnTo>
                <a:lnTo>
                  <a:pt x="154471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4" name="Google Shape;454;p84"/>
          <p:cNvSpPr txBox="1">
            <a:spLocks noGrp="1"/>
          </p:cNvSpPr>
          <p:nvPr>
            <p:ph type="title"/>
          </p:nvPr>
        </p:nvSpPr>
        <p:spPr>
          <a:xfrm>
            <a:off x="722313" y="3289300"/>
            <a:ext cx="5830800" cy="1362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5" name="Google Shape;455;p84"/>
          <p:cNvSpPr txBox="1">
            <a:spLocks noGrp="1"/>
          </p:cNvSpPr>
          <p:nvPr>
            <p:ph type="body" idx="1"/>
          </p:nvPr>
        </p:nvSpPr>
        <p:spPr>
          <a:xfrm>
            <a:off x="722313" y="4660900"/>
            <a:ext cx="5297400" cy="6732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4C4C51"/>
              </a:buClr>
              <a:buSzPts val="2400"/>
              <a:buFont typeface="Arial"/>
              <a:buNone/>
              <a:defRPr sz="2400" b="0" i="0" u="none" strike="noStrike" cap="none">
                <a:solidFill>
                  <a:srgbClr val="4C4C51"/>
                </a:solidFill>
                <a:latin typeface="Calibri"/>
                <a:ea typeface="Calibri"/>
                <a:cs typeface="Calibri"/>
                <a:sym typeface="Calibri"/>
              </a:defRPr>
            </a:lvl1pPr>
            <a:lvl2pPr marL="914400" marR="0" lvl="1" indent="-228600" algn="l" rtl="0">
              <a:spcBef>
                <a:spcPts val="360"/>
              </a:spcBef>
              <a:spcAft>
                <a:spcPts val="0"/>
              </a:spcAft>
              <a:buClr>
                <a:srgbClr val="898989"/>
              </a:buClr>
              <a:buSzPts val="1800"/>
              <a:buFont typeface="Arial"/>
              <a:buNone/>
              <a:defRPr sz="1800" b="0" i="0" u="none" strike="noStrike" cap="none">
                <a:solidFill>
                  <a:srgbClr val="898989"/>
                </a:solidFill>
                <a:latin typeface="Calibri"/>
                <a:ea typeface="Calibri"/>
                <a:cs typeface="Calibri"/>
                <a:sym typeface="Calibri"/>
              </a:defRPr>
            </a:lvl2pPr>
            <a:lvl3pPr marL="1371600" marR="0" lvl="2" indent="-228600" algn="l" rtl="0">
              <a:spcBef>
                <a:spcPts val="320"/>
              </a:spcBef>
              <a:spcAft>
                <a:spcPts val="0"/>
              </a:spcAft>
              <a:buClr>
                <a:srgbClr val="898989"/>
              </a:buClr>
              <a:buSzPts val="1600"/>
              <a:buFont typeface="Arial"/>
              <a:buNone/>
              <a:defRPr sz="1600" b="0" i="0" u="none" strike="noStrike" cap="none">
                <a:solidFill>
                  <a:srgbClr val="898989"/>
                </a:solidFill>
                <a:latin typeface="Calibri"/>
                <a:ea typeface="Calibri"/>
                <a:cs typeface="Calibri"/>
                <a:sym typeface="Calibri"/>
              </a:defRPr>
            </a:lvl3pPr>
            <a:lvl4pPr marL="1828800" marR="0" lvl="3"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4pPr>
            <a:lvl5pPr marL="2286000" marR="0" lvl="4"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5pPr>
            <a:lvl6pPr marL="2743200" marR="0" lvl="5"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6pPr>
            <a:lvl7pPr marL="3200400" marR="0" lvl="6"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7pPr>
            <a:lvl8pPr marL="3657600" marR="0" lvl="7"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8pPr>
            <a:lvl9pPr marL="4114800" marR="0" lvl="8"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9pPr>
          </a:lstStyle>
          <a:p>
            <a:endParaRPr/>
          </a:p>
        </p:txBody>
      </p:sp>
      <p:sp>
        <p:nvSpPr>
          <p:cNvPr id="456" name="Google Shape;456;p84"/>
          <p:cNvSpPr txBox="1">
            <a:spLocks noGrp="1"/>
          </p:cNvSpPr>
          <p:nvPr>
            <p:ph type="dt" idx="10"/>
          </p:nvPr>
        </p:nvSpPr>
        <p:spPr>
          <a:xfrm>
            <a:off x="685800" y="5638800"/>
            <a:ext cx="2743200" cy="244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4C4C5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7" name="Google Shape;457;p84"/>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58" name="Google Shape;458;p84"/>
          <p:cNvPicPr preferRelativeResize="0"/>
          <p:nvPr/>
        </p:nvPicPr>
        <p:blipFill rotWithShape="1">
          <a:blip r:embed="rId2">
            <a:alphaModFix/>
          </a:blip>
          <a:srcRect/>
          <a:stretch/>
        </p:blipFill>
        <p:spPr>
          <a:xfrm>
            <a:off x="7391399" y="4951476"/>
            <a:ext cx="1600201" cy="1077469"/>
          </a:xfrm>
          <a:prstGeom prst="rect">
            <a:avLst/>
          </a:prstGeom>
          <a:noFill/>
          <a:ln>
            <a:noFill/>
          </a:ln>
        </p:spPr>
      </p:pic>
      <p:pic>
        <p:nvPicPr>
          <p:cNvPr id="459" name="Google Shape;459;p84"/>
          <p:cNvPicPr preferRelativeResize="0"/>
          <p:nvPr/>
        </p:nvPicPr>
        <p:blipFill rotWithShape="1">
          <a:blip r:embed="rId3">
            <a:alphaModFix/>
          </a:blip>
          <a:srcRect/>
          <a:stretch/>
        </p:blipFill>
        <p:spPr>
          <a:xfrm>
            <a:off x="677662" y="838200"/>
            <a:ext cx="2141737" cy="58588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bg>
      <p:bgPr>
        <a:solidFill>
          <a:schemeClr val="lt2"/>
        </a:solidFill>
        <a:effectLst/>
      </p:bgPr>
    </p:bg>
    <p:spTree>
      <p:nvGrpSpPr>
        <p:cNvPr id="1" name="Shape 460"/>
        <p:cNvGrpSpPr/>
        <p:nvPr/>
      </p:nvGrpSpPr>
      <p:grpSpPr>
        <a:xfrm>
          <a:off x="0" y="0"/>
          <a:ext cx="0" cy="0"/>
          <a:chOff x="0" y="0"/>
          <a:chExt cx="0" cy="0"/>
        </a:xfrm>
      </p:grpSpPr>
      <p:sp>
        <p:nvSpPr>
          <p:cNvPr id="461" name="Google Shape;461;p85"/>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2" name="Google Shape;462;p85"/>
          <p:cNvSpPr txBox="1">
            <a:spLocks noGrp="1"/>
          </p:cNvSpPr>
          <p:nvPr>
            <p:ph type="title"/>
          </p:nvPr>
        </p:nvSpPr>
        <p:spPr>
          <a:xfrm>
            <a:off x="457200" y="274637"/>
            <a:ext cx="8229600" cy="8685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3" name="Google Shape;463;p85"/>
          <p:cNvSpPr txBox="1">
            <a:spLocks noGrp="1"/>
          </p:cNvSpPr>
          <p:nvPr>
            <p:ph type="body" idx="1"/>
          </p:nvPr>
        </p:nvSpPr>
        <p:spPr>
          <a:xfrm>
            <a:off x="457200" y="1981200"/>
            <a:ext cx="8229600" cy="4145100"/>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4" name="Google Shape;464;p85"/>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65" name="Google Shape;465;p85"/>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66" name="Google Shape;466;p85"/>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7" name="Google Shape;467;p85"/>
          <p:cNvSpPr txBox="1">
            <a:spLocks noGrp="1"/>
          </p:cNvSpPr>
          <p:nvPr>
            <p:ph type="sldNum" idx="12"/>
          </p:nvPr>
        </p:nvSpPr>
        <p:spPr>
          <a:xfrm>
            <a:off x="93214" y="6427434"/>
            <a:ext cx="4047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68" name="Google Shape;468;p85"/>
          <p:cNvSpPr txBox="1">
            <a:spLocks noGrp="1"/>
          </p:cNvSpPr>
          <p:nvPr>
            <p:ph type="body" idx="2"/>
          </p:nvPr>
        </p:nvSpPr>
        <p:spPr>
          <a:xfrm>
            <a:off x="457200" y="1143000"/>
            <a:ext cx="8229600" cy="533400"/>
          </a:xfrm>
          <a:prstGeom prst="rect">
            <a:avLst/>
          </a:prstGeom>
          <a:noFill/>
          <a:ln>
            <a:noFill/>
          </a:ln>
        </p:spPr>
        <p:txBody>
          <a:bodyPr spcFirstLastPara="1" wrap="square" lIns="91425" tIns="45700" rIns="91425" bIns="45700" anchor="t" anchorCtr="0"/>
          <a:lstStyle>
            <a:lvl1pPr marL="457200" marR="0" lvl="0" indent="-22860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Title">
  <p:cSld name="Content with Title">
    <p:spTree>
      <p:nvGrpSpPr>
        <p:cNvPr id="1" name="Shape 469"/>
        <p:cNvGrpSpPr/>
        <p:nvPr/>
      </p:nvGrpSpPr>
      <p:grpSpPr>
        <a:xfrm>
          <a:off x="0" y="0"/>
          <a:ext cx="0" cy="0"/>
          <a:chOff x="0" y="0"/>
          <a:chExt cx="0" cy="0"/>
        </a:xfrm>
      </p:grpSpPr>
      <p:sp>
        <p:nvSpPr>
          <p:cNvPr id="470" name="Google Shape;470;p86"/>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1" name="Google Shape;471;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2" name="Google Shape;472;p86"/>
          <p:cNvSpPr txBox="1">
            <a:spLocks noGrp="1"/>
          </p:cNvSpPr>
          <p:nvPr>
            <p:ph type="body" idx="1"/>
          </p:nvPr>
        </p:nvSpPr>
        <p:spPr>
          <a:xfrm>
            <a:off x="457200" y="1535113"/>
            <a:ext cx="82296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3" name="Google Shape;473;p86"/>
          <p:cNvSpPr txBox="1">
            <a:spLocks noGrp="1"/>
          </p:cNvSpPr>
          <p:nvPr>
            <p:ph type="body" idx="2"/>
          </p:nvPr>
        </p:nvSpPr>
        <p:spPr>
          <a:xfrm>
            <a:off x="457200" y="2174875"/>
            <a:ext cx="82296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474" name="Google Shape;474;p86"/>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475" name="Google Shape;475;p86"/>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76" name="Google Shape;476;p86"/>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77" name="Google Shape;477;p86"/>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Instructors and Thank you">
  <p:cSld name="Instructors and Thank you">
    <p:spTree>
      <p:nvGrpSpPr>
        <p:cNvPr id="1" name="Shape 478"/>
        <p:cNvGrpSpPr/>
        <p:nvPr/>
      </p:nvGrpSpPr>
      <p:grpSpPr>
        <a:xfrm>
          <a:off x="0" y="0"/>
          <a:ext cx="0" cy="0"/>
          <a:chOff x="0" y="0"/>
          <a:chExt cx="0" cy="0"/>
        </a:xfrm>
      </p:grpSpPr>
      <p:sp>
        <p:nvSpPr>
          <p:cNvPr id="479" name="Google Shape;479;p87"/>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0" name="Google Shape;480;p87"/>
          <p:cNvSpPr txBox="1">
            <a:spLocks noGrp="1"/>
          </p:cNvSpPr>
          <p:nvPr>
            <p:ph type="title"/>
          </p:nvPr>
        </p:nvSpPr>
        <p:spPr>
          <a:xfrm>
            <a:off x="457200" y="144780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1" name="Google Shape;481;p8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82" name="Google Shape;482;p87"/>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83" name="Google Shape;483;p87"/>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84" name="Google Shape;484;p87"/>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5" name="Google Shape;485;p87"/>
          <p:cNvSpPr txBox="1">
            <a:spLocks noGrp="1"/>
          </p:cNvSpPr>
          <p:nvPr>
            <p:ph type="body" idx="1"/>
          </p:nvPr>
        </p:nvSpPr>
        <p:spPr>
          <a:xfrm>
            <a:off x="838200" y="2819400"/>
            <a:ext cx="7543800" cy="2743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 Content" type="twoObj">
  <p:cSld name="TWO_OBJECTS">
    <p:spTree>
      <p:nvGrpSpPr>
        <p:cNvPr id="1" name="Shape 486"/>
        <p:cNvGrpSpPr/>
        <p:nvPr/>
      </p:nvGrpSpPr>
      <p:grpSpPr>
        <a:xfrm>
          <a:off x="0" y="0"/>
          <a:ext cx="0" cy="0"/>
          <a:chOff x="0" y="0"/>
          <a:chExt cx="0" cy="0"/>
        </a:xfrm>
      </p:grpSpPr>
      <p:sp>
        <p:nvSpPr>
          <p:cNvPr id="487" name="Google Shape;487;p88"/>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8" name="Google Shape;488;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9" name="Google Shape;489;p8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8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1" name="Google Shape;491;p88"/>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492" name="Google Shape;492;p8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93" name="Google Shape;493;p88"/>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494" name="Google Shape;494;p88"/>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2 stacked content">
  <p:cSld name="2 stacked content">
    <p:spTree>
      <p:nvGrpSpPr>
        <p:cNvPr id="1" name="Shape 495"/>
        <p:cNvGrpSpPr/>
        <p:nvPr/>
      </p:nvGrpSpPr>
      <p:grpSpPr>
        <a:xfrm>
          <a:off x="0" y="0"/>
          <a:ext cx="0" cy="0"/>
          <a:chOff x="0" y="0"/>
          <a:chExt cx="0" cy="0"/>
        </a:xfrm>
      </p:grpSpPr>
      <p:sp>
        <p:nvSpPr>
          <p:cNvPr id="496" name="Google Shape;496;p89"/>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7" name="Google Shape;497;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8" name="Google Shape;498;p89"/>
          <p:cNvSpPr txBox="1">
            <a:spLocks noGrp="1"/>
          </p:cNvSpPr>
          <p:nvPr>
            <p:ph type="body" idx="1"/>
          </p:nvPr>
        </p:nvSpPr>
        <p:spPr>
          <a:xfrm>
            <a:off x="457200" y="1600201"/>
            <a:ext cx="8229600" cy="21336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89"/>
          <p:cNvSpPr txBox="1">
            <a:spLocks noGrp="1"/>
          </p:cNvSpPr>
          <p:nvPr>
            <p:ph type="body" idx="2"/>
          </p:nvPr>
        </p:nvSpPr>
        <p:spPr>
          <a:xfrm>
            <a:off x="457200" y="3733801"/>
            <a:ext cx="8229600" cy="23925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0" name="Google Shape;500;p89"/>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501" name="Google Shape;501;p89"/>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502" name="Google Shape;502;p89"/>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03" name="Google Shape;503;p89"/>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 Content with Titles" type="twoTxTwoObj">
  <p:cSld name="TWO_OBJECTS_WITH_TEXT">
    <p:spTree>
      <p:nvGrpSpPr>
        <p:cNvPr id="1" name="Shape 504"/>
        <p:cNvGrpSpPr/>
        <p:nvPr/>
      </p:nvGrpSpPr>
      <p:grpSpPr>
        <a:xfrm>
          <a:off x="0" y="0"/>
          <a:ext cx="0" cy="0"/>
          <a:chOff x="0" y="0"/>
          <a:chExt cx="0" cy="0"/>
        </a:xfrm>
      </p:grpSpPr>
      <p:sp>
        <p:nvSpPr>
          <p:cNvPr id="505" name="Google Shape;505;p90"/>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6" name="Google Shape;506;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7" name="Google Shape;507;p9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8" name="Google Shape;508;p9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9" name="Google Shape;509;p9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0" name="Google Shape;510;p9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511" name="Google Shape;511;p90"/>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512" name="Google Shape;512;p90"/>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513" name="Google Shape;513;p90"/>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14" name="Google Shape;514;p90"/>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stacked content with Titles">
  <p:cSld name="Two stacked content with Titles">
    <p:spTree>
      <p:nvGrpSpPr>
        <p:cNvPr id="1" name="Shape 515"/>
        <p:cNvGrpSpPr/>
        <p:nvPr/>
      </p:nvGrpSpPr>
      <p:grpSpPr>
        <a:xfrm>
          <a:off x="0" y="0"/>
          <a:ext cx="0" cy="0"/>
          <a:chOff x="0" y="0"/>
          <a:chExt cx="0" cy="0"/>
        </a:xfrm>
      </p:grpSpPr>
      <p:sp>
        <p:nvSpPr>
          <p:cNvPr id="516" name="Google Shape;516;p91"/>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7" name="Google Shape;517;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8" name="Google Shape;518;p91"/>
          <p:cNvSpPr txBox="1">
            <a:spLocks noGrp="1"/>
          </p:cNvSpPr>
          <p:nvPr>
            <p:ph type="body" idx="1"/>
          </p:nvPr>
        </p:nvSpPr>
        <p:spPr>
          <a:xfrm>
            <a:off x="457200" y="1535113"/>
            <a:ext cx="82296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9" name="Google Shape;519;p91"/>
          <p:cNvSpPr txBox="1">
            <a:spLocks noGrp="1"/>
          </p:cNvSpPr>
          <p:nvPr>
            <p:ph type="body" idx="2"/>
          </p:nvPr>
        </p:nvSpPr>
        <p:spPr>
          <a:xfrm>
            <a:off x="457200" y="2209790"/>
            <a:ext cx="8229600" cy="1600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0" name="Google Shape;520;p91"/>
          <p:cNvSpPr txBox="1">
            <a:spLocks noGrp="1"/>
          </p:cNvSpPr>
          <p:nvPr>
            <p:ph type="body" idx="3"/>
          </p:nvPr>
        </p:nvSpPr>
        <p:spPr>
          <a:xfrm>
            <a:off x="457200" y="3968769"/>
            <a:ext cx="82296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1" name="Google Shape;521;p91"/>
          <p:cNvSpPr txBox="1">
            <a:spLocks noGrp="1"/>
          </p:cNvSpPr>
          <p:nvPr>
            <p:ph type="body" idx="4"/>
          </p:nvPr>
        </p:nvSpPr>
        <p:spPr>
          <a:xfrm>
            <a:off x="455613" y="4654560"/>
            <a:ext cx="8231100" cy="16350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522" name="Google Shape;522;p91"/>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523" name="Google Shape;523;p91"/>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524" name="Google Shape;524;p91"/>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25" name="Google Shape;525;p91"/>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6"/>
        <p:cNvGrpSpPr/>
        <p:nvPr/>
      </p:nvGrpSpPr>
      <p:grpSpPr>
        <a:xfrm>
          <a:off x="0" y="0"/>
          <a:ext cx="0" cy="0"/>
          <a:chOff x="0" y="0"/>
          <a:chExt cx="0" cy="0"/>
        </a:xfrm>
      </p:grpSpPr>
      <p:sp>
        <p:nvSpPr>
          <p:cNvPr id="527" name="Google Shape;527;p92"/>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8" name="Google Shape;528;p92"/>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9" name="Google Shape;529;p92"/>
          <p:cNvSpPr txBox="1">
            <a:spLocks noGrp="1"/>
          </p:cNvSpPr>
          <p:nvPr>
            <p:ph type="body" idx="1"/>
          </p:nvPr>
        </p:nvSpPr>
        <p:spPr>
          <a:xfrm>
            <a:off x="3575050" y="1435100"/>
            <a:ext cx="5111700" cy="4691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0" name="Google Shape;530;p92"/>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531" name="Google Shape;531;p92"/>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532" name="Google Shape;532;p9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533" name="Google Shape;533;p92"/>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34" name="Google Shape;534;p92"/>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5"/>
        <p:cNvGrpSpPr/>
        <p:nvPr/>
      </p:nvGrpSpPr>
      <p:grpSpPr>
        <a:xfrm>
          <a:off x="0" y="0"/>
          <a:ext cx="0" cy="0"/>
          <a:chOff x="0" y="0"/>
          <a:chExt cx="0" cy="0"/>
        </a:xfrm>
      </p:grpSpPr>
      <p:sp>
        <p:nvSpPr>
          <p:cNvPr id="536" name="Google Shape;536;p93"/>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7" name="Google Shape;537;p93"/>
          <p:cNvSpPr txBox="1">
            <a:spLocks noGrp="1"/>
          </p:cNvSpPr>
          <p:nvPr>
            <p:ph type="title"/>
          </p:nvPr>
        </p:nvSpPr>
        <p:spPr>
          <a:xfrm>
            <a:off x="1792288" y="4800600"/>
            <a:ext cx="5486400" cy="566700"/>
          </a:xfrm>
          <a:prstGeom prst="rect">
            <a:avLst/>
          </a:prstGeom>
          <a:solidFill>
            <a:srgbClr val="260053"/>
          </a:solidFill>
          <a:ln>
            <a:noFill/>
          </a:ln>
        </p:spPr>
        <p:txBody>
          <a:bodyPr spcFirstLastPara="1" wrap="square" lIns="91425" tIns="45700" rIns="91425" bIns="45700" anchor="b" anchorCtr="0"/>
          <a:lstStyle>
            <a:lvl1pPr marR="0" lvl="0" algn="l" rtl="0">
              <a:spcBef>
                <a:spcPts val="0"/>
              </a:spcBef>
              <a:spcAft>
                <a:spcPts val="0"/>
              </a:spcAft>
              <a:buClr>
                <a:schemeClr val="lt2"/>
              </a:buClr>
              <a:buSzPts val="2000"/>
              <a:buFont typeface="Calibri"/>
              <a:buNone/>
              <a:defRPr sz="2000" b="1" i="0" u="none" strike="noStrike" cap="none">
                <a:solidFill>
                  <a:schemeClr val="lt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8" name="Google Shape;538;p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9" name="Google Shape;539;p9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4C4C51"/>
              </a:buClr>
              <a:buSzPts val="1400"/>
              <a:buFont typeface="Arial"/>
              <a:buNone/>
              <a:defRPr sz="1400" b="0" i="0" u="none" strike="noStrike" cap="none">
                <a:solidFill>
                  <a:srgbClr val="4C4C5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540" name="Google Shape;540;p93"/>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541" name="Google Shape;541;p93"/>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542" name="Google Shape;542;p93"/>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43" name="Google Shape;543;p93"/>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ized content and logos">
  <p:cSld name="Sized content and logos">
    <p:bg>
      <p:bgPr>
        <a:solidFill>
          <a:schemeClr val="lt2"/>
        </a:solidFill>
        <a:effectLst/>
      </p:bgPr>
    </p:bg>
    <p:spTree>
      <p:nvGrpSpPr>
        <p:cNvPr id="1" name="Shape 544"/>
        <p:cNvGrpSpPr/>
        <p:nvPr/>
      </p:nvGrpSpPr>
      <p:grpSpPr>
        <a:xfrm>
          <a:off x="0" y="0"/>
          <a:ext cx="0" cy="0"/>
          <a:chOff x="0" y="0"/>
          <a:chExt cx="0" cy="0"/>
        </a:xfrm>
      </p:grpSpPr>
      <p:sp>
        <p:nvSpPr>
          <p:cNvPr id="545" name="Google Shape;545;p94"/>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6" name="Google Shape;546;p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47" name="Google Shape;547;p94"/>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548" name="Google Shape;548;p94"/>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549" name="Google Shape;549;p94"/>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0" name="Google Shape;550;p94"/>
          <p:cNvSpPr txBox="1">
            <a:spLocks noGrp="1"/>
          </p:cNvSpPr>
          <p:nvPr>
            <p:ph type="sldNum" idx="12"/>
          </p:nvPr>
        </p:nvSpPr>
        <p:spPr>
          <a:xfrm>
            <a:off x="93214" y="6427434"/>
            <a:ext cx="4047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Fullscreen Content w/logos (gray)">
  <p:cSld name="Fullscreen Content w/logos (gray)">
    <p:spTree>
      <p:nvGrpSpPr>
        <p:cNvPr id="1" name="Shape 551"/>
        <p:cNvGrpSpPr/>
        <p:nvPr/>
      </p:nvGrpSpPr>
      <p:grpSpPr>
        <a:xfrm>
          <a:off x="0" y="0"/>
          <a:ext cx="0" cy="0"/>
          <a:chOff x="0" y="0"/>
          <a:chExt cx="0" cy="0"/>
        </a:xfrm>
      </p:grpSpPr>
      <p:sp>
        <p:nvSpPr>
          <p:cNvPr id="552" name="Google Shape;552;p95"/>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53" name="Google Shape;553;p95"/>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554" name="Google Shape;554;p95"/>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555" name="Google Shape;555;p95"/>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56" name="Google Shape;556;p95"/>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7" name="Google Shape;557;p95"/>
          <p:cNvSpPr txBox="1">
            <a:spLocks noGrp="1"/>
          </p:cNvSpPr>
          <p:nvPr>
            <p:ph type="body" idx="1"/>
          </p:nvPr>
        </p:nvSpPr>
        <p:spPr>
          <a:xfrm>
            <a:off x="128588" y="152400"/>
            <a:ext cx="8862900" cy="6091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Fullscreen Content Only (white)">
  <p:cSld name="Fullscreen Content Only (white)">
    <p:spTree>
      <p:nvGrpSpPr>
        <p:cNvPr id="1" name="Shape 558"/>
        <p:cNvGrpSpPr/>
        <p:nvPr/>
      </p:nvGrpSpPr>
      <p:grpSpPr>
        <a:xfrm>
          <a:off x="0" y="0"/>
          <a:ext cx="0" cy="0"/>
          <a:chOff x="0" y="0"/>
          <a:chExt cx="0" cy="0"/>
        </a:xfrm>
      </p:grpSpPr>
      <p:sp>
        <p:nvSpPr>
          <p:cNvPr id="559" name="Google Shape;559;p96"/>
          <p:cNvSpPr txBox="1">
            <a:spLocks noGrp="1"/>
          </p:cNvSpPr>
          <p:nvPr>
            <p:ph type="body" idx="1"/>
          </p:nvPr>
        </p:nvSpPr>
        <p:spPr>
          <a:xfrm>
            <a:off x="128588" y="152399"/>
            <a:ext cx="8862900" cy="6520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Logos" type="titleOnly">
  <p:cSld name="TITLE_ONLY">
    <p:spTree>
      <p:nvGrpSpPr>
        <p:cNvPr id="1" name="Shape 560"/>
        <p:cNvGrpSpPr/>
        <p:nvPr/>
      </p:nvGrpSpPr>
      <p:grpSpPr>
        <a:xfrm>
          <a:off x="0" y="0"/>
          <a:ext cx="0" cy="0"/>
          <a:chOff x="0" y="0"/>
          <a:chExt cx="0" cy="0"/>
        </a:xfrm>
      </p:grpSpPr>
      <p:sp>
        <p:nvSpPr>
          <p:cNvPr id="561" name="Google Shape;561;p97"/>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2" name="Google Shape;562;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563" name="Google Shape;563;p97"/>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564" name="Google Shape;564;p97"/>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565" name="Google Shape;565;p97"/>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66" name="Google Shape;566;p97"/>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 gray">
  <p:cSld name="Title on gray">
    <p:spTree>
      <p:nvGrpSpPr>
        <p:cNvPr id="1" name="Shape 567"/>
        <p:cNvGrpSpPr/>
        <p:nvPr/>
      </p:nvGrpSpPr>
      <p:grpSpPr>
        <a:xfrm>
          <a:off x="0" y="0"/>
          <a:ext cx="0" cy="0"/>
          <a:chOff x="0" y="0"/>
          <a:chExt cx="0" cy="0"/>
        </a:xfrm>
      </p:grpSpPr>
      <p:sp>
        <p:nvSpPr>
          <p:cNvPr id="568" name="Google Shape;568;p98"/>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9" name="Google Shape;569;p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otally Blank (gray)">
  <p:cSld name="Totally Blank (gray)">
    <p:spTree>
      <p:nvGrpSpPr>
        <p:cNvPr id="1" name="Shape 570"/>
        <p:cNvGrpSpPr/>
        <p:nvPr/>
      </p:nvGrpSpPr>
      <p:grpSpPr>
        <a:xfrm>
          <a:off x="0" y="0"/>
          <a:ext cx="0" cy="0"/>
          <a:chOff x="0" y="0"/>
          <a:chExt cx="0" cy="0"/>
        </a:xfrm>
      </p:grpSpPr>
      <p:sp>
        <p:nvSpPr>
          <p:cNvPr id="571" name="Google Shape;571;p99"/>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otally Blank (white)">
  <p:cSld name="Totally Blank (white)">
    <p:spTree>
      <p:nvGrpSpPr>
        <p:cNvPr id="1" name="Shape 572"/>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3"/>
        <p:cNvGrpSpPr/>
        <p:nvPr/>
      </p:nvGrpSpPr>
      <p:grpSpPr>
        <a:xfrm>
          <a:off x="0" y="0"/>
          <a:ext cx="0" cy="0"/>
          <a:chOff x="0" y="0"/>
          <a:chExt cx="0" cy="0"/>
        </a:xfrm>
      </p:grpSpPr>
      <p:sp>
        <p:nvSpPr>
          <p:cNvPr id="574" name="Google Shape;574;p101"/>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5" name="Google Shape;575;p1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6" name="Google Shape;576;p10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77" name="Google Shape;577;p101"/>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578" name="Google Shape;578;p101"/>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579" name="Google Shape;579;p101"/>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80" name="Google Shape;580;p101"/>
          <p:cNvSpPr/>
          <p:nvPr/>
        </p:nvSpPr>
        <p:spPr>
          <a:xfrm>
            <a:off x="8382000" y="6289685"/>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1"/>
        <p:cNvGrpSpPr/>
        <p:nvPr/>
      </p:nvGrpSpPr>
      <p:grpSpPr>
        <a:xfrm>
          <a:off x="0" y="0"/>
          <a:ext cx="0" cy="0"/>
          <a:chOff x="0" y="0"/>
          <a:chExt cx="0" cy="0"/>
        </a:xfrm>
      </p:grpSpPr>
      <p:sp>
        <p:nvSpPr>
          <p:cNvPr id="582" name="Google Shape;582;p102"/>
          <p:cNvSpPr/>
          <p:nvPr/>
        </p:nvSpPr>
        <p:spPr>
          <a:xfrm>
            <a:off x="128726" y="152400"/>
            <a:ext cx="8862900" cy="658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3" name="Google Shape;583;p102"/>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4" name="Google Shape;584;p102"/>
          <p:cNvSpPr txBox="1">
            <a:spLocks noGrp="1"/>
          </p:cNvSpPr>
          <p:nvPr>
            <p:ph type="body" idx="1"/>
          </p:nvPr>
        </p:nvSpPr>
        <p:spPr>
          <a:xfrm rot="5400000">
            <a:off x="579450" y="228588"/>
            <a:ext cx="5851500" cy="5943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85" name="Google Shape;585;p102"/>
          <p:cNvPicPr preferRelativeResize="0"/>
          <p:nvPr/>
        </p:nvPicPr>
        <p:blipFill rotWithShape="1">
          <a:blip r:embed="rId2">
            <a:alphaModFix/>
          </a:blip>
          <a:srcRect/>
          <a:stretch/>
        </p:blipFill>
        <p:spPr>
          <a:xfrm rot="5400000">
            <a:off x="124389" y="192254"/>
            <a:ext cx="532863" cy="496859"/>
          </a:xfrm>
          <a:prstGeom prst="rect">
            <a:avLst/>
          </a:prstGeom>
          <a:noFill/>
          <a:ln>
            <a:noFill/>
          </a:ln>
        </p:spPr>
      </p:pic>
      <p:pic>
        <p:nvPicPr>
          <p:cNvPr id="586" name="Google Shape;586;p102"/>
          <p:cNvPicPr preferRelativeResize="0"/>
          <p:nvPr/>
        </p:nvPicPr>
        <p:blipFill rotWithShape="1">
          <a:blip r:embed="rId3">
            <a:alphaModFix/>
          </a:blip>
          <a:srcRect/>
          <a:stretch/>
        </p:blipFill>
        <p:spPr>
          <a:xfrm rot="5400000">
            <a:off x="128726" y="6324600"/>
            <a:ext cx="481598" cy="324276"/>
          </a:xfrm>
          <a:prstGeom prst="rect">
            <a:avLst/>
          </a:prstGeom>
          <a:noFill/>
          <a:ln>
            <a:noFill/>
          </a:ln>
        </p:spPr>
      </p:pic>
      <p:sp>
        <p:nvSpPr>
          <p:cNvPr id="587" name="Google Shape;587;p102"/>
          <p:cNvSpPr txBox="1">
            <a:spLocks noGrp="1"/>
          </p:cNvSpPr>
          <p:nvPr>
            <p:ph type="sldNum" idx="12"/>
          </p:nvPr>
        </p:nvSpPr>
        <p:spPr>
          <a:xfrm rot="5400000">
            <a:off x="113785" y="220651"/>
            <a:ext cx="3810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588" name="Google Shape;588;p102"/>
          <p:cNvSpPr/>
          <p:nvPr/>
        </p:nvSpPr>
        <p:spPr>
          <a:xfrm rot="5400000">
            <a:off x="64783" y="6214838"/>
            <a:ext cx="609600" cy="415800"/>
          </a:xfrm>
          <a:prstGeom prst="rect">
            <a:avLst/>
          </a:prstGeom>
          <a:solidFill>
            <a:srgbClr val="F2F2F2">
              <a:alpha val="3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89"/>
        <p:cNvGrpSpPr/>
        <p:nvPr/>
      </p:nvGrpSpPr>
      <p:grpSpPr>
        <a:xfrm>
          <a:off x="0" y="0"/>
          <a:ext cx="0" cy="0"/>
          <a:chOff x="0" y="0"/>
          <a:chExt cx="0" cy="0"/>
        </a:xfrm>
      </p:grpSpPr>
      <p:sp>
        <p:nvSpPr>
          <p:cNvPr id="590" name="Google Shape;590;p103"/>
          <p:cNvSpPr txBox="1">
            <a:spLocks noGrp="1"/>
          </p:cNvSpPr>
          <p:nvPr>
            <p:ph type="body" idx="1"/>
          </p:nvPr>
        </p:nvSpPr>
        <p:spPr>
          <a:xfrm>
            <a:off x="722313" y="4660900"/>
            <a:ext cx="5297400" cy="6732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4C4C51"/>
              </a:buClr>
              <a:buSzPts val="2400"/>
              <a:buFont typeface="Arial"/>
              <a:buNone/>
              <a:defRPr sz="2400" b="0" i="0" u="none" strike="noStrike" cap="none">
                <a:solidFill>
                  <a:srgbClr val="4C4C51"/>
                </a:solidFill>
                <a:latin typeface="Calibri"/>
                <a:ea typeface="Calibri"/>
                <a:cs typeface="Calibri"/>
                <a:sym typeface="Calibri"/>
              </a:defRPr>
            </a:lvl1pPr>
            <a:lvl2pPr marL="914400" marR="0" lvl="1" indent="-228600" algn="l" rtl="0">
              <a:spcBef>
                <a:spcPts val="360"/>
              </a:spcBef>
              <a:spcAft>
                <a:spcPts val="0"/>
              </a:spcAft>
              <a:buClr>
                <a:srgbClr val="898989"/>
              </a:buClr>
              <a:buSzPts val="1800"/>
              <a:buFont typeface="Arial"/>
              <a:buNone/>
              <a:defRPr sz="1800" b="0" i="0" u="none" strike="noStrike" cap="none">
                <a:solidFill>
                  <a:srgbClr val="898989"/>
                </a:solidFill>
                <a:latin typeface="Calibri"/>
                <a:ea typeface="Calibri"/>
                <a:cs typeface="Calibri"/>
                <a:sym typeface="Calibri"/>
              </a:defRPr>
            </a:lvl2pPr>
            <a:lvl3pPr marL="1371600" marR="0" lvl="2" indent="-228600" algn="l" rtl="0">
              <a:spcBef>
                <a:spcPts val="320"/>
              </a:spcBef>
              <a:spcAft>
                <a:spcPts val="0"/>
              </a:spcAft>
              <a:buClr>
                <a:srgbClr val="898989"/>
              </a:buClr>
              <a:buSzPts val="1600"/>
              <a:buFont typeface="Arial"/>
              <a:buNone/>
              <a:defRPr sz="1600" b="0" i="0" u="none" strike="noStrike" cap="none">
                <a:solidFill>
                  <a:srgbClr val="898989"/>
                </a:solidFill>
                <a:latin typeface="Calibri"/>
                <a:ea typeface="Calibri"/>
                <a:cs typeface="Calibri"/>
                <a:sym typeface="Calibri"/>
              </a:defRPr>
            </a:lvl3pPr>
            <a:lvl4pPr marL="1828800" marR="0" lvl="3"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4pPr>
            <a:lvl5pPr marL="2286000" marR="0" lvl="4"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5pPr>
            <a:lvl6pPr marL="2743200" marR="0" lvl="5"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6pPr>
            <a:lvl7pPr marL="3200400" marR="0" lvl="6"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7pPr>
            <a:lvl8pPr marL="3657600" marR="0" lvl="7"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8pPr>
            <a:lvl9pPr marL="4114800" marR="0" lvl="8"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9pPr>
          </a:lstStyle>
          <a:p>
            <a:endParaRPr/>
          </a:p>
        </p:txBody>
      </p:sp>
      <p:sp>
        <p:nvSpPr>
          <p:cNvPr id="591" name="Google Shape;591;p103"/>
          <p:cNvSpPr txBox="1">
            <a:spLocks noGrp="1"/>
          </p:cNvSpPr>
          <p:nvPr>
            <p:ph type="dt" idx="10"/>
          </p:nvPr>
        </p:nvSpPr>
        <p:spPr>
          <a:xfrm>
            <a:off x="685800" y="5638800"/>
            <a:ext cx="2743200" cy="244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4C4C5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2" name="Google Shape;592;p103"/>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93" name="Google Shape;593;p103"/>
          <p:cNvPicPr preferRelativeResize="0"/>
          <p:nvPr/>
        </p:nvPicPr>
        <p:blipFill rotWithShape="1">
          <a:blip r:embed="rId2">
            <a:alphaModFix/>
          </a:blip>
          <a:srcRect/>
          <a:stretch/>
        </p:blipFill>
        <p:spPr>
          <a:xfrm>
            <a:off x="677662" y="838200"/>
            <a:ext cx="2141737" cy="585885"/>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3006F"/>
        </a:solidFill>
        <a:effectLst/>
      </p:bgPr>
    </p:bg>
    <p:spTree>
      <p:nvGrpSpPr>
        <p:cNvPr id="1" name="Shape 595"/>
        <p:cNvGrpSpPr/>
        <p:nvPr/>
      </p:nvGrpSpPr>
      <p:grpSpPr>
        <a:xfrm>
          <a:off x="0" y="0"/>
          <a:ext cx="0" cy="0"/>
          <a:chOff x="0" y="0"/>
          <a:chExt cx="0" cy="0"/>
        </a:xfrm>
      </p:grpSpPr>
      <p:pic>
        <p:nvPicPr>
          <p:cNvPr id="596" name="Google Shape;596;p105" descr="UW_W Logo_White.png"/>
          <p:cNvPicPr preferRelativeResize="0"/>
          <p:nvPr/>
        </p:nvPicPr>
        <p:blipFill rotWithShape="1">
          <a:blip r:embed="rId2">
            <a:alphaModFix/>
          </a:blip>
          <a:srcRect/>
          <a:stretch/>
        </p:blipFill>
        <p:spPr>
          <a:xfrm>
            <a:off x="7483914" y="5945853"/>
            <a:ext cx="1371599" cy="923544"/>
          </a:xfrm>
          <a:prstGeom prst="rect">
            <a:avLst/>
          </a:prstGeom>
          <a:noFill/>
          <a:ln>
            <a:noFill/>
          </a:ln>
        </p:spPr>
      </p:pic>
      <p:pic>
        <p:nvPicPr>
          <p:cNvPr id="597" name="Google Shape;597;p105"/>
          <p:cNvPicPr preferRelativeResize="0"/>
          <p:nvPr/>
        </p:nvPicPr>
        <p:blipFill rotWithShape="1">
          <a:blip r:embed="rId3">
            <a:alphaModFix/>
          </a:blip>
          <a:srcRect/>
          <a:stretch/>
        </p:blipFill>
        <p:spPr>
          <a:xfrm>
            <a:off x="677333" y="6354233"/>
            <a:ext cx="2540000" cy="266699"/>
          </a:xfrm>
          <a:prstGeom prst="rect">
            <a:avLst/>
          </a:prstGeom>
          <a:noFill/>
          <a:ln>
            <a:noFill/>
          </a:ln>
        </p:spPr>
      </p:pic>
      <p:sp>
        <p:nvSpPr>
          <p:cNvPr id="598" name="Google Shape;598;p105"/>
          <p:cNvSpPr txBox="1">
            <a:spLocks noGrp="1"/>
          </p:cNvSpPr>
          <p:nvPr>
            <p:ph type="body" idx="1"/>
          </p:nvPr>
        </p:nvSpPr>
        <p:spPr>
          <a:xfrm>
            <a:off x="671756" y="1332224"/>
            <a:ext cx="6972300" cy="2641800"/>
          </a:xfrm>
          <a:prstGeom prst="rect">
            <a:avLst/>
          </a:prstGeom>
          <a:noFill/>
          <a:ln>
            <a:noFill/>
          </a:ln>
        </p:spPr>
        <p:txBody>
          <a:bodyPr spcFirstLastPara="1" wrap="square" lIns="91425" tIns="91425" rIns="91425" bIns="91425" anchor="t" anchorCtr="0"/>
          <a:lstStyle>
            <a:lvl1pPr marL="457200" marR="0" lvl="0" indent="-546100" algn="l" rtl="0">
              <a:lnSpc>
                <a:spcPct val="100000"/>
              </a:lnSpc>
              <a:spcBef>
                <a:spcPts val="1000"/>
              </a:spcBef>
              <a:spcAft>
                <a:spcPts val="0"/>
              </a:spcAft>
              <a:buClr>
                <a:srgbClr val="E8D3A2"/>
              </a:buClr>
              <a:buSzPts val="5000"/>
              <a:buFont typeface="Arial"/>
              <a:buChar char="●"/>
              <a:defRPr sz="5000" b="0" i="0" u="none" strike="noStrike" cap="none">
                <a:solidFill>
                  <a:srgbClr val="E8D3A2"/>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99" name="Google Shape;599;p105"/>
          <p:cNvPicPr preferRelativeResize="0"/>
          <p:nvPr/>
        </p:nvPicPr>
        <p:blipFill rotWithShape="1">
          <a:blip r:embed="rId4">
            <a:alphaModFix/>
          </a:blip>
          <a:srcRect/>
          <a:stretch/>
        </p:blipFill>
        <p:spPr>
          <a:xfrm>
            <a:off x="779462" y="3973980"/>
            <a:ext cx="1600200" cy="139699"/>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600"/>
        <p:cNvGrpSpPr/>
        <p:nvPr/>
      </p:nvGrpSpPr>
      <p:grpSpPr>
        <a:xfrm>
          <a:off x="0" y="0"/>
          <a:ext cx="0" cy="0"/>
          <a:chOff x="0" y="0"/>
          <a:chExt cx="0" cy="0"/>
        </a:xfrm>
      </p:grpSpPr>
      <p:sp>
        <p:nvSpPr>
          <p:cNvPr id="601" name="Google Shape;601;p106"/>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t" anchorCtr="0"/>
          <a:lstStyle>
            <a:lvl1pPr marL="457200" marR="0" lvl="0" indent="-419100" algn="l" rtl="0">
              <a:lnSpc>
                <a:spcPct val="90000"/>
              </a:lnSpc>
              <a:spcBef>
                <a:spcPts val="600"/>
              </a:spcBef>
              <a:spcAft>
                <a:spcPts val="0"/>
              </a:spcAft>
              <a:buClr>
                <a:srgbClr val="E8D3A2"/>
              </a:buClr>
              <a:buSzPts val="3000"/>
              <a:buFont typeface="Arial"/>
              <a:buChar char="●"/>
              <a:defRPr sz="3000" b="0" i="0" u="none" strike="noStrike" cap="none">
                <a:solidFill>
                  <a:srgbClr val="E8D3A2"/>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02" name="Google Shape;602;p106"/>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E8D3A2"/>
              </a:buClr>
              <a:buSzPts val="2400"/>
              <a:buFont typeface="Merriweather Sans"/>
              <a:buChar char="&gt;"/>
              <a:defRPr sz="2400" b="0" i="0" u="none" strike="noStrike" cap="none">
                <a:solidFill>
                  <a:srgbClr val="E8D3A2"/>
                </a:solidFill>
                <a:latin typeface="Calibri"/>
                <a:ea typeface="Calibri"/>
                <a:cs typeface="Calibri"/>
                <a:sym typeface="Calibri"/>
              </a:defRPr>
            </a:lvl1pPr>
            <a:lvl2pPr marL="914400" marR="0" lvl="1"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E8D3A2"/>
              </a:buClr>
              <a:buSzPts val="1800"/>
              <a:buFont typeface="Merriweather Sans"/>
              <a:buChar char="&gt;"/>
              <a:defRPr sz="1800" b="0" i="0" u="none" strike="noStrike" cap="none">
                <a:solidFill>
                  <a:srgbClr val="E8D3A2"/>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E8D3A2"/>
              </a:buClr>
              <a:buSzPts val="1600"/>
              <a:buFont typeface="Arial"/>
              <a:buChar char="–"/>
              <a:defRPr sz="1600" b="0" i="0" u="none" strike="noStrike" cap="none">
                <a:solidFill>
                  <a:srgbClr val="E8D3A2"/>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E8D3A2"/>
              </a:buClr>
              <a:buSzPts val="1400"/>
              <a:buFont typeface="Merriweather Sans"/>
              <a:buChar char="&gt;"/>
              <a:defRPr sz="1400" b="0" i="0" u="none" strike="noStrike" cap="none">
                <a:solidFill>
                  <a:srgbClr val="E8D3A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03" name="Google Shape;603;p106"/>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E8D3A2"/>
              </a:buClr>
              <a:buSzPts val="2400"/>
              <a:buFont typeface="Arial"/>
              <a:buChar char="●"/>
              <a:defRPr sz="2400" b="0" i="0" u="none" strike="noStrike" cap="none">
                <a:solidFill>
                  <a:srgbClr val="E8D3A2"/>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04" name="Google Shape;604;p106"/>
          <p:cNvPicPr preferRelativeResize="0"/>
          <p:nvPr/>
        </p:nvPicPr>
        <p:blipFill rotWithShape="1">
          <a:blip r:embed="rId2">
            <a:alphaModFix/>
          </a:blip>
          <a:srcRect/>
          <a:stretch/>
        </p:blipFill>
        <p:spPr>
          <a:xfrm>
            <a:off x="766762" y="1364403"/>
            <a:ext cx="1103781" cy="96360"/>
          </a:xfrm>
          <a:prstGeom prst="rect">
            <a:avLst/>
          </a:prstGeom>
          <a:noFill/>
          <a:ln>
            <a:noFill/>
          </a:ln>
        </p:spPr>
      </p:pic>
      <p:pic>
        <p:nvPicPr>
          <p:cNvPr id="605" name="Google Shape;605;p106"/>
          <p:cNvPicPr preferRelativeResize="0"/>
          <p:nvPr/>
        </p:nvPicPr>
        <p:blipFill rotWithShape="1">
          <a:blip r:embed="rId3">
            <a:alphaModFix/>
          </a:blip>
          <a:srcRect/>
          <a:stretch/>
        </p:blipFill>
        <p:spPr>
          <a:xfrm>
            <a:off x="6248401" y="6354233"/>
            <a:ext cx="2540000" cy="266699"/>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33006F"/>
        </a:solidFill>
        <a:effectLst/>
      </p:bgPr>
    </p:bg>
    <p:spTree>
      <p:nvGrpSpPr>
        <p:cNvPr id="1" name="Shape 606"/>
        <p:cNvGrpSpPr/>
        <p:nvPr/>
      </p:nvGrpSpPr>
      <p:grpSpPr>
        <a:xfrm>
          <a:off x="0" y="0"/>
          <a:ext cx="0" cy="0"/>
          <a:chOff x="0" y="0"/>
          <a:chExt cx="0" cy="0"/>
        </a:xfrm>
      </p:grpSpPr>
      <p:pic>
        <p:nvPicPr>
          <p:cNvPr id="607" name="Google Shape;607;p107" descr="UW_W Logo_White.png"/>
          <p:cNvPicPr preferRelativeResize="0"/>
          <p:nvPr/>
        </p:nvPicPr>
        <p:blipFill rotWithShape="1">
          <a:blip r:embed="rId2">
            <a:alphaModFix/>
          </a:blip>
          <a:srcRect/>
          <a:stretch/>
        </p:blipFill>
        <p:spPr>
          <a:xfrm>
            <a:off x="7483914" y="5945853"/>
            <a:ext cx="1371599" cy="923544"/>
          </a:xfrm>
          <a:prstGeom prst="rect">
            <a:avLst/>
          </a:prstGeom>
          <a:noFill/>
          <a:ln>
            <a:noFill/>
          </a:ln>
        </p:spPr>
      </p:pic>
      <p:sp>
        <p:nvSpPr>
          <p:cNvPr id="608" name="Google Shape;608;p107"/>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t" anchorCtr="0"/>
          <a:lstStyle>
            <a:lvl1pPr marL="457200" marR="0" lvl="0" indent="-419100" algn="l" rtl="0">
              <a:lnSpc>
                <a:spcPct val="90000"/>
              </a:lnSpc>
              <a:spcBef>
                <a:spcPts val="600"/>
              </a:spcBef>
              <a:spcAft>
                <a:spcPts val="0"/>
              </a:spcAft>
              <a:buClr>
                <a:srgbClr val="E8D3A2"/>
              </a:buClr>
              <a:buSzPts val="3000"/>
              <a:buFont typeface="Arial"/>
              <a:buChar char="●"/>
              <a:defRPr sz="3000" b="0" i="0" u="none" strike="noStrike" cap="none">
                <a:solidFill>
                  <a:srgbClr val="E8D3A2"/>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09" name="Google Shape;609;p107"/>
          <p:cNvSpPr txBox="1">
            <a:spLocks noGrp="1"/>
          </p:cNvSpPr>
          <p:nvPr>
            <p:ph type="body" idx="2"/>
          </p:nvPr>
        </p:nvSpPr>
        <p:spPr>
          <a:xfrm>
            <a:off x="659304" y="1736725"/>
            <a:ext cx="80769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Merriweather Sans"/>
              <a:buChar char="&gt;"/>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dk1"/>
              </a:buClr>
              <a:buSzPts val="1800"/>
              <a:buFont typeface="Merriweather Sans"/>
              <a:buChar char="&gt;"/>
              <a:defRPr sz="18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dk1"/>
              </a:buClr>
              <a:buSzPts val="1400"/>
              <a:buFont typeface="Merriweather Sans"/>
              <a:buChar char="&gt;"/>
              <a:defRPr sz="14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10" name="Google Shape;610;p107"/>
          <p:cNvPicPr preferRelativeResize="0"/>
          <p:nvPr/>
        </p:nvPicPr>
        <p:blipFill rotWithShape="1">
          <a:blip r:embed="rId3">
            <a:alphaModFix/>
          </a:blip>
          <a:srcRect/>
          <a:stretch/>
        </p:blipFill>
        <p:spPr>
          <a:xfrm>
            <a:off x="766762" y="1364403"/>
            <a:ext cx="1103781" cy="9636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33006F"/>
        </a:solidFill>
        <a:effectLst/>
      </p:bgPr>
    </p:bg>
    <p:spTree>
      <p:nvGrpSpPr>
        <p:cNvPr id="1" name="Shape 611"/>
        <p:cNvGrpSpPr/>
        <p:nvPr/>
      </p:nvGrpSpPr>
      <p:grpSpPr>
        <a:xfrm>
          <a:off x="0" y="0"/>
          <a:ext cx="0" cy="0"/>
          <a:chOff x="0" y="0"/>
          <a:chExt cx="0" cy="0"/>
        </a:xfrm>
      </p:grpSpPr>
      <p:pic>
        <p:nvPicPr>
          <p:cNvPr id="612" name="Google Shape;612;p108"/>
          <p:cNvPicPr preferRelativeResize="0"/>
          <p:nvPr/>
        </p:nvPicPr>
        <p:blipFill rotWithShape="1">
          <a:blip r:embed="rId2">
            <a:alphaModFix/>
          </a:blip>
          <a:srcRect/>
          <a:stretch/>
        </p:blipFill>
        <p:spPr>
          <a:xfrm>
            <a:off x="6248401" y="6354233"/>
            <a:ext cx="2540000" cy="266699"/>
          </a:xfrm>
          <a:prstGeom prst="rect">
            <a:avLst/>
          </a:prstGeom>
          <a:noFill/>
          <a:ln>
            <a:noFill/>
          </a:ln>
        </p:spPr>
      </p:pic>
      <p:sp>
        <p:nvSpPr>
          <p:cNvPr id="613" name="Google Shape;613;p108"/>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14" name="Google Shape;614;p108"/>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t" anchorCtr="0"/>
          <a:lstStyle>
            <a:lvl1pPr marL="457200" marR="0" lvl="0" indent="-419100" algn="l" rtl="0">
              <a:lnSpc>
                <a:spcPct val="90000"/>
              </a:lnSpc>
              <a:spcBef>
                <a:spcPts val="600"/>
              </a:spcBef>
              <a:spcAft>
                <a:spcPts val="0"/>
              </a:spcAft>
              <a:buClr>
                <a:srgbClr val="E8D3A2"/>
              </a:buClr>
              <a:buSzPts val="3000"/>
              <a:buFont typeface="Arial"/>
              <a:buChar char="●"/>
              <a:defRPr sz="3000" b="0" i="0" u="none" strike="noStrike" cap="none">
                <a:solidFill>
                  <a:srgbClr val="E8D3A2"/>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15" name="Google Shape;615;p108"/>
          <p:cNvPicPr preferRelativeResize="0"/>
          <p:nvPr/>
        </p:nvPicPr>
        <p:blipFill rotWithShape="1">
          <a:blip r:embed="rId3">
            <a:alphaModFix/>
          </a:blip>
          <a:srcRect/>
          <a:stretch/>
        </p:blipFill>
        <p:spPr>
          <a:xfrm>
            <a:off x="766762" y="1364403"/>
            <a:ext cx="1103781" cy="9636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617"/>
        <p:cNvGrpSpPr/>
        <p:nvPr/>
      </p:nvGrpSpPr>
      <p:grpSpPr>
        <a:xfrm>
          <a:off x="0" y="0"/>
          <a:ext cx="0" cy="0"/>
          <a:chOff x="0" y="0"/>
          <a:chExt cx="0" cy="0"/>
        </a:xfrm>
      </p:grpSpPr>
      <p:sp>
        <p:nvSpPr>
          <p:cNvPr id="618" name="Google Shape;618;p11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419100" algn="l" rtl="0">
              <a:lnSpc>
                <a:spcPct val="90000"/>
              </a:lnSpc>
              <a:spcBef>
                <a:spcPts val="600"/>
              </a:spcBef>
              <a:spcAft>
                <a:spcPts val="0"/>
              </a:spcAft>
              <a:buClr>
                <a:srgbClr val="33006F"/>
              </a:buClr>
              <a:buSzPts val="3000"/>
              <a:buFont typeface="Arial"/>
              <a:buChar char="●"/>
              <a:defRPr sz="3000" b="0" i="0" u="none" strike="noStrike" cap="none">
                <a:solidFill>
                  <a:srgbClr val="33006F"/>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9" name="Google Shape;619;p110"/>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accent5"/>
              </a:buClr>
              <a:buSzPts val="2400"/>
              <a:buFont typeface="Merriweather Sans"/>
              <a:buChar char="&gt;"/>
              <a:defRPr sz="2400" b="0" i="0" u="none" strike="noStrike" cap="none">
                <a:solidFill>
                  <a:schemeClr val="accent5"/>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accent5"/>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accent5"/>
              </a:buClr>
              <a:buSzPts val="1800"/>
              <a:buFont typeface="Merriweather Sans"/>
              <a:buChar char="&gt;"/>
              <a:defRPr sz="1800" b="0" i="0" u="none" strike="noStrike" cap="none">
                <a:solidFill>
                  <a:schemeClr val="accent5"/>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accent5"/>
              </a:buClr>
              <a:buSzPts val="1600"/>
              <a:buFont typeface="Arial"/>
              <a:buChar char="–"/>
              <a:defRPr sz="1600" b="0" i="0" u="none" strike="noStrike" cap="none">
                <a:solidFill>
                  <a:schemeClr val="accent5"/>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accent5"/>
              </a:buClr>
              <a:buSzPts val="1400"/>
              <a:buFont typeface="Merriweather Sans"/>
              <a:buChar char="&gt;"/>
              <a:defRPr sz="1400" b="0" i="0" u="none" strike="noStrike" cap="none">
                <a:solidFill>
                  <a:schemeClr val="accent5"/>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20" name="Google Shape;620;p110"/>
          <p:cNvPicPr preferRelativeResize="0"/>
          <p:nvPr/>
        </p:nvPicPr>
        <p:blipFill rotWithShape="1">
          <a:blip r:embed="rId2">
            <a:alphaModFix/>
          </a:blip>
          <a:srcRect/>
          <a:stretch/>
        </p:blipFill>
        <p:spPr>
          <a:xfrm>
            <a:off x="766763" y="1363508"/>
            <a:ext cx="1103700" cy="96300"/>
          </a:xfrm>
          <a:prstGeom prst="rect">
            <a:avLst/>
          </a:prstGeom>
          <a:noFill/>
          <a:ln>
            <a:noFill/>
          </a:ln>
        </p:spPr>
      </p:pic>
      <p:pic>
        <p:nvPicPr>
          <p:cNvPr id="621" name="Google Shape;621;p110"/>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622"/>
        <p:cNvGrpSpPr/>
        <p:nvPr/>
      </p:nvGrpSpPr>
      <p:grpSpPr>
        <a:xfrm>
          <a:off x="0" y="0"/>
          <a:ext cx="0" cy="0"/>
          <a:chOff x="0" y="0"/>
          <a:chExt cx="0" cy="0"/>
        </a:xfrm>
      </p:grpSpPr>
      <p:sp>
        <p:nvSpPr>
          <p:cNvPr id="623" name="Google Shape;623;p111"/>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999999"/>
              </a:buClr>
              <a:buSzPts val="2400"/>
              <a:buFont typeface="Arial"/>
              <a:buNone/>
              <a:defRPr sz="2400" b="0" i="0" u="none" strike="noStrike" cap="none">
                <a:solidFill>
                  <a:srgbClr val="999999"/>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4" name="Google Shape;624;p11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lstStyle>
            <a:lvl1pPr marL="457200" marR="0" lvl="0" indent="-419100" algn="l" rtl="0">
              <a:lnSpc>
                <a:spcPct val="90000"/>
              </a:lnSpc>
              <a:spcBef>
                <a:spcPts val="600"/>
              </a:spcBef>
              <a:spcAft>
                <a:spcPts val="0"/>
              </a:spcAft>
              <a:buClr>
                <a:srgbClr val="33006F"/>
              </a:buClr>
              <a:buSzPts val="3000"/>
              <a:buFont typeface="Arial"/>
              <a:buChar char="●"/>
              <a:defRPr sz="3000" b="0" i="0" u="none" strike="noStrike" cap="none">
                <a:solidFill>
                  <a:srgbClr val="33006F"/>
                </a:solidFill>
                <a:latin typeface="Calibri"/>
                <a:ea typeface="Calibri"/>
                <a:cs typeface="Calibri"/>
                <a:sym typeface="Calibri"/>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25" name="Google Shape;625;p111"/>
          <p:cNvPicPr preferRelativeResize="0"/>
          <p:nvPr/>
        </p:nvPicPr>
        <p:blipFill rotWithShape="1">
          <a:blip r:embed="rId2">
            <a:alphaModFix/>
          </a:blip>
          <a:srcRect/>
          <a:stretch/>
        </p:blipFill>
        <p:spPr>
          <a:xfrm>
            <a:off x="6363105" y="6450899"/>
            <a:ext cx="2425200" cy="162900"/>
          </a:xfrm>
          <a:prstGeom prst="rect">
            <a:avLst/>
          </a:prstGeom>
          <a:noFill/>
          <a:ln>
            <a:noFill/>
          </a:ln>
        </p:spPr>
      </p:pic>
      <p:pic>
        <p:nvPicPr>
          <p:cNvPr id="626" name="Google Shape;626;p111"/>
          <p:cNvPicPr preferRelativeResize="0"/>
          <p:nvPr/>
        </p:nvPicPr>
        <p:blipFill rotWithShape="1">
          <a:blip r:embed="rId3">
            <a:alphaModFix/>
          </a:blip>
          <a:srcRect/>
          <a:stretch/>
        </p:blipFill>
        <p:spPr>
          <a:xfrm>
            <a:off x="766763" y="1363508"/>
            <a:ext cx="1103700" cy="96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theme" Target="../theme/theme10.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5" Type="http://schemas.openxmlformats.org/officeDocument/2006/relationships/theme" Target="../theme/theme11.xml"/><Relationship Id="rId4" Type="http://schemas.openxmlformats.org/officeDocument/2006/relationships/slideLayout" Target="../slideLayouts/slideLayout9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5" Type="http://schemas.openxmlformats.org/officeDocument/2006/relationships/theme" Target="../theme/theme12.xml"/><Relationship Id="rId4"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theme" Target="../theme/theme13.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0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5" Type="http://schemas.openxmlformats.org/officeDocument/2006/relationships/theme" Target="../theme/theme14.xml"/><Relationship Id="rId4" Type="http://schemas.openxmlformats.org/officeDocument/2006/relationships/slideLayout" Target="../slideLayouts/slideLayout11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5" Type="http://schemas.openxmlformats.org/officeDocument/2006/relationships/theme" Target="../theme/theme15.xml"/><Relationship Id="rId4"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6.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7.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8.xml"/><Relationship Id="rId4"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heme" Target="../theme/theme9.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9"/>
        <p:cNvGrpSpPr/>
        <p:nvPr/>
      </p:nvGrpSpPr>
      <p:grpSpPr>
        <a:xfrm>
          <a:off x="0" y="0"/>
          <a:ext cx="0" cy="0"/>
          <a:chOff x="0" y="0"/>
          <a:chExt cx="0" cy="0"/>
        </a:xfrm>
      </p:grpSpPr>
      <p:sp>
        <p:nvSpPr>
          <p:cNvPr id="430" name="Google Shape;430;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1" name="Google Shape;431;p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2" name="Google Shape;432;p80"/>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1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3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6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4"/>
        <p:cNvGrpSpPr/>
        <p:nvPr/>
      </p:nvGrpSpPr>
      <p:grpSpPr>
        <a:xfrm>
          <a:off x="0" y="0"/>
          <a:ext cx="0" cy="0"/>
          <a:chOff x="0" y="0"/>
          <a:chExt cx="0" cy="0"/>
        </a:xfrm>
      </p:grpSpPr>
      <p:sp>
        <p:nvSpPr>
          <p:cNvPr id="265" name="Google Shape;265;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6" name="Google Shape;266;p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7" name="Google Shape;267;p56"/>
          <p:cNvSpPr txBox="1">
            <a:spLocks noGrp="1"/>
          </p:cNvSpPr>
          <p:nvPr>
            <p:ph type="sldNum" idx="12"/>
          </p:nvPr>
        </p:nvSpPr>
        <p:spPr>
          <a:xfrm>
            <a:off x="91440" y="6428232"/>
            <a:ext cx="402300" cy="2445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cs229@uw.edu" TargetMode="External"/><Relationship Id="rId3" Type="http://schemas.openxmlformats.org/officeDocument/2006/relationships/hyperlink" Target="mailto:kirsten5@uw.edu" TargetMode="External"/><Relationship Id="rId7" Type="http://schemas.openxmlformats.org/officeDocument/2006/relationships/hyperlink" Target="mailto:dsmith17@uw.edu" TargetMode="External"/><Relationship Id="rId12"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jgiffelse@uw.edu" TargetMode="External"/><Relationship Id="rId11" Type="http://schemas.openxmlformats.org/officeDocument/2006/relationships/hyperlink" Target="mailto:gcafco@uw.edu" TargetMode="External"/><Relationship Id="rId5" Type="http://schemas.openxmlformats.org/officeDocument/2006/relationships/hyperlink" Target="mailto:filimus@uw.edu" TargetMode="External"/><Relationship Id="rId10" Type="http://schemas.openxmlformats.org/officeDocument/2006/relationships/hyperlink" Target="mailto:aronk@uw.edu" TargetMode="External"/><Relationship Id="rId4" Type="http://schemas.openxmlformats.org/officeDocument/2006/relationships/hyperlink" Target="mailto:carhodes@uw.edu" TargetMode="External"/><Relationship Id="rId9" Type="http://schemas.openxmlformats.org/officeDocument/2006/relationships/hyperlink" Target="mailto:jachung@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8" Type="http://schemas.openxmlformats.org/officeDocument/2006/relationships/hyperlink" Target="http://discover.uw.edu/O0b0a1jO00018Axy0R0y66Q" TargetMode="External"/><Relationship Id="rId3" Type="http://schemas.openxmlformats.org/officeDocument/2006/relationships/hyperlink" Target="https://www.insidehighered.com/sites/default/server_files/media/NIH%20Foreign%20Influence%20Letter%20to%20Grantees%2008-20-18.pdf" TargetMode="External"/><Relationship Id="rId7" Type="http://schemas.openxmlformats.org/officeDocument/2006/relationships/hyperlink" Target="http://discover.uw.edu/SQ0O0y06x0108Aa1600bjUB"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hyperlink" Target="http://discover.uw.edu/HA0001j08aT6bO10x6Q00Ay" TargetMode="External"/><Relationship Id="rId5" Type="http://schemas.openxmlformats.org/officeDocument/2006/relationships/hyperlink" Target="http://discover.uw.edu/UjSa01O0xQ1Ayb0068000z6" TargetMode="External"/><Relationship Id="rId10" Type="http://schemas.openxmlformats.org/officeDocument/2006/relationships/hyperlink" Target="http://discover.uw.edu/c0110jaA0x8Q06yOQ06xb00" TargetMode="External"/><Relationship Id="rId4" Type="http://schemas.openxmlformats.org/officeDocument/2006/relationships/hyperlink" Target="http://discover.uw.edu/V6QP001yb60O000Ax1jaw80" TargetMode="External"/><Relationship Id="rId9" Type="http://schemas.openxmlformats.org/officeDocument/2006/relationships/hyperlink" Target="http://discover.uw.edu/F66Qx00FY1A0a0bj000Oy8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hyperlink" Target="https://www.deadiversion.usdoj.gov/21cfr/cfr/2108cfrt.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hyperlink" Target="mailto:nstella@uw.edu" TargetMode="External"/><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hyperlink" Target="mailto:nstella@uw.edu" TargetMode="External"/><Relationship Id="rId2" Type="http://schemas.openxmlformats.org/officeDocument/2006/relationships/notesSlide" Target="../notesSlides/notesSlide28.xml"/><Relationship Id="rId1" Type="http://schemas.openxmlformats.org/officeDocument/2006/relationships/slideLayout" Target="../slideLayouts/slideLayout37.xml"/><Relationship Id="rId5" Type="http://schemas.openxmlformats.org/officeDocument/2006/relationships/hyperlink" Target="https://www.washington.edu/research/policies/guidance-on-research-involving-marijuana/" TargetMode="External"/><Relationship Id="rId4" Type="http://schemas.openxmlformats.org/officeDocument/2006/relationships/hyperlink" Target="https://www.deadiversion.usdoj.gov/drugreg/faq.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3" Type="http://schemas.openxmlformats.org/officeDocument/2006/relationships/hyperlink" Target="http://www.uw.edu/research/tools/research-administration-data-rad/" TargetMode="External"/><Relationship Id="rId2" Type="http://schemas.openxmlformats.org/officeDocument/2006/relationships/notesSlide" Target="../notesSlides/notesSlide33.xml"/><Relationship Id="rId1" Type="http://schemas.openxmlformats.org/officeDocument/2006/relationships/slideLayout" Target="../slideLayouts/slideLayout98.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8.xml"/></Relationships>
</file>

<file path=ppt/slides/_rels/slide38.xml.rels><?xml version="1.0" encoding="UTF-8" standalone="yes"?>
<Relationships xmlns="http://schemas.openxmlformats.org/package/2006/relationships"><Relationship Id="rId8" Type="http://schemas.openxmlformats.org/officeDocument/2006/relationships/hyperlink" Target="http://www.washington.edu/research/tools/wp-content/uploads/2018/08/RADC-Infographic-April-2018.pdf" TargetMode="External"/><Relationship Id="rId3" Type="http://schemas.openxmlformats.org/officeDocument/2006/relationships/hyperlink" Target="https://uwresearch.gosignmeup.com/public/Course/browse?courseid=2974" TargetMode="External"/><Relationship Id="rId7" Type="http://schemas.openxmlformats.org/officeDocument/2006/relationships/hyperlink" Target="https://www.washington.edu/research/tools/research-administration-data-rad/" TargetMode="External"/><Relationship Id="rId2" Type="http://schemas.openxmlformats.org/officeDocument/2006/relationships/notesSlide" Target="../notesSlides/notesSlide38.xml"/><Relationship Id="rId1" Type="http://schemas.openxmlformats.org/officeDocument/2006/relationships/slideLayout" Target="../slideLayouts/slideLayout107.xml"/><Relationship Id="rId6" Type="http://schemas.openxmlformats.org/officeDocument/2006/relationships/hyperlink" Target="https://uwprofiles.uw.edu/" TargetMode="External"/><Relationship Id="rId5" Type="http://schemas.openxmlformats.org/officeDocument/2006/relationships/hyperlink" Target="http://itconnect.uw.edu/work/data/use-data/bi-portal/" TargetMode="External"/><Relationship Id="rId4" Type="http://schemas.openxmlformats.org/officeDocument/2006/relationships/hyperlink" Target="https://uwresearch.gosignmeup.com/public/Course/browse?courseid=2975"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uw.edu/research/tools/research-administration-data-rad/" TargetMode="External"/><Relationship Id="rId2" Type="http://schemas.openxmlformats.org/officeDocument/2006/relationships/notesSlide" Target="../notesSlides/notesSlide39.xml"/><Relationship Id="rId1" Type="http://schemas.openxmlformats.org/officeDocument/2006/relationships/slideLayout" Target="../slideLayouts/slideLayout111.xml"/><Relationship Id="rId5" Type="http://schemas.openxmlformats.org/officeDocument/2006/relationships/image" Target="../media/image27.jpg"/><Relationship Id="rId4" Type="http://schemas.openxmlformats.org/officeDocument/2006/relationships/hyperlink" Target="https://www.washington.edu/research/tools/research-administration-data-ra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sf.gov/publications/pub_summ.jsp?ods_key=papp"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98.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98.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98.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hyperlink" Target="https://www.washington.edu/research/policies/gim-35-effort-reporting-policy-for-sponsored-agreements/"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3" Type="http://schemas.openxmlformats.org/officeDocument/2006/relationships/hyperlink" Target="mailto:sagehelp@uw.edu" TargetMode="External"/><Relationship Id="rId2" Type="http://schemas.openxmlformats.org/officeDocument/2006/relationships/notesSlide" Target="../notesSlides/notesSlide57.xml"/><Relationship Id="rId1" Type="http://schemas.openxmlformats.org/officeDocument/2006/relationships/slideLayout" Target="../slideLayouts/slideLayout44.xml"/><Relationship Id="rId4" Type="http://schemas.openxmlformats.org/officeDocument/2006/relationships/hyperlink" Target="mailto:myresearch@uw.edu"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3" Type="http://schemas.openxmlformats.org/officeDocument/2006/relationships/hyperlink" Target="https://www.nsf.gov/awards/managing/rtc.jsp" TargetMode="External"/><Relationship Id="rId2" Type="http://schemas.openxmlformats.org/officeDocument/2006/relationships/notesSlide" Target="../notesSlides/notesSlide64.xml"/><Relationship Id="rId1" Type="http://schemas.openxmlformats.org/officeDocument/2006/relationships/slideLayout" Target="../slideLayouts/slideLayout49.xml"/><Relationship Id="rId4" Type="http://schemas.openxmlformats.org/officeDocument/2006/relationships/hyperlink" Target="https://finance.uw.edu/pafc/participant-support"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65.xml"/><Relationship Id="rId1" Type="http://schemas.openxmlformats.org/officeDocument/2006/relationships/slideLayout" Target="../slideLayouts/slideLayout49.xml"/><Relationship Id="rId5" Type="http://schemas.openxmlformats.org/officeDocument/2006/relationships/hyperlink" Target="mailto:andra2@uw.edu" TargetMode="External"/><Relationship Id="rId4" Type="http://schemas.openxmlformats.org/officeDocument/2006/relationships/hyperlink" Target="mailto:mgard4@uw.edu"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2.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hyperlink" Target="https://www.washington.edu/research/training/about-core/" TargetMode="External"/><Relationship Id="rId2" Type="http://schemas.openxmlformats.org/officeDocument/2006/relationships/notesSlide" Target="../notesSlides/notesSlide74.xml"/><Relationship Id="rId1" Type="http://schemas.openxmlformats.org/officeDocument/2006/relationships/slideLayout" Target="../slideLayouts/slideLayout73.xml"/><Relationship Id="rId6" Type="http://schemas.openxmlformats.org/officeDocument/2006/relationships/image" Target="../media/image39.png"/><Relationship Id="rId5" Type="http://schemas.openxmlformats.org/officeDocument/2006/relationships/hyperlink" Target="https://uwresearch.gosignmeup.com/public/course/browse"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washington.edu/research/announcements/nsf-senior-personnel-2-months-rule-and-proposal-preparation/"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graphicFrame>
        <p:nvGraphicFramePr>
          <p:cNvPr id="716" name="Google Shape;716;p130"/>
          <p:cNvGraphicFramePr/>
          <p:nvPr/>
        </p:nvGraphicFramePr>
        <p:xfrm>
          <a:off x="236288" y="97800"/>
          <a:ext cx="8671425" cy="6673805"/>
        </p:xfrm>
        <a:graphic>
          <a:graphicData uri="http://schemas.openxmlformats.org/drawingml/2006/table">
            <a:tbl>
              <a:tblPr firstRow="1" firstCol="1" bandRow="1">
                <a:noFill/>
                <a:tableStyleId>{BF608676-3F24-4167-A9F2-3F53A68CAC7D}</a:tableStyleId>
              </a:tblPr>
              <a:tblGrid>
                <a:gridCol w="3581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70425">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SEPTEMBER 13, 2018 </a:t>
                      </a:r>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9:00 AM – 10:</a:t>
                      </a:r>
                      <a:r>
                        <a:rPr lang="en" b="0">
                          <a:solidFill>
                            <a:srgbClr val="5F497A"/>
                          </a:solidFill>
                        </a:rPr>
                        <a:t>30</a:t>
                      </a:r>
                      <a:r>
                        <a:rPr lang="en" sz="1400" b="0" u="none" strike="noStrike" cap="none">
                          <a:solidFill>
                            <a:srgbClr val="5F497A"/>
                          </a:solidFill>
                          <a:latin typeface="Calibri"/>
                          <a:ea typeface="Calibri"/>
                          <a:cs typeface="Calibri"/>
                          <a:sym typeface="Calibri"/>
                        </a:rPr>
                        <a:t> AM</a:t>
                      </a:r>
                      <a:endParaRPr sz="14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200"/>
                        <a:buFont typeface="Calibri"/>
                        <a:buNone/>
                      </a:pPr>
                      <a:r>
                        <a:rPr lang="en" sz="1200" b="0" u="none" strike="noStrike" cap="none">
                          <a:solidFill>
                            <a:srgbClr val="5F497A"/>
                          </a:solidFill>
                          <a:latin typeface="Calibri"/>
                          <a:ea typeface="Calibri"/>
                          <a:cs typeface="Calibri"/>
                          <a:sym typeface="Calibri"/>
                        </a:rPr>
                        <a:t>UW TOWER AUDITORIUM</a:t>
                      </a:r>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None/>
                      </a:pPr>
                      <a:r>
                        <a:rPr lang="en" sz="1000" u="sng" strike="noStrike" cap="none">
                          <a:solidFill>
                            <a:schemeClr val="hlink"/>
                          </a:solidFill>
                          <a:latin typeface="Calibri"/>
                          <a:ea typeface="Calibri"/>
                          <a:cs typeface="Calibri"/>
                          <a:sym typeface="Calibri"/>
                          <a:hlinkClick r:id="rId3"/>
                        </a:rPr>
                        <a:t>kirsten5@uw.edu</a:t>
                      </a:r>
                      <a:r>
                        <a:rPr lang="en" sz="1000" u="sng"/>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8400">
                <a:tc>
                  <a:txBody>
                    <a:bodyPr/>
                    <a:lstStyle/>
                    <a:p>
                      <a:pPr marL="0" lvl="0" indent="0" algn="l" rtl="0">
                        <a:spcBef>
                          <a:spcPts val="0"/>
                        </a:spcBef>
                        <a:spcAft>
                          <a:spcPts val="0"/>
                        </a:spcAft>
                        <a:buClr>
                          <a:srgbClr val="3F3F3F"/>
                        </a:buClr>
                        <a:buSzPts val="1400"/>
                        <a:buFont typeface="Calibri"/>
                        <a:buNone/>
                      </a:pPr>
                      <a:r>
                        <a:rPr lang="en" b="0">
                          <a:solidFill>
                            <a:srgbClr val="3F3F3F"/>
                          </a:solidFill>
                        </a:rPr>
                        <a:t>NSF - Updates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 and Ari Santander</a:t>
                      </a:r>
                      <a:endParaRPr/>
                    </a:p>
                    <a:p>
                      <a:pPr marL="0" marR="0" lvl="0" indent="0" algn="l" rtl="0">
                        <a:lnSpc>
                          <a:spcPct val="100000"/>
                        </a:lnSpc>
                        <a:spcBef>
                          <a:spcPts val="0"/>
                        </a:spcBef>
                        <a:spcAft>
                          <a:spcPts val="0"/>
                        </a:spcAft>
                        <a:buNone/>
                      </a:pPr>
                      <a:r>
                        <a:rPr lang="en" sz="1000">
                          <a:solidFill>
                            <a:srgbClr val="3F3F3F"/>
                          </a:solidFill>
                        </a:rPr>
                        <a:t>OSP</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4"/>
                        </a:rPr>
                        <a:t>carhodes@uw.edu</a:t>
                      </a:r>
                      <a:endParaRPr sz="1000"/>
                    </a:p>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5"/>
                        </a:rPr>
                        <a:t>filimus@uw.edu</a:t>
                      </a:r>
                      <a:r>
                        <a:rPr lang="en" sz="1000"/>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19125">
                <a:tc>
                  <a:txBody>
                    <a:bodyPr/>
                    <a:lstStyle/>
                    <a:p>
                      <a:pPr marL="0" lvl="0" indent="0" algn="l" rtl="0">
                        <a:spcBef>
                          <a:spcPts val="0"/>
                        </a:spcBef>
                        <a:spcAft>
                          <a:spcPts val="0"/>
                        </a:spcAft>
                        <a:buClr>
                          <a:srgbClr val="3F3F3F"/>
                        </a:buClr>
                        <a:buSzPts val="1400"/>
                        <a:buFont typeface="Calibri"/>
                        <a:buNone/>
                      </a:pPr>
                      <a:r>
                        <a:rPr lang="en" b="0">
                          <a:solidFill>
                            <a:srgbClr val="3F3F3F"/>
                          </a:solidFill>
                        </a:rPr>
                        <a:t>New Improved GIM 13:</a:t>
                      </a:r>
                      <a:endParaRPr b="0">
                        <a:solidFill>
                          <a:srgbClr val="3F3F3F"/>
                        </a:solidFill>
                      </a:endParaRPr>
                    </a:p>
                    <a:p>
                      <a:pPr marL="0" lvl="0" indent="0" algn="l" rtl="0">
                        <a:spcBef>
                          <a:spcPts val="0"/>
                        </a:spcBef>
                        <a:spcAft>
                          <a:spcPts val="0"/>
                        </a:spcAft>
                        <a:buClr>
                          <a:srgbClr val="3F3F3F"/>
                        </a:buClr>
                        <a:buSzPts val="1400"/>
                        <a:buFont typeface="Calibri"/>
                        <a:buNone/>
                      </a:pPr>
                      <a:r>
                        <a:rPr lang="en" b="0">
                          <a:solidFill>
                            <a:srgbClr val="3F3F3F"/>
                          </a:solidFill>
                        </a:rPr>
                        <a:t>Facilities and Administrative (F&amp;A) Rates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a:t>
                      </a:r>
                      <a:endParaRPr/>
                    </a:p>
                    <a:p>
                      <a:pPr marL="0" marR="0" lvl="0" indent="0" algn="l" rtl="0">
                        <a:lnSpc>
                          <a:spcPct val="100000"/>
                        </a:lnSpc>
                        <a:spcBef>
                          <a:spcPts val="0"/>
                        </a:spcBef>
                        <a:spcAft>
                          <a:spcPts val="0"/>
                        </a:spcAft>
                        <a:buNone/>
                      </a:pPr>
                      <a:r>
                        <a:rPr lang="en" sz="1000">
                          <a:solidFill>
                            <a:srgbClr val="3F3F3F"/>
                          </a:solidFill>
                        </a:rPr>
                        <a:t>OSP</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4"/>
                        </a:rPr>
                        <a:t>carhodes@uw.edu</a:t>
                      </a:r>
                      <a:r>
                        <a:rPr lang="en" sz="1000"/>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NIH updates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 </a:t>
                      </a:r>
                      <a:endParaRPr/>
                    </a:p>
                    <a:p>
                      <a:pPr marL="0" marR="0" lvl="0" indent="0" algn="l" rtl="0">
                        <a:lnSpc>
                          <a:spcPct val="100000"/>
                        </a:lnSpc>
                        <a:spcBef>
                          <a:spcPts val="0"/>
                        </a:spcBef>
                        <a:spcAft>
                          <a:spcPts val="0"/>
                        </a:spcAft>
                        <a:buNone/>
                      </a:pPr>
                      <a:r>
                        <a:rPr lang="en" sz="1000">
                          <a:solidFill>
                            <a:srgbClr val="3F3F3F"/>
                          </a:solidFill>
                        </a:rPr>
                        <a:t>OSP </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4"/>
                        </a:rPr>
                        <a:t>carhodes@uw.edu</a:t>
                      </a:r>
                      <a:endParaRPr sz="1000"/>
                    </a:p>
                    <a:p>
                      <a:pPr marL="0" marR="0" lvl="0" indent="0" algn="l" rtl="0">
                        <a:lnSpc>
                          <a:spcPct val="100000"/>
                        </a:lnSpc>
                        <a:spcBef>
                          <a:spcPts val="0"/>
                        </a:spcBef>
                        <a:spcAft>
                          <a:spcPts val="0"/>
                        </a:spcAft>
                        <a:buClr>
                          <a:schemeClr val="dk1"/>
                        </a:buClr>
                        <a:buSzPts val="1000"/>
                        <a:buFont typeface="Calibri"/>
                        <a:buNone/>
                      </a:pPr>
                      <a:endParaRPr sz="1000" u="sng" strike="noStrike" cap="none">
                        <a:solidFill>
                          <a:schemeClr val="dk1"/>
                        </a:solidFill>
                        <a:latin typeface="Calibri"/>
                        <a:ea typeface="Calibri"/>
                        <a:cs typeface="Calibri"/>
                        <a:sym typeface="Calibri"/>
                      </a:endParaRPr>
                    </a:p>
                  </a:txBody>
                  <a:tcPr marL="0" marR="11430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None/>
                      </a:pPr>
                      <a:r>
                        <a:rPr lang="en" b="0">
                          <a:solidFill>
                            <a:srgbClr val="3F3F3F"/>
                          </a:solidFill>
                        </a:rPr>
                        <a:t>Schedule I Affinity Group</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Joe Giffels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Research</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6"/>
                        </a:rPr>
                        <a:t>jgiffels@uw.edu</a:t>
                      </a:r>
                      <a:r>
                        <a:rPr lang="en" sz="1000"/>
                        <a:t> </a:t>
                      </a:r>
                      <a:endParaRPr sz="1000" strike="noStrike" cap="none"/>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8400">
                <a:tc>
                  <a:txBody>
                    <a:bodyPr/>
                    <a:lstStyle/>
                    <a:p>
                      <a:pPr marL="0" marR="0" lvl="0" indent="0" algn="l" rtl="0">
                        <a:lnSpc>
                          <a:spcPct val="100000"/>
                        </a:lnSpc>
                        <a:spcBef>
                          <a:spcPts val="0"/>
                        </a:spcBef>
                        <a:spcAft>
                          <a:spcPts val="0"/>
                        </a:spcAft>
                        <a:buNone/>
                      </a:pPr>
                      <a:r>
                        <a:rPr lang="en" b="0">
                          <a:solidFill>
                            <a:srgbClr val="3F3F3F"/>
                          </a:solidFill>
                        </a:rPr>
                        <a:t>RAD Data</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b="1">
                          <a:solidFill>
                            <a:srgbClr val="3F3F3F"/>
                          </a:solidFill>
                        </a:rPr>
                        <a:t>Dave Smith</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Research Information Systems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a:t>   </a:t>
                      </a:r>
                      <a:r>
                        <a:rPr lang="en" sz="1000" u="sng">
                          <a:solidFill>
                            <a:schemeClr val="hlink"/>
                          </a:solidFill>
                          <a:hlinkClick r:id="rId7"/>
                        </a:rPr>
                        <a:t>dsmith17@uw.edu</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b="0">
                          <a:solidFill>
                            <a:srgbClr val="3F3F3F"/>
                          </a:solidFill>
                        </a:rPr>
                        <a:t>Award Transparency in SAGE</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Amanda Snyder, Judy Chung, Aron Knapp</a:t>
                      </a:r>
                      <a:endParaRPr/>
                    </a:p>
                    <a:p>
                      <a:pPr marL="0" marR="0" lvl="0" indent="0" algn="l" rtl="0">
                        <a:lnSpc>
                          <a:spcPct val="100000"/>
                        </a:lnSpc>
                        <a:spcBef>
                          <a:spcPts val="0"/>
                        </a:spcBef>
                        <a:spcAft>
                          <a:spcPts val="0"/>
                        </a:spcAft>
                        <a:buNone/>
                      </a:pPr>
                      <a:r>
                        <a:rPr lang="en" sz="1000">
                          <a:solidFill>
                            <a:srgbClr val="3F3F3F"/>
                          </a:solidFill>
                        </a:rPr>
                        <a:t>OSP &amp; ORIS</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8"/>
                        </a:rPr>
                        <a:t>acs229@uw.edu</a:t>
                      </a:r>
                      <a:r>
                        <a:rPr lang="en" sz="1000"/>
                        <a:t> </a:t>
                      </a:r>
                      <a:endParaRPr sz="1000"/>
                    </a:p>
                    <a:p>
                      <a:pPr marL="114300" marR="0" lvl="0" indent="0" algn="l" rtl="0">
                        <a:lnSpc>
                          <a:spcPct val="100000"/>
                        </a:lnSpc>
                        <a:spcBef>
                          <a:spcPts val="0"/>
                        </a:spcBef>
                        <a:spcAft>
                          <a:spcPts val="0"/>
                        </a:spcAft>
                        <a:buClr>
                          <a:schemeClr val="dk1"/>
                        </a:buClr>
                        <a:buSzPts val="1000"/>
                        <a:buFont typeface="Calibri"/>
                        <a:buNone/>
                      </a:pPr>
                      <a:r>
                        <a:rPr lang="en" sz="1000" u="sng" strike="noStrike" cap="none">
                          <a:solidFill>
                            <a:schemeClr val="hlink"/>
                          </a:solidFill>
                          <a:hlinkClick r:id="rId9"/>
                        </a:rPr>
                        <a:t>jachung@uw.edu</a:t>
                      </a:r>
                      <a:endParaRPr sz="1000"/>
                    </a:p>
                    <a:p>
                      <a:pPr marL="114300" marR="0" lvl="0" indent="0" algn="l" rtl="0">
                        <a:lnSpc>
                          <a:spcPct val="100000"/>
                        </a:lnSpc>
                        <a:spcBef>
                          <a:spcPts val="0"/>
                        </a:spcBef>
                        <a:spcAft>
                          <a:spcPts val="0"/>
                        </a:spcAft>
                        <a:buClr>
                          <a:schemeClr val="dk1"/>
                        </a:buClr>
                        <a:buSzPts val="1000"/>
                        <a:buFont typeface="Calibri"/>
                        <a:buNone/>
                      </a:pPr>
                      <a:r>
                        <a:rPr lang="en" sz="1000" u="sng">
                          <a:solidFill>
                            <a:schemeClr val="hlink"/>
                          </a:solidFill>
                          <a:hlinkClick r:id="rId10"/>
                        </a:rPr>
                        <a:t>aronk@uw.edu</a:t>
                      </a:r>
                      <a:r>
                        <a:rPr lang="en" sz="1000"/>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Compliance Corner</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Andra Sawyer and Matt Gardner</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a:solidFill>
                            <a:srgbClr val="3F3F3F"/>
                          </a:solidFill>
                        </a:rPr>
                        <a:t>Post Award Financial Compliance</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11"/>
                        </a:rPr>
                        <a:t>gcafco@uw.edu</a:t>
                      </a:r>
                      <a:r>
                        <a:rPr lang="en" sz="1000"/>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CORE Update</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12"/>
                        </a:rPr>
                        <a:t>corehelp@uw.ed</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2</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681125">
                <a:tc gridSpan="4">
                  <a:txBody>
                    <a:bodyPr/>
                    <a:lstStyle/>
                    <a:p>
                      <a:pPr marL="0" marR="0" lvl="8" indent="0" algn="l"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OCTOBER 11, 2018</a:t>
                      </a:r>
                      <a:r>
                        <a:rPr lang="en" b="0">
                          <a:solidFill>
                            <a:srgbClr val="5F497A"/>
                          </a:solidFill>
                        </a:rPr>
                        <a:t> </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r>
                        <a:rPr lang="en" sz="1100" b="0" u="none" strike="noStrike" cap="none">
                          <a:solidFill>
                            <a:srgbClr val="5F497A"/>
                          </a:solidFill>
                          <a:latin typeface="Calibri"/>
                          <a:ea typeface="Calibri"/>
                          <a:cs typeface="Calibri"/>
                          <a:sym typeface="Calibri"/>
                        </a:rPr>
                        <a:t>UW TOWER AUDITORIUM</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39"/>
          <p:cNvSpPr txBox="1">
            <a:spLocks noGrp="1"/>
          </p:cNvSpPr>
          <p:nvPr>
            <p:ph type="body" idx="1"/>
          </p:nvPr>
        </p:nvSpPr>
        <p:spPr>
          <a:xfrm>
            <a:off x="671750" y="371503"/>
            <a:ext cx="8184600" cy="6972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NSF Current/Pending Support </a:t>
            </a:r>
            <a:endParaRPr/>
          </a:p>
        </p:txBody>
      </p:sp>
      <p:sp>
        <p:nvSpPr>
          <p:cNvPr id="770" name="Google Shape;770;p139"/>
          <p:cNvSpPr txBox="1">
            <a:spLocks noGrp="1"/>
          </p:cNvSpPr>
          <p:nvPr>
            <p:ph type="body" idx="2"/>
          </p:nvPr>
        </p:nvSpPr>
        <p:spPr>
          <a:xfrm>
            <a:off x="659305" y="1355725"/>
            <a:ext cx="81963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b="1"/>
              <a:t>Emphasis: </a:t>
            </a:r>
            <a:r>
              <a:rPr lang="en"/>
              <a:t>up to date and</a:t>
            </a:r>
            <a:r>
              <a:rPr lang="en" b="1"/>
              <a:t> </a:t>
            </a:r>
            <a:r>
              <a:rPr lang="en"/>
              <a:t>complete current and pending support. </a:t>
            </a:r>
            <a:endParaRPr/>
          </a:p>
          <a:p>
            <a:pPr marL="457200" lvl="0" indent="0" algn="l" rtl="0">
              <a:spcBef>
                <a:spcPts val="480"/>
              </a:spcBef>
              <a:spcAft>
                <a:spcPts val="0"/>
              </a:spcAft>
              <a:buNone/>
            </a:pPr>
            <a:endParaRPr/>
          </a:p>
          <a:p>
            <a:pPr marL="0" lvl="0" indent="0" algn="l" rtl="0">
              <a:spcBef>
                <a:spcPts val="480"/>
              </a:spcBef>
              <a:spcAft>
                <a:spcPts val="0"/>
              </a:spcAft>
              <a:buNone/>
            </a:pPr>
            <a:r>
              <a:rPr lang="en" b="1"/>
              <a:t>Must </a:t>
            </a:r>
            <a:r>
              <a:rPr lang="en"/>
              <a:t>include:</a:t>
            </a:r>
            <a:endParaRPr/>
          </a:p>
          <a:p>
            <a:pPr marL="457200" lvl="0" indent="-342900" algn="l" rtl="0">
              <a:lnSpc>
                <a:spcPct val="115000"/>
              </a:lnSpc>
              <a:spcBef>
                <a:spcPts val="480"/>
              </a:spcBef>
              <a:spcAft>
                <a:spcPts val="0"/>
              </a:spcAft>
              <a:buClr>
                <a:srgbClr val="4B2E83"/>
              </a:buClr>
              <a:buSzPts val="1800"/>
              <a:buChar char="&gt;"/>
            </a:pPr>
            <a:r>
              <a:rPr lang="en" sz="1800">
                <a:solidFill>
                  <a:srgbClr val="4B2E83"/>
                </a:solidFill>
                <a:latin typeface="Verdana"/>
                <a:ea typeface="Verdana"/>
                <a:cs typeface="Verdana"/>
                <a:sym typeface="Verdana"/>
              </a:rPr>
              <a:t>Support for ongoing projects and proposals (including</a:t>
            </a:r>
            <a:r>
              <a:rPr lang="en" sz="1800" strike="sngStrike">
                <a:solidFill>
                  <a:srgbClr val="4B2E83"/>
                </a:solidFill>
                <a:latin typeface="Verdana"/>
                <a:ea typeface="Verdana"/>
                <a:cs typeface="Verdana"/>
                <a:sym typeface="Verdana"/>
              </a:rPr>
              <a:t> </a:t>
            </a:r>
            <a:r>
              <a:rPr lang="en" sz="1800">
                <a:solidFill>
                  <a:srgbClr val="4B2E83"/>
                </a:solidFill>
                <a:latin typeface="Verdana"/>
                <a:ea typeface="Verdana"/>
                <a:cs typeface="Verdana"/>
                <a:sym typeface="Verdana"/>
              </a:rPr>
              <a:t>current proposed project)</a:t>
            </a:r>
            <a:r>
              <a:rPr lang="en" sz="1800" b="1">
                <a:solidFill>
                  <a:srgbClr val="4B2E83"/>
                </a:solidFill>
                <a:latin typeface="Verdana"/>
                <a:ea typeface="Verdana"/>
                <a:cs typeface="Verdana"/>
                <a:sym typeface="Verdana"/>
              </a:rPr>
              <a:t> from whatever source, including internal funds and private funding</a:t>
            </a:r>
            <a:endParaRPr sz="1800" b="1">
              <a:solidFill>
                <a:srgbClr val="4B2E83"/>
              </a:solidFill>
              <a:latin typeface="Verdana"/>
              <a:ea typeface="Verdana"/>
              <a:cs typeface="Verdana"/>
              <a:sym typeface="Verdana"/>
            </a:endParaRPr>
          </a:p>
          <a:p>
            <a:pPr marL="457200" lvl="0" indent="-342900" algn="l" rtl="0">
              <a:lnSpc>
                <a:spcPct val="115000"/>
              </a:lnSpc>
              <a:spcBef>
                <a:spcPts val="0"/>
              </a:spcBef>
              <a:spcAft>
                <a:spcPts val="0"/>
              </a:spcAft>
              <a:buClr>
                <a:srgbClr val="4B2E83"/>
              </a:buClr>
              <a:buSzPts val="1800"/>
              <a:buChar char="&gt;"/>
            </a:pPr>
            <a:r>
              <a:rPr lang="en" sz="1800" b="1">
                <a:solidFill>
                  <a:srgbClr val="4B2E83"/>
                </a:solidFill>
                <a:latin typeface="Verdana"/>
                <a:ea typeface="Verdana"/>
                <a:cs typeface="Verdana"/>
                <a:sym typeface="Verdana"/>
              </a:rPr>
              <a:t>Even if they receive no salary support from project(s), </a:t>
            </a:r>
            <a:r>
              <a:rPr lang="en" sz="1800">
                <a:solidFill>
                  <a:srgbClr val="4B2E83"/>
                </a:solidFill>
                <a:latin typeface="Verdana"/>
                <a:ea typeface="Verdana"/>
                <a:cs typeface="Verdana"/>
                <a:sym typeface="Verdana"/>
              </a:rPr>
              <a:t>all other projects or activities</a:t>
            </a:r>
            <a:r>
              <a:rPr lang="en" sz="1800" b="1">
                <a:solidFill>
                  <a:srgbClr val="4B2E83"/>
                </a:solidFill>
                <a:latin typeface="Verdana"/>
                <a:ea typeface="Verdana"/>
                <a:cs typeface="Verdana"/>
                <a:sym typeface="Verdana"/>
              </a:rPr>
              <a:t> requiring a portion of time of PI and any senior personnel must be included.</a:t>
            </a:r>
            <a:r>
              <a:rPr lang="en" sz="1800">
                <a:solidFill>
                  <a:srgbClr val="4B2E83"/>
                </a:solidFill>
                <a:latin typeface="Verdana"/>
                <a:ea typeface="Verdana"/>
                <a:cs typeface="Verdana"/>
                <a:sym typeface="Verdana"/>
              </a:rPr>
              <a:t> </a:t>
            </a:r>
            <a:endParaRPr sz="1800">
              <a:solidFill>
                <a:srgbClr val="4B2E83"/>
              </a:solidFill>
              <a:latin typeface="Verdana"/>
              <a:ea typeface="Verdana"/>
              <a:cs typeface="Verdana"/>
              <a:sym typeface="Verdana"/>
            </a:endParaRPr>
          </a:p>
          <a:p>
            <a:pPr marL="457200" lvl="0" indent="-342900" algn="l" rtl="0">
              <a:lnSpc>
                <a:spcPct val="115000"/>
              </a:lnSpc>
              <a:spcBef>
                <a:spcPts val="0"/>
              </a:spcBef>
              <a:spcAft>
                <a:spcPts val="0"/>
              </a:spcAft>
              <a:buClr>
                <a:srgbClr val="4B2E83"/>
              </a:buClr>
              <a:buSzPts val="1800"/>
              <a:buFont typeface="Arial"/>
              <a:buChar char="&gt;"/>
            </a:pPr>
            <a:r>
              <a:rPr lang="en" sz="1800">
                <a:solidFill>
                  <a:srgbClr val="4B2E83"/>
                </a:solidFill>
                <a:latin typeface="Verdana"/>
                <a:ea typeface="Verdana"/>
                <a:cs typeface="Verdana"/>
                <a:sym typeface="Verdana"/>
              </a:rPr>
              <a:t>The total award amount for entire award period covered (including indirect costs) as well as number of person-months per year to be devoted </a:t>
            </a:r>
            <a:r>
              <a:rPr lang="en" sz="1800" b="1">
                <a:solidFill>
                  <a:srgbClr val="4B2E83"/>
                </a:solidFill>
                <a:latin typeface="Verdana"/>
                <a:ea typeface="Verdana"/>
                <a:cs typeface="Verdana"/>
                <a:sym typeface="Verdana"/>
              </a:rPr>
              <a:t>regardless of source of support.</a:t>
            </a:r>
            <a:endParaRPr sz="1800" b="1">
              <a:solidFill>
                <a:srgbClr val="4B2E83"/>
              </a:solidFill>
              <a:latin typeface="Verdana"/>
              <a:ea typeface="Verdana"/>
              <a:cs typeface="Verdana"/>
              <a:sym typeface="Verdana"/>
            </a:endParaRPr>
          </a:p>
          <a:p>
            <a:pPr marL="0" lvl="0" indent="0" algn="l" rtl="0">
              <a:spcBef>
                <a:spcPts val="480"/>
              </a:spcBef>
              <a:spcAft>
                <a:spcPts val="0"/>
              </a:spcAft>
              <a:buNone/>
            </a:pPr>
            <a:endParaRPr sz="850" b="1">
              <a:solidFill>
                <a:srgbClr val="324674"/>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40"/>
          <p:cNvSpPr txBox="1">
            <a:spLocks noGrp="1"/>
          </p:cNvSpPr>
          <p:nvPr>
            <p:ph type="body" idx="1"/>
          </p:nvPr>
        </p:nvSpPr>
        <p:spPr>
          <a:xfrm>
            <a:off x="671750" y="372724"/>
            <a:ext cx="8184600" cy="6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r>
              <a:rPr lang="en"/>
              <a:t>Common formatting/content mistakes</a:t>
            </a:r>
            <a:endParaRPr/>
          </a:p>
        </p:txBody>
      </p:sp>
      <p:sp>
        <p:nvSpPr>
          <p:cNvPr id="776" name="Google Shape;776;p140"/>
          <p:cNvSpPr txBox="1">
            <a:spLocks noGrp="1"/>
          </p:cNvSpPr>
          <p:nvPr>
            <p:ph type="body" idx="2"/>
          </p:nvPr>
        </p:nvSpPr>
        <p:spPr>
          <a:xfrm>
            <a:off x="660050" y="1139450"/>
            <a:ext cx="8196300" cy="46437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a:p>
            <a:pPr marL="457200" lvl="0" indent="-330200" algn="l" rtl="0">
              <a:spcBef>
                <a:spcPts val="480"/>
              </a:spcBef>
              <a:spcAft>
                <a:spcPts val="0"/>
              </a:spcAft>
              <a:buClr>
                <a:srgbClr val="4B2E83"/>
              </a:buClr>
              <a:buSzPts val="1600"/>
              <a:buChar char="&gt;"/>
            </a:pPr>
            <a:r>
              <a:rPr lang="en" sz="1600">
                <a:solidFill>
                  <a:srgbClr val="4B2E83"/>
                </a:solidFill>
              </a:rPr>
              <a:t>Project Summary:</a:t>
            </a:r>
            <a:r>
              <a:rPr lang="en" sz="1600"/>
              <a:t> </a:t>
            </a:r>
            <a:r>
              <a:rPr lang="en" sz="1600">
                <a:solidFill>
                  <a:srgbClr val="4B2E83"/>
                </a:solidFill>
              </a:rPr>
              <a:t>After Overview, label section headings “Intellectual Merit” and “Broader Impacts” and do not exceed one page</a:t>
            </a:r>
            <a:endParaRPr sz="1600">
              <a:solidFill>
                <a:srgbClr val="4B2E83"/>
              </a:solidFill>
            </a:endParaRPr>
          </a:p>
          <a:p>
            <a:pPr marL="457200" lvl="0" indent="0" algn="l" rtl="0">
              <a:lnSpc>
                <a:spcPct val="115000"/>
              </a:lnSpc>
              <a:spcBef>
                <a:spcPts val="0"/>
              </a:spcBef>
              <a:spcAft>
                <a:spcPts val="0"/>
              </a:spcAft>
              <a:buNone/>
            </a:pPr>
            <a:endParaRPr sz="1600">
              <a:solidFill>
                <a:srgbClr val="4B2E83"/>
              </a:solidFill>
            </a:endParaRPr>
          </a:p>
          <a:p>
            <a:pPr marL="457200" lvl="0" indent="-330200" algn="l" rtl="0">
              <a:spcBef>
                <a:spcPts val="480"/>
              </a:spcBef>
              <a:spcAft>
                <a:spcPts val="0"/>
              </a:spcAft>
              <a:buClr>
                <a:srgbClr val="4B2E83"/>
              </a:buClr>
              <a:buSzPts val="1600"/>
              <a:buChar char="&gt;"/>
            </a:pPr>
            <a:r>
              <a:rPr lang="en" sz="1600">
                <a:solidFill>
                  <a:srgbClr val="4B2E83"/>
                </a:solidFill>
              </a:rPr>
              <a:t>Project Description:</a:t>
            </a:r>
            <a:r>
              <a:rPr lang="en" sz="1600"/>
              <a:t> </a:t>
            </a:r>
            <a:endParaRPr sz="1600">
              <a:solidFill>
                <a:srgbClr val="4B2E83"/>
              </a:solidFill>
            </a:endParaRPr>
          </a:p>
          <a:p>
            <a:pPr marL="914400" lvl="1" indent="-330200" algn="l" rtl="0">
              <a:spcBef>
                <a:spcPts val="0"/>
              </a:spcBef>
              <a:spcAft>
                <a:spcPts val="0"/>
              </a:spcAft>
              <a:buClr>
                <a:srgbClr val="4B2E83"/>
              </a:buClr>
              <a:buSzPts val="1600"/>
              <a:buChar char="₋"/>
            </a:pPr>
            <a:r>
              <a:rPr lang="en" sz="1600">
                <a:solidFill>
                  <a:srgbClr val="4B2E83"/>
                </a:solidFill>
              </a:rPr>
              <a:t>Do not use URLs within body of Project Description</a:t>
            </a:r>
            <a:endParaRPr sz="1600">
              <a:solidFill>
                <a:srgbClr val="4B2E83"/>
              </a:solidFill>
            </a:endParaRPr>
          </a:p>
          <a:p>
            <a:pPr marL="914400" lvl="1" indent="-330200" algn="l" rtl="0">
              <a:spcBef>
                <a:spcPts val="0"/>
              </a:spcBef>
              <a:spcAft>
                <a:spcPts val="0"/>
              </a:spcAft>
              <a:buClr>
                <a:srgbClr val="4B2E83"/>
              </a:buClr>
              <a:buSzPts val="1600"/>
              <a:buChar char="₋"/>
            </a:pPr>
            <a:r>
              <a:rPr lang="en" sz="1600">
                <a:solidFill>
                  <a:srgbClr val="4B2E83"/>
                </a:solidFill>
              </a:rPr>
              <a:t>In References, use full scholarly citation (e.g. no “et. al.”) ; URLs are helpful here (although not required)</a:t>
            </a:r>
            <a:endParaRPr sz="1600">
              <a:solidFill>
                <a:srgbClr val="4B2E83"/>
              </a:solidFill>
            </a:endParaRPr>
          </a:p>
          <a:p>
            <a:pPr marL="457200" lvl="0" indent="0" algn="l" rtl="0">
              <a:spcBef>
                <a:spcPts val="480"/>
              </a:spcBef>
              <a:spcAft>
                <a:spcPts val="0"/>
              </a:spcAft>
              <a:buNone/>
            </a:pPr>
            <a:endParaRPr sz="1600">
              <a:solidFill>
                <a:srgbClr val="4B2E83"/>
              </a:solidFill>
            </a:endParaRPr>
          </a:p>
          <a:p>
            <a:pPr marL="457200" lvl="0" indent="-330200" algn="l" rtl="0">
              <a:spcBef>
                <a:spcPts val="480"/>
              </a:spcBef>
              <a:spcAft>
                <a:spcPts val="0"/>
              </a:spcAft>
              <a:buClr>
                <a:srgbClr val="4B2E83"/>
              </a:buClr>
              <a:buSzPts val="1600"/>
              <a:buChar char="&gt;"/>
            </a:pPr>
            <a:r>
              <a:rPr lang="en" sz="1600">
                <a:solidFill>
                  <a:srgbClr val="4B2E83"/>
                </a:solidFill>
              </a:rPr>
              <a:t>Use acceptable NSF fonts:</a:t>
            </a:r>
            <a:endParaRPr sz="1600">
              <a:solidFill>
                <a:srgbClr val="4B2E83"/>
              </a:solidFill>
            </a:endParaRPr>
          </a:p>
          <a:p>
            <a:pPr marL="914400" lvl="1" indent="-330200" algn="l" rtl="0">
              <a:lnSpc>
                <a:spcPct val="115000"/>
              </a:lnSpc>
              <a:spcBef>
                <a:spcPts val="0"/>
              </a:spcBef>
              <a:spcAft>
                <a:spcPts val="0"/>
              </a:spcAft>
              <a:buClr>
                <a:srgbClr val="4B2E83"/>
              </a:buClr>
              <a:buSzPts val="1600"/>
              <a:buChar char="₋"/>
            </a:pPr>
            <a:r>
              <a:rPr lang="en" sz="1600">
                <a:solidFill>
                  <a:srgbClr val="4B2E83"/>
                </a:solidFill>
              </a:rPr>
              <a:t>Computer Modern family of fonts at a font size of 11 points or larger</a:t>
            </a:r>
            <a:endParaRPr sz="1600">
              <a:solidFill>
                <a:srgbClr val="4B2E83"/>
              </a:solidFill>
            </a:endParaRPr>
          </a:p>
          <a:p>
            <a:pPr marL="914400" lvl="1" indent="-330200" algn="l" rtl="0">
              <a:lnSpc>
                <a:spcPct val="115000"/>
              </a:lnSpc>
              <a:spcBef>
                <a:spcPts val="0"/>
              </a:spcBef>
              <a:spcAft>
                <a:spcPts val="0"/>
              </a:spcAft>
              <a:buClr>
                <a:srgbClr val="4B2E83"/>
              </a:buClr>
              <a:buSzPts val="1600"/>
              <a:buChar char="₋"/>
            </a:pPr>
            <a:r>
              <a:rPr lang="en" sz="1600">
                <a:solidFill>
                  <a:srgbClr val="4B2E83"/>
                </a:solidFill>
              </a:rPr>
              <a:t>Times New Roman at a font size of 11 points or larger</a:t>
            </a:r>
            <a:endParaRPr sz="1600">
              <a:solidFill>
                <a:srgbClr val="4B2E83"/>
              </a:solidFill>
            </a:endParaRPr>
          </a:p>
          <a:p>
            <a:pPr marL="914400" lvl="1" indent="-330200" algn="l" rtl="0">
              <a:lnSpc>
                <a:spcPct val="115000"/>
              </a:lnSpc>
              <a:spcBef>
                <a:spcPts val="0"/>
              </a:spcBef>
              <a:spcAft>
                <a:spcPts val="0"/>
              </a:spcAft>
              <a:buClr>
                <a:srgbClr val="4B2E83"/>
              </a:buClr>
              <a:buSzPts val="1600"/>
              <a:buChar char="₋"/>
            </a:pPr>
            <a:r>
              <a:rPr lang="en" sz="1600">
                <a:solidFill>
                  <a:srgbClr val="4B2E83"/>
                </a:solidFill>
              </a:rPr>
              <a:t>Arial 11, Courier New, or Palatino Linotype at a font size of 10 points or larger</a:t>
            </a:r>
            <a:endParaRPr sz="1600">
              <a:solidFill>
                <a:srgbClr val="4B2E83"/>
              </a:solidFill>
            </a:endParaRPr>
          </a:p>
          <a:p>
            <a:pPr marL="914400" lvl="0" indent="0" algn="l" rtl="0">
              <a:lnSpc>
                <a:spcPct val="115000"/>
              </a:lnSpc>
              <a:spcBef>
                <a:spcPts val="0"/>
              </a:spcBef>
              <a:spcAft>
                <a:spcPts val="0"/>
              </a:spcAft>
              <a:buNone/>
            </a:pPr>
            <a:endParaRPr sz="1600">
              <a:solidFill>
                <a:srgbClr val="4B2E83"/>
              </a:solidFill>
            </a:endParaRPr>
          </a:p>
          <a:p>
            <a:pPr marL="457200" lvl="0" indent="-330200" algn="l" rtl="0">
              <a:spcBef>
                <a:spcPts val="480"/>
              </a:spcBef>
              <a:spcAft>
                <a:spcPts val="0"/>
              </a:spcAft>
              <a:buClr>
                <a:srgbClr val="4B2E83"/>
              </a:buClr>
              <a:buSzPts val="1600"/>
              <a:buChar char="&gt;"/>
            </a:pPr>
            <a:r>
              <a:rPr lang="en" sz="1600">
                <a:solidFill>
                  <a:srgbClr val="4B2E83"/>
                </a:solidFill>
                <a:highlight>
                  <a:srgbClr val="FAFAFA"/>
                </a:highlight>
              </a:rPr>
              <a:t>Biosketches include all required sections and</a:t>
            </a:r>
            <a:r>
              <a:rPr lang="en" sz="1600">
                <a:highlight>
                  <a:srgbClr val="FAFAFA"/>
                </a:highlight>
              </a:rPr>
              <a:t> </a:t>
            </a:r>
            <a:r>
              <a:rPr lang="en" sz="1600">
                <a:solidFill>
                  <a:srgbClr val="4B2E83"/>
                </a:solidFill>
                <a:highlight>
                  <a:srgbClr val="FAFAFA"/>
                </a:highlight>
              </a:rPr>
              <a:t>DO NOT exceed 2 pages:</a:t>
            </a:r>
            <a:endParaRPr sz="1600">
              <a:solidFill>
                <a:srgbClr val="4B2E83"/>
              </a:solidFill>
              <a:highlight>
                <a:srgbClr val="FAFAFA"/>
              </a:highlight>
            </a:endParaRPr>
          </a:p>
          <a:p>
            <a:pPr marL="914400" lvl="1" indent="-330200" algn="l" rtl="0">
              <a:spcBef>
                <a:spcPts val="0"/>
              </a:spcBef>
              <a:spcAft>
                <a:spcPts val="0"/>
              </a:spcAft>
              <a:buClr>
                <a:srgbClr val="4B2E83"/>
              </a:buClr>
              <a:buSzPts val="1600"/>
              <a:buChar char="₋"/>
            </a:pPr>
            <a:r>
              <a:rPr lang="en" sz="1600">
                <a:solidFill>
                  <a:srgbClr val="4B2E83"/>
                </a:solidFill>
                <a:highlight>
                  <a:srgbClr val="FAFAFA"/>
                </a:highlight>
              </a:rPr>
              <a:t>Synergistic Activities cannot exceed five listings</a:t>
            </a:r>
            <a:endParaRPr sz="1600">
              <a:solidFill>
                <a:srgbClr val="4B2E83"/>
              </a:solidFill>
              <a:highlight>
                <a:srgbClr val="FAFAFA"/>
              </a:highlight>
            </a:endParaRPr>
          </a:p>
          <a:p>
            <a:pPr marL="914400" lvl="1" indent="-330200" algn="l" rtl="0">
              <a:spcBef>
                <a:spcPts val="0"/>
              </a:spcBef>
              <a:spcAft>
                <a:spcPts val="0"/>
              </a:spcAft>
              <a:buClr>
                <a:srgbClr val="4B2E83"/>
              </a:buClr>
              <a:buSzPts val="1600"/>
              <a:buChar char="₋"/>
            </a:pPr>
            <a:r>
              <a:rPr lang="en" sz="1600">
                <a:solidFill>
                  <a:srgbClr val="4B2E83"/>
                </a:solidFill>
                <a:highlight>
                  <a:srgbClr val="FAFAFA"/>
                </a:highlight>
              </a:rPr>
              <a:t>In “Products” section, use full citation</a:t>
            </a:r>
            <a:endParaRPr sz="1600">
              <a:solidFill>
                <a:srgbClr val="4B2E83"/>
              </a:solidFill>
              <a:highlight>
                <a:srgbClr val="FAFAFA"/>
              </a:highlight>
            </a:endParaRPr>
          </a:p>
          <a:p>
            <a:pPr marL="914400" lvl="0" indent="0" algn="l" rtl="0">
              <a:spcBef>
                <a:spcPts val="480"/>
              </a:spcBef>
              <a:spcAft>
                <a:spcPts val="0"/>
              </a:spcAft>
              <a:buNone/>
            </a:pPr>
            <a:endParaRPr sz="1000">
              <a:solidFill>
                <a:srgbClr val="444444"/>
              </a:solidFill>
              <a:highlight>
                <a:srgbClr val="FAFAFA"/>
              </a:highlight>
            </a:endParaRPr>
          </a:p>
          <a:p>
            <a:pPr marL="457200" lvl="0" indent="0" algn="l" rtl="0">
              <a:spcBef>
                <a:spcPts val="480"/>
              </a:spcBef>
              <a:spcAft>
                <a:spcPts val="0"/>
              </a:spcAft>
              <a:buNone/>
            </a:pPr>
            <a:endParaRPr>
              <a:solidFill>
                <a:srgbClr val="444444"/>
              </a:solidFill>
            </a:endParaRPr>
          </a:p>
          <a:p>
            <a:pPr marL="457200" lvl="0" indent="0" algn="l" rtl="0">
              <a:lnSpc>
                <a:spcPct val="115000"/>
              </a:lnSpc>
              <a:spcBef>
                <a:spcPts val="0"/>
              </a:spcBef>
              <a:spcAft>
                <a:spcPts val="0"/>
              </a:spcAft>
              <a:buNone/>
            </a:pPr>
            <a:endParaRPr sz="1400"/>
          </a:p>
        </p:txBody>
      </p:sp>
      <p:sp>
        <p:nvSpPr>
          <p:cNvPr id="777" name="Google Shape;777;p140"/>
          <p:cNvSpPr txBox="1"/>
          <p:nvPr/>
        </p:nvSpPr>
        <p:spPr>
          <a:xfrm>
            <a:off x="181950" y="6301400"/>
            <a:ext cx="7872000" cy="692100"/>
          </a:xfrm>
          <a:prstGeom prst="rect">
            <a:avLst/>
          </a:prstGeom>
          <a:noFill/>
          <a:ln>
            <a:noFill/>
          </a:ln>
        </p:spPr>
        <p:txBody>
          <a:bodyPr spcFirstLastPara="1" wrap="square" lIns="91425" tIns="91425" rIns="91425" bIns="91425" anchor="ctr" anchorCtr="0">
            <a:noAutofit/>
          </a:bodyPr>
          <a:lstStyle/>
          <a:p>
            <a:pPr marL="914400" lvl="0" indent="0" algn="l" rtl="0">
              <a:spcBef>
                <a:spcPts val="480"/>
              </a:spcBef>
              <a:spcAft>
                <a:spcPts val="0"/>
              </a:spcAft>
              <a:buNone/>
            </a:pPr>
            <a:r>
              <a:rPr lang="en" sz="1000">
                <a:solidFill>
                  <a:srgbClr val="444444"/>
                </a:solidFill>
                <a:highlight>
                  <a:srgbClr val="FAFAFA"/>
                </a:highlight>
                <a:latin typeface="Open Sans"/>
                <a:ea typeface="Open Sans"/>
                <a:cs typeface="Open Sans"/>
                <a:sym typeface="Open Sans"/>
              </a:rPr>
              <a:t>https://www.nsf.gov/pubs/policydocs/pappg18_1/pappg_2.jsp#IIB</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41"/>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dk2"/>
              </a:buClr>
              <a:buFont typeface="Arial"/>
              <a:buNone/>
            </a:pPr>
            <a:r>
              <a:rPr lang="en" sz="1600">
                <a:solidFill>
                  <a:schemeClr val="dk2"/>
                </a:solidFill>
                <a:latin typeface="Open Sans"/>
                <a:ea typeface="Open Sans"/>
                <a:cs typeface="Open Sans"/>
                <a:sym typeface="Open Sans"/>
              </a:rPr>
              <a:t>Sept. 2018 </a:t>
            </a:r>
            <a:r>
              <a:rPr lang="en" sz="1600" b="0" i="0" u="none" strike="noStrike" cap="none">
                <a:solidFill>
                  <a:schemeClr val="dk2"/>
                </a:solidFill>
                <a:latin typeface="Open Sans"/>
                <a:ea typeface="Open Sans"/>
                <a:cs typeface="Open Sans"/>
                <a:sym typeface="Open Sans"/>
              </a:rPr>
              <a:t>MRAM</a:t>
            </a:r>
            <a:endParaRPr/>
          </a:p>
          <a:p>
            <a:pPr marL="0" marR="0" lvl="0" indent="0" algn="l" rtl="0">
              <a:lnSpc>
                <a:spcPct val="150000"/>
              </a:lnSpc>
              <a:spcBef>
                <a:spcPts val="0"/>
              </a:spcBef>
              <a:spcAft>
                <a:spcPts val="0"/>
              </a:spcAft>
              <a:buClr>
                <a:schemeClr val="dk2"/>
              </a:buClr>
              <a:buFont typeface="Arial"/>
              <a:buNone/>
            </a:pPr>
            <a:r>
              <a:rPr lang="en" sz="1600">
                <a:solidFill>
                  <a:schemeClr val="dk2"/>
                </a:solidFill>
                <a:latin typeface="Open Sans"/>
                <a:ea typeface="Open Sans"/>
                <a:cs typeface="Open Sans"/>
                <a:sym typeface="Open Sans"/>
              </a:rPr>
              <a:t>Carol Rhodes, </a:t>
            </a:r>
            <a:r>
              <a:rPr lang="en" sz="1600" b="0" i="0" u="none" strike="noStrike" cap="none">
                <a:solidFill>
                  <a:schemeClr val="dk2"/>
                </a:solidFill>
                <a:latin typeface="Open Sans"/>
                <a:ea typeface="Open Sans"/>
                <a:cs typeface="Open Sans"/>
                <a:sym typeface="Open Sans"/>
              </a:rPr>
              <a:t>Office of Sponsored Programs </a:t>
            </a:r>
            <a:endParaRPr sz="1600">
              <a:solidFill>
                <a:schemeClr val="dk2"/>
              </a:solidFill>
              <a:latin typeface="Open Sans"/>
              <a:ea typeface="Open Sans"/>
              <a:cs typeface="Open Sans"/>
              <a:sym typeface="Open Sans"/>
            </a:endParaRPr>
          </a:p>
        </p:txBody>
      </p:sp>
      <p:sp>
        <p:nvSpPr>
          <p:cNvPr id="783" name="Google Shape;783;p141"/>
          <p:cNvSpPr txBox="1">
            <a:spLocks noGrp="1"/>
          </p:cNvSpPr>
          <p:nvPr>
            <p:ph type="body" idx="1"/>
          </p:nvPr>
        </p:nvSpPr>
        <p:spPr>
          <a:xfrm>
            <a:off x="692029" y="18688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New Improved </a:t>
            </a:r>
            <a:endParaRPr sz="4250">
              <a:latin typeface="Open Sans"/>
              <a:ea typeface="Open Sans"/>
              <a:cs typeface="Open Sans"/>
              <a:sym typeface="Open Sans"/>
            </a:endParaRPr>
          </a:p>
          <a:p>
            <a:pPr marL="0" marR="0" lvl="0" indent="0" algn="l" rtl="0">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GIM 13: Facilities and Administrative Rates</a:t>
            </a:r>
            <a:endParaRPr sz="425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4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Why Update GIM 13? </a:t>
            </a:r>
            <a:endParaRPr/>
          </a:p>
        </p:txBody>
      </p:sp>
      <p:sp>
        <p:nvSpPr>
          <p:cNvPr id="789" name="Google Shape;789;p142"/>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SzPts val="2400"/>
              <a:buChar char="&gt;"/>
            </a:pPr>
            <a:r>
              <a:rPr lang="en"/>
              <a:t>Locations Guidance Confusing </a:t>
            </a:r>
            <a:endParaRPr/>
          </a:p>
          <a:p>
            <a:pPr marL="457200" marR="0" lvl="0" indent="-381000" algn="l" rtl="0">
              <a:lnSpc>
                <a:spcPct val="115000"/>
              </a:lnSpc>
              <a:spcBef>
                <a:spcPts val="0"/>
              </a:spcBef>
              <a:spcAft>
                <a:spcPts val="0"/>
              </a:spcAft>
              <a:buSzPts val="2400"/>
              <a:buChar char="&gt;"/>
            </a:pPr>
            <a:r>
              <a:rPr lang="en"/>
              <a:t>Outdated Citations &amp; References</a:t>
            </a:r>
            <a:endParaRPr/>
          </a:p>
          <a:p>
            <a:pPr marL="457200" marR="0" lvl="0" indent="-381000" algn="l" rtl="0">
              <a:lnSpc>
                <a:spcPct val="115000"/>
              </a:lnSpc>
              <a:spcBef>
                <a:spcPts val="0"/>
              </a:spcBef>
              <a:spcAft>
                <a:spcPts val="0"/>
              </a:spcAft>
              <a:buSzPts val="2400"/>
              <a:buChar char="&gt;"/>
            </a:pPr>
            <a:r>
              <a:rPr lang="en"/>
              <a:t>Better align campus partner practices and policy </a:t>
            </a:r>
            <a:endParaRPr/>
          </a:p>
          <a:p>
            <a:pPr marL="457200" marR="0" lvl="0" indent="-381000" algn="l" rtl="0">
              <a:lnSpc>
                <a:spcPct val="115000"/>
              </a:lnSpc>
              <a:spcBef>
                <a:spcPts val="0"/>
              </a:spcBef>
              <a:spcAft>
                <a:spcPts val="0"/>
              </a:spcAft>
              <a:buSzPts val="2400"/>
              <a:buChar char="&gt;"/>
            </a:pPr>
            <a:r>
              <a:rPr lang="en"/>
              <a:t>Clarify infrequently used rates</a:t>
            </a:r>
            <a:endParaRPr/>
          </a:p>
          <a:p>
            <a:pPr marL="457200" marR="0" lvl="0" indent="-381000" algn="l" rtl="0">
              <a:lnSpc>
                <a:spcPct val="115000"/>
              </a:lnSpc>
              <a:spcBef>
                <a:spcPts val="0"/>
              </a:spcBef>
              <a:spcAft>
                <a:spcPts val="0"/>
              </a:spcAft>
              <a:buSzPts val="2400"/>
              <a:buChar char="&gt;"/>
            </a:pPr>
            <a:r>
              <a:rPr lang="en"/>
              <a:t>Provide more clarity on provisional rate usage</a:t>
            </a: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r>
              <a:rPr lang="en"/>
              <a:t>When? </a:t>
            </a:r>
            <a:endParaRPr/>
          </a:p>
          <a:p>
            <a:pPr marL="0" marR="0" lvl="0" indent="0" algn="l" rtl="0">
              <a:lnSpc>
                <a:spcPct val="115000"/>
              </a:lnSpc>
              <a:spcBef>
                <a:spcPts val="0"/>
              </a:spcBef>
              <a:spcAft>
                <a:spcPts val="0"/>
              </a:spcAft>
              <a:buNone/>
            </a:pPr>
            <a:r>
              <a:rPr lang="en"/>
              <a:t>End of September!</a:t>
            </a:r>
            <a:endParaRPr/>
          </a:p>
          <a:p>
            <a:pPr marL="0" marR="0" lvl="0" indent="0" algn="l" rtl="0">
              <a:lnSpc>
                <a:spcPct val="100000"/>
              </a:lnSpc>
              <a:spcBef>
                <a:spcPts val="0"/>
              </a:spcBef>
              <a:spcAft>
                <a:spcPts val="0"/>
              </a:spcAft>
              <a:buClr>
                <a:srgbClr val="4B2E83"/>
              </a:buClr>
              <a:buSzPts val="2400"/>
              <a:buFont typeface="Merriweather Sans"/>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4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Notable Updates (1 of 2) </a:t>
            </a:r>
            <a:endParaRPr/>
          </a:p>
        </p:txBody>
      </p:sp>
      <p:sp>
        <p:nvSpPr>
          <p:cNvPr id="795" name="Google Shape;795;p143"/>
          <p:cNvSpPr txBox="1">
            <a:spLocks noGrp="1"/>
          </p:cNvSpPr>
          <p:nvPr>
            <p:ph type="body" idx="2"/>
          </p:nvPr>
        </p:nvSpPr>
        <p:spPr>
          <a:xfrm>
            <a:off x="583105" y="1660525"/>
            <a:ext cx="8196300" cy="4015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SzPts val="2400"/>
              <a:buChar char="&gt;"/>
            </a:pPr>
            <a:r>
              <a:rPr lang="en"/>
              <a:t>Revised Section Titles for Clarity</a:t>
            </a:r>
            <a:endParaRPr/>
          </a:p>
          <a:p>
            <a:pPr marL="457200" marR="0" lvl="0" indent="-381000" algn="l" rtl="0">
              <a:lnSpc>
                <a:spcPct val="115000"/>
              </a:lnSpc>
              <a:spcBef>
                <a:spcPts val="0"/>
              </a:spcBef>
              <a:spcAft>
                <a:spcPts val="0"/>
              </a:spcAft>
              <a:buSzPts val="2400"/>
              <a:buChar char="&gt;"/>
            </a:pPr>
            <a:r>
              <a:rPr lang="en"/>
              <a:t>Circumstance “exceptions” moved to policy section</a:t>
            </a:r>
            <a:endParaRPr/>
          </a:p>
          <a:p>
            <a:pPr marL="457200" marR="0" lvl="0" indent="-381000" algn="l" rtl="0">
              <a:lnSpc>
                <a:spcPct val="115000"/>
              </a:lnSpc>
              <a:spcBef>
                <a:spcPts val="0"/>
              </a:spcBef>
              <a:spcAft>
                <a:spcPts val="0"/>
              </a:spcAft>
              <a:buSzPts val="2400"/>
              <a:buChar char="&gt;"/>
            </a:pPr>
            <a:r>
              <a:rPr lang="en"/>
              <a:t>Leased Space clarification:</a:t>
            </a:r>
            <a:endParaRPr/>
          </a:p>
          <a:p>
            <a:pPr marL="457200" marR="0" lvl="0" indent="0" algn="l" rtl="0">
              <a:lnSpc>
                <a:spcPct val="115000"/>
              </a:lnSpc>
              <a:spcBef>
                <a:spcPts val="0"/>
              </a:spcBef>
              <a:spcAft>
                <a:spcPts val="0"/>
              </a:spcAft>
              <a:buNone/>
            </a:pPr>
            <a:r>
              <a:rPr lang="en" sz="2000"/>
              <a:t>“If rent is covered by an external entity and neither the sponsor nor the UW are paying rent, charge the Off Campus rate.”</a:t>
            </a:r>
            <a:endParaRPr sz="2000"/>
          </a:p>
          <a:p>
            <a:pPr marL="457200" marR="0" lvl="0" indent="-381000" algn="l" rtl="0">
              <a:lnSpc>
                <a:spcPct val="115000"/>
              </a:lnSpc>
              <a:spcBef>
                <a:spcPts val="0"/>
              </a:spcBef>
              <a:spcAft>
                <a:spcPts val="0"/>
              </a:spcAft>
              <a:buSzPts val="2400"/>
              <a:buChar char="&gt;"/>
            </a:pPr>
            <a:r>
              <a:rPr lang="en"/>
              <a:t>APL Rate example and details</a:t>
            </a:r>
            <a:endParaRPr/>
          </a:p>
          <a:p>
            <a:pPr marL="457200" marR="0" lvl="0" indent="-381000" algn="l" rtl="0">
              <a:lnSpc>
                <a:spcPct val="115000"/>
              </a:lnSpc>
              <a:spcBef>
                <a:spcPts val="0"/>
              </a:spcBef>
              <a:spcAft>
                <a:spcPts val="0"/>
              </a:spcAft>
              <a:buSzPts val="2400"/>
              <a:buChar char="&gt;"/>
            </a:pPr>
            <a:r>
              <a:rPr lang="en"/>
              <a:t>Applying F&amp;A Rate and Rate Changes Section</a:t>
            </a:r>
            <a:endParaRPr/>
          </a:p>
          <a:p>
            <a:pPr marL="914400" marR="0" lvl="1" indent="-355600" algn="l" rtl="0">
              <a:lnSpc>
                <a:spcPct val="115000"/>
              </a:lnSpc>
              <a:spcBef>
                <a:spcPts val="0"/>
              </a:spcBef>
              <a:spcAft>
                <a:spcPts val="0"/>
              </a:spcAft>
              <a:buSzPts val="2000"/>
              <a:buChar char="–"/>
            </a:pPr>
            <a:r>
              <a:rPr lang="en"/>
              <a:t>Revised Title</a:t>
            </a:r>
            <a:endParaRPr/>
          </a:p>
          <a:p>
            <a:pPr marL="914400" marR="0" lvl="1" indent="-355600" algn="l" rtl="0">
              <a:lnSpc>
                <a:spcPct val="115000"/>
              </a:lnSpc>
              <a:spcBef>
                <a:spcPts val="0"/>
              </a:spcBef>
              <a:spcAft>
                <a:spcPts val="0"/>
              </a:spcAft>
              <a:buSzPts val="2000"/>
              <a:buChar char="–"/>
            </a:pPr>
            <a:r>
              <a:rPr lang="en"/>
              <a:t>Content redesigned for research lifecycle </a:t>
            </a:r>
            <a:endParaRPr/>
          </a:p>
          <a:p>
            <a:pPr marL="914400" marR="0" lvl="1" indent="-355600" algn="l" rtl="0">
              <a:lnSpc>
                <a:spcPct val="115000"/>
              </a:lnSpc>
              <a:spcBef>
                <a:spcPts val="0"/>
              </a:spcBef>
              <a:spcAft>
                <a:spcPts val="0"/>
              </a:spcAft>
              <a:buSzPts val="2000"/>
              <a:buChar char="–"/>
            </a:pPr>
            <a:r>
              <a:rPr lang="en"/>
              <a:t>New examples </a:t>
            </a:r>
            <a:endParaRPr/>
          </a:p>
          <a:p>
            <a:pPr marL="0" marR="0" lvl="0" indent="0" algn="l" rtl="0">
              <a:lnSpc>
                <a:spcPct val="100000"/>
              </a:lnSpc>
              <a:spcBef>
                <a:spcPts val="0"/>
              </a:spcBef>
              <a:spcAft>
                <a:spcPts val="0"/>
              </a:spcAft>
              <a:buClr>
                <a:srgbClr val="4B2E83"/>
              </a:buClr>
              <a:buSzPts val="2400"/>
              <a:buFont typeface="Merriweather Sans"/>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4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Notable Updates (2 of 2)</a:t>
            </a:r>
            <a:endParaRPr/>
          </a:p>
        </p:txBody>
      </p:sp>
      <p:sp>
        <p:nvSpPr>
          <p:cNvPr id="801" name="Google Shape;801;p144"/>
          <p:cNvSpPr txBox="1">
            <a:spLocks noGrp="1"/>
          </p:cNvSpPr>
          <p:nvPr>
            <p:ph type="body" idx="2"/>
          </p:nvPr>
        </p:nvSpPr>
        <p:spPr>
          <a:xfrm>
            <a:off x="659305" y="1584325"/>
            <a:ext cx="8196300" cy="4015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SzPts val="2400"/>
              <a:buChar char="&gt;"/>
            </a:pPr>
            <a:r>
              <a:rPr lang="en"/>
              <a:t>Provisional Rates more clearly defined</a:t>
            </a:r>
            <a:endParaRPr/>
          </a:p>
          <a:p>
            <a:pPr marL="457200" marR="0" lvl="0" indent="-381000" algn="l" rtl="0">
              <a:lnSpc>
                <a:spcPct val="115000"/>
              </a:lnSpc>
              <a:spcBef>
                <a:spcPts val="0"/>
              </a:spcBef>
              <a:spcAft>
                <a:spcPts val="0"/>
              </a:spcAft>
              <a:buSzPts val="2400"/>
              <a:buChar char="&gt;"/>
            </a:pPr>
            <a:r>
              <a:rPr lang="en"/>
              <a:t>Multiple Locations (aka Split Rates): Examples</a:t>
            </a:r>
            <a:endParaRPr/>
          </a:p>
          <a:p>
            <a:pPr marL="457200" marR="0" lvl="0" indent="-381000" algn="l" rtl="0">
              <a:lnSpc>
                <a:spcPct val="115000"/>
              </a:lnSpc>
              <a:spcBef>
                <a:spcPts val="0"/>
              </a:spcBef>
              <a:spcAft>
                <a:spcPts val="0"/>
              </a:spcAft>
              <a:buSzPts val="2400"/>
              <a:buChar char="&gt;"/>
            </a:pPr>
            <a:r>
              <a:rPr lang="en"/>
              <a:t>F&amp;A Waiver: Moved to policy section</a:t>
            </a:r>
            <a:endParaRPr/>
          </a:p>
          <a:p>
            <a:pPr marL="457200" marR="0" lvl="0" indent="-381000" algn="l" rtl="0">
              <a:lnSpc>
                <a:spcPct val="115000"/>
              </a:lnSpc>
              <a:spcBef>
                <a:spcPts val="0"/>
              </a:spcBef>
              <a:spcAft>
                <a:spcPts val="0"/>
              </a:spcAft>
              <a:buSzPts val="2400"/>
              <a:buChar char="&gt;"/>
            </a:pPr>
            <a:r>
              <a:rPr lang="en"/>
              <a:t>Section Removed: </a:t>
            </a:r>
            <a:r>
              <a:rPr lang="en" sz="2300"/>
              <a:t>Projects with Washington State Governmental Agencies</a:t>
            </a:r>
            <a:endParaRPr sz="2300">
              <a:solidFill>
                <a:srgbClr val="FF0000"/>
              </a:solidFill>
            </a:endParaRPr>
          </a:p>
          <a:p>
            <a:pPr marL="457200" marR="0" lvl="0" indent="-381000" algn="l" rtl="0">
              <a:lnSpc>
                <a:spcPct val="115000"/>
              </a:lnSpc>
              <a:spcBef>
                <a:spcPts val="0"/>
              </a:spcBef>
              <a:spcAft>
                <a:spcPts val="0"/>
              </a:spcAft>
              <a:buSzPts val="2400"/>
              <a:buChar char="&gt;"/>
            </a:pPr>
            <a:r>
              <a:rPr lang="en"/>
              <a:t>F&amp;A Base: New section title &amp; examples </a:t>
            </a: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r>
              <a:rPr lang="en"/>
              <a:t>Associated guidance on Facts &amp; Rates page also reflects updates to GIM 13. </a:t>
            </a:r>
            <a:endParaRPr/>
          </a:p>
          <a:p>
            <a:pPr marL="0" marR="0" lvl="0" indent="0" algn="l" rtl="0">
              <a:lnSpc>
                <a:spcPct val="115000"/>
              </a:lnSpc>
              <a:spcBef>
                <a:spcPts val="0"/>
              </a:spcBef>
              <a:spcAft>
                <a:spcPts val="0"/>
              </a:spcAft>
              <a:buNone/>
            </a:pPr>
            <a:endParaRPr/>
          </a:p>
          <a:p>
            <a:pPr marL="0" marR="0" lvl="0" indent="0" algn="l" rtl="0">
              <a:lnSpc>
                <a:spcPct val="100000"/>
              </a:lnSpc>
              <a:spcBef>
                <a:spcPts val="0"/>
              </a:spcBef>
              <a:spcAft>
                <a:spcPts val="0"/>
              </a:spcAft>
              <a:buClr>
                <a:srgbClr val="4B2E83"/>
              </a:buClr>
              <a:buSzPts val="2400"/>
              <a:buFont typeface="Merriweather Sans"/>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45"/>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Who was involved? </a:t>
            </a:r>
            <a:endParaRPr/>
          </a:p>
        </p:txBody>
      </p:sp>
      <p:sp>
        <p:nvSpPr>
          <p:cNvPr id="807" name="Google Shape;807;p145"/>
          <p:cNvSpPr txBox="1">
            <a:spLocks noGrp="1"/>
          </p:cNvSpPr>
          <p:nvPr>
            <p:ph type="body" idx="2"/>
          </p:nvPr>
        </p:nvSpPr>
        <p:spPr>
          <a:xfrm>
            <a:off x="659305" y="1508125"/>
            <a:ext cx="8196300" cy="4015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SzPts val="2400"/>
              <a:buChar char="&gt;"/>
            </a:pPr>
            <a:r>
              <a:rPr lang="en"/>
              <a:t>Post Award Fiscal Compliance</a:t>
            </a:r>
            <a:endParaRPr/>
          </a:p>
          <a:p>
            <a:pPr marL="457200" marR="0" lvl="0" indent="-381000" algn="l" rtl="0">
              <a:lnSpc>
                <a:spcPct val="115000"/>
              </a:lnSpc>
              <a:spcBef>
                <a:spcPts val="0"/>
              </a:spcBef>
              <a:spcAft>
                <a:spcPts val="0"/>
              </a:spcAft>
              <a:buSzPts val="2400"/>
              <a:buChar char="&gt;"/>
            </a:pPr>
            <a:r>
              <a:rPr lang="en"/>
              <a:t>Grant &amp; Contract Accounting</a:t>
            </a:r>
            <a:endParaRPr/>
          </a:p>
          <a:p>
            <a:pPr marL="457200" marR="0" lvl="0" indent="-381000" algn="l" rtl="0">
              <a:lnSpc>
                <a:spcPct val="115000"/>
              </a:lnSpc>
              <a:spcBef>
                <a:spcPts val="0"/>
              </a:spcBef>
              <a:spcAft>
                <a:spcPts val="0"/>
              </a:spcAft>
              <a:buSzPts val="2400"/>
              <a:buChar char="&gt;"/>
            </a:pPr>
            <a:r>
              <a:rPr lang="en"/>
              <a:t>Management Accounting &amp; Analysis</a:t>
            </a:r>
            <a:endParaRPr/>
          </a:p>
          <a:p>
            <a:pPr marL="457200" marR="0" lvl="0" indent="-381000" algn="l" rtl="0">
              <a:lnSpc>
                <a:spcPct val="115000"/>
              </a:lnSpc>
              <a:spcBef>
                <a:spcPts val="0"/>
              </a:spcBef>
              <a:spcAft>
                <a:spcPts val="0"/>
              </a:spcAft>
              <a:buSzPts val="2400"/>
              <a:buChar char="&gt;"/>
            </a:pPr>
            <a:r>
              <a:rPr lang="en"/>
              <a:t>Research Administration Process Improvement Team</a:t>
            </a:r>
            <a:endParaRPr/>
          </a:p>
          <a:p>
            <a:pPr marL="457200" marR="0" lvl="0" indent="-381000" algn="l" rtl="0">
              <a:lnSpc>
                <a:spcPct val="115000"/>
              </a:lnSpc>
              <a:spcBef>
                <a:spcPts val="0"/>
              </a:spcBef>
              <a:spcAft>
                <a:spcPts val="0"/>
              </a:spcAft>
              <a:buSzPts val="2400"/>
              <a:buChar char="&gt;"/>
            </a:pPr>
            <a:r>
              <a:rPr lang="en"/>
              <a:t>OSP’s Sponsored Program Compliance Committee </a:t>
            </a:r>
            <a:endParaRPr/>
          </a:p>
          <a:p>
            <a:pPr marL="457200" marR="0" lvl="0" indent="0" algn="l" rtl="0">
              <a:lnSpc>
                <a:spcPct val="115000"/>
              </a:lnSpc>
              <a:spcBef>
                <a:spcPts val="0"/>
              </a:spcBef>
              <a:spcAft>
                <a:spcPts val="0"/>
              </a:spcAft>
              <a:buNone/>
            </a:pPr>
            <a:endParaRPr/>
          </a:p>
          <a:p>
            <a:pPr marL="0" marR="0" lvl="0" indent="0" algn="l" rtl="0">
              <a:lnSpc>
                <a:spcPct val="100000"/>
              </a:lnSpc>
              <a:spcBef>
                <a:spcPts val="0"/>
              </a:spcBef>
              <a:spcAft>
                <a:spcPts val="0"/>
              </a:spcAft>
              <a:buClr>
                <a:srgbClr val="4B2E83"/>
              </a:buClr>
              <a:buSzPts val="2400"/>
              <a:buFont typeface="Merriweather Sans"/>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4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47"/>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NIH Updates</a:t>
            </a:r>
            <a:endParaRPr sz="4250">
              <a:latin typeface="Open Sans"/>
              <a:ea typeface="Open Sans"/>
              <a:cs typeface="Open Sans"/>
              <a:sym typeface="Open Sans"/>
            </a:endParaRPr>
          </a:p>
        </p:txBody>
      </p:sp>
      <p:sp>
        <p:nvSpPr>
          <p:cNvPr id="818" name="Google Shape;818;p147"/>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Sept. 2018</a:t>
            </a:r>
            <a:endParaRPr/>
          </a:p>
          <a:p>
            <a:pPr marL="0" marR="0" lvl="0" indent="0" algn="l" rtl="0">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Carol Rhodes </a:t>
            </a:r>
            <a:endParaRPr/>
          </a:p>
          <a:p>
            <a:pPr marL="0" marR="0" lvl="0" indent="0" algn="l" rtl="0">
              <a:spcBef>
                <a:spcPts val="320"/>
              </a:spcBef>
              <a:spcAft>
                <a:spcPts val="0"/>
              </a:spcAft>
              <a:buClr>
                <a:srgbClr val="FFFFFF"/>
              </a:buClr>
              <a:buSzPts val="500"/>
              <a:buFont typeface="Arial"/>
              <a:buNone/>
            </a:pPr>
            <a:r>
              <a:rPr lang="en" sz="2000" b="0" i="0" u="none" strike="noStrike" cap="none">
                <a:solidFill>
                  <a:srgbClr val="FFFFFF"/>
                </a:solidFill>
                <a:latin typeface="Open Sans"/>
                <a:ea typeface="Open Sans"/>
                <a:cs typeface="Open Sans"/>
                <a:sym typeface="Open Sans"/>
              </a:rPr>
              <a:t>O</a:t>
            </a:r>
            <a:r>
              <a:rPr lang="en" sz="2000">
                <a:solidFill>
                  <a:srgbClr val="FFFFFF"/>
                </a:solidFill>
                <a:latin typeface="Open Sans"/>
                <a:ea typeface="Open Sans"/>
                <a:cs typeface="Open Sans"/>
                <a:sym typeface="Open Sans"/>
              </a:rPr>
              <a:t>SP</a:t>
            </a:r>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48"/>
          <p:cNvSpPr txBox="1">
            <a:spLocks noGrp="1"/>
          </p:cNvSpPr>
          <p:nvPr>
            <p:ph type="body" idx="1"/>
          </p:nvPr>
        </p:nvSpPr>
        <p:spPr>
          <a:xfrm>
            <a:off x="665157" y="331635"/>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sz="2400">
                <a:solidFill>
                  <a:srgbClr val="33006F"/>
                </a:solidFill>
              </a:rPr>
              <a:t>NIH: </a:t>
            </a:r>
            <a:r>
              <a:rPr lang="en" sz="2400">
                <a:solidFill>
                  <a:srgbClr val="33006F"/>
                </a:solidFill>
                <a:highlight>
                  <a:srgbClr val="FFFFFF"/>
                </a:highlight>
              </a:rPr>
              <a:t>Prospective Basic Science Studies Involving Human Participants</a:t>
            </a:r>
            <a:endParaRPr sz="2400">
              <a:solidFill>
                <a:srgbClr val="33006F"/>
              </a:solidFill>
              <a:highlight>
                <a:srgbClr val="FFFFFF"/>
              </a:highlight>
            </a:endParaRPr>
          </a:p>
        </p:txBody>
      </p:sp>
      <p:sp>
        <p:nvSpPr>
          <p:cNvPr id="824" name="Google Shape;824;p148"/>
          <p:cNvSpPr txBox="1">
            <a:spLocks noGrp="1"/>
          </p:cNvSpPr>
          <p:nvPr>
            <p:ph type="body" idx="2"/>
          </p:nvPr>
        </p:nvSpPr>
        <p:spPr>
          <a:xfrm>
            <a:off x="659305" y="2233075"/>
            <a:ext cx="8196300" cy="40155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SzPts val="2000"/>
              <a:buChar char="&gt;"/>
            </a:pPr>
            <a:r>
              <a:rPr lang="en" sz="2000"/>
              <a:t>Clinicaltrial.gov registration &amp; reporting delayed thru 9/24/19</a:t>
            </a:r>
            <a:endParaRPr sz="2000"/>
          </a:p>
          <a:p>
            <a:pPr marL="457200" marR="0" lvl="0" indent="-355600" algn="l" rtl="0">
              <a:lnSpc>
                <a:spcPct val="115000"/>
              </a:lnSpc>
              <a:spcBef>
                <a:spcPts val="0"/>
              </a:spcBef>
              <a:spcAft>
                <a:spcPts val="0"/>
              </a:spcAft>
              <a:buSzPts val="2000"/>
              <a:buChar char="&gt;"/>
            </a:pPr>
            <a:r>
              <a:rPr lang="en" sz="2000"/>
              <a:t>Leniency if incorrect FOA used; applications will be reviewed based on criteria for which they are submitted</a:t>
            </a:r>
            <a:endParaRPr sz="2000"/>
          </a:p>
          <a:p>
            <a:pPr marL="457200" marR="0" lvl="0" indent="-355600" algn="l" rtl="0">
              <a:lnSpc>
                <a:spcPct val="115000"/>
              </a:lnSpc>
              <a:spcBef>
                <a:spcPts val="0"/>
              </a:spcBef>
              <a:spcAft>
                <a:spcPts val="0"/>
              </a:spcAft>
              <a:buSzPts val="2000"/>
              <a:buChar char="&gt;"/>
            </a:pPr>
            <a:r>
              <a:rPr lang="en" sz="2000"/>
              <a:t>FOAs that specify CT optional; reviewed based on designation specified by applicant.</a:t>
            </a:r>
            <a:endParaRPr sz="2000"/>
          </a:p>
          <a:p>
            <a:pPr marL="0" marR="0" lvl="0" indent="0" algn="l" rtl="0">
              <a:lnSpc>
                <a:spcPct val="115000"/>
              </a:lnSpc>
              <a:spcBef>
                <a:spcPts val="0"/>
              </a:spcBef>
              <a:spcAft>
                <a:spcPts val="0"/>
              </a:spcAft>
              <a:buNone/>
            </a:pPr>
            <a:endParaRPr sz="2000"/>
          </a:p>
          <a:p>
            <a:pPr marL="0" marR="0" lvl="0" indent="0" algn="l" rtl="0">
              <a:lnSpc>
                <a:spcPct val="115000"/>
              </a:lnSpc>
              <a:spcBef>
                <a:spcPts val="0"/>
              </a:spcBef>
              <a:spcAft>
                <a:spcPts val="0"/>
              </a:spcAft>
              <a:buNone/>
            </a:pPr>
            <a:r>
              <a:rPr lang="en" sz="2000"/>
              <a:t>Good Clinical Practice (GCP) training still expected for all personnel involved in conduct, oversight or management of these prospective basic science studies involving human participants.</a:t>
            </a:r>
            <a:endParaRPr sz="2000"/>
          </a:p>
          <a:p>
            <a:pPr marL="457200" marR="0" lvl="0" indent="0" algn="l" rtl="0">
              <a:lnSpc>
                <a:spcPct val="115000"/>
              </a:lnSpc>
              <a:spcBef>
                <a:spcPts val="0"/>
              </a:spcBef>
              <a:spcAft>
                <a:spcPts val="0"/>
              </a:spcAft>
              <a:buNone/>
            </a:pPr>
            <a:endParaRPr/>
          </a:p>
          <a:p>
            <a:pPr marL="0" marR="0" lvl="0" indent="0" algn="l" rtl="0">
              <a:lnSpc>
                <a:spcPct val="100000"/>
              </a:lnSpc>
              <a:spcBef>
                <a:spcPts val="0"/>
              </a:spcBef>
              <a:spcAft>
                <a:spcPts val="0"/>
              </a:spcAft>
              <a:buClr>
                <a:srgbClr val="4B2E83"/>
              </a:buClr>
              <a:buSzPts val="2400"/>
              <a:buFont typeface="Merriweather Sans"/>
              <a:buNone/>
            </a:pPr>
            <a:endParaRPr/>
          </a:p>
        </p:txBody>
      </p:sp>
      <p:sp>
        <p:nvSpPr>
          <p:cNvPr id="825" name="Google Shape;825;p148"/>
          <p:cNvSpPr txBox="1"/>
          <p:nvPr/>
        </p:nvSpPr>
        <p:spPr>
          <a:xfrm>
            <a:off x="2242700" y="1404900"/>
            <a:ext cx="6217800" cy="747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2000">
                <a:solidFill>
                  <a:schemeClr val="dk1"/>
                </a:solidFill>
                <a:latin typeface="Open Sans"/>
                <a:ea typeface="Open Sans"/>
                <a:cs typeface="Open Sans"/>
                <a:sym typeface="Open Sans"/>
              </a:rPr>
              <a:t>Delayed Enforcement &amp; Short-Term Flexibility </a:t>
            </a:r>
            <a:endParaRPr sz="2000">
              <a:solidFill>
                <a:schemeClr val="dk1"/>
              </a:solidFill>
              <a:latin typeface="Open Sans"/>
              <a:ea typeface="Open Sans"/>
              <a:cs typeface="Open Sans"/>
              <a:sym typeface="Open Sans"/>
            </a:endParaRPr>
          </a:p>
          <a:p>
            <a:pPr marL="0" lvl="0" indent="0" algn="l" rtl="0">
              <a:lnSpc>
                <a:spcPct val="90000"/>
              </a:lnSpc>
              <a:spcBef>
                <a:spcPts val="0"/>
              </a:spcBef>
              <a:spcAft>
                <a:spcPts val="0"/>
              </a:spcAft>
              <a:buNone/>
            </a:pPr>
            <a:r>
              <a:rPr lang="en" sz="2000">
                <a:solidFill>
                  <a:schemeClr val="dk1"/>
                </a:solidFill>
                <a:latin typeface="Open Sans"/>
                <a:ea typeface="Open Sans"/>
                <a:cs typeface="Open Sans"/>
                <a:sym typeface="Open Sans"/>
              </a:rPr>
              <a:t>for </a:t>
            </a:r>
            <a:r>
              <a:rPr lang="en" sz="2000">
                <a:solidFill>
                  <a:schemeClr val="dk1"/>
                </a:solidFill>
                <a:highlight>
                  <a:schemeClr val="lt2"/>
                </a:highlight>
                <a:latin typeface="Open Sans"/>
                <a:ea typeface="Open Sans"/>
                <a:cs typeface="Open Sans"/>
                <a:sym typeface="Open Sans"/>
              </a:rPr>
              <a:t>Some Requirements</a:t>
            </a:r>
            <a:r>
              <a:rPr lang="en" sz="2400">
                <a:solidFill>
                  <a:schemeClr val="dk1"/>
                </a:solidFill>
                <a:highlight>
                  <a:schemeClr val="lt2"/>
                </a:highlight>
                <a:latin typeface="Open Sans"/>
                <a:ea typeface="Open Sans"/>
                <a:cs typeface="Open Sans"/>
                <a:sym typeface="Open Sans"/>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31"/>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dk2"/>
              </a:buClr>
              <a:buFont typeface="Arial"/>
              <a:buNone/>
            </a:pPr>
            <a:r>
              <a:rPr lang="en" sz="1600">
                <a:solidFill>
                  <a:schemeClr val="dk2"/>
                </a:solidFill>
                <a:latin typeface="Open Sans"/>
                <a:ea typeface="Open Sans"/>
                <a:cs typeface="Open Sans"/>
                <a:sym typeface="Open Sans"/>
              </a:rPr>
              <a:t>Sept. 2018 </a:t>
            </a:r>
            <a:r>
              <a:rPr lang="en" sz="1600" b="0" i="0" u="none" strike="noStrike" cap="none">
                <a:solidFill>
                  <a:schemeClr val="dk2"/>
                </a:solidFill>
                <a:latin typeface="Open Sans"/>
                <a:ea typeface="Open Sans"/>
                <a:cs typeface="Open Sans"/>
                <a:sym typeface="Open Sans"/>
              </a:rPr>
              <a:t>MRAM</a:t>
            </a:r>
            <a:endParaRPr/>
          </a:p>
          <a:p>
            <a:pPr marL="0" marR="0" lvl="0" indent="0" algn="l" rtl="0">
              <a:lnSpc>
                <a:spcPct val="150000"/>
              </a:lnSpc>
              <a:spcBef>
                <a:spcPts val="0"/>
              </a:spcBef>
              <a:spcAft>
                <a:spcPts val="0"/>
              </a:spcAft>
              <a:buClr>
                <a:schemeClr val="dk2"/>
              </a:buClr>
              <a:buFont typeface="Arial"/>
              <a:buNone/>
            </a:pPr>
            <a:r>
              <a:rPr lang="en" sz="1600">
                <a:solidFill>
                  <a:schemeClr val="dk2"/>
                </a:solidFill>
                <a:latin typeface="Open Sans"/>
                <a:ea typeface="Open Sans"/>
                <a:cs typeface="Open Sans"/>
                <a:sym typeface="Open Sans"/>
              </a:rPr>
              <a:t>Carol Rhodes, </a:t>
            </a:r>
            <a:r>
              <a:rPr lang="en" sz="1600" b="0" i="0" u="none" strike="noStrike" cap="none">
                <a:solidFill>
                  <a:schemeClr val="dk2"/>
                </a:solidFill>
                <a:latin typeface="Open Sans"/>
                <a:ea typeface="Open Sans"/>
                <a:cs typeface="Open Sans"/>
                <a:sym typeface="Open Sans"/>
              </a:rPr>
              <a:t>Office of Sponsored Programs </a:t>
            </a:r>
            <a:endParaRPr sz="1600">
              <a:solidFill>
                <a:schemeClr val="dk2"/>
              </a:solidFill>
              <a:latin typeface="Open Sans"/>
              <a:ea typeface="Open Sans"/>
              <a:cs typeface="Open Sans"/>
              <a:sym typeface="Open Sans"/>
            </a:endParaRPr>
          </a:p>
        </p:txBody>
      </p:sp>
      <p:sp>
        <p:nvSpPr>
          <p:cNvPr id="722" name="Google Shape;722;p131"/>
          <p:cNvSpPr txBox="1">
            <a:spLocks noGrp="1"/>
          </p:cNvSpPr>
          <p:nvPr>
            <p:ph type="body" idx="1"/>
          </p:nvPr>
        </p:nvSpPr>
        <p:spPr>
          <a:xfrm>
            <a:off x="842279" y="19085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 sz="4250"/>
              <a:t>NSF: </a:t>
            </a:r>
            <a:endParaRPr sz="4250"/>
          </a:p>
          <a:p>
            <a:pPr marL="0" marR="0" lvl="0" indent="0" algn="l" rtl="0">
              <a:lnSpc>
                <a:spcPct val="90000"/>
              </a:lnSpc>
              <a:spcBef>
                <a:spcPts val="0"/>
              </a:spcBef>
              <a:spcAft>
                <a:spcPts val="0"/>
              </a:spcAft>
              <a:buClr>
                <a:schemeClr val="accent3"/>
              </a:buClr>
              <a:buSzPts val="1063"/>
              <a:buFont typeface="Arial"/>
              <a:buNone/>
            </a:pPr>
            <a:r>
              <a:rPr lang="en" sz="4250"/>
              <a:t>Senior Personnel</a:t>
            </a:r>
            <a:endParaRPr sz="4250"/>
          </a:p>
          <a:p>
            <a:pPr marL="0" marR="0" lvl="0" indent="0" algn="l" rtl="0">
              <a:lnSpc>
                <a:spcPct val="90000"/>
              </a:lnSpc>
              <a:spcBef>
                <a:spcPts val="0"/>
              </a:spcBef>
              <a:spcAft>
                <a:spcPts val="0"/>
              </a:spcAft>
              <a:buClr>
                <a:schemeClr val="accent3"/>
              </a:buClr>
              <a:buSzPts val="1063"/>
              <a:buFont typeface="Arial"/>
              <a:buNone/>
            </a:pPr>
            <a:r>
              <a:rPr lang="en" sz="4250"/>
              <a:t>2 Months Rule</a:t>
            </a:r>
            <a:endParaRPr sz="42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14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
              <a:t>Foreign Influence in Research</a:t>
            </a:r>
            <a:endParaRPr/>
          </a:p>
        </p:txBody>
      </p:sp>
      <p:sp>
        <p:nvSpPr>
          <p:cNvPr id="831" name="Google Shape;831;p149"/>
          <p:cNvSpPr txBox="1">
            <a:spLocks noGrp="1"/>
          </p:cNvSpPr>
          <p:nvPr>
            <p:ph type="body" idx="2"/>
          </p:nvPr>
        </p:nvSpPr>
        <p:spPr>
          <a:xfrm>
            <a:off x="583100" y="1439800"/>
            <a:ext cx="8273100" cy="416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2200"/>
              <a:t>In recent letter from Dr. Frances Collins, NIH has voiced serious concern about threats to integrity of US biomedical research.</a:t>
            </a:r>
            <a:endParaRPr sz="2200"/>
          </a:p>
          <a:p>
            <a:pPr marL="0" marR="0" lvl="0" indent="0" algn="l" rtl="0">
              <a:lnSpc>
                <a:spcPct val="115000"/>
              </a:lnSpc>
              <a:spcBef>
                <a:spcPts val="0"/>
              </a:spcBef>
              <a:spcAft>
                <a:spcPts val="0"/>
              </a:spcAft>
              <a:buNone/>
            </a:pPr>
            <a:endParaRPr sz="2200"/>
          </a:p>
          <a:p>
            <a:pPr marL="457200" marR="0" lvl="0" indent="-342900" algn="l" rtl="0">
              <a:lnSpc>
                <a:spcPct val="115000"/>
              </a:lnSpc>
              <a:spcBef>
                <a:spcPts val="0"/>
              </a:spcBef>
              <a:spcAft>
                <a:spcPts val="0"/>
              </a:spcAft>
              <a:buSzPts val="1800"/>
              <a:buChar char="&gt;"/>
            </a:pPr>
            <a:r>
              <a:rPr lang="en" sz="1800"/>
              <a:t> </a:t>
            </a:r>
            <a:r>
              <a:rPr lang="en" sz="1800">
                <a:solidFill>
                  <a:srgbClr val="3D3D3D"/>
                </a:solidFill>
              </a:rPr>
              <a:t>Diversion of intellectual property (IP) to other entities, including other countries</a:t>
            </a:r>
            <a:endParaRPr sz="1800">
              <a:solidFill>
                <a:srgbClr val="3D3D3D"/>
              </a:solidFill>
            </a:endParaRPr>
          </a:p>
          <a:p>
            <a:pPr marL="914400" marR="0" lvl="0" indent="0" algn="l" rtl="0">
              <a:lnSpc>
                <a:spcPct val="115000"/>
              </a:lnSpc>
              <a:spcBef>
                <a:spcPts val="0"/>
              </a:spcBef>
              <a:spcAft>
                <a:spcPts val="0"/>
              </a:spcAft>
              <a:buNone/>
            </a:pPr>
            <a:endParaRPr sz="1800">
              <a:solidFill>
                <a:srgbClr val="3D3D3D"/>
              </a:solidFill>
            </a:endParaRPr>
          </a:p>
          <a:p>
            <a:pPr marL="457200" marR="0" lvl="0" indent="-342900" algn="l" rtl="0">
              <a:lnSpc>
                <a:spcPct val="115000"/>
              </a:lnSpc>
              <a:spcBef>
                <a:spcPts val="0"/>
              </a:spcBef>
              <a:spcAft>
                <a:spcPts val="0"/>
              </a:spcAft>
              <a:buSzPts val="1800"/>
              <a:buChar char="&gt;"/>
            </a:pPr>
            <a:r>
              <a:rPr lang="en" sz="1800">
                <a:solidFill>
                  <a:srgbClr val="3D3D3D"/>
                </a:solidFill>
              </a:rPr>
              <a:t>Sharing of confidential information on grant applications by NIH peer reviewers with others, including foreign entities</a:t>
            </a:r>
            <a:r>
              <a:rPr lang="en" sz="1800">
                <a:solidFill>
                  <a:srgbClr val="3B3838"/>
                </a:solidFill>
              </a:rPr>
              <a:t>, or otherwise attempting to influence funding decisions.</a:t>
            </a:r>
            <a:endParaRPr sz="1800">
              <a:solidFill>
                <a:srgbClr val="3B3838"/>
              </a:solidFill>
            </a:endParaRPr>
          </a:p>
          <a:p>
            <a:pPr marL="914400" marR="0" lvl="0" indent="0" algn="l" rtl="0">
              <a:lnSpc>
                <a:spcPct val="115000"/>
              </a:lnSpc>
              <a:spcBef>
                <a:spcPts val="0"/>
              </a:spcBef>
              <a:spcAft>
                <a:spcPts val="0"/>
              </a:spcAft>
              <a:buNone/>
            </a:pPr>
            <a:endParaRPr sz="1800">
              <a:solidFill>
                <a:srgbClr val="3B3838"/>
              </a:solidFill>
            </a:endParaRPr>
          </a:p>
          <a:p>
            <a:pPr marL="457200" marR="0" lvl="0" indent="-342900" algn="l" rtl="0">
              <a:lnSpc>
                <a:spcPct val="115000"/>
              </a:lnSpc>
              <a:spcBef>
                <a:spcPts val="0"/>
              </a:spcBef>
              <a:spcAft>
                <a:spcPts val="0"/>
              </a:spcAft>
              <a:buSzPts val="1800"/>
              <a:buChar char="&gt;"/>
            </a:pPr>
            <a:r>
              <a:rPr lang="en" sz="1800">
                <a:solidFill>
                  <a:srgbClr val="3D3D3D"/>
                </a:solidFill>
              </a:rPr>
              <a:t>Failure by some researchers working at NIH-funded institutions in the U.S. to disclose substantial resources from other organizations, including foreign governments</a:t>
            </a:r>
            <a:r>
              <a:rPr lang="en" sz="1800">
                <a:solidFill>
                  <a:srgbClr val="3B3838"/>
                </a:solidFill>
              </a:rPr>
              <a:t>.</a:t>
            </a:r>
            <a:endParaRPr sz="1800">
              <a:solidFill>
                <a:srgbClr val="3B3838"/>
              </a:solidFill>
            </a:endParaRPr>
          </a:p>
          <a:p>
            <a:pPr marL="457200" marR="0" lvl="0" indent="0" algn="l" rtl="0">
              <a:lnSpc>
                <a:spcPct val="115000"/>
              </a:lnSpc>
              <a:spcBef>
                <a:spcPts val="0"/>
              </a:spcBef>
              <a:spcAft>
                <a:spcPts val="0"/>
              </a:spcAft>
              <a:buNone/>
            </a:pPr>
            <a:endParaRPr/>
          </a:p>
          <a:p>
            <a:pPr marL="0" marR="0" lvl="0" indent="0" algn="l" rtl="0">
              <a:lnSpc>
                <a:spcPct val="100000"/>
              </a:lnSpc>
              <a:spcBef>
                <a:spcPts val="0"/>
              </a:spcBef>
              <a:spcAft>
                <a:spcPts val="0"/>
              </a:spcAft>
              <a:buClr>
                <a:srgbClr val="4B2E83"/>
              </a:buClr>
              <a:buSzPts val="2400"/>
              <a:buFont typeface="Merriweather Sans"/>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5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Reminders in light of letter</a:t>
            </a:r>
            <a:endParaRPr/>
          </a:p>
        </p:txBody>
      </p:sp>
      <p:sp>
        <p:nvSpPr>
          <p:cNvPr id="837" name="Google Shape;837;p150"/>
          <p:cNvSpPr txBox="1">
            <a:spLocks noGrp="1"/>
          </p:cNvSpPr>
          <p:nvPr>
            <p:ph type="body" idx="2"/>
          </p:nvPr>
        </p:nvSpPr>
        <p:spPr>
          <a:xfrm>
            <a:off x="665905" y="1696850"/>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Keep NIH Other Support updated</a:t>
            </a:r>
            <a:endParaRPr/>
          </a:p>
          <a:p>
            <a:pPr marL="457200" lvl="0" indent="-381000" algn="l" rtl="0">
              <a:spcBef>
                <a:spcPts val="0"/>
              </a:spcBef>
              <a:spcAft>
                <a:spcPts val="0"/>
              </a:spcAft>
              <a:buSzPts val="2400"/>
              <a:buChar char="&gt;"/>
            </a:pPr>
            <a:r>
              <a:rPr lang="en"/>
              <a:t>Progress reports: Indicate change in support that occurred over last budget year</a:t>
            </a:r>
            <a:endParaRPr/>
          </a:p>
          <a:p>
            <a:pPr marL="457200" lvl="0" indent="-381000" algn="l" rtl="0">
              <a:spcBef>
                <a:spcPts val="0"/>
              </a:spcBef>
              <a:spcAft>
                <a:spcPts val="0"/>
              </a:spcAft>
              <a:buSzPts val="2400"/>
              <a:buChar char="&gt;"/>
            </a:pPr>
            <a:r>
              <a:rPr lang="en"/>
              <a:t>Disclose SFI at proposal stage and annually thereafter, and whenever SFI changes</a:t>
            </a:r>
            <a:endParaRPr/>
          </a:p>
          <a:p>
            <a:pPr marL="457200" lvl="0" indent="-381000" algn="l" rtl="0">
              <a:spcBef>
                <a:spcPts val="0"/>
              </a:spcBef>
              <a:spcAft>
                <a:spcPts val="0"/>
              </a:spcAft>
              <a:buSzPts val="2400"/>
              <a:buChar char="&gt;"/>
            </a:pPr>
            <a:r>
              <a:rPr lang="en"/>
              <a:t>Report inventions promptly to CoMotion and in final invention statements</a:t>
            </a:r>
            <a:endParaRPr/>
          </a:p>
          <a:p>
            <a:pPr marL="457200" lvl="0" indent="-381000" algn="l" rtl="0">
              <a:spcBef>
                <a:spcPts val="0"/>
              </a:spcBef>
              <a:spcAft>
                <a:spcPts val="0"/>
              </a:spcAft>
              <a:buSzPts val="2400"/>
              <a:buChar char="&gt;"/>
            </a:pPr>
            <a:r>
              <a:rPr lang="en"/>
              <a:t>Researchers on peer review panels treat all information as confidential</a:t>
            </a:r>
            <a:endParaRPr/>
          </a:p>
          <a:p>
            <a:pPr marL="457200" lvl="0" indent="-381000" algn="l" rtl="0">
              <a:spcBef>
                <a:spcPts val="0"/>
              </a:spcBef>
              <a:spcAft>
                <a:spcPts val="0"/>
              </a:spcAft>
              <a:buSzPts val="2400"/>
              <a:buChar char="&gt;"/>
            </a:pPr>
            <a:r>
              <a:rPr lang="en"/>
              <a:t>Researchers entering into outside work relationships: Use the Outside Professional Work form (Form 1460) and seek approval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51"/>
          <p:cNvSpPr txBox="1">
            <a:spLocks noGrp="1"/>
          </p:cNvSpPr>
          <p:nvPr>
            <p:ph type="body" idx="1"/>
          </p:nvPr>
        </p:nvSpPr>
        <p:spPr>
          <a:xfrm>
            <a:off x="436557" y="411385"/>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Resources</a:t>
            </a:r>
            <a:endParaRPr/>
          </a:p>
        </p:txBody>
      </p:sp>
      <p:sp>
        <p:nvSpPr>
          <p:cNvPr id="843" name="Google Shape;843;p151"/>
          <p:cNvSpPr txBox="1">
            <a:spLocks noGrp="1"/>
          </p:cNvSpPr>
          <p:nvPr>
            <p:ph type="body" idx="2"/>
          </p:nvPr>
        </p:nvSpPr>
        <p:spPr>
          <a:xfrm>
            <a:off x="659300" y="1564975"/>
            <a:ext cx="8196300" cy="4187100"/>
          </a:xfrm>
          <a:prstGeom prst="rect">
            <a:avLst/>
          </a:prstGeom>
        </p:spPr>
        <p:txBody>
          <a:bodyPr spcFirstLastPara="1" wrap="square" lIns="91425" tIns="91425" rIns="91425" bIns="91425" anchor="t" anchorCtr="0">
            <a:noAutofit/>
          </a:bodyPr>
          <a:lstStyle/>
          <a:p>
            <a:pPr marL="0" lvl="0" indent="-152400" algn="l" rtl="0">
              <a:lnSpc>
                <a:spcPct val="150000"/>
              </a:lnSpc>
              <a:spcBef>
                <a:spcPts val="0"/>
              </a:spcBef>
              <a:spcAft>
                <a:spcPts val="0"/>
              </a:spcAft>
              <a:buNone/>
            </a:pPr>
            <a:r>
              <a:rPr lang="en" sz="1800" u="sng">
                <a:solidFill>
                  <a:schemeClr val="hlink"/>
                </a:solidFill>
                <a:hlinkClick r:id="rId3"/>
              </a:rPr>
              <a:t>NIH letter on foreign influence</a:t>
            </a:r>
            <a:endParaRPr sz="1800">
              <a:solidFill>
                <a:srgbClr val="3D3D3D"/>
              </a:solidFill>
            </a:endParaRPr>
          </a:p>
          <a:p>
            <a:pPr marL="0" lvl="0" indent="-152400" algn="l" rtl="0">
              <a:lnSpc>
                <a:spcPct val="150000"/>
              </a:lnSpc>
              <a:spcBef>
                <a:spcPts val="0"/>
              </a:spcBef>
              <a:spcAft>
                <a:spcPts val="0"/>
              </a:spcAft>
              <a:buNone/>
            </a:pPr>
            <a:endParaRPr sz="1800">
              <a:solidFill>
                <a:srgbClr val="3D3D3D"/>
              </a:solidFill>
            </a:endParaRPr>
          </a:p>
          <a:p>
            <a:pPr marL="0" lvl="0" indent="-152400" algn="l" rtl="0">
              <a:lnSpc>
                <a:spcPct val="150000"/>
              </a:lnSpc>
              <a:spcBef>
                <a:spcPts val="0"/>
              </a:spcBef>
              <a:spcAft>
                <a:spcPts val="0"/>
              </a:spcAft>
              <a:buNone/>
            </a:pPr>
            <a:r>
              <a:rPr lang="en" sz="1800">
                <a:solidFill>
                  <a:srgbClr val="3D3D3D"/>
                </a:solidFill>
              </a:rPr>
              <a:t>NIH:</a:t>
            </a:r>
            <a:r>
              <a:rPr lang="en" sz="1800">
                <a:solidFill>
                  <a:srgbClr val="3D3D3D"/>
                </a:solidFill>
                <a:uFill>
                  <a:noFill/>
                </a:uFill>
                <a:hlinkClick r:id="rId4"/>
              </a:rPr>
              <a:t> </a:t>
            </a:r>
            <a:r>
              <a:rPr lang="en" sz="1800" u="sng">
                <a:solidFill>
                  <a:schemeClr val="hlink"/>
                </a:solidFill>
                <a:hlinkClick r:id="rId4"/>
              </a:rPr>
              <a:t>Other Support</a:t>
            </a:r>
            <a:endParaRPr sz="1800" u="sng">
              <a:solidFill>
                <a:schemeClr val="hlink"/>
              </a:solidFill>
              <a:hlinkClick r:id="rId4"/>
            </a:endParaRPr>
          </a:p>
          <a:p>
            <a:pPr marL="0" lvl="0" indent="-152400" algn="l" rtl="0">
              <a:lnSpc>
                <a:spcPct val="150000"/>
              </a:lnSpc>
              <a:spcBef>
                <a:spcPts val="0"/>
              </a:spcBef>
              <a:spcAft>
                <a:spcPts val="0"/>
              </a:spcAft>
              <a:buNone/>
            </a:pPr>
            <a:r>
              <a:rPr lang="en" sz="1800">
                <a:solidFill>
                  <a:srgbClr val="3D3D3D"/>
                </a:solidFill>
              </a:rPr>
              <a:t>NIH:</a:t>
            </a:r>
            <a:r>
              <a:rPr lang="en" sz="1800">
                <a:solidFill>
                  <a:srgbClr val="3D3D3D"/>
                </a:solidFill>
                <a:uFill>
                  <a:noFill/>
                </a:uFill>
                <a:hlinkClick r:id="rId5"/>
              </a:rPr>
              <a:t> </a:t>
            </a:r>
            <a:r>
              <a:rPr lang="en" sz="1800" u="sng">
                <a:solidFill>
                  <a:schemeClr val="hlink"/>
                </a:solidFill>
                <a:hlinkClick r:id="rId5"/>
              </a:rPr>
              <a:t>Biosketch Format, Instructions and Samples</a:t>
            </a:r>
            <a:endParaRPr sz="1800" u="sng">
              <a:solidFill>
                <a:schemeClr val="hlink"/>
              </a:solidFill>
              <a:hlinkClick r:id="rId5"/>
            </a:endParaRPr>
          </a:p>
          <a:p>
            <a:pPr marL="0" lvl="0" indent="-152400" algn="l" rtl="0">
              <a:lnSpc>
                <a:spcPct val="150000"/>
              </a:lnSpc>
              <a:spcBef>
                <a:spcPts val="0"/>
              </a:spcBef>
              <a:spcAft>
                <a:spcPts val="0"/>
              </a:spcAft>
              <a:buNone/>
            </a:pPr>
            <a:r>
              <a:rPr lang="en" sz="1800">
                <a:solidFill>
                  <a:srgbClr val="3D3D3D"/>
                </a:solidFill>
              </a:rPr>
              <a:t>PHS:</a:t>
            </a:r>
            <a:r>
              <a:rPr lang="en" sz="1800">
                <a:solidFill>
                  <a:srgbClr val="3D3D3D"/>
                </a:solidFill>
                <a:uFill>
                  <a:noFill/>
                </a:uFill>
                <a:hlinkClick r:id="rId6"/>
              </a:rPr>
              <a:t> </a:t>
            </a:r>
            <a:r>
              <a:rPr lang="en" sz="1800" u="sng">
                <a:solidFill>
                  <a:schemeClr val="hlink"/>
                </a:solidFill>
                <a:hlinkClick r:id="rId6"/>
              </a:rPr>
              <a:t>Promoting Objectivity in Research</a:t>
            </a:r>
            <a:endParaRPr sz="1800"/>
          </a:p>
          <a:p>
            <a:pPr marL="0" lvl="0" indent="-152400" algn="l" rtl="0">
              <a:lnSpc>
                <a:spcPct val="150000"/>
              </a:lnSpc>
              <a:spcBef>
                <a:spcPts val="0"/>
              </a:spcBef>
              <a:spcAft>
                <a:spcPts val="0"/>
              </a:spcAft>
              <a:buNone/>
            </a:pPr>
            <a:endParaRPr sz="1800">
              <a:uFill>
                <a:noFill/>
              </a:uFill>
              <a:hlinkClick r:id="rId6"/>
            </a:endParaRPr>
          </a:p>
          <a:p>
            <a:pPr marL="0" lvl="0" indent="-152400" algn="l" rtl="0">
              <a:lnSpc>
                <a:spcPct val="150000"/>
              </a:lnSpc>
              <a:spcBef>
                <a:spcPts val="0"/>
              </a:spcBef>
              <a:spcAft>
                <a:spcPts val="0"/>
              </a:spcAft>
              <a:buNone/>
            </a:pPr>
            <a:r>
              <a:rPr lang="en" sz="1800">
                <a:solidFill>
                  <a:srgbClr val="3B3838"/>
                </a:solidFill>
              </a:rPr>
              <a:t>GIM</a:t>
            </a:r>
            <a:r>
              <a:rPr lang="en" sz="1800">
                <a:solidFill>
                  <a:srgbClr val="3D3D3D"/>
                </a:solidFill>
              </a:rPr>
              <a:t> 10:</a:t>
            </a:r>
            <a:r>
              <a:rPr lang="en" sz="1800">
                <a:solidFill>
                  <a:srgbClr val="3D3D3D"/>
                </a:solidFill>
                <a:uFill>
                  <a:noFill/>
                </a:uFill>
                <a:hlinkClick r:id="rId7"/>
              </a:rPr>
              <a:t> </a:t>
            </a:r>
            <a:r>
              <a:rPr lang="en" sz="1800" u="sng">
                <a:solidFill>
                  <a:schemeClr val="hlink"/>
                </a:solidFill>
                <a:hlinkClick r:id="rId7"/>
              </a:rPr>
              <a:t>Financial Conflict of Interest Policy</a:t>
            </a:r>
            <a:endParaRPr sz="1800" u="sng">
              <a:solidFill>
                <a:schemeClr val="hlink"/>
              </a:solidFill>
              <a:hlinkClick r:id="rId7"/>
            </a:endParaRPr>
          </a:p>
          <a:p>
            <a:pPr marL="0" lvl="0" indent="-152400" algn="l" rtl="0">
              <a:lnSpc>
                <a:spcPct val="150000"/>
              </a:lnSpc>
              <a:spcBef>
                <a:spcPts val="0"/>
              </a:spcBef>
              <a:spcAft>
                <a:spcPts val="0"/>
              </a:spcAft>
              <a:buNone/>
            </a:pPr>
            <a:r>
              <a:rPr lang="en" sz="1800">
                <a:solidFill>
                  <a:srgbClr val="3B3838"/>
                </a:solidFill>
              </a:rPr>
              <a:t>GIM 40</a:t>
            </a:r>
            <a:r>
              <a:rPr lang="en" sz="1800">
                <a:solidFill>
                  <a:srgbClr val="1F497D"/>
                </a:solidFill>
              </a:rPr>
              <a:t>:</a:t>
            </a:r>
            <a:r>
              <a:rPr lang="en" sz="1800">
                <a:solidFill>
                  <a:srgbClr val="1F497D"/>
                </a:solidFill>
                <a:uFill>
                  <a:noFill/>
                </a:uFill>
                <a:hlinkClick r:id="rId8"/>
              </a:rPr>
              <a:t> </a:t>
            </a:r>
            <a:r>
              <a:rPr lang="en" sz="1800" u="sng">
                <a:solidFill>
                  <a:schemeClr val="hlink"/>
                </a:solidFill>
                <a:hlinkClick r:id="rId8"/>
              </a:rPr>
              <a:t>UW Intellectual Property Disposition in Sponsored </a:t>
            </a:r>
            <a:r>
              <a:rPr lang="en" sz="1800" u="sng">
                <a:solidFill>
                  <a:srgbClr val="33006F"/>
                </a:solidFill>
                <a:hlinkClick r:id="rId8"/>
              </a:rPr>
              <a:t>Program</a:t>
            </a:r>
            <a:r>
              <a:rPr lang="en" sz="1800" u="sng">
                <a:solidFill>
                  <a:schemeClr val="hlink"/>
                </a:solidFill>
                <a:hlinkClick r:id="rId8"/>
              </a:rPr>
              <a:t> Agreements</a:t>
            </a:r>
            <a:endParaRPr sz="1800">
              <a:solidFill>
                <a:srgbClr val="3D3D3D"/>
              </a:solidFill>
            </a:endParaRPr>
          </a:p>
          <a:p>
            <a:pPr marL="0" lvl="0" indent="-152400" algn="l" rtl="0">
              <a:lnSpc>
                <a:spcPct val="150000"/>
              </a:lnSpc>
              <a:spcBef>
                <a:spcPts val="0"/>
              </a:spcBef>
              <a:spcAft>
                <a:spcPts val="0"/>
              </a:spcAft>
              <a:buNone/>
            </a:pPr>
            <a:endParaRPr sz="1800">
              <a:solidFill>
                <a:srgbClr val="3D3D3D"/>
              </a:solidFill>
            </a:endParaRPr>
          </a:p>
          <a:p>
            <a:pPr marL="0" lvl="0" indent="-152400" algn="l" rtl="0">
              <a:lnSpc>
                <a:spcPct val="150000"/>
              </a:lnSpc>
              <a:spcBef>
                <a:spcPts val="0"/>
              </a:spcBef>
              <a:spcAft>
                <a:spcPts val="0"/>
              </a:spcAft>
              <a:buNone/>
            </a:pPr>
            <a:r>
              <a:rPr lang="en" sz="1800">
                <a:solidFill>
                  <a:srgbClr val="3D3D3D"/>
                </a:solidFill>
              </a:rPr>
              <a:t>Executive Order 36:</a:t>
            </a:r>
            <a:r>
              <a:rPr lang="en" sz="1800">
                <a:solidFill>
                  <a:srgbClr val="3D3D3D"/>
                </a:solidFill>
                <a:uFill>
                  <a:noFill/>
                </a:uFill>
                <a:hlinkClick r:id="rId9"/>
              </a:rPr>
              <a:t> </a:t>
            </a:r>
            <a:r>
              <a:rPr lang="en" sz="1800" u="sng">
                <a:solidFill>
                  <a:schemeClr val="hlink"/>
                </a:solidFill>
                <a:hlinkClick r:id="rId9"/>
              </a:rPr>
              <a:t>Patent, Invention and Copyright Policy</a:t>
            </a:r>
            <a:endParaRPr sz="1800"/>
          </a:p>
          <a:p>
            <a:pPr marL="0" lvl="0" indent="-152400" algn="l" rtl="0">
              <a:lnSpc>
                <a:spcPct val="150000"/>
              </a:lnSpc>
              <a:spcBef>
                <a:spcPts val="0"/>
              </a:spcBef>
              <a:spcAft>
                <a:spcPts val="0"/>
              </a:spcAft>
              <a:buNone/>
            </a:pPr>
            <a:r>
              <a:rPr lang="en" sz="1800" u="sng">
                <a:solidFill>
                  <a:srgbClr val="3D3D3D"/>
                </a:solidFill>
                <a:hlinkClick r:id="rId10"/>
              </a:rPr>
              <a:t>Executive Order 57: </a:t>
            </a:r>
            <a:r>
              <a:rPr lang="en" sz="1800" u="sng">
                <a:solidFill>
                  <a:schemeClr val="hlink"/>
                </a:solidFill>
                <a:hlinkClick r:id="rId10"/>
              </a:rPr>
              <a:t>Outside Professional Work for Compensation</a:t>
            </a:r>
            <a:endParaRPr sz="1800" u="sng">
              <a:solidFill>
                <a:schemeClr val="hlink"/>
              </a:solidFill>
              <a:hlinkClick r:id="rId10"/>
            </a:endParaRPr>
          </a:p>
          <a:p>
            <a:pPr marL="0" lvl="0" indent="0" algn="l" rtl="0">
              <a:spcBef>
                <a:spcPts val="48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52"/>
          <p:cNvSpPr txBox="1">
            <a:spLocks noGrp="1"/>
          </p:cNvSpPr>
          <p:nvPr>
            <p:ph type="body" idx="1"/>
          </p:nvPr>
        </p:nvSpPr>
        <p:spPr>
          <a:xfrm>
            <a:off x="671757" y="1332224"/>
            <a:ext cx="6972300" cy="264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4000"/>
              <a:buFont typeface="Arial"/>
              <a:buNone/>
            </a:pPr>
            <a:r>
              <a:rPr lang="en" sz="4000" i="0" u="none" strike="noStrike" cap="none">
                <a:solidFill>
                  <a:srgbClr val="E8D3A2"/>
                </a:solidFill>
                <a:latin typeface="Encode Sans"/>
                <a:ea typeface="Encode Sans"/>
                <a:cs typeface="Encode Sans"/>
                <a:sym typeface="Encode Sans"/>
              </a:rPr>
              <a:t>MRAM</a:t>
            </a:r>
            <a:endParaRPr sz="4000" i="0" u="none" strike="noStrike" cap="none">
              <a:solidFill>
                <a:srgbClr val="E8D3A2"/>
              </a:solidFill>
              <a:latin typeface="Encode Sans"/>
              <a:ea typeface="Encode Sans"/>
              <a:cs typeface="Encode Sans"/>
              <a:sym typeface="Encode Sans"/>
            </a:endParaRPr>
          </a:p>
          <a:p>
            <a:pPr marL="0" marR="0" lvl="0" indent="0" algn="l" rtl="0">
              <a:lnSpc>
                <a:spcPct val="100000"/>
              </a:lnSpc>
              <a:spcBef>
                <a:spcPts val="1000"/>
              </a:spcBef>
              <a:spcAft>
                <a:spcPts val="0"/>
              </a:spcAft>
              <a:buClr>
                <a:srgbClr val="E8D3A2"/>
              </a:buClr>
              <a:buSzPts val="5000"/>
              <a:buFont typeface="Arial"/>
              <a:buNone/>
            </a:pPr>
            <a:r>
              <a:rPr lang="en" sz="5000" i="0" u="none" strike="noStrike" cap="none">
                <a:solidFill>
                  <a:srgbClr val="E8D3A2"/>
                </a:solidFill>
                <a:latin typeface="Encode Sans"/>
                <a:ea typeface="Encode Sans"/>
                <a:cs typeface="Encode Sans"/>
                <a:sym typeface="Encode Sans"/>
              </a:rPr>
              <a:t>UW Schedule I Affinity Group</a:t>
            </a:r>
            <a:endParaRPr sz="5000" i="0" u="none" strike="noStrike" cap="none">
              <a:solidFill>
                <a:srgbClr val="E8D3A2"/>
              </a:solidFill>
              <a:latin typeface="Encode Sans"/>
              <a:ea typeface="Encode Sans"/>
              <a:cs typeface="Encode Sans"/>
              <a:sym typeface="Encode Sans"/>
            </a:endParaRPr>
          </a:p>
        </p:txBody>
      </p:sp>
      <p:sp>
        <p:nvSpPr>
          <p:cNvPr id="850" name="Google Shape;850;p152"/>
          <p:cNvSpPr txBox="1"/>
          <p:nvPr/>
        </p:nvSpPr>
        <p:spPr>
          <a:xfrm>
            <a:off x="671757" y="6063185"/>
            <a:ext cx="1888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lt1"/>
                </a:solidFill>
                <a:latin typeface="Calibri"/>
                <a:ea typeface="Calibri"/>
                <a:cs typeface="Calibri"/>
                <a:sym typeface="Calibri"/>
              </a:rPr>
              <a:t>Office of Research</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5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E8D3A2"/>
              </a:buClr>
              <a:buSzPts val="3000"/>
              <a:buFont typeface="Arial"/>
              <a:buNone/>
            </a:pPr>
            <a:r>
              <a:rPr lang="en" sz="3000" i="0" u="none" strike="noStrike" cap="none">
                <a:solidFill>
                  <a:srgbClr val="E8D3A2"/>
                </a:solidFill>
                <a:latin typeface="Encode Sans"/>
                <a:ea typeface="Encode Sans"/>
                <a:cs typeface="Encode Sans"/>
                <a:sym typeface="Encode Sans"/>
              </a:rPr>
              <a:t>What are Schedule I Substances?</a:t>
            </a:r>
            <a:endParaRPr>
              <a:latin typeface="Encode Sans"/>
              <a:ea typeface="Encode Sans"/>
              <a:cs typeface="Encode Sans"/>
              <a:sym typeface="Encode Sans"/>
            </a:endParaRPr>
          </a:p>
          <a:p>
            <a:pPr marL="0" marR="0" lvl="0" indent="0" algn="l" rtl="0">
              <a:lnSpc>
                <a:spcPct val="80000"/>
              </a:lnSpc>
              <a:spcBef>
                <a:spcPts val="600"/>
              </a:spcBef>
              <a:spcAft>
                <a:spcPts val="0"/>
              </a:spcAft>
              <a:buClr>
                <a:srgbClr val="E8D3A2"/>
              </a:buClr>
              <a:buSzPts val="3000"/>
              <a:buFont typeface="Arial"/>
              <a:buNone/>
            </a:pPr>
            <a:r>
              <a:rPr lang="en" sz="3000" i="0" u="none" strike="noStrike" cap="none">
                <a:solidFill>
                  <a:srgbClr val="E8D3A2"/>
                </a:solidFill>
                <a:latin typeface="Encode Sans"/>
                <a:ea typeface="Encode Sans"/>
                <a:cs typeface="Encode Sans"/>
                <a:sym typeface="Encode Sans"/>
              </a:rPr>
              <a:t>Examples</a:t>
            </a:r>
            <a:endParaRPr sz="3000" i="0" u="none" strike="noStrike" cap="none">
              <a:solidFill>
                <a:srgbClr val="E8D3A2"/>
              </a:solidFill>
              <a:latin typeface="Encode Sans"/>
              <a:ea typeface="Encode Sans"/>
              <a:cs typeface="Encode Sans"/>
              <a:sym typeface="Encode Sans"/>
            </a:endParaRPr>
          </a:p>
        </p:txBody>
      </p:sp>
      <p:sp>
        <p:nvSpPr>
          <p:cNvPr id="857" name="Google Shape;857;p153"/>
          <p:cNvSpPr txBox="1">
            <a:spLocks noGrp="1"/>
          </p:cNvSpPr>
          <p:nvPr>
            <p:ph type="body" idx="2"/>
          </p:nvPr>
        </p:nvSpPr>
        <p:spPr>
          <a:xfrm>
            <a:off x="659305" y="1736725"/>
            <a:ext cx="8076900" cy="2322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Merriweather Sans"/>
              <a:buChar char="&gt;"/>
            </a:pPr>
            <a:r>
              <a:rPr lang="en" sz="2400" i="0" u="none" strike="noStrike" cap="none">
                <a:solidFill>
                  <a:schemeClr val="lt1"/>
                </a:solidFill>
              </a:rPr>
              <a:t>Cannabis (marijuana)</a:t>
            </a:r>
            <a:endParaRPr/>
          </a:p>
          <a:p>
            <a:pPr marL="342900" marR="0" lvl="0" indent="-342900" algn="l" rtl="0">
              <a:spcBef>
                <a:spcPts val="480"/>
              </a:spcBef>
              <a:spcAft>
                <a:spcPts val="0"/>
              </a:spcAft>
              <a:buClr>
                <a:schemeClr val="lt1"/>
              </a:buClr>
              <a:buSzPts val="2400"/>
              <a:buFont typeface="Merriweather Sans"/>
              <a:buChar char="&gt;"/>
            </a:pPr>
            <a:r>
              <a:rPr lang="en" sz="2400" i="0" u="none" strike="noStrike" cap="none">
                <a:solidFill>
                  <a:schemeClr val="lt1"/>
                </a:solidFill>
              </a:rPr>
              <a:t>Lysergic Acid Diethylamide (LSD)</a:t>
            </a:r>
            <a:endParaRPr/>
          </a:p>
          <a:p>
            <a:pPr marL="342900" marR="0" lvl="0" indent="-342900" algn="l" rtl="0">
              <a:spcBef>
                <a:spcPts val="480"/>
              </a:spcBef>
              <a:spcAft>
                <a:spcPts val="0"/>
              </a:spcAft>
              <a:buClr>
                <a:schemeClr val="lt1"/>
              </a:buClr>
              <a:buSzPts val="2400"/>
              <a:buFont typeface="Merriweather Sans"/>
              <a:buChar char="&gt;"/>
            </a:pPr>
            <a:r>
              <a:rPr lang="en" sz="2400" i="0" u="none" strike="noStrike" cap="none">
                <a:solidFill>
                  <a:schemeClr val="lt1"/>
                </a:solidFill>
              </a:rPr>
              <a:t>Heroin</a:t>
            </a:r>
            <a:endParaRPr/>
          </a:p>
          <a:p>
            <a:pPr marL="342900" marR="0" lvl="0" indent="-342900" algn="l" rtl="0">
              <a:spcBef>
                <a:spcPts val="480"/>
              </a:spcBef>
              <a:spcAft>
                <a:spcPts val="0"/>
              </a:spcAft>
              <a:buClr>
                <a:schemeClr val="lt1"/>
              </a:buClr>
              <a:buSzPts val="2400"/>
              <a:buFont typeface="Merriweather Sans"/>
              <a:buChar char="&gt;"/>
            </a:pPr>
            <a:r>
              <a:rPr lang="en" sz="2400" i="0" u="none" strike="noStrike" cap="none">
                <a:solidFill>
                  <a:schemeClr val="lt1"/>
                </a:solidFill>
              </a:rPr>
              <a:t>Methaqualone (Quaaludes)</a:t>
            </a:r>
            <a:endParaRPr/>
          </a:p>
          <a:p>
            <a:pPr marL="342900" marR="0" lvl="0" indent="-342900" algn="l" rtl="0">
              <a:spcBef>
                <a:spcPts val="480"/>
              </a:spcBef>
              <a:spcAft>
                <a:spcPts val="0"/>
              </a:spcAft>
              <a:buClr>
                <a:schemeClr val="lt1"/>
              </a:buClr>
              <a:buSzPts val="2400"/>
              <a:buFont typeface="Merriweather Sans"/>
              <a:buChar char="&gt;"/>
            </a:pPr>
            <a:r>
              <a:rPr lang="en" sz="2400" i="0" u="none" strike="noStrike" cap="none">
                <a:solidFill>
                  <a:schemeClr val="lt1"/>
                </a:solidFill>
              </a:rPr>
              <a:t>3,4-methylenedioxymethamphetamine (Ecstasy)</a:t>
            </a:r>
            <a:endParaRPr sz="2400" i="0" u="none" strike="noStrike" cap="none">
              <a:solidFill>
                <a:schemeClr val="lt1"/>
              </a:solidFill>
            </a:endParaRPr>
          </a:p>
        </p:txBody>
      </p:sp>
      <p:pic>
        <p:nvPicPr>
          <p:cNvPr id="858" name="Google Shape;858;p153"/>
          <p:cNvPicPr preferRelativeResize="0"/>
          <p:nvPr/>
        </p:nvPicPr>
        <p:blipFill rotWithShape="1">
          <a:blip r:embed="rId3">
            <a:alphaModFix/>
          </a:blip>
          <a:srcRect/>
          <a:stretch/>
        </p:blipFill>
        <p:spPr>
          <a:xfrm>
            <a:off x="3746720" y="4442776"/>
            <a:ext cx="3531583" cy="1851492"/>
          </a:xfrm>
          <a:prstGeom prst="rect">
            <a:avLst/>
          </a:prstGeom>
          <a:noFill/>
          <a:ln>
            <a:noFill/>
          </a:ln>
        </p:spPr>
      </p:pic>
      <p:sp>
        <p:nvSpPr>
          <p:cNvPr id="859" name="Google Shape;859;p153"/>
          <p:cNvSpPr/>
          <p:nvPr/>
        </p:nvSpPr>
        <p:spPr>
          <a:xfrm rot="-757928">
            <a:off x="350665" y="4371827"/>
            <a:ext cx="3049516" cy="17542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lt1"/>
                </a:solidFill>
                <a:latin typeface="Arial"/>
                <a:ea typeface="Arial"/>
                <a:cs typeface="Arial"/>
                <a:sym typeface="Arial"/>
              </a:rPr>
              <a:t>An updated and complete list of the schedules is published annually at </a:t>
            </a:r>
            <a:r>
              <a:rPr lang="en" sz="1800" u="sng">
                <a:solidFill>
                  <a:schemeClr val="hlink"/>
                </a:solidFill>
                <a:latin typeface="Arial"/>
                <a:ea typeface="Arial"/>
                <a:cs typeface="Arial"/>
                <a:sym typeface="Arial"/>
                <a:hlinkClick r:id="rId4"/>
              </a:rPr>
              <a:t>Title 21 Code of Federal Regulations (C.F.R.) §§ 1308.11 through 1308.15</a:t>
            </a:r>
            <a:r>
              <a:rPr lang="en" sz="1800">
                <a:solidFill>
                  <a:schemeClr val="lt1"/>
                </a:solidFill>
                <a:latin typeface="Arial"/>
                <a:ea typeface="Arial"/>
                <a:cs typeface="Arial"/>
                <a:sym typeface="Arial"/>
              </a:rPr>
              <a:t>.</a:t>
            </a: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57">
                                            <p:txEl>
                                              <p:pRg st="0" end="0"/>
                                            </p:txEl>
                                          </p:spTgt>
                                        </p:tgtEl>
                                        <p:attrNameLst>
                                          <p:attrName>style.visibility</p:attrName>
                                        </p:attrNameLst>
                                      </p:cBhvr>
                                      <p:to>
                                        <p:strVal val="visible"/>
                                      </p:to>
                                    </p:set>
                                    <p:anim calcmode="lin" valueType="num">
                                      <p:cBhvr additive="base">
                                        <p:cTn id="7" dur="1000"/>
                                        <p:tgtEl>
                                          <p:spTgt spid="85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57">
                                            <p:txEl>
                                              <p:pRg st="1" end="1"/>
                                            </p:txEl>
                                          </p:spTgt>
                                        </p:tgtEl>
                                        <p:attrNameLst>
                                          <p:attrName>style.visibility</p:attrName>
                                        </p:attrNameLst>
                                      </p:cBhvr>
                                      <p:to>
                                        <p:strVal val="visible"/>
                                      </p:to>
                                    </p:set>
                                    <p:anim calcmode="lin" valueType="num">
                                      <p:cBhvr additive="base">
                                        <p:cTn id="12" dur="1000"/>
                                        <p:tgtEl>
                                          <p:spTgt spid="85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57">
                                            <p:txEl>
                                              <p:pRg st="2" end="2"/>
                                            </p:txEl>
                                          </p:spTgt>
                                        </p:tgtEl>
                                        <p:attrNameLst>
                                          <p:attrName>style.visibility</p:attrName>
                                        </p:attrNameLst>
                                      </p:cBhvr>
                                      <p:to>
                                        <p:strVal val="visible"/>
                                      </p:to>
                                    </p:set>
                                    <p:anim calcmode="lin" valueType="num">
                                      <p:cBhvr additive="base">
                                        <p:cTn id="17" dur="1000"/>
                                        <p:tgtEl>
                                          <p:spTgt spid="85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57">
                                            <p:txEl>
                                              <p:pRg st="3" end="3"/>
                                            </p:txEl>
                                          </p:spTgt>
                                        </p:tgtEl>
                                        <p:attrNameLst>
                                          <p:attrName>style.visibility</p:attrName>
                                        </p:attrNameLst>
                                      </p:cBhvr>
                                      <p:to>
                                        <p:strVal val="visible"/>
                                      </p:to>
                                    </p:set>
                                    <p:anim calcmode="lin" valueType="num">
                                      <p:cBhvr additive="base">
                                        <p:cTn id="22" dur="1000"/>
                                        <p:tgtEl>
                                          <p:spTgt spid="85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57">
                                            <p:txEl>
                                              <p:pRg st="4" end="4"/>
                                            </p:txEl>
                                          </p:spTgt>
                                        </p:tgtEl>
                                        <p:attrNameLst>
                                          <p:attrName>style.visibility</p:attrName>
                                        </p:attrNameLst>
                                      </p:cBhvr>
                                      <p:to>
                                        <p:strVal val="visible"/>
                                      </p:to>
                                    </p:set>
                                    <p:anim calcmode="lin" valueType="num">
                                      <p:cBhvr additive="base">
                                        <p:cTn id="27" dur="1000"/>
                                        <p:tgtEl>
                                          <p:spTgt spid="85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59"/>
                                        </p:tgtEl>
                                        <p:attrNameLst>
                                          <p:attrName>style.visibility</p:attrName>
                                        </p:attrNameLst>
                                      </p:cBhvr>
                                      <p:to>
                                        <p:strVal val="visible"/>
                                      </p:to>
                                    </p:set>
                                    <p:animEffect transition="in" filter="fade">
                                      <p:cBhvr>
                                        <p:cTn id="32" dur="1000"/>
                                        <p:tgtEl>
                                          <p:spTgt spid="8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58"/>
                                        </p:tgtEl>
                                        <p:attrNameLst>
                                          <p:attrName>style.visibility</p:attrName>
                                        </p:attrNameLst>
                                      </p:cBhvr>
                                      <p:to>
                                        <p:strVal val="visible"/>
                                      </p:to>
                                    </p:set>
                                    <p:animEffect transition="in" filter="fade">
                                      <p:cBhvr>
                                        <p:cTn id="37" dur="1000"/>
                                        <p:tgtEl>
                                          <p:spTgt spid="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15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8D3A2"/>
              </a:buClr>
              <a:buSzPts val="3000"/>
              <a:buFont typeface="Arial"/>
              <a:buNone/>
            </a:pPr>
            <a:r>
              <a:rPr lang="en" sz="3000" i="0" u="none" strike="noStrike" cap="none">
                <a:solidFill>
                  <a:srgbClr val="E8D3A2"/>
                </a:solidFill>
                <a:latin typeface="Encode Sans"/>
                <a:ea typeface="Encode Sans"/>
                <a:cs typeface="Encode Sans"/>
                <a:sym typeface="Encode Sans"/>
              </a:rPr>
              <a:t>What is the Problem?</a:t>
            </a:r>
            <a:endParaRPr sz="3000" i="0" u="none" strike="noStrike" cap="none">
              <a:solidFill>
                <a:srgbClr val="E8D3A2"/>
              </a:solidFill>
              <a:latin typeface="Encode Sans"/>
              <a:ea typeface="Encode Sans"/>
              <a:cs typeface="Encode Sans"/>
              <a:sym typeface="Encode Sans"/>
            </a:endParaRPr>
          </a:p>
        </p:txBody>
      </p:sp>
      <p:sp>
        <p:nvSpPr>
          <p:cNvPr id="866" name="Google Shape;866;p154"/>
          <p:cNvSpPr txBox="1">
            <a:spLocks noGrp="1"/>
          </p:cNvSpPr>
          <p:nvPr>
            <p:ph type="body" idx="2"/>
          </p:nvPr>
        </p:nvSpPr>
        <p:spPr>
          <a:xfrm>
            <a:off x="671757" y="1591385"/>
            <a:ext cx="6416100" cy="1095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Merriweather Sans"/>
              <a:buNone/>
            </a:pPr>
            <a:r>
              <a:rPr lang="en" sz="2400" b="0" i="0" u="none" strike="noStrike" cap="none">
                <a:solidFill>
                  <a:schemeClr val="accent2"/>
                </a:solidFill>
                <a:latin typeface="Open Sans Light"/>
                <a:ea typeface="Open Sans Light"/>
                <a:cs typeface="Open Sans Light"/>
                <a:sym typeface="Open Sans Light"/>
              </a:rPr>
              <a:t>Research using Schedule I substances can’t be conducted legally without a federal license</a:t>
            </a:r>
            <a:endParaRPr/>
          </a:p>
          <a:p>
            <a:pPr marL="0" marR="0" lvl="0" indent="0" algn="l" rtl="0">
              <a:spcBef>
                <a:spcPts val="480"/>
              </a:spcBef>
              <a:spcAft>
                <a:spcPts val="0"/>
              </a:spcAft>
              <a:buClr>
                <a:schemeClr val="dk1"/>
              </a:buClr>
              <a:buSzPts val="2400"/>
              <a:buFont typeface="Merriweather Sans"/>
              <a:buNone/>
            </a:pPr>
            <a:endParaRPr sz="2400" b="0" i="0" u="none" strike="noStrike" cap="none">
              <a:solidFill>
                <a:schemeClr val="accent2"/>
              </a:solidFill>
              <a:latin typeface="Open Sans Light"/>
              <a:ea typeface="Open Sans Light"/>
              <a:cs typeface="Open Sans Light"/>
              <a:sym typeface="Open Sans Light"/>
            </a:endParaRPr>
          </a:p>
        </p:txBody>
      </p:sp>
      <p:pic>
        <p:nvPicPr>
          <p:cNvPr id="867" name="Google Shape;867;p154"/>
          <p:cNvPicPr preferRelativeResize="0"/>
          <p:nvPr/>
        </p:nvPicPr>
        <p:blipFill rotWithShape="1">
          <a:blip r:embed="rId3">
            <a:alphaModFix/>
          </a:blip>
          <a:srcRect/>
          <a:stretch/>
        </p:blipFill>
        <p:spPr>
          <a:xfrm rot="-1035692">
            <a:off x="2467858" y="2822244"/>
            <a:ext cx="2676585" cy="34559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6">
                                            <p:txEl>
                                              <p:pRg st="0" end="0"/>
                                            </p:txEl>
                                          </p:spTgt>
                                        </p:tgtEl>
                                        <p:attrNameLst>
                                          <p:attrName>style.visibility</p:attrName>
                                        </p:attrNameLst>
                                      </p:cBhvr>
                                      <p:to>
                                        <p:strVal val="visible"/>
                                      </p:to>
                                    </p:set>
                                    <p:animEffect transition="in" filter="fade">
                                      <p:cBhvr>
                                        <p:cTn id="7" dur="2500"/>
                                        <p:tgtEl>
                                          <p:spTgt spid="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6">
                                            <p:txEl>
                                              <p:pRg st="1" end="1"/>
                                            </p:txEl>
                                          </p:spTgt>
                                        </p:tgtEl>
                                        <p:attrNameLst>
                                          <p:attrName>style.visibility</p:attrName>
                                        </p:attrNameLst>
                                      </p:cBhvr>
                                      <p:to>
                                        <p:strVal val="visible"/>
                                      </p:to>
                                    </p:set>
                                    <p:animEffect transition="in" filter="fade">
                                      <p:cBhvr>
                                        <p:cTn id="12" dur="2500"/>
                                        <p:tgtEl>
                                          <p:spTgt spid="8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5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8D3A2"/>
              </a:buClr>
              <a:buSzPts val="3000"/>
              <a:buFont typeface="Arial"/>
              <a:buNone/>
            </a:pPr>
            <a:r>
              <a:rPr lang="en" sz="3000" i="0" u="none" strike="noStrike" cap="none">
                <a:solidFill>
                  <a:srgbClr val="E8D3A2"/>
                </a:solidFill>
                <a:latin typeface="Encode Sans"/>
                <a:ea typeface="Encode Sans"/>
                <a:cs typeface="Encode Sans"/>
                <a:sym typeface="Encode Sans"/>
              </a:rPr>
              <a:t>What is the Solution?</a:t>
            </a:r>
            <a:endParaRPr>
              <a:latin typeface="Encode Sans"/>
              <a:ea typeface="Encode Sans"/>
              <a:cs typeface="Encode Sans"/>
              <a:sym typeface="Encode Sans"/>
            </a:endParaRPr>
          </a:p>
          <a:p>
            <a:pPr marL="0" marR="0" lvl="0" indent="0" algn="l" rtl="0">
              <a:lnSpc>
                <a:spcPct val="90000"/>
              </a:lnSpc>
              <a:spcBef>
                <a:spcPts val="520"/>
              </a:spcBef>
              <a:spcAft>
                <a:spcPts val="0"/>
              </a:spcAft>
              <a:buClr>
                <a:srgbClr val="E8D3A2"/>
              </a:buClr>
              <a:buSzPts val="2600"/>
              <a:buFont typeface="Arial"/>
              <a:buNone/>
            </a:pPr>
            <a:r>
              <a:rPr lang="en" sz="2600" i="0" u="none" strike="noStrike" cap="none">
                <a:solidFill>
                  <a:srgbClr val="E8D3A2"/>
                </a:solidFill>
                <a:latin typeface="Encode Sans"/>
                <a:ea typeface="Encode Sans"/>
                <a:cs typeface="Encode Sans"/>
                <a:sym typeface="Encode Sans"/>
              </a:rPr>
              <a:t>(or what is a first step toward a solution?)</a:t>
            </a:r>
            <a:endParaRPr sz="2600" i="0" u="none" strike="noStrike" cap="none">
              <a:solidFill>
                <a:srgbClr val="E8D3A2"/>
              </a:solidFill>
              <a:latin typeface="Encode Sans"/>
              <a:ea typeface="Encode Sans"/>
              <a:cs typeface="Encode Sans"/>
              <a:sym typeface="Encode Sans"/>
            </a:endParaRPr>
          </a:p>
        </p:txBody>
      </p:sp>
      <p:sp>
        <p:nvSpPr>
          <p:cNvPr id="874" name="Google Shape;874;p155"/>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Merriweather Sans"/>
              <a:buNone/>
            </a:pPr>
            <a:r>
              <a:rPr lang="en" sz="2400" b="0" i="0" u="none" strike="noStrike" cap="none">
                <a:solidFill>
                  <a:schemeClr val="accent2"/>
                </a:solidFill>
                <a:latin typeface="Open Sans Light"/>
                <a:ea typeface="Open Sans Light"/>
                <a:cs typeface="Open Sans Light"/>
                <a:sym typeface="Open Sans Light"/>
              </a:rPr>
              <a:t>UW Schedule I Affinity Group</a:t>
            </a:r>
            <a:endParaRPr/>
          </a:p>
          <a:p>
            <a:pPr marL="0" marR="0" lvl="0" indent="0" algn="l" rtl="0">
              <a:spcBef>
                <a:spcPts val="480"/>
              </a:spcBef>
              <a:spcAft>
                <a:spcPts val="0"/>
              </a:spcAft>
              <a:buClr>
                <a:schemeClr val="dk1"/>
              </a:buClr>
              <a:buSzPts val="2400"/>
              <a:buFont typeface="Merriweather Sans"/>
              <a:buNone/>
            </a:pPr>
            <a:endParaRPr sz="2400" b="0" i="0" u="none" strike="noStrike" cap="none">
              <a:solidFill>
                <a:schemeClr val="accent2"/>
              </a:solidFill>
              <a:latin typeface="Open Sans Light"/>
              <a:ea typeface="Open Sans Light"/>
              <a:cs typeface="Open Sans Light"/>
              <a:sym typeface="Open Sans Light"/>
            </a:endParaRPr>
          </a:p>
          <a:p>
            <a:pPr marL="0" marR="0" lvl="0" indent="0" algn="l" rtl="0">
              <a:spcBef>
                <a:spcPts val="480"/>
              </a:spcBef>
              <a:spcAft>
                <a:spcPts val="0"/>
              </a:spcAft>
              <a:buClr>
                <a:schemeClr val="accent2"/>
              </a:buClr>
              <a:buSzPts val="2400"/>
              <a:buFont typeface="Merriweather Sans"/>
              <a:buNone/>
            </a:pPr>
            <a:r>
              <a:rPr lang="en" sz="2400" b="0" i="0" u="none" strike="noStrike" cap="none">
                <a:solidFill>
                  <a:schemeClr val="accent2"/>
                </a:solidFill>
                <a:latin typeface="Open Sans Light"/>
                <a:ea typeface="Open Sans Light"/>
                <a:cs typeface="Open Sans Light"/>
                <a:sym typeface="Open Sans Light"/>
              </a:rPr>
              <a:t>Facilitator:Nephi Stella, PhD</a:t>
            </a:r>
            <a:endParaRPr/>
          </a:p>
          <a:p>
            <a:pPr marL="1371600" marR="0" lvl="0" indent="0" algn="l" rtl="0">
              <a:spcBef>
                <a:spcPts val="480"/>
              </a:spcBef>
              <a:spcAft>
                <a:spcPts val="0"/>
              </a:spcAft>
              <a:buClr>
                <a:schemeClr val="accent2"/>
              </a:buClr>
              <a:buSzPts val="2400"/>
              <a:buFont typeface="Merriweather Sans"/>
              <a:buNone/>
            </a:pPr>
            <a:r>
              <a:rPr lang="en" sz="2400" b="0" i="0" u="none" strike="noStrike" cap="none">
                <a:solidFill>
                  <a:schemeClr val="accent2"/>
                </a:solidFill>
                <a:latin typeface="Open Sans Light"/>
                <a:ea typeface="Open Sans Light"/>
                <a:cs typeface="Open Sans Light"/>
                <a:sym typeface="Open Sans Light"/>
              </a:rPr>
              <a:t>Professor</a:t>
            </a:r>
            <a:r>
              <a:rPr lang="en"/>
              <a:t>									</a:t>
            </a:r>
            <a:r>
              <a:rPr lang="en" sz="2400" b="0" i="0" u="none" strike="noStrike" cap="none">
                <a:solidFill>
                  <a:schemeClr val="accent2"/>
                </a:solidFill>
                <a:latin typeface="Open Sans Light"/>
                <a:ea typeface="Open Sans Light"/>
                <a:cs typeface="Open Sans Light"/>
                <a:sym typeface="Open Sans Light"/>
              </a:rPr>
              <a:t>Department of Pharmacology</a:t>
            </a:r>
            <a:r>
              <a:rPr lang="en"/>
              <a:t>				</a:t>
            </a:r>
            <a:r>
              <a:rPr lang="en" sz="2400" b="0" i="0" u="none" strike="noStrike" cap="none">
                <a:solidFill>
                  <a:schemeClr val="accent2"/>
                </a:solidFill>
                <a:latin typeface="Open Sans Light"/>
                <a:ea typeface="Open Sans Light"/>
                <a:cs typeface="Open Sans Light"/>
                <a:sym typeface="Open Sans Light"/>
              </a:rPr>
              <a:t>Director, UW Center for Cannabis Research</a:t>
            </a:r>
            <a:endParaRPr/>
          </a:p>
          <a:p>
            <a:pPr marL="0" marR="0" lvl="0" indent="0" algn="l" rtl="0">
              <a:spcBef>
                <a:spcPts val="480"/>
              </a:spcBef>
              <a:spcAft>
                <a:spcPts val="0"/>
              </a:spcAft>
              <a:buClr>
                <a:schemeClr val="dk1"/>
              </a:buClr>
              <a:buSzPts val="2400"/>
              <a:buFont typeface="Merriweather Sans"/>
              <a:buNone/>
            </a:pPr>
            <a:endParaRPr sz="2400" b="0" i="0" u="none" strike="noStrike" cap="none">
              <a:solidFill>
                <a:schemeClr val="accent2"/>
              </a:solidFill>
              <a:latin typeface="Open Sans Light"/>
              <a:ea typeface="Open Sans Light"/>
              <a:cs typeface="Open Sans Light"/>
              <a:sym typeface="Open Sans Light"/>
            </a:endParaRPr>
          </a:p>
          <a:p>
            <a:pPr marL="0" marR="0" lvl="0" indent="0" algn="l" rtl="0">
              <a:spcBef>
                <a:spcPts val="480"/>
              </a:spcBef>
              <a:spcAft>
                <a:spcPts val="0"/>
              </a:spcAft>
              <a:buClr>
                <a:schemeClr val="accent2"/>
              </a:buClr>
              <a:buSzPts val="2400"/>
              <a:buFont typeface="Merriweather Sans"/>
              <a:buNone/>
            </a:pPr>
            <a:r>
              <a:rPr lang="en" sz="2400" b="0" i="0" u="none" strike="noStrike" cap="none">
                <a:solidFill>
                  <a:schemeClr val="accent2"/>
                </a:solidFill>
                <a:latin typeface="Open Sans Light"/>
                <a:ea typeface="Open Sans Light"/>
                <a:cs typeface="Open Sans Light"/>
                <a:sym typeface="Open Sans Light"/>
              </a:rPr>
              <a:t>Share best practices</a:t>
            </a:r>
            <a:endParaRPr/>
          </a:p>
          <a:p>
            <a:pPr marL="0" marR="0" lvl="0" indent="0" algn="l" rtl="0">
              <a:spcBef>
                <a:spcPts val="480"/>
              </a:spcBef>
              <a:spcAft>
                <a:spcPts val="0"/>
              </a:spcAft>
              <a:buClr>
                <a:schemeClr val="accent2"/>
              </a:buClr>
              <a:buSzPts val="2400"/>
              <a:buFont typeface="Merriweather Sans"/>
              <a:buNone/>
            </a:pPr>
            <a:r>
              <a:rPr lang="en" sz="2400" b="0" i="0" u="none" strike="noStrike" cap="none">
                <a:solidFill>
                  <a:schemeClr val="accent2"/>
                </a:solidFill>
                <a:latin typeface="Open Sans Light"/>
                <a:ea typeface="Open Sans Light"/>
                <a:cs typeface="Open Sans Light"/>
                <a:sym typeface="Open Sans Light"/>
              </a:rPr>
              <a:t>Develop information resources</a:t>
            </a:r>
            <a:endParaRPr sz="2400" b="0" i="0" u="none" strike="noStrike" cap="none">
              <a:solidFill>
                <a:schemeClr val="accent2"/>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4">
                                            <p:txEl>
                                              <p:pRg st="0" end="0"/>
                                            </p:txEl>
                                          </p:spTgt>
                                        </p:tgtEl>
                                        <p:attrNameLst>
                                          <p:attrName>style.visibility</p:attrName>
                                        </p:attrNameLst>
                                      </p:cBhvr>
                                      <p:to>
                                        <p:strVal val="visible"/>
                                      </p:to>
                                    </p:set>
                                    <p:animEffect transition="in" filter="fade">
                                      <p:cBhvr>
                                        <p:cTn id="7" dur="500"/>
                                        <p:tgtEl>
                                          <p:spTgt spid="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4">
                                            <p:txEl>
                                              <p:pRg st="1" end="1"/>
                                            </p:txEl>
                                          </p:spTgt>
                                        </p:tgtEl>
                                        <p:attrNameLst>
                                          <p:attrName>style.visibility</p:attrName>
                                        </p:attrNameLst>
                                      </p:cBhvr>
                                      <p:to>
                                        <p:strVal val="visible"/>
                                      </p:to>
                                    </p:set>
                                    <p:animEffect transition="in" filter="fade">
                                      <p:cBhvr>
                                        <p:cTn id="12" dur="500"/>
                                        <p:tgtEl>
                                          <p:spTgt spid="8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4">
                                            <p:txEl>
                                              <p:pRg st="2" end="2"/>
                                            </p:txEl>
                                          </p:spTgt>
                                        </p:tgtEl>
                                        <p:attrNameLst>
                                          <p:attrName>style.visibility</p:attrName>
                                        </p:attrNameLst>
                                      </p:cBhvr>
                                      <p:to>
                                        <p:strVal val="visible"/>
                                      </p:to>
                                    </p:set>
                                    <p:animEffect transition="in" filter="fade">
                                      <p:cBhvr>
                                        <p:cTn id="17" dur="500"/>
                                        <p:tgtEl>
                                          <p:spTgt spid="8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4">
                                            <p:txEl>
                                              <p:pRg st="3" end="3"/>
                                            </p:txEl>
                                          </p:spTgt>
                                        </p:tgtEl>
                                        <p:attrNameLst>
                                          <p:attrName>style.visibility</p:attrName>
                                        </p:attrNameLst>
                                      </p:cBhvr>
                                      <p:to>
                                        <p:strVal val="visible"/>
                                      </p:to>
                                    </p:set>
                                    <p:animEffect transition="in" filter="fade">
                                      <p:cBhvr>
                                        <p:cTn id="22" dur="500"/>
                                        <p:tgtEl>
                                          <p:spTgt spid="8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4">
                                            <p:txEl>
                                              <p:pRg st="4" end="4"/>
                                            </p:txEl>
                                          </p:spTgt>
                                        </p:tgtEl>
                                        <p:attrNameLst>
                                          <p:attrName>style.visibility</p:attrName>
                                        </p:attrNameLst>
                                      </p:cBhvr>
                                      <p:to>
                                        <p:strVal val="visible"/>
                                      </p:to>
                                    </p:set>
                                    <p:animEffect transition="in" filter="fade">
                                      <p:cBhvr>
                                        <p:cTn id="27" dur="500"/>
                                        <p:tgtEl>
                                          <p:spTgt spid="8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4">
                                            <p:txEl>
                                              <p:pRg st="5" end="5"/>
                                            </p:txEl>
                                          </p:spTgt>
                                        </p:tgtEl>
                                        <p:attrNameLst>
                                          <p:attrName>style.visibility</p:attrName>
                                        </p:attrNameLst>
                                      </p:cBhvr>
                                      <p:to>
                                        <p:strVal val="visible"/>
                                      </p:to>
                                    </p:set>
                                    <p:animEffect transition="in" filter="fade">
                                      <p:cBhvr>
                                        <p:cTn id="32" dur="500"/>
                                        <p:tgtEl>
                                          <p:spTgt spid="8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74">
                                            <p:txEl>
                                              <p:pRg st="6" end="6"/>
                                            </p:txEl>
                                          </p:spTgt>
                                        </p:tgtEl>
                                        <p:attrNameLst>
                                          <p:attrName>style.visibility</p:attrName>
                                        </p:attrNameLst>
                                      </p:cBhvr>
                                      <p:to>
                                        <p:strVal val="visible"/>
                                      </p:to>
                                    </p:set>
                                    <p:animEffect transition="in" filter="fade">
                                      <p:cBhvr>
                                        <p:cTn id="37" dur="500"/>
                                        <p:tgtEl>
                                          <p:spTgt spid="8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5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8D3A2"/>
              </a:buClr>
              <a:buSzPts val="3000"/>
              <a:buFont typeface="Arial"/>
              <a:buNone/>
            </a:pPr>
            <a:r>
              <a:rPr lang="en" sz="3000" i="0" u="none" strike="noStrike" cap="none">
                <a:solidFill>
                  <a:srgbClr val="E8D3A2"/>
                </a:solidFill>
                <a:latin typeface="Encode Sans"/>
                <a:ea typeface="Encode Sans"/>
                <a:cs typeface="Encode Sans"/>
                <a:sym typeface="Encode Sans"/>
              </a:rPr>
              <a:t>What Can You Do?</a:t>
            </a:r>
            <a:endParaRPr>
              <a:latin typeface="Encode Sans"/>
              <a:ea typeface="Encode Sans"/>
              <a:cs typeface="Encode Sans"/>
              <a:sym typeface="Encode Sans"/>
            </a:endParaRPr>
          </a:p>
        </p:txBody>
      </p:sp>
      <p:sp>
        <p:nvSpPr>
          <p:cNvPr id="881" name="Google Shape;881;p156"/>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400"/>
              <a:buFont typeface="Merriweather Sans"/>
              <a:buNone/>
            </a:pPr>
            <a:r>
              <a:rPr lang="en" sz="2400" b="0" i="0" u="none" strike="noStrike" cap="none">
                <a:solidFill>
                  <a:schemeClr val="accent2"/>
                </a:solidFill>
                <a:latin typeface="Open Sans Light"/>
                <a:ea typeface="Open Sans Light"/>
                <a:cs typeface="Open Sans Light"/>
                <a:sym typeface="Open Sans Light"/>
              </a:rPr>
              <a:t>Let your research faculty know about the UW Schedule I Affinity Group</a:t>
            </a:r>
            <a:endParaRPr/>
          </a:p>
          <a:p>
            <a:pPr marL="0" marR="0" lvl="0" indent="0" algn="l" rtl="0">
              <a:spcBef>
                <a:spcPts val="480"/>
              </a:spcBef>
              <a:spcAft>
                <a:spcPts val="0"/>
              </a:spcAft>
              <a:buClr>
                <a:schemeClr val="dk1"/>
              </a:buClr>
              <a:buSzPts val="2400"/>
              <a:buFont typeface="Merriweather Sans"/>
              <a:buNone/>
            </a:pPr>
            <a:endParaRPr sz="2400" b="0" i="0" u="none" strike="noStrike" cap="none">
              <a:solidFill>
                <a:schemeClr val="accent2"/>
              </a:solidFill>
              <a:latin typeface="Open Sans Light"/>
              <a:ea typeface="Open Sans Light"/>
              <a:cs typeface="Open Sans Light"/>
              <a:sym typeface="Open Sans Light"/>
            </a:endParaRPr>
          </a:p>
          <a:p>
            <a:pPr marL="0" marR="0" lvl="0" indent="0" algn="l" rtl="0">
              <a:spcBef>
                <a:spcPts val="480"/>
              </a:spcBef>
              <a:spcAft>
                <a:spcPts val="0"/>
              </a:spcAft>
              <a:buClr>
                <a:schemeClr val="accent2"/>
              </a:buClr>
              <a:buSzPts val="2400"/>
              <a:buFont typeface="Merriweather Sans"/>
              <a:buNone/>
            </a:pPr>
            <a:r>
              <a:rPr lang="en" sz="2400" b="0" i="0" u="none" strike="noStrike" cap="none">
                <a:solidFill>
                  <a:schemeClr val="accent2"/>
                </a:solidFill>
                <a:latin typeface="Open Sans Light"/>
                <a:ea typeface="Open Sans Light"/>
                <a:cs typeface="Open Sans Light"/>
                <a:sym typeface="Open Sans Light"/>
              </a:rPr>
              <a:t>Invite them to contact Nephi Stella --</a:t>
            </a:r>
            <a:endParaRPr/>
          </a:p>
          <a:p>
            <a:pPr marL="0" marR="0" lvl="0" indent="0" algn="l" rtl="0">
              <a:spcBef>
                <a:spcPts val="480"/>
              </a:spcBef>
              <a:spcAft>
                <a:spcPts val="0"/>
              </a:spcAft>
              <a:buClr>
                <a:schemeClr val="dk1"/>
              </a:buClr>
              <a:buSzPts val="2400"/>
              <a:buFont typeface="Merriweather Sans"/>
              <a:buNone/>
            </a:pPr>
            <a:endParaRPr sz="2400" b="0" i="0" u="none" strike="noStrike" cap="none">
              <a:solidFill>
                <a:schemeClr val="accent2"/>
              </a:solidFill>
              <a:latin typeface="Open Sans Light"/>
              <a:ea typeface="Open Sans Light"/>
              <a:cs typeface="Open Sans Light"/>
              <a:sym typeface="Open Sans Light"/>
            </a:endParaRPr>
          </a:p>
          <a:p>
            <a:pPr marL="0" marR="0" lvl="0" indent="0" algn="l" rtl="0">
              <a:spcBef>
                <a:spcPts val="960"/>
              </a:spcBef>
              <a:spcAft>
                <a:spcPts val="0"/>
              </a:spcAft>
              <a:buClr>
                <a:schemeClr val="accent2"/>
              </a:buClr>
              <a:buSzPts val="2400"/>
              <a:buFont typeface="Merriweather Sans"/>
              <a:buNone/>
            </a:pPr>
            <a:r>
              <a:rPr lang="en" sz="2400" b="0" i="0" u="none" strike="noStrike" cap="none">
                <a:solidFill>
                  <a:schemeClr val="accent2"/>
                </a:solidFill>
                <a:latin typeface="Open Sans Light"/>
                <a:ea typeface="Open Sans Light"/>
                <a:cs typeface="Open Sans Light"/>
                <a:sym typeface="Open Sans Light"/>
              </a:rPr>
              <a:t>		</a:t>
            </a:r>
            <a:r>
              <a:rPr lang="en" sz="4800" b="0" i="0" u="sng" strike="noStrike" cap="none">
                <a:solidFill>
                  <a:schemeClr val="hlink"/>
                </a:solidFill>
                <a:latin typeface="Open Sans Light"/>
                <a:ea typeface="Open Sans Light"/>
                <a:cs typeface="Open Sans Light"/>
                <a:sym typeface="Open Sans Light"/>
                <a:hlinkClick r:id="rId3"/>
              </a:rPr>
              <a:t>nstella@uw.edu</a:t>
            </a:r>
            <a:r>
              <a:rPr lang="en" sz="2400" b="0" i="0" u="none" strike="noStrike" cap="none">
                <a:solidFill>
                  <a:schemeClr val="accent2"/>
                </a:solidFill>
                <a:latin typeface="Open Sans Light"/>
                <a:ea typeface="Open Sans Light"/>
                <a:cs typeface="Open Sans Light"/>
                <a:sym typeface="Open Sans Light"/>
              </a:rPr>
              <a:t> </a:t>
            </a:r>
            <a:endParaRPr sz="2400" b="0" i="0" u="none" strike="noStrike" cap="none">
              <a:solidFill>
                <a:schemeClr val="accent2"/>
              </a:solidFill>
              <a:latin typeface="Open Sans Light"/>
              <a:ea typeface="Open Sans Light"/>
              <a:cs typeface="Open Sans Light"/>
              <a:sym typeface="Open Sans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5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8D3A2"/>
              </a:buClr>
              <a:buSzPts val="3000"/>
              <a:buFont typeface="Arial"/>
              <a:buNone/>
            </a:pPr>
            <a:r>
              <a:rPr lang="en" sz="3000" i="0" u="none" strike="noStrike" cap="none">
                <a:solidFill>
                  <a:srgbClr val="E8D3A2"/>
                </a:solidFill>
                <a:latin typeface="Encode Sans"/>
                <a:ea typeface="Encode Sans"/>
                <a:cs typeface="Encode Sans"/>
                <a:sym typeface="Encode Sans"/>
              </a:rPr>
              <a:t>For more information…</a:t>
            </a:r>
            <a:endParaRPr sz="3000" i="0" u="none" strike="noStrike" cap="none">
              <a:solidFill>
                <a:srgbClr val="E8D3A2"/>
              </a:solidFill>
              <a:latin typeface="Encode Sans"/>
              <a:ea typeface="Encode Sans"/>
              <a:cs typeface="Encode Sans"/>
              <a:sym typeface="Encode Sans"/>
            </a:endParaRPr>
          </a:p>
        </p:txBody>
      </p:sp>
      <p:sp>
        <p:nvSpPr>
          <p:cNvPr id="888" name="Google Shape;888;p157"/>
          <p:cNvSpPr txBox="1">
            <a:spLocks noGrp="1"/>
          </p:cNvSpPr>
          <p:nvPr>
            <p:ph type="body" idx="2"/>
          </p:nvPr>
        </p:nvSpPr>
        <p:spPr>
          <a:xfrm>
            <a:off x="526569" y="1736725"/>
            <a:ext cx="83298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Merriweather Sans"/>
              <a:buChar char="&gt;"/>
            </a:pPr>
            <a:r>
              <a:rPr lang="en" sz="2400" b="0" i="0" u="none" strike="noStrike" cap="none">
                <a:solidFill>
                  <a:schemeClr val="lt1"/>
                </a:solidFill>
                <a:latin typeface="Open Sans Light"/>
                <a:ea typeface="Open Sans Light"/>
                <a:cs typeface="Open Sans Light"/>
                <a:sym typeface="Open Sans Light"/>
              </a:rPr>
              <a:t>Nephi Stella</a:t>
            </a:r>
            <a:r>
              <a:rPr lang="en"/>
              <a:t>										</a:t>
            </a:r>
            <a:r>
              <a:rPr lang="en" sz="2400" b="0" i="0" u="sng" strike="noStrike" cap="none">
                <a:solidFill>
                  <a:schemeClr val="hlink"/>
                </a:solidFill>
                <a:latin typeface="Open Sans Light"/>
                <a:ea typeface="Open Sans Light"/>
                <a:cs typeface="Open Sans Light"/>
                <a:sym typeface="Open Sans Light"/>
                <a:hlinkClick r:id="rId3"/>
              </a:rPr>
              <a:t>nstella@uw.edu</a:t>
            </a:r>
            <a:endParaRPr sz="2400" b="0" i="0" u="none" strike="noStrike" cap="none">
              <a:solidFill>
                <a:schemeClr val="lt1"/>
              </a:solidFill>
              <a:latin typeface="Open Sans Light"/>
              <a:ea typeface="Open Sans Light"/>
              <a:cs typeface="Open Sans Light"/>
              <a:sym typeface="Open Sans Light"/>
            </a:endParaRPr>
          </a:p>
          <a:p>
            <a:pPr marL="342900" marR="0" lvl="0" indent="-190500" algn="l" rtl="0">
              <a:spcBef>
                <a:spcPts val="480"/>
              </a:spcBef>
              <a:spcAft>
                <a:spcPts val="0"/>
              </a:spcAft>
              <a:buClr>
                <a:schemeClr val="dk1"/>
              </a:buClr>
              <a:buSzPts val="2400"/>
              <a:buFont typeface="Merriweather Sans"/>
              <a:buNone/>
            </a:pPr>
            <a:endParaRPr sz="2400" b="0" i="0" u="none" strike="noStrike" cap="none">
              <a:solidFill>
                <a:schemeClr val="lt1"/>
              </a:solidFill>
              <a:latin typeface="Open Sans Light"/>
              <a:ea typeface="Open Sans Light"/>
              <a:cs typeface="Open Sans Light"/>
              <a:sym typeface="Open Sans Light"/>
            </a:endParaRPr>
          </a:p>
          <a:p>
            <a:pPr marL="342900" marR="0" lvl="0" indent="-342900" algn="l" rtl="0">
              <a:spcBef>
                <a:spcPts val="480"/>
              </a:spcBef>
              <a:spcAft>
                <a:spcPts val="0"/>
              </a:spcAft>
              <a:buClr>
                <a:schemeClr val="lt1"/>
              </a:buClr>
              <a:buSzPts val="2400"/>
              <a:buFont typeface="Merriweather Sans"/>
              <a:buChar char="&gt;"/>
            </a:pPr>
            <a:r>
              <a:rPr lang="en" sz="2400" b="0" i="0" u="none" strike="noStrike" cap="none">
                <a:solidFill>
                  <a:schemeClr val="lt1"/>
                </a:solidFill>
                <a:latin typeface="Open Sans Light"/>
                <a:ea typeface="Open Sans Light"/>
                <a:cs typeface="Open Sans Light"/>
                <a:sym typeface="Open Sans Light"/>
              </a:rPr>
              <a:t>Schedule I Registration (license) FAQs</a:t>
            </a:r>
            <a:r>
              <a:rPr lang="en" u="none">
                <a:solidFill>
                  <a:schemeClr val="lt1"/>
                </a:solidFill>
              </a:rPr>
              <a:t>	</a:t>
            </a:r>
            <a:r>
              <a:rPr lang="en" sz="2400" b="0" i="0" u="sng" strike="noStrike" cap="none">
                <a:solidFill>
                  <a:schemeClr val="hlink"/>
                </a:solidFill>
                <a:latin typeface="Open Sans Light"/>
                <a:ea typeface="Open Sans Light"/>
                <a:cs typeface="Open Sans Light"/>
                <a:sym typeface="Open Sans Light"/>
                <a:hlinkClick r:id="rId4"/>
              </a:rPr>
              <a:t>https://www.deadiversion.usdoj.gov/drugreg/faq.htm</a:t>
            </a:r>
            <a:r>
              <a:rPr lang="en" sz="2400" b="0" i="0" u="none" strike="noStrike" cap="none">
                <a:solidFill>
                  <a:schemeClr val="lt1"/>
                </a:solidFill>
                <a:latin typeface="Open Sans Light"/>
                <a:ea typeface="Open Sans Light"/>
                <a:cs typeface="Open Sans Light"/>
                <a:sym typeface="Open Sans Light"/>
              </a:rPr>
              <a:t> </a:t>
            </a:r>
            <a:endParaRPr/>
          </a:p>
          <a:p>
            <a:pPr marL="342900" marR="0" lvl="0" indent="-190500" algn="l" rtl="0">
              <a:spcBef>
                <a:spcPts val="480"/>
              </a:spcBef>
              <a:spcAft>
                <a:spcPts val="0"/>
              </a:spcAft>
              <a:buClr>
                <a:schemeClr val="dk1"/>
              </a:buClr>
              <a:buSzPts val="2400"/>
              <a:buFont typeface="Merriweather Sans"/>
              <a:buNone/>
            </a:pPr>
            <a:endParaRPr sz="2400" b="0" i="0" u="none" strike="noStrike" cap="none">
              <a:solidFill>
                <a:schemeClr val="lt1"/>
              </a:solidFill>
              <a:latin typeface="Open Sans Light"/>
              <a:ea typeface="Open Sans Light"/>
              <a:cs typeface="Open Sans Light"/>
              <a:sym typeface="Open Sans Light"/>
            </a:endParaRPr>
          </a:p>
          <a:p>
            <a:pPr marL="342900" marR="0" lvl="0" indent="-342900" algn="l" rtl="0">
              <a:spcBef>
                <a:spcPts val="480"/>
              </a:spcBef>
              <a:spcAft>
                <a:spcPts val="0"/>
              </a:spcAft>
              <a:buClr>
                <a:schemeClr val="lt1"/>
              </a:buClr>
              <a:buSzPts val="2400"/>
              <a:buFont typeface="Merriweather Sans"/>
              <a:buChar char="&gt;"/>
            </a:pPr>
            <a:r>
              <a:rPr lang="en" sz="2400" b="0" i="0" u="none" strike="noStrike" cap="none">
                <a:solidFill>
                  <a:schemeClr val="lt1"/>
                </a:solidFill>
                <a:latin typeface="Open Sans Light"/>
                <a:ea typeface="Open Sans Light"/>
                <a:cs typeface="Open Sans Light"/>
                <a:sym typeface="Open Sans Light"/>
              </a:rPr>
              <a:t>UW Guidance on Research Involving Marijuana   </a:t>
            </a:r>
            <a:r>
              <a:rPr lang="en" sz="2400" b="0" i="0" u="sng" strike="noStrike" cap="none">
                <a:solidFill>
                  <a:schemeClr val="hlink"/>
                </a:solidFill>
                <a:latin typeface="Open Sans Light"/>
                <a:ea typeface="Open Sans Light"/>
                <a:cs typeface="Open Sans Light"/>
                <a:sym typeface="Open Sans Light"/>
                <a:hlinkClick r:id="rId5"/>
              </a:rPr>
              <a:t>https://www.washington.edu/research/policies/guidance-on-research-involving-marijuana/</a:t>
            </a:r>
            <a:endParaRPr sz="2400" b="0" i="0" u="none" strike="noStrike" cap="none">
              <a:solidFill>
                <a:schemeClr val="lt1"/>
              </a:solidFill>
              <a:latin typeface="Open Sans Light"/>
              <a:ea typeface="Open Sans Light"/>
              <a:cs typeface="Open Sans Light"/>
              <a:sym typeface="Open Sans Light"/>
            </a:endParaRPr>
          </a:p>
          <a:p>
            <a:pPr marL="0" marR="0" lvl="0" indent="0" algn="l" rtl="0">
              <a:spcBef>
                <a:spcPts val="480"/>
              </a:spcBef>
              <a:spcAft>
                <a:spcPts val="0"/>
              </a:spcAft>
              <a:buClr>
                <a:schemeClr val="dk1"/>
              </a:buClr>
              <a:buSzPts val="2400"/>
              <a:buFont typeface="Merriweather Sans"/>
              <a:buNone/>
            </a:pPr>
            <a:endParaRPr sz="2400" b="0" i="0" u="none" strike="noStrike" cap="none">
              <a:solidFill>
                <a:schemeClr val="lt1"/>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8">
                                            <p:txEl>
                                              <p:pRg st="0" end="0"/>
                                            </p:txEl>
                                          </p:spTgt>
                                        </p:tgtEl>
                                        <p:attrNameLst>
                                          <p:attrName>style.visibility</p:attrName>
                                        </p:attrNameLst>
                                      </p:cBhvr>
                                      <p:to>
                                        <p:strVal val="visible"/>
                                      </p:to>
                                    </p:set>
                                    <p:anim calcmode="lin" valueType="num">
                                      <p:cBhvr additive="base">
                                        <p:cTn id="7" dur="500"/>
                                        <p:tgtEl>
                                          <p:spTgt spid="8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88">
                                            <p:txEl>
                                              <p:pRg st="1" end="1"/>
                                            </p:txEl>
                                          </p:spTgt>
                                        </p:tgtEl>
                                        <p:attrNameLst>
                                          <p:attrName>style.visibility</p:attrName>
                                        </p:attrNameLst>
                                      </p:cBhvr>
                                      <p:to>
                                        <p:strVal val="visible"/>
                                      </p:to>
                                    </p:set>
                                    <p:anim calcmode="lin" valueType="num">
                                      <p:cBhvr additive="base">
                                        <p:cTn id="12" dur="500"/>
                                        <p:tgtEl>
                                          <p:spTgt spid="8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88">
                                            <p:txEl>
                                              <p:pRg st="2" end="2"/>
                                            </p:txEl>
                                          </p:spTgt>
                                        </p:tgtEl>
                                        <p:attrNameLst>
                                          <p:attrName>style.visibility</p:attrName>
                                        </p:attrNameLst>
                                      </p:cBhvr>
                                      <p:to>
                                        <p:strVal val="visible"/>
                                      </p:to>
                                    </p:set>
                                    <p:anim calcmode="lin" valueType="num">
                                      <p:cBhvr additive="base">
                                        <p:cTn id="17" dur="500"/>
                                        <p:tgtEl>
                                          <p:spTgt spid="8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88">
                                            <p:txEl>
                                              <p:pRg st="3" end="3"/>
                                            </p:txEl>
                                          </p:spTgt>
                                        </p:tgtEl>
                                        <p:attrNameLst>
                                          <p:attrName>style.visibility</p:attrName>
                                        </p:attrNameLst>
                                      </p:cBhvr>
                                      <p:to>
                                        <p:strVal val="visible"/>
                                      </p:to>
                                    </p:set>
                                    <p:anim calcmode="lin" valueType="num">
                                      <p:cBhvr additive="base">
                                        <p:cTn id="22" dur="500"/>
                                        <p:tgtEl>
                                          <p:spTgt spid="8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88">
                                            <p:txEl>
                                              <p:pRg st="4" end="4"/>
                                            </p:txEl>
                                          </p:spTgt>
                                        </p:tgtEl>
                                        <p:attrNameLst>
                                          <p:attrName>style.visibility</p:attrName>
                                        </p:attrNameLst>
                                      </p:cBhvr>
                                      <p:to>
                                        <p:strVal val="visible"/>
                                      </p:to>
                                    </p:set>
                                    <p:anim calcmode="lin" valueType="num">
                                      <p:cBhvr additive="base">
                                        <p:cTn id="27" dur="500"/>
                                        <p:tgtEl>
                                          <p:spTgt spid="88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88">
                                            <p:txEl>
                                              <p:pRg st="5" end="5"/>
                                            </p:txEl>
                                          </p:spTgt>
                                        </p:tgtEl>
                                        <p:attrNameLst>
                                          <p:attrName>style.visibility</p:attrName>
                                        </p:attrNameLst>
                                      </p:cBhvr>
                                      <p:to>
                                        <p:strVal val="visible"/>
                                      </p:to>
                                    </p:set>
                                    <p:anim calcmode="lin" valueType="num">
                                      <p:cBhvr additive="base">
                                        <p:cTn id="32" dur="500"/>
                                        <p:tgtEl>
                                          <p:spTgt spid="88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58"/>
          <p:cNvSpPr txBox="1">
            <a:spLocks noGrp="1"/>
          </p:cNvSpPr>
          <p:nvPr>
            <p:ph type="body" idx="1"/>
          </p:nvPr>
        </p:nvSpPr>
        <p:spPr>
          <a:xfrm>
            <a:off x="671756" y="1354014"/>
            <a:ext cx="7821600" cy="253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8D3A2"/>
              </a:buClr>
              <a:buSzPts val="1200"/>
              <a:buFont typeface="Arial"/>
              <a:buNone/>
            </a:pPr>
            <a:r>
              <a:rPr lang="en" sz="4800" b="0" i="0" u="none" strike="noStrike" cap="none">
                <a:solidFill>
                  <a:srgbClr val="E8D3A2"/>
                </a:solidFill>
                <a:latin typeface="Calibri"/>
                <a:ea typeface="Calibri"/>
                <a:cs typeface="Calibri"/>
                <a:sym typeface="Calibri"/>
              </a:rPr>
              <a:t>Research Administration Data Consolidation (RADC)</a:t>
            </a:r>
            <a:endParaRPr sz="4800" b="0" i="0" u="none" strike="noStrike" cap="none">
              <a:solidFill>
                <a:srgbClr val="E8D3A2"/>
              </a:solidFill>
              <a:latin typeface="Calibri"/>
              <a:ea typeface="Calibri"/>
              <a:cs typeface="Calibri"/>
              <a:sym typeface="Calibri"/>
            </a:endParaRPr>
          </a:p>
          <a:p>
            <a:pPr marL="0" marR="0" lvl="0" indent="0" algn="l" rtl="0">
              <a:lnSpc>
                <a:spcPct val="90000"/>
              </a:lnSpc>
              <a:spcBef>
                <a:spcPts val="0"/>
              </a:spcBef>
              <a:spcAft>
                <a:spcPts val="0"/>
              </a:spcAft>
              <a:buClr>
                <a:srgbClr val="E8D3A2"/>
              </a:buClr>
              <a:buSzPts val="1200"/>
              <a:buFont typeface="Arial"/>
              <a:buNone/>
            </a:pPr>
            <a:r>
              <a:rPr lang="en" sz="2800" b="0" i="0" u="none" strike="noStrike" cap="none">
                <a:solidFill>
                  <a:srgbClr val="E8D3A2"/>
                </a:solidFill>
                <a:latin typeface="Calibri"/>
                <a:ea typeface="Calibri"/>
                <a:cs typeface="Calibri"/>
                <a:sym typeface="Calibri"/>
              </a:rPr>
              <a:t>Data Solutions Update - ORIS/DSS</a:t>
            </a:r>
            <a:endParaRPr sz="2800" b="0" i="0" u="none" strike="noStrike" cap="none">
              <a:solidFill>
                <a:srgbClr val="E8D3A2"/>
              </a:solidFill>
              <a:latin typeface="Calibri"/>
              <a:ea typeface="Calibri"/>
              <a:cs typeface="Calibri"/>
              <a:sym typeface="Calibri"/>
            </a:endParaRPr>
          </a:p>
        </p:txBody>
      </p:sp>
      <p:sp>
        <p:nvSpPr>
          <p:cNvPr id="894" name="Google Shape;894;p158"/>
          <p:cNvSpPr txBox="1"/>
          <p:nvPr/>
        </p:nvSpPr>
        <p:spPr>
          <a:xfrm>
            <a:off x="671756" y="4266737"/>
            <a:ext cx="8184600" cy="18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700"/>
              <a:buFont typeface="Arial"/>
              <a:buNone/>
            </a:pPr>
            <a:r>
              <a:rPr lang="en" sz="2800" b="0" i="0" u="none" strike="noStrike" cap="none">
                <a:solidFill>
                  <a:schemeClr val="lt1"/>
                </a:solidFill>
                <a:latin typeface="Calibri"/>
                <a:ea typeface="Calibri"/>
                <a:cs typeface="Calibri"/>
                <a:sym typeface="Calibri"/>
              </a:rPr>
              <a:t>MRAM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60"/>
              </a:spcBef>
              <a:spcAft>
                <a:spcPts val="0"/>
              </a:spcAft>
              <a:buClr>
                <a:schemeClr val="lt1"/>
              </a:buClr>
              <a:buSzPts val="700"/>
              <a:buFont typeface="Arial"/>
              <a:buNone/>
            </a:pPr>
            <a:r>
              <a:rPr lang="en" sz="2800" b="0" i="0" u="none" strike="noStrike" cap="none">
                <a:solidFill>
                  <a:schemeClr val="lt1"/>
                </a:solidFill>
                <a:latin typeface="Calibri"/>
                <a:ea typeface="Calibri"/>
                <a:cs typeface="Calibri"/>
                <a:sym typeface="Calibri"/>
              </a:rPr>
              <a:t>Sept 13, 2018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60"/>
              </a:spcBef>
              <a:spcAft>
                <a:spcPts val="0"/>
              </a:spcAft>
              <a:buClr>
                <a:schemeClr val="lt1"/>
              </a:buClr>
              <a:buSzPts val="700"/>
              <a:buFont typeface="Arial"/>
              <a:buNone/>
            </a:pPr>
            <a:r>
              <a:rPr lang="en" sz="2800" b="0" i="0" u="none" strike="noStrike" cap="none">
                <a:solidFill>
                  <a:schemeClr val="lt1"/>
                </a:solidFill>
                <a:latin typeface="Calibri"/>
                <a:ea typeface="Calibri"/>
                <a:cs typeface="Calibri"/>
                <a:sym typeface="Calibri"/>
              </a:rPr>
              <a:t>David Smith, DSS/ORIS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6"/>
        <p:cNvGrpSpPr/>
        <p:nvPr/>
      </p:nvGrpSpPr>
      <p:grpSpPr>
        <a:xfrm>
          <a:off x="0" y="0"/>
          <a:ext cx="0" cy="0"/>
          <a:chOff x="0" y="0"/>
          <a:chExt cx="0" cy="0"/>
        </a:xfrm>
      </p:grpSpPr>
      <p:sp>
        <p:nvSpPr>
          <p:cNvPr id="727" name="Google Shape;727;p132"/>
          <p:cNvSpPr txBox="1">
            <a:spLocks noGrp="1"/>
          </p:cNvSpPr>
          <p:nvPr>
            <p:ph type="body" idx="1"/>
          </p:nvPr>
        </p:nvSpPr>
        <p:spPr>
          <a:xfrm>
            <a:off x="338100" y="1524000"/>
            <a:ext cx="83847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33006F"/>
                </a:solidFill>
              </a:rPr>
              <a:t>NSF’s Proposal and Awards Proposals and Procedures Guide (PAPPG) has always had some form of a “2 months rule”. </a:t>
            </a:r>
            <a:endParaRPr sz="1800">
              <a:solidFill>
                <a:srgbClr val="33006F"/>
              </a:solidFill>
            </a:endParaRPr>
          </a:p>
          <a:p>
            <a:pPr marL="457200" lvl="0" indent="0" algn="l" rtl="0">
              <a:lnSpc>
                <a:spcPct val="115000"/>
              </a:lnSpc>
              <a:spcBef>
                <a:spcPts val="0"/>
              </a:spcBef>
              <a:spcAft>
                <a:spcPts val="0"/>
              </a:spcAft>
              <a:buNone/>
            </a:pPr>
            <a:endParaRPr sz="1800">
              <a:solidFill>
                <a:srgbClr val="33006F"/>
              </a:solidFill>
            </a:endParaRPr>
          </a:p>
          <a:p>
            <a:pPr marL="0" lvl="0" indent="0" algn="l" rtl="0">
              <a:lnSpc>
                <a:spcPct val="115000"/>
              </a:lnSpc>
              <a:spcBef>
                <a:spcPts val="0"/>
              </a:spcBef>
              <a:spcAft>
                <a:spcPts val="0"/>
              </a:spcAft>
              <a:buNone/>
            </a:pPr>
            <a:r>
              <a:rPr lang="en" sz="1800">
                <a:solidFill>
                  <a:srgbClr val="33006F"/>
                </a:solidFill>
              </a:rPr>
              <a:t>The current limitation is:</a:t>
            </a:r>
            <a:endParaRPr sz="1800">
              <a:solidFill>
                <a:srgbClr val="33006F"/>
              </a:solidFill>
            </a:endParaRPr>
          </a:p>
          <a:p>
            <a:pPr marL="457200" lvl="0" indent="0" algn="l" rtl="0">
              <a:lnSpc>
                <a:spcPct val="115000"/>
              </a:lnSpc>
              <a:spcBef>
                <a:spcPts val="0"/>
              </a:spcBef>
              <a:spcAft>
                <a:spcPts val="0"/>
              </a:spcAft>
              <a:buNone/>
            </a:pPr>
            <a:r>
              <a:rPr lang="en" sz="1800">
                <a:solidFill>
                  <a:srgbClr val="33006F"/>
                </a:solidFill>
              </a:rPr>
              <a:t> </a:t>
            </a:r>
            <a:endParaRPr sz="1800">
              <a:solidFill>
                <a:srgbClr val="33006F"/>
              </a:solidFill>
            </a:endParaRPr>
          </a:p>
          <a:p>
            <a:pPr marL="457200" lvl="0" indent="0" algn="l" rtl="0">
              <a:lnSpc>
                <a:spcPct val="115000"/>
              </a:lnSpc>
              <a:spcBef>
                <a:spcPts val="0"/>
              </a:spcBef>
              <a:spcAft>
                <a:spcPts val="0"/>
              </a:spcAft>
              <a:buNone/>
            </a:pPr>
            <a:r>
              <a:rPr lang="en" sz="1800" b="1">
                <a:solidFill>
                  <a:srgbClr val="33006F"/>
                </a:solidFill>
              </a:rPr>
              <a:t>“</a:t>
            </a:r>
            <a:r>
              <a:rPr lang="en" sz="1800">
                <a:solidFill>
                  <a:srgbClr val="33006F"/>
                </a:solidFill>
              </a:rPr>
              <a:t>As a general policy, NSF limits the salary compensation</a:t>
            </a:r>
            <a:r>
              <a:rPr lang="en" sz="1800" b="1">
                <a:solidFill>
                  <a:srgbClr val="33006F"/>
                </a:solidFill>
              </a:rPr>
              <a:t> requested in the proposal budget </a:t>
            </a:r>
            <a:r>
              <a:rPr lang="en" sz="1800">
                <a:solidFill>
                  <a:srgbClr val="33006F"/>
                </a:solidFill>
              </a:rPr>
              <a:t>for </a:t>
            </a:r>
            <a:r>
              <a:rPr lang="en" sz="1800" b="1">
                <a:solidFill>
                  <a:srgbClr val="33006F"/>
                </a:solidFill>
              </a:rPr>
              <a:t>senior personnel</a:t>
            </a:r>
            <a:r>
              <a:rPr lang="en" sz="1800" b="1" i="1">
                <a:solidFill>
                  <a:srgbClr val="33006F"/>
                </a:solidFill>
              </a:rPr>
              <a:t> </a:t>
            </a:r>
            <a:r>
              <a:rPr lang="en" sz="1800">
                <a:solidFill>
                  <a:srgbClr val="33006F"/>
                </a:solidFill>
              </a:rPr>
              <a:t>to no more than</a:t>
            </a:r>
            <a:r>
              <a:rPr lang="en" sz="1800" b="1">
                <a:solidFill>
                  <a:srgbClr val="33006F"/>
                </a:solidFill>
              </a:rPr>
              <a:t> two months </a:t>
            </a:r>
            <a:r>
              <a:rPr lang="en" sz="1800">
                <a:solidFill>
                  <a:srgbClr val="33006F"/>
                </a:solidFill>
              </a:rPr>
              <a:t>of their</a:t>
            </a:r>
            <a:r>
              <a:rPr lang="en" sz="1800" b="1">
                <a:solidFill>
                  <a:srgbClr val="33006F"/>
                </a:solidFill>
              </a:rPr>
              <a:t> regular salary </a:t>
            </a:r>
            <a:r>
              <a:rPr lang="en" sz="1800">
                <a:solidFill>
                  <a:srgbClr val="33006F"/>
                </a:solidFill>
              </a:rPr>
              <a:t>in </a:t>
            </a:r>
            <a:r>
              <a:rPr lang="en" sz="1800" b="1">
                <a:solidFill>
                  <a:srgbClr val="33006F"/>
                </a:solidFill>
              </a:rPr>
              <a:t>any one year” </a:t>
            </a:r>
            <a:endParaRPr sz="1800">
              <a:solidFill>
                <a:srgbClr val="33006F"/>
              </a:solidFill>
            </a:endParaRPr>
          </a:p>
          <a:p>
            <a:pPr marL="457200" lvl="0" indent="0" algn="l" rtl="0">
              <a:lnSpc>
                <a:spcPct val="115000"/>
              </a:lnSpc>
              <a:spcBef>
                <a:spcPts val="0"/>
              </a:spcBef>
              <a:spcAft>
                <a:spcPts val="0"/>
              </a:spcAft>
              <a:buNone/>
            </a:pPr>
            <a:endParaRPr sz="1800" b="1">
              <a:solidFill>
                <a:srgbClr val="33006F"/>
              </a:solidFill>
            </a:endParaRPr>
          </a:p>
          <a:p>
            <a:pPr marL="0" lvl="0" indent="0" algn="l" rtl="0">
              <a:lnSpc>
                <a:spcPct val="115000"/>
              </a:lnSpc>
              <a:spcBef>
                <a:spcPts val="0"/>
              </a:spcBef>
              <a:spcAft>
                <a:spcPts val="0"/>
              </a:spcAft>
              <a:buNone/>
            </a:pPr>
            <a:r>
              <a:rPr lang="en" sz="1800">
                <a:solidFill>
                  <a:srgbClr val="33006F"/>
                </a:solidFill>
              </a:rPr>
              <a:t>This has been NSF’s way to limit the amount of NSF funding supporting any one individual. Originally, this only applied to summer months compensation for faculty on a 9-month appointment.</a:t>
            </a:r>
            <a:endParaRPr sz="1800">
              <a:solidFill>
                <a:srgbClr val="33006F"/>
              </a:solidFill>
            </a:endParaRPr>
          </a:p>
          <a:p>
            <a:pPr marL="457200" lvl="0" indent="0" algn="l" rtl="0">
              <a:lnSpc>
                <a:spcPct val="115000"/>
              </a:lnSpc>
              <a:spcBef>
                <a:spcPts val="0"/>
              </a:spcBef>
              <a:spcAft>
                <a:spcPts val="0"/>
              </a:spcAft>
              <a:buNone/>
            </a:pPr>
            <a:endParaRPr sz="1800">
              <a:solidFill>
                <a:srgbClr val="33006F"/>
              </a:solidFill>
            </a:endParaRPr>
          </a:p>
        </p:txBody>
      </p:sp>
      <p:sp>
        <p:nvSpPr>
          <p:cNvPr id="728" name="Google Shape;728;p132"/>
          <p:cNvSpPr txBox="1">
            <a:spLocks noGrp="1"/>
          </p:cNvSpPr>
          <p:nvPr>
            <p:ph type="body" idx="2"/>
          </p:nvPr>
        </p:nvSpPr>
        <p:spPr>
          <a:xfrm>
            <a:off x="628875" y="523450"/>
            <a:ext cx="78057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33006F"/>
              </a:buClr>
              <a:buSzPts val="3000"/>
              <a:buFont typeface="Arial"/>
              <a:buNone/>
            </a:pPr>
            <a:r>
              <a:rPr lang="en" sz="3000">
                <a:solidFill>
                  <a:srgbClr val="33006F"/>
                </a:solidFill>
              </a:rPr>
              <a:t>Proposal Preparation &amp; the 2 Months Rule</a:t>
            </a:r>
            <a:endParaRPr/>
          </a:p>
          <a:p>
            <a:pPr marL="0" marR="0" lvl="0" indent="0" algn="l" rtl="0">
              <a:lnSpc>
                <a:spcPct val="90000"/>
              </a:lnSpc>
              <a:spcBef>
                <a:spcPts val="600"/>
              </a:spcBef>
              <a:spcAft>
                <a:spcPts val="0"/>
              </a:spcAft>
              <a:buClr>
                <a:srgbClr val="33006F"/>
              </a:buClr>
              <a:buSzPts val="3000"/>
              <a:buFont typeface="Arial"/>
              <a:buNone/>
            </a:pP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5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b="0" i="0" u="none" strike="noStrike" cap="none">
                <a:solidFill>
                  <a:srgbClr val="33006F"/>
                </a:solidFill>
                <a:latin typeface="Calibri"/>
                <a:ea typeface="Calibri"/>
                <a:cs typeface="Calibri"/>
                <a:sym typeface="Calibri"/>
              </a:rPr>
              <a:t>Agenda</a:t>
            </a:r>
            <a:endParaRPr sz="3000" b="0" i="0" u="none" strike="noStrike" cap="none">
              <a:solidFill>
                <a:srgbClr val="33006F"/>
              </a:solidFill>
              <a:latin typeface="Calibri"/>
              <a:ea typeface="Calibri"/>
              <a:cs typeface="Calibri"/>
              <a:sym typeface="Calibri"/>
            </a:endParaRPr>
          </a:p>
        </p:txBody>
      </p:sp>
      <p:sp>
        <p:nvSpPr>
          <p:cNvPr id="901" name="Google Shape;901;p159"/>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Clr>
                <a:schemeClr val="dk1"/>
              </a:buClr>
              <a:buSzPts val="2400"/>
              <a:buFont typeface="Merriweather Sans"/>
              <a:buChar char="&gt;"/>
            </a:pPr>
            <a:r>
              <a:rPr lang="en" sz="2400" b="0" i="0" u="none" strike="noStrike" cap="none">
                <a:solidFill>
                  <a:schemeClr val="dk1"/>
                </a:solidFill>
                <a:latin typeface="Calibri"/>
                <a:ea typeface="Calibri"/>
                <a:cs typeface="Calibri"/>
                <a:sym typeface="Calibri"/>
              </a:rPr>
              <a:t>Intro</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Merriweather Sans"/>
              <a:buChar char="&gt;"/>
            </a:pPr>
            <a:r>
              <a:rPr lang="en" sz="2400" b="0" i="0" u="none" strike="noStrike" cap="none">
                <a:solidFill>
                  <a:schemeClr val="dk1"/>
                </a:solidFill>
                <a:latin typeface="Calibri"/>
                <a:ea typeface="Calibri"/>
                <a:cs typeface="Calibri"/>
                <a:sym typeface="Calibri"/>
              </a:rPr>
              <a:t>Research Data Products Overview</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Merriweather Sans"/>
              <a:buChar char="&gt;"/>
            </a:pPr>
            <a:r>
              <a:rPr lang="en" sz="2400" b="1" i="0" u="none" strike="noStrike" cap="none">
                <a:solidFill>
                  <a:schemeClr val="dk1"/>
                </a:solidFill>
                <a:latin typeface="Calibri"/>
                <a:ea typeface="Calibri"/>
                <a:cs typeface="Calibri"/>
                <a:sym typeface="Calibri"/>
              </a:rPr>
              <a:t>Demos!</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Merriweather Sans"/>
              <a:buChar char="&gt;"/>
            </a:pPr>
            <a:r>
              <a:rPr lang="en" sz="2400" b="0" i="0" u="none" strike="noStrike" cap="none">
                <a:solidFill>
                  <a:schemeClr val="dk1"/>
                </a:solidFill>
                <a:latin typeface="Calibri"/>
                <a:ea typeface="Calibri"/>
                <a:cs typeface="Calibri"/>
                <a:sym typeface="Calibri"/>
              </a:rPr>
              <a:t>Looking Ahead</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Merriweather Sans"/>
              <a:buChar char="&gt;"/>
            </a:pPr>
            <a:r>
              <a:rPr lang="en" sz="2400" b="0" i="0" u="none" strike="noStrike" cap="none">
                <a:solidFill>
                  <a:schemeClr val="dk1"/>
                </a:solidFill>
                <a:latin typeface="Calibri"/>
                <a:ea typeface="Calibri"/>
                <a:cs typeface="Calibri"/>
                <a:sym typeface="Calibri"/>
              </a:rPr>
              <a:t>Training</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6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b="0" i="0" u="none" strike="noStrike" cap="none">
                <a:solidFill>
                  <a:srgbClr val="33006F"/>
                </a:solidFill>
                <a:latin typeface="Calibri"/>
                <a:ea typeface="Calibri"/>
                <a:cs typeface="Calibri"/>
                <a:sym typeface="Calibri"/>
              </a:rPr>
              <a:t>Intro</a:t>
            </a:r>
            <a:endParaRPr sz="3000" b="0" i="0" u="none" strike="noStrike" cap="none">
              <a:solidFill>
                <a:srgbClr val="33006F"/>
              </a:solidFill>
              <a:latin typeface="Calibri"/>
              <a:ea typeface="Calibri"/>
              <a:cs typeface="Calibri"/>
              <a:sym typeface="Calibri"/>
            </a:endParaRPr>
          </a:p>
        </p:txBody>
      </p:sp>
      <p:sp>
        <p:nvSpPr>
          <p:cNvPr id="908" name="Google Shape;908;p160"/>
          <p:cNvSpPr txBox="1">
            <a:spLocks noGrp="1"/>
          </p:cNvSpPr>
          <p:nvPr>
            <p:ph type="body" idx="2"/>
          </p:nvPr>
        </p:nvSpPr>
        <p:spPr>
          <a:xfrm>
            <a:off x="659300" y="1508125"/>
            <a:ext cx="8184600" cy="512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chemeClr val="accent5"/>
              </a:buClr>
              <a:buSzPts val="2400"/>
              <a:buFont typeface="Merriweather Sans"/>
              <a:buNone/>
            </a:pPr>
            <a:r>
              <a:rPr lang="en" sz="2400" b="1" i="0" u="none" strike="noStrike" cap="none">
                <a:solidFill>
                  <a:schemeClr val="dk1"/>
                </a:solidFill>
                <a:latin typeface="Calibri"/>
                <a:ea typeface="Calibri"/>
                <a:cs typeface="Calibri"/>
                <a:sym typeface="Calibri"/>
              </a:rPr>
              <a:t>ORIS/DSS</a:t>
            </a:r>
            <a:endParaRPr sz="2400" b="1" i="0" u="none" strike="noStrike" cap="none">
              <a:solidFill>
                <a:schemeClr val="dk1"/>
              </a:solidFill>
              <a:latin typeface="Calibri"/>
              <a:ea typeface="Calibri"/>
              <a:cs typeface="Calibri"/>
              <a:sym typeface="Calibri"/>
            </a:endParaRPr>
          </a:p>
          <a:p>
            <a:pPr marL="457200" marR="0" lvl="0" indent="0" algn="l" rtl="0">
              <a:lnSpc>
                <a:spcPct val="100000"/>
              </a:lnSpc>
              <a:spcBef>
                <a:spcPts val="480"/>
              </a:spcBef>
              <a:spcAft>
                <a:spcPts val="0"/>
              </a:spcAft>
              <a:buClr>
                <a:schemeClr val="accent5"/>
              </a:buClr>
              <a:buSzPts val="2400"/>
              <a:buFont typeface="Merriweather Sans"/>
              <a:buNone/>
            </a:pPr>
            <a:r>
              <a:rPr lang="en" sz="1800" b="0" i="0" u="none" strike="noStrike" cap="none">
                <a:solidFill>
                  <a:schemeClr val="dk1"/>
                </a:solidFill>
                <a:latin typeface="Calibri"/>
                <a:ea typeface="Calibri"/>
                <a:cs typeface="Calibri"/>
                <a:sym typeface="Calibri"/>
              </a:rPr>
              <a:t>ORIS: Office of Research Information Systems</a:t>
            </a:r>
            <a:endParaRPr sz="1800" b="0" i="0" u="none" strike="noStrike" cap="none">
              <a:solidFill>
                <a:schemeClr val="dk1"/>
              </a:solidFill>
              <a:latin typeface="Calibri"/>
              <a:ea typeface="Calibri"/>
              <a:cs typeface="Calibri"/>
              <a:sym typeface="Calibri"/>
            </a:endParaRPr>
          </a:p>
          <a:p>
            <a:pPr marL="457200" marR="0" lvl="0" indent="0" algn="l" rtl="0">
              <a:lnSpc>
                <a:spcPct val="100000"/>
              </a:lnSpc>
              <a:spcBef>
                <a:spcPts val="480"/>
              </a:spcBef>
              <a:spcAft>
                <a:spcPts val="0"/>
              </a:spcAft>
              <a:buClr>
                <a:schemeClr val="accent5"/>
              </a:buClr>
              <a:buSzPts val="2400"/>
              <a:buFont typeface="Merriweather Sans"/>
              <a:buNone/>
            </a:pPr>
            <a:r>
              <a:rPr lang="en" sz="1800" b="0" i="0" u="none" strike="noStrike" cap="none">
                <a:solidFill>
                  <a:schemeClr val="dk1"/>
                </a:solidFill>
                <a:latin typeface="Calibri"/>
                <a:ea typeface="Calibri"/>
                <a:cs typeface="Calibri"/>
                <a:sym typeface="Calibri"/>
              </a:rPr>
              <a:t>DSS: Decision Support Services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accent5"/>
              </a:buClr>
              <a:buSzPts val="2400"/>
              <a:buFont typeface="Merriweather Sans"/>
              <a:buNone/>
            </a:pPr>
            <a:r>
              <a:rPr lang="en" sz="2400" b="1" i="0" u="none" strike="noStrike" cap="none">
                <a:solidFill>
                  <a:schemeClr val="dk1"/>
                </a:solidFill>
                <a:latin typeface="Calibri"/>
                <a:ea typeface="Calibri"/>
                <a:cs typeface="Calibri"/>
                <a:sym typeface="Calibri"/>
              </a:rPr>
              <a:t>Team</a:t>
            </a:r>
            <a:endParaRPr sz="2400" b="0" i="0" u="none" strike="noStrike" cap="none">
              <a:solidFill>
                <a:schemeClr val="dk1"/>
              </a:solidFill>
              <a:latin typeface="Calibri"/>
              <a:ea typeface="Calibri"/>
              <a:cs typeface="Calibri"/>
              <a:sym typeface="Calibri"/>
            </a:endParaRPr>
          </a:p>
          <a:p>
            <a:pPr marL="457200" marR="0" lvl="0" indent="0" algn="l" rtl="0">
              <a:lnSpc>
                <a:spcPct val="100000"/>
              </a:lnSpc>
              <a:spcBef>
                <a:spcPts val="480"/>
              </a:spcBef>
              <a:spcAft>
                <a:spcPts val="0"/>
              </a:spcAft>
              <a:buClr>
                <a:schemeClr val="accent5"/>
              </a:buClr>
              <a:buSzPts val="2400"/>
              <a:buFont typeface="Merriweather Sans"/>
              <a:buNone/>
            </a:pPr>
            <a:r>
              <a:rPr lang="en" sz="1800" b="0" i="0" u="none" strike="noStrike" cap="none">
                <a:solidFill>
                  <a:schemeClr val="dk1"/>
                </a:solidFill>
                <a:latin typeface="Calibri"/>
                <a:ea typeface="Calibri"/>
                <a:cs typeface="Calibri"/>
                <a:sym typeface="Calibri"/>
              </a:rPr>
              <a:t>Richard Fenger: Assistant Director, ORIS DSS</a:t>
            </a:r>
            <a:endParaRPr sz="1800" b="0" i="0" u="none" strike="noStrike" cap="none">
              <a:solidFill>
                <a:schemeClr val="dk1"/>
              </a:solidFill>
              <a:latin typeface="Calibri"/>
              <a:ea typeface="Calibri"/>
              <a:cs typeface="Calibri"/>
              <a:sym typeface="Calibri"/>
            </a:endParaRPr>
          </a:p>
          <a:p>
            <a:pPr marL="457200" marR="0" lvl="0" indent="0" algn="l" rtl="0">
              <a:lnSpc>
                <a:spcPct val="100000"/>
              </a:lnSpc>
              <a:spcBef>
                <a:spcPts val="480"/>
              </a:spcBef>
              <a:spcAft>
                <a:spcPts val="0"/>
              </a:spcAft>
              <a:buClr>
                <a:schemeClr val="accent5"/>
              </a:buClr>
              <a:buSzPts val="2400"/>
              <a:buFont typeface="Merriweather Sans"/>
              <a:buNone/>
            </a:pPr>
            <a:r>
              <a:rPr lang="en" sz="1800" b="0" i="0" u="none" strike="noStrike" cap="none">
                <a:solidFill>
                  <a:schemeClr val="dk1"/>
                </a:solidFill>
                <a:latin typeface="Calibri"/>
                <a:ea typeface="Calibri"/>
                <a:cs typeface="Calibri"/>
                <a:sym typeface="Calibri"/>
              </a:rPr>
              <a:t>Dave Smith (presenter): Data Analyst Lead, ORIS DSS</a:t>
            </a:r>
            <a:endParaRPr sz="1800" b="0" i="0" u="none" strike="noStrike" cap="none">
              <a:solidFill>
                <a:schemeClr val="dk1"/>
              </a:solidFill>
              <a:latin typeface="Calibri"/>
              <a:ea typeface="Calibri"/>
              <a:cs typeface="Calibri"/>
              <a:sym typeface="Calibri"/>
            </a:endParaRPr>
          </a:p>
          <a:p>
            <a:pPr marL="457200" marR="0" lvl="0" indent="0" algn="l" rtl="0">
              <a:lnSpc>
                <a:spcPct val="100000"/>
              </a:lnSpc>
              <a:spcBef>
                <a:spcPts val="480"/>
              </a:spcBef>
              <a:spcAft>
                <a:spcPts val="0"/>
              </a:spcAft>
              <a:buClr>
                <a:schemeClr val="accent5"/>
              </a:buClr>
              <a:buSzPts val="2400"/>
              <a:buFont typeface="Merriweather Sans"/>
              <a:buNone/>
            </a:pPr>
            <a:r>
              <a:rPr lang="en" sz="1800" b="0" i="0" u="none" strike="noStrike" cap="none">
                <a:solidFill>
                  <a:schemeClr val="dk1"/>
                </a:solidFill>
                <a:latin typeface="Calibri"/>
                <a:ea typeface="Calibri"/>
                <a:cs typeface="Calibri"/>
                <a:sym typeface="Calibri"/>
              </a:rPr>
              <a:t>Grzegorz Grabowski: Data Analyst</a:t>
            </a:r>
            <a:endParaRPr sz="1800" b="0" i="0" u="none" strike="noStrike" cap="none">
              <a:solidFill>
                <a:schemeClr val="dk1"/>
              </a:solidFill>
              <a:latin typeface="Calibri"/>
              <a:ea typeface="Calibri"/>
              <a:cs typeface="Calibri"/>
              <a:sym typeface="Calibri"/>
            </a:endParaRPr>
          </a:p>
          <a:p>
            <a:pPr marL="457200" marR="0" lvl="0" indent="0" algn="l" rtl="0">
              <a:lnSpc>
                <a:spcPct val="100000"/>
              </a:lnSpc>
              <a:spcBef>
                <a:spcPts val="480"/>
              </a:spcBef>
              <a:spcAft>
                <a:spcPts val="0"/>
              </a:spcAft>
              <a:buClr>
                <a:schemeClr val="accent5"/>
              </a:buClr>
              <a:buSzPts val="2400"/>
              <a:buFont typeface="Merriweather Sans"/>
              <a:buNone/>
            </a:pPr>
            <a:r>
              <a:rPr lang="en" sz="1800" b="0" i="0" u="none" strike="noStrike" cap="none">
                <a:solidFill>
                  <a:schemeClr val="dk1"/>
                </a:solidFill>
                <a:latin typeface="Calibri"/>
                <a:ea typeface="Calibri"/>
                <a:cs typeface="Calibri"/>
                <a:sym typeface="Calibri"/>
              </a:rPr>
              <a:t>Craig Friesen: Data Analyst</a:t>
            </a:r>
            <a:endParaRPr sz="1800" b="0" i="0" u="none" strike="noStrike" cap="none">
              <a:solidFill>
                <a:schemeClr val="dk1"/>
              </a:solidFill>
              <a:latin typeface="Calibri"/>
              <a:ea typeface="Calibri"/>
              <a:cs typeface="Calibri"/>
              <a:sym typeface="Calibri"/>
            </a:endParaRPr>
          </a:p>
          <a:p>
            <a:pPr marL="457200" marR="0" lvl="0" indent="0" algn="l" rtl="0">
              <a:lnSpc>
                <a:spcPct val="100000"/>
              </a:lnSpc>
              <a:spcBef>
                <a:spcPts val="480"/>
              </a:spcBef>
              <a:spcAft>
                <a:spcPts val="0"/>
              </a:spcAft>
              <a:buClr>
                <a:schemeClr val="accent5"/>
              </a:buClr>
              <a:buSzPts val="2400"/>
              <a:buFont typeface="Merriweather Sans"/>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accent5"/>
              </a:buClr>
              <a:buSzPts val="2400"/>
              <a:buFont typeface="Merriweather Sans"/>
              <a:buNone/>
            </a:pPr>
            <a:r>
              <a:rPr lang="en" sz="2400" b="0" i="1" u="none" strike="noStrike" cap="none">
                <a:solidFill>
                  <a:schemeClr val="dk1"/>
                </a:solidFill>
                <a:latin typeface="Calibri"/>
                <a:ea typeface="Calibri"/>
                <a:cs typeface="Calibri"/>
                <a:sym typeface="Calibri"/>
              </a:rPr>
              <a:t>“We support data-driven decision making through </a:t>
            </a:r>
            <a:r>
              <a:rPr lang="en" sz="2400" b="1" i="1" u="none" strike="noStrike" cap="none">
                <a:solidFill>
                  <a:schemeClr val="dk1"/>
                </a:solidFill>
                <a:latin typeface="Calibri"/>
                <a:ea typeface="Calibri"/>
                <a:cs typeface="Calibri"/>
                <a:sym typeface="Calibri"/>
              </a:rPr>
              <a:t>unlocking, simplifying, and sharing information</a:t>
            </a:r>
            <a:r>
              <a:rPr lang="en" sz="2400" b="0" i="1" u="none" strike="noStrike" cap="none">
                <a:solidFill>
                  <a:schemeClr val="dk1"/>
                </a:solidFill>
                <a:latin typeface="Calibri"/>
                <a:ea typeface="Calibri"/>
                <a:cs typeface="Calibri"/>
                <a:sym typeface="Calibri"/>
              </a:rPr>
              <a:t> hidden in Research Administration Data (RAD). We conduct analyses of the RAD to </a:t>
            </a:r>
            <a:r>
              <a:rPr lang="en" sz="2400" b="1" i="1" u="none" strike="noStrike" cap="none">
                <a:solidFill>
                  <a:schemeClr val="dk1"/>
                </a:solidFill>
                <a:latin typeface="Calibri"/>
                <a:ea typeface="Calibri"/>
                <a:cs typeface="Calibri"/>
                <a:sym typeface="Calibri"/>
              </a:rPr>
              <a:t>identify inefficiencies </a:t>
            </a:r>
            <a:r>
              <a:rPr lang="en" sz="2400" b="0" i="1" u="none" strike="noStrike" cap="none">
                <a:solidFill>
                  <a:schemeClr val="dk1"/>
                </a:solidFill>
                <a:latin typeface="Calibri"/>
                <a:ea typeface="Calibri"/>
                <a:cs typeface="Calibri"/>
                <a:sym typeface="Calibri"/>
              </a:rPr>
              <a:t>and </a:t>
            </a:r>
            <a:r>
              <a:rPr lang="en" sz="2400" b="1" i="1" u="none" strike="noStrike" cap="none">
                <a:solidFill>
                  <a:schemeClr val="dk1"/>
                </a:solidFill>
                <a:latin typeface="Calibri"/>
                <a:ea typeface="Calibri"/>
                <a:cs typeface="Calibri"/>
                <a:sym typeface="Calibri"/>
              </a:rPr>
              <a:t>reduce burden</a:t>
            </a:r>
            <a:r>
              <a:rPr lang="en" sz="2400" b="0" i="1" u="none" strike="noStrike" cap="none">
                <a:solidFill>
                  <a:schemeClr val="dk1"/>
                </a:solidFill>
                <a:latin typeface="Calibri"/>
                <a:ea typeface="Calibri"/>
                <a:cs typeface="Calibri"/>
                <a:sym typeface="Calibri"/>
              </a:rPr>
              <a:t> to research administrators.”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accent5"/>
              </a:buClr>
              <a:buSzPts val="2400"/>
              <a:buFont typeface="Merriweather Sans"/>
              <a:buNone/>
            </a:pPr>
            <a:endParaRPr sz="2400" b="0" i="0" u="none" strike="noStrike" cap="none">
              <a:solidFill>
                <a:schemeClr val="accent5"/>
              </a:solidFill>
              <a:latin typeface="Calibri"/>
              <a:ea typeface="Calibri"/>
              <a:cs typeface="Calibri"/>
              <a:sym typeface="Calibri"/>
            </a:endParaRPr>
          </a:p>
          <a:p>
            <a:pPr marL="0" marR="0" lvl="0" indent="0" algn="l" rtl="0">
              <a:lnSpc>
                <a:spcPct val="100000"/>
              </a:lnSpc>
              <a:spcBef>
                <a:spcPts val="480"/>
              </a:spcBef>
              <a:spcAft>
                <a:spcPts val="0"/>
              </a:spcAft>
              <a:buClr>
                <a:schemeClr val="accent5"/>
              </a:buClr>
              <a:buSzPts val="2400"/>
              <a:buFont typeface="Merriweather Sans"/>
              <a:buNone/>
            </a:pPr>
            <a:endParaRPr sz="2400" b="0" i="1" u="none" strike="noStrike" cap="none">
              <a:solidFill>
                <a:schemeClr val="accent5"/>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61"/>
          <p:cNvSpPr txBox="1">
            <a:spLocks noGrp="1"/>
          </p:cNvSpPr>
          <p:nvPr>
            <p:ph type="ctrTitle"/>
          </p:nvPr>
        </p:nvSpPr>
        <p:spPr>
          <a:xfrm>
            <a:off x="1143000" y="1122363"/>
            <a:ext cx="6858000" cy="23877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chemeClr val="lt1"/>
              </a:buClr>
              <a:buSzPts val="4500"/>
              <a:buFont typeface="Calibri"/>
              <a:buNone/>
            </a:pPr>
            <a:r>
              <a:rPr lang="en" sz="4500" b="0" i="0" u="none" strike="noStrike" cap="none">
                <a:solidFill>
                  <a:schemeClr val="lt1"/>
                </a:solidFill>
                <a:latin typeface="Calibri"/>
                <a:ea typeface="Calibri"/>
                <a:cs typeface="Calibri"/>
                <a:sym typeface="Calibri"/>
              </a:rPr>
              <a:t>“Data is an Asset”</a:t>
            </a:r>
            <a:endParaRPr sz="4500" b="0" i="0"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6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750"/>
              <a:buFont typeface="Arial"/>
              <a:buNone/>
            </a:pPr>
            <a:r>
              <a:rPr lang="en" sz="3000" b="0" i="0" u="none" strike="noStrike" cap="none">
                <a:solidFill>
                  <a:srgbClr val="33006F"/>
                </a:solidFill>
                <a:latin typeface="Calibri"/>
                <a:ea typeface="Calibri"/>
                <a:cs typeface="Calibri"/>
                <a:sym typeface="Calibri"/>
              </a:rPr>
              <a:t>BI Portal: Research Data Tools</a:t>
            </a:r>
            <a:endParaRPr sz="3000" b="0" i="0" u="none" strike="noStrike" cap="none">
              <a:solidFill>
                <a:srgbClr val="33006F"/>
              </a:solidFill>
              <a:latin typeface="Calibri"/>
              <a:ea typeface="Calibri"/>
              <a:cs typeface="Calibri"/>
              <a:sym typeface="Calibri"/>
            </a:endParaRPr>
          </a:p>
        </p:txBody>
      </p:sp>
      <p:sp>
        <p:nvSpPr>
          <p:cNvPr id="919" name="Google Shape;919;p162"/>
          <p:cNvSpPr txBox="1">
            <a:spLocks noGrp="1"/>
          </p:cNvSpPr>
          <p:nvPr>
            <p:ph type="body" idx="2"/>
          </p:nvPr>
        </p:nvSpPr>
        <p:spPr>
          <a:xfrm>
            <a:off x="659300" y="1660525"/>
            <a:ext cx="8196300" cy="4917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2400"/>
              <a:buFont typeface="Merriweather Sans"/>
              <a:buNone/>
            </a:pPr>
            <a:r>
              <a:rPr lang="en" sz="2400" b="1" i="0" u="none" strike="noStrike" cap="none">
                <a:solidFill>
                  <a:schemeClr val="dk1"/>
                </a:solidFill>
                <a:latin typeface="Calibri"/>
                <a:ea typeface="Calibri"/>
                <a:cs typeface="Calibri"/>
                <a:sym typeface="Calibri"/>
              </a:rPr>
              <a:t>Business Intelligence (BI) Portal</a:t>
            </a:r>
            <a:endParaRPr sz="2400" b="0" i="0" u="none" strike="noStrike" cap="none">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Clr>
                <a:schemeClr val="accent5"/>
              </a:buClr>
              <a:buSzPts val="2000"/>
              <a:buFont typeface="Merriweather Sans"/>
              <a:buNone/>
            </a:pPr>
            <a:r>
              <a:rPr lang="en" sz="2000" b="0" i="0" u="none" strike="noStrike" cap="none">
                <a:solidFill>
                  <a:schemeClr val="dk1"/>
                </a:solidFill>
                <a:latin typeface="Calibri"/>
                <a:ea typeface="Calibri"/>
                <a:cs typeface="Calibri"/>
                <a:sym typeface="Calibri"/>
              </a:rPr>
              <a:t>The central resource to access institutional data housed in the Enterprise Data Warehouse (EDW)</a:t>
            </a:r>
            <a:endParaRPr sz="2400" b="0" i="0" u="none" strike="noStrike" cap="none">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Clr>
                <a:schemeClr val="accent5"/>
              </a:buClr>
              <a:buSzPts val="2000"/>
              <a:buFont typeface="Merriweather Sans"/>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accent5"/>
              </a:buClr>
              <a:buSzPts val="2000"/>
              <a:buFont typeface="Merriweather Sans"/>
              <a:buNone/>
            </a:pPr>
            <a:r>
              <a:rPr lang="en" sz="2000" b="0" i="0" u="none" strike="noStrike" cap="none">
                <a:solidFill>
                  <a:schemeClr val="dk1"/>
                </a:solidFill>
                <a:latin typeface="Calibri"/>
                <a:ea typeface="Calibri"/>
                <a:cs typeface="Calibri"/>
                <a:sym typeface="Calibri"/>
              </a:rPr>
              <a:t>Categories</a:t>
            </a:r>
            <a:endParaRPr sz="2400" b="0" i="0" u="none" strike="noStrike" cap="none">
              <a:solidFill>
                <a:schemeClr val="accent5"/>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Proposals</a:t>
            </a:r>
            <a:endParaRPr sz="1800" b="0" i="0" u="none" strike="noStrike" cap="none">
              <a:solidFill>
                <a:schemeClr val="accent5"/>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Awards &amp; Subawards </a:t>
            </a:r>
            <a:endParaRPr sz="1800" b="0" i="0" u="none" strike="noStrike" cap="none">
              <a:solidFill>
                <a:schemeClr val="accent5"/>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Merriweather Sans"/>
              <a:buChar char="&gt;"/>
            </a:pPr>
            <a:r>
              <a:rPr lang="en" sz="1800" b="1" i="0" u="none" strike="noStrike" cap="none">
                <a:solidFill>
                  <a:schemeClr val="dk1"/>
                </a:solidFill>
                <a:latin typeface="Calibri"/>
                <a:ea typeface="Calibri"/>
                <a:cs typeface="Calibri"/>
                <a:sym typeface="Calibri"/>
              </a:rPr>
              <a:t>Expenditures (NEW!)</a:t>
            </a:r>
            <a:endParaRPr sz="1800" b="1"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Merriweather Sans"/>
              <a:buChar char="&gt;"/>
            </a:pPr>
            <a:r>
              <a:rPr lang="en" sz="1800" b="1" i="0" u="none" strike="noStrike" cap="none">
                <a:solidFill>
                  <a:schemeClr val="dk1"/>
                </a:solidFill>
                <a:latin typeface="Calibri"/>
                <a:ea typeface="Calibri"/>
                <a:cs typeface="Calibri"/>
                <a:sym typeface="Calibri"/>
              </a:rPr>
              <a:t>Sponsored Research Highlights (NEW!)</a:t>
            </a: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accent5"/>
              </a:buClr>
              <a:buSzPts val="2000"/>
              <a:buFont typeface="Merriweather Sans"/>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accent5"/>
              </a:buClr>
              <a:buSzPts val="2000"/>
              <a:buFont typeface="Merriweather Sans"/>
              <a:buNone/>
            </a:pPr>
            <a:r>
              <a:rPr lang="en" sz="2000" b="0" i="0" u="none" strike="noStrike" cap="none">
                <a:solidFill>
                  <a:schemeClr val="dk1"/>
                </a:solidFill>
                <a:latin typeface="Calibri"/>
                <a:ea typeface="Calibri"/>
                <a:cs typeface="Calibri"/>
                <a:sym typeface="Calibri"/>
              </a:rPr>
              <a:t>Tools to access the data</a:t>
            </a:r>
            <a:endParaRPr sz="2400" b="0" i="0" u="none" strike="noStrike" cap="none">
              <a:solidFill>
                <a:schemeClr val="accent5"/>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Visualizations</a:t>
            </a:r>
            <a:endParaRPr sz="1800" b="0" i="0" u="none" strike="noStrike" cap="none">
              <a:solidFill>
                <a:schemeClr val="accent5"/>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Reports</a:t>
            </a:r>
            <a:endParaRPr sz="1800" b="0" i="0" u="none" strike="noStrike" cap="none">
              <a:solidFill>
                <a:schemeClr val="accent5"/>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Research Administration Data Cube</a:t>
            </a:r>
            <a:endParaRPr sz="1800" b="0" i="0" u="none" strike="noStrike" cap="none">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Clr>
                <a:schemeClr val="accent5"/>
              </a:buClr>
              <a:buSzPts val="2400"/>
              <a:buFont typeface="Merriweather Sans"/>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accent5"/>
              </a:buClr>
              <a:buSzPts val="1600"/>
              <a:buFont typeface="Merriweather Sans"/>
              <a:buNone/>
            </a:pPr>
            <a:r>
              <a:rPr lang="en" sz="1800" b="0" i="0" u="sng" strike="noStrike" cap="none">
                <a:solidFill>
                  <a:schemeClr val="hlink"/>
                </a:solidFill>
                <a:latin typeface="Calibri"/>
                <a:ea typeface="Calibri"/>
                <a:cs typeface="Calibri"/>
                <a:sym typeface="Calibri"/>
                <a:hlinkClick r:id="rId3"/>
              </a:rPr>
              <a:t>http://www.uw.edu/research/tools/research-administration-data-rad/</a:t>
            </a:r>
            <a:endParaRPr sz="1800" b="0" i="0" u="sng" strike="noStrike" cap="none">
              <a:solidFill>
                <a:schemeClr val="accent5"/>
              </a:solidFill>
              <a:latin typeface="Calibri"/>
              <a:ea typeface="Calibri"/>
              <a:cs typeface="Calibri"/>
              <a:sym typeface="Calibri"/>
            </a:endParaRPr>
          </a:p>
        </p:txBody>
      </p:sp>
      <p:pic>
        <p:nvPicPr>
          <p:cNvPr id="920" name="Google Shape;920;p162"/>
          <p:cNvPicPr preferRelativeResize="0"/>
          <p:nvPr/>
        </p:nvPicPr>
        <p:blipFill rotWithShape="1">
          <a:blip r:embed="rId4">
            <a:alphaModFix/>
          </a:blip>
          <a:srcRect/>
          <a:stretch/>
        </p:blipFill>
        <p:spPr>
          <a:xfrm>
            <a:off x="5030975" y="2536250"/>
            <a:ext cx="3977024" cy="2710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6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750"/>
              <a:buFont typeface="Arial"/>
              <a:buNone/>
            </a:pPr>
            <a:r>
              <a:rPr lang="en" sz="3000" b="0" i="0" u="none" strike="noStrike" cap="none">
                <a:solidFill>
                  <a:srgbClr val="33006F"/>
                </a:solidFill>
                <a:latin typeface="Calibri"/>
                <a:ea typeface="Calibri"/>
                <a:cs typeface="Calibri"/>
                <a:sym typeface="Calibri"/>
              </a:rPr>
              <a:t>BI Portal: </a:t>
            </a:r>
            <a:r>
              <a:rPr lang="en" sz="3000" b="0" i="0" u="none" strike="noStrike" cap="none">
                <a:solidFill>
                  <a:schemeClr val="dk1"/>
                </a:solidFill>
                <a:latin typeface="Calibri"/>
                <a:ea typeface="Calibri"/>
                <a:cs typeface="Calibri"/>
                <a:sym typeface="Calibri"/>
              </a:rPr>
              <a:t>Research Data Tools</a:t>
            </a:r>
            <a:endParaRPr sz="3000" b="0" i="0" u="none" strike="noStrike" cap="none">
              <a:solidFill>
                <a:srgbClr val="33006F"/>
              </a:solidFill>
              <a:latin typeface="Calibri"/>
              <a:ea typeface="Calibri"/>
              <a:cs typeface="Calibri"/>
              <a:sym typeface="Calibri"/>
            </a:endParaRPr>
          </a:p>
        </p:txBody>
      </p:sp>
      <p:sp>
        <p:nvSpPr>
          <p:cNvPr id="926" name="Google Shape;926;p16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accent5"/>
              </a:buClr>
              <a:buSzPts val="2400"/>
              <a:buFont typeface="Merriweather Sans"/>
              <a:buNone/>
            </a:pPr>
            <a:r>
              <a:rPr lang="en" sz="1800" b="1" i="0" u="none" strike="noStrike" cap="none">
                <a:solidFill>
                  <a:schemeClr val="dk1"/>
                </a:solidFill>
                <a:latin typeface="Calibri"/>
                <a:ea typeface="Calibri"/>
                <a:cs typeface="Calibri"/>
                <a:sym typeface="Calibri"/>
              </a:rPr>
              <a:t>Visualizations:</a:t>
            </a:r>
            <a:endParaRPr sz="2400" b="0" i="0" u="none" strike="noStrike" cap="none">
              <a:solidFill>
                <a:schemeClr val="accent5"/>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High-level, summarized data at-a-glance</a:t>
            </a:r>
            <a:endParaRPr sz="2400" b="0" i="0" u="none" strike="noStrike" cap="none">
              <a:solidFill>
                <a:schemeClr val="accent5"/>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Filter the data to capture the information you need and quickly generate a visual report. </a:t>
            </a:r>
            <a:endParaRPr sz="1800" b="0" i="1"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accent5"/>
              </a:buClr>
              <a:buSzPts val="2400"/>
              <a:buFont typeface="Merriweather Sans"/>
              <a:buNone/>
            </a:pPr>
            <a:r>
              <a:rPr lang="en" sz="1800" b="1" i="0" u="none" strike="noStrike" cap="none">
                <a:solidFill>
                  <a:schemeClr val="dk1"/>
                </a:solidFill>
                <a:latin typeface="Calibri"/>
                <a:ea typeface="Calibri"/>
                <a:cs typeface="Calibri"/>
                <a:sym typeface="Calibri"/>
              </a:rPr>
              <a:t>Reports:</a:t>
            </a:r>
            <a:endParaRPr sz="2400" b="0" i="0" u="none" strike="noStrike" cap="none">
              <a:solidFill>
                <a:schemeClr val="accent5"/>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Detailed Proposal/Award/Expenditures info, including PI information. </a:t>
            </a:r>
            <a:endParaRPr sz="2400" b="0" i="0" u="none" strike="noStrike" cap="none">
              <a:solidFill>
                <a:schemeClr val="accent5"/>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Create customized lists for summaries, then download to perform additional analysis.</a:t>
            </a:r>
            <a:endParaRPr sz="1800" b="0" i="1"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accent5"/>
              </a:buClr>
              <a:buSzPts val="2400"/>
              <a:buFont typeface="Merriweather Sans"/>
              <a:buNone/>
            </a:pPr>
            <a:r>
              <a:rPr lang="en" sz="1800" b="1" i="0" u="none" strike="noStrike" cap="none">
                <a:solidFill>
                  <a:schemeClr val="dk1"/>
                </a:solidFill>
                <a:latin typeface="Calibri"/>
                <a:ea typeface="Calibri"/>
                <a:cs typeface="Calibri"/>
                <a:sym typeface="Calibri"/>
              </a:rPr>
              <a:t>Research Admin Data Cube:</a:t>
            </a:r>
            <a:endParaRPr sz="2400" b="0" i="0" u="none" strike="noStrike" cap="none">
              <a:solidFill>
                <a:schemeClr val="accent5"/>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Deep-dive, drag and drop analysis for more complex questions. </a:t>
            </a:r>
            <a:endParaRPr sz="1800" b="0" i="0" u="none" strike="noStrike" cap="none">
              <a:solidFill>
                <a:schemeClr val="dk1"/>
              </a:solidFill>
              <a:latin typeface="Calibri"/>
              <a:ea typeface="Calibri"/>
              <a:cs typeface="Calibri"/>
              <a:sym typeface="Calibri"/>
            </a:endParaRPr>
          </a:p>
          <a:p>
            <a:pPr marL="457200" marR="0" lvl="0" indent="-342900" algn="l" rtl="0">
              <a:lnSpc>
                <a:spcPct val="150000"/>
              </a:lnSpc>
              <a:spcBef>
                <a:spcPts val="0"/>
              </a:spcBef>
              <a:spcAft>
                <a:spcPts val="0"/>
              </a:spcAft>
              <a:buClr>
                <a:schemeClr val="dk1"/>
              </a:buClr>
              <a:buSzPts val="1800"/>
              <a:buFont typeface="Merriweather Sans"/>
              <a:buChar char="&gt;"/>
            </a:pPr>
            <a:r>
              <a:rPr lang="en" sz="1800" b="0" i="0" u="none" strike="noStrike" cap="none">
                <a:solidFill>
                  <a:schemeClr val="dk1"/>
                </a:solidFill>
                <a:latin typeface="Calibri"/>
                <a:ea typeface="Calibri"/>
                <a:cs typeface="Calibri"/>
                <a:sym typeface="Calibri"/>
              </a:rPr>
              <a:t>Analyze/explore using Excel or Tableau Desktop</a:t>
            </a:r>
            <a:endParaRPr sz="1800" b="0" i="1"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accent5"/>
              </a:buClr>
              <a:buSzPts val="2400"/>
              <a:buFont typeface="Merriweather Sans"/>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480"/>
              </a:spcBef>
              <a:spcAft>
                <a:spcPts val="0"/>
              </a:spcAft>
              <a:buClr>
                <a:schemeClr val="accent5"/>
              </a:buClr>
              <a:buSzPts val="2400"/>
              <a:buFont typeface="Merriweather Sans"/>
              <a:buNone/>
            </a:pPr>
            <a:endParaRPr sz="2400" b="0" i="0" u="none" strike="noStrike" cap="none">
              <a:solidFill>
                <a:schemeClr val="dk1"/>
              </a:solidFill>
              <a:latin typeface="Calibri"/>
              <a:ea typeface="Calibri"/>
              <a:cs typeface="Calibri"/>
              <a:sym typeface="Calibri"/>
            </a:endParaRPr>
          </a:p>
        </p:txBody>
      </p:sp>
      <p:pic>
        <p:nvPicPr>
          <p:cNvPr id="927" name="Google Shape;927;p163"/>
          <p:cNvPicPr preferRelativeResize="0"/>
          <p:nvPr/>
        </p:nvPicPr>
        <p:blipFill rotWithShape="1">
          <a:blip r:embed="rId3">
            <a:alphaModFix/>
          </a:blip>
          <a:srcRect/>
          <a:stretch/>
        </p:blipFill>
        <p:spPr>
          <a:xfrm>
            <a:off x="6907275" y="586000"/>
            <a:ext cx="1948325" cy="13276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64"/>
          <p:cNvSpPr txBox="1">
            <a:spLocks noGrp="1"/>
          </p:cNvSpPr>
          <p:nvPr>
            <p:ph type="ctrTitle"/>
          </p:nvPr>
        </p:nvSpPr>
        <p:spPr>
          <a:xfrm>
            <a:off x="1143000" y="1122363"/>
            <a:ext cx="6858000" cy="23877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chemeClr val="lt1"/>
              </a:buClr>
              <a:buSzPts val="4500"/>
              <a:buFont typeface="Calibri"/>
              <a:buNone/>
            </a:pPr>
            <a:r>
              <a:rPr lang="en" sz="4500" b="0" i="0" u="none" strike="noStrike" cap="none">
                <a:solidFill>
                  <a:schemeClr val="lt1"/>
                </a:solidFill>
                <a:latin typeface="Calibri"/>
                <a:ea typeface="Calibri"/>
                <a:cs typeface="Calibri"/>
                <a:sym typeface="Calibri"/>
              </a:rPr>
              <a:t>Demo Time!</a:t>
            </a:r>
            <a:endParaRPr sz="4500" b="0"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6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750"/>
              <a:buFont typeface="Arial"/>
              <a:buNone/>
            </a:pPr>
            <a:r>
              <a:rPr lang="en" sz="3000" b="0" i="0" u="none" strike="noStrike" cap="none">
                <a:solidFill>
                  <a:srgbClr val="33006F"/>
                </a:solidFill>
                <a:latin typeface="Calibri"/>
                <a:ea typeface="Calibri"/>
                <a:cs typeface="Calibri"/>
                <a:sym typeface="Calibri"/>
              </a:rPr>
              <a:t>Looking Ahead</a:t>
            </a:r>
            <a:endParaRPr sz="3000" b="0" i="0" u="none" strike="noStrike" cap="none">
              <a:solidFill>
                <a:srgbClr val="33006F"/>
              </a:solidFill>
              <a:latin typeface="Calibri"/>
              <a:ea typeface="Calibri"/>
              <a:cs typeface="Calibri"/>
              <a:sym typeface="Calibri"/>
            </a:endParaRPr>
          </a:p>
        </p:txBody>
      </p:sp>
      <p:sp>
        <p:nvSpPr>
          <p:cNvPr id="938" name="Google Shape;938;p165"/>
          <p:cNvSpPr txBox="1">
            <a:spLocks noGrp="1"/>
          </p:cNvSpPr>
          <p:nvPr>
            <p:ph type="body" idx="2"/>
          </p:nvPr>
        </p:nvSpPr>
        <p:spPr>
          <a:xfrm>
            <a:off x="551525" y="1650725"/>
            <a:ext cx="8196300" cy="4917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0"/>
              </a:spcBef>
              <a:spcAft>
                <a:spcPts val="0"/>
              </a:spcAft>
              <a:buClr>
                <a:schemeClr val="dk1"/>
              </a:buClr>
              <a:buSzPts val="2400"/>
              <a:buFont typeface="Merriweather Sans"/>
              <a:buChar char="&gt;"/>
            </a:pPr>
            <a:r>
              <a:rPr lang="en" sz="2400" b="1" i="0" u="none" strike="noStrike" cap="none">
                <a:solidFill>
                  <a:schemeClr val="dk1"/>
                </a:solidFill>
                <a:latin typeface="Calibri"/>
                <a:ea typeface="Calibri"/>
                <a:cs typeface="Calibri"/>
                <a:sym typeface="Calibri"/>
              </a:rPr>
              <a:t>Further development of RADC Subject Areas:</a:t>
            </a:r>
            <a:endParaRPr sz="2400" b="1" i="0" u="none" strike="noStrike" cap="none">
              <a:solidFill>
                <a:schemeClr val="dk1"/>
              </a:solidFill>
              <a:latin typeface="Calibri"/>
              <a:ea typeface="Calibri"/>
              <a:cs typeface="Calibri"/>
              <a:sym typeface="Calibri"/>
            </a:endParaRPr>
          </a:p>
          <a:p>
            <a:pPr marL="914400" marR="0" lvl="1" indent="-355600" algn="l" rtl="0">
              <a:lnSpc>
                <a:spcPct val="90000"/>
              </a:lnSpc>
              <a:spcBef>
                <a:spcPts val="0"/>
              </a:spcBef>
              <a:spcAft>
                <a:spcPts val="0"/>
              </a:spcAft>
              <a:buClr>
                <a:schemeClr val="dk1"/>
              </a:buClr>
              <a:buSzPts val="2000"/>
              <a:buFont typeface="Arial"/>
              <a:buChar char="–"/>
            </a:pPr>
            <a:r>
              <a:rPr lang="en" sz="2000" b="0" i="0" u="none" strike="noStrike" cap="none">
                <a:solidFill>
                  <a:schemeClr val="dk1"/>
                </a:solidFill>
                <a:latin typeface="Open Sans"/>
                <a:ea typeface="Open Sans"/>
                <a:cs typeface="Open Sans"/>
                <a:sym typeface="Open Sans"/>
              </a:rPr>
              <a:t>Space</a:t>
            </a:r>
            <a:endParaRPr sz="2000" b="0" i="0" u="none" strike="noStrike" cap="none">
              <a:solidFill>
                <a:schemeClr val="dk1"/>
              </a:solidFill>
              <a:latin typeface="Open Sans"/>
              <a:ea typeface="Open Sans"/>
              <a:cs typeface="Open Sans"/>
              <a:sym typeface="Open Sans"/>
            </a:endParaRPr>
          </a:p>
          <a:p>
            <a:pPr marL="914400" marR="0" lvl="1" indent="-355600" algn="l" rtl="0">
              <a:lnSpc>
                <a:spcPct val="90000"/>
              </a:lnSpc>
              <a:spcBef>
                <a:spcPts val="0"/>
              </a:spcBef>
              <a:spcAft>
                <a:spcPts val="0"/>
              </a:spcAft>
              <a:buClr>
                <a:schemeClr val="dk1"/>
              </a:buClr>
              <a:buSzPts val="2000"/>
              <a:buFont typeface="Arial"/>
              <a:buChar char="–"/>
            </a:pPr>
            <a:r>
              <a:rPr lang="en" sz="2000" b="0" i="0" u="none" strike="noStrike" cap="none">
                <a:solidFill>
                  <a:schemeClr val="dk1"/>
                </a:solidFill>
                <a:latin typeface="Open Sans"/>
                <a:ea typeface="Open Sans"/>
                <a:cs typeface="Open Sans"/>
                <a:sym typeface="Open Sans"/>
              </a:rPr>
              <a:t>Finance</a:t>
            </a:r>
            <a:endParaRPr sz="2000" b="0" i="0" u="none" strike="noStrike" cap="none">
              <a:solidFill>
                <a:schemeClr val="dk1"/>
              </a:solidFill>
              <a:latin typeface="Open Sans"/>
              <a:ea typeface="Open Sans"/>
              <a:cs typeface="Open Sans"/>
              <a:sym typeface="Open Sans"/>
            </a:endParaRPr>
          </a:p>
          <a:p>
            <a:pPr marL="914400" marR="0" lvl="1" indent="-355600" algn="l" rtl="0">
              <a:lnSpc>
                <a:spcPct val="90000"/>
              </a:lnSpc>
              <a:spcBef>
                <a:spcPts val="0"/>
              </a:spcBef>
              <a:spcAft>
                <a:spcPts val="0"/>
              </a:spcAft>
              <a:buClr>
                <a:schemeClr val="dk1"/>
              </a:buClr>
              <a:buSzPts val="2000"/>
              <a:buFont typeface="Arial"/>
              <a:buChar char="–"/>
            </a:pPr>
            <a:r>
              <a:rPr lang="en" sz="2000" b="0" i="0" u="none" strike="noStrike" cap="none">
                <a:solidFill>
                  <a:schemeClr val="dk1"/>
                </a:solidFill>
                <a:latin typeface="Open Sans"/>
                <a:ea typeface="Open Sans"/>
                <a:cs typeface="Open Sans"/>
                <a:sym typeface="Open Sans"/>
              </a:rPr>
              <a:t>People</a:t>
            </a:r>
            <a:endParaRPr sz="2000" b="0" i="0" u="none" strike="noStrike" cap="none">
              <a:solidFill>
                <a:schemeClr val="dk1"/>
              </a:solidFill>
              <a:latin typeface="Open Sans"/>
              <a:ea typeface="Open Sans"/>
              <a:cs typeface="Open Sans"/>
              <a:sym typeface="Open Sans"/>
            </a:endParaRPr>
          </a:p>
          <a:p>
            <a:pPr marL="914400" marR="0" lvl="1" indent="-355600" algn="l" rtl="0">
              <a:lnSpc>
                <a:spcPct val="90000"/>
              </a:lnSpc>
              <a:spcBef>
                <a:spcPts val="0"/>
              </a:spcBef>
              <a:spcAft>
                <a:spcPts val="0"/>
              </a:spcAft>
              <a:buClr>
                <a:schemeClr val="dk1"/>
              </a:buClr>
              <a:buSzPts val="2000"/>
              <a:buFont typeface="Arial"/>
              <a:buChar char="–"/>
            </a:pPr>
            <a:r>
              <a:rPr lang="en" sz="2000" b="0" i="0" u="none" strike="noStrike" cap="none">
                <a:solidFill>
                  <a:schemeClr val="dk1"/>
                </a:solidFill>
                <a:latin typeface="Open Sans"/>
                <a:ea typeface="Open Sans"/>
                <a:cs typeface="Open Sans"/>
                <a:sym typeface="Open Sans"/>
              </a:rPr>
              <a:t>Compliance</a:t>
            </a:r>
            <a:endParaRPr sz="2000" b="0" i="0" u="none" strike="noStrike" cap="none">
              <a:solidFill>
                <a:schemeClr val="dk1"/>
              </a:solidFill>
              <a:latin typeface="Open Sans"/>
              <a:ea typeface="Open Sans"/>
              <a:cs typeface="Open Sans"/>
              <a:sym typeface="Open Sans"/>
            </a:endParaRPr>
          </a:p>
          <a:p>
            <a:pPr marL="914400" marR="0" lvl="1" indent="-355600" algn="l" rtl="0">
              <a:lnSpc>
                <a:spcPct val="90000"/>
              </a:lnSpc>
              <a:spcBef>
                <a:spcPts val="0"/>
              </a:spcBef>
              <a:spcAft>
                <a:spcPts val="0"/>
              </a:spcAft>
              <a:buClr>
                <a:schemeClr val="dk1"/>
              </a:buClr>
              <a:buSzPts val="2000"/>
              <a:buFont typeface="Arial"/>
              <a:buChar char="–"/>
            </a:pPr>
            <a:r>
              <a:rPr lang="en" sz="2000" b="0" i="0" u="none" strike="noStrike" cap="none">
                <a:solidFill>
                  <a:schemeClr val="dk1"/>
                </a:solidFill>
                <a:latin typeface="Open Sans"/>
                <a:ea typeface="Open Sans"/>
                <a:cs typeface="Open Sans"/>
                <a:sym typeface="Open Sans"/>
              </a:rPr>
              <a:t>Master data</a:t>
            </a:r>
            <a:endParaRPr sz="2000" b="0" i="0" u="none" strike="noStrike" cap="none">
              <a:solidFill>
                <a:schemeClr val="dk1"/>
              </a:solidFill>
              <a:latin typeface="Open Sans"/>
              <a:ea typeface="Open Sans"/>
              <a:cs typeface="Open Sans"/>
              <a:sym typeface="Open Sans"/>
            </a:endParaRPr>
          </a:p>
          <a:p>
            <a:pPr marL="457200" marR="0" lvl="0" indent="-381000" algn="l" rtl="0">
              <a:lnSpc>
                <a:spcPct val="90000"/>
              </a:lnSpc>
              <a:spcBef>
                <a:spcPts val="0"/>
              </a:spcBef>
              <a:spcAft>
                <a:spcPts val="0"/>
              </a:spcAft>
              <a:buClr>
                <a:schemeClr val="dk1"/>
              </a:buClr>
              <a:buSzPts val="2400"/>
              <a:buFont typeface="Merriweather Sans"/>
              <a:buChar char="&gt;"/>
            </a:pPr>
            <a:r>
              <a:rPr lang="en" sz="2400" b="1" i="0" u="none" strike="noStrike" cap="none">
                <a:solidFill>
                  <a:schemeClr val="dk1"/>
                </a:solidFill>
                <a:latin typeface="Calibri"/>
                <a:ea typeface="Calibri"/>
                <a:cs typeface="Calibri"/>
                <a:sym typeface="Calibri"/>
              </a:rPr>
              <a:t>Clear the backlog</a:t>
            </a:r>
            <a:endParaRPr sz="2400" b="1" i="0" u="none" strike="noStrike" cap="none">
              <a:solidFill>
                <a:schemeClr val="dk1"/>
              </a:solidFill>
              <a:latin typeface="Calibri"/>
              <a:ea typeface="Calibri"/>
              <a:cs typeface="Calibri"/>
              <a:sym typeface="Calibri"/>
            </a:endParaRPr>
          </a:p>
          <a:p>
            <a:pPr marL="914400" marR="0" lvl="1" indent="-355600" algn="l" rtl="0">
              <a:lnSpc>
                <a:spcPct val="90000"/>
              </a:lnSpc>
              <a:spcBef>
                <a:spcPts val="0"/>
              </a:spcBef>
              <a:spcAft>
                <a:spcPts val="0"/>
              </a:spcAft>
              <a:buClr>
                <a:schemeClr val="dk1"/>
              </a:buClr>
              <a:buSzPts val="2000"/>
              <a:buFont typeface="Arial"/>
              <a:buChar char="–"/>
            </a:pPr>
            <a:r>
              <a:rPr lang="en" sz="2000" b="0" i="0" u="none" strike="noStrike" cap="none">
                <a:solidFill>
                  <a:schemeClr val="dk1"/>
                </a:solidFill>
                <a:latin typeface="Open Sans"/>
                <a:ea typeface="Open Sans"/>
                <a:cs typeface="Open Sans"/>
                <a:sym typeface="Open Sans"/>
              </a:rPr>
              <a:t>Analysis and Insights</a:t>
            </a:r>
            <a:endParaRPr sz="2000" b="0" i="0" u="none" strike="noStrike" cap="none">
              <a:solidFill>
                <a:schemeClr val="dk1"/>
              </a:solidFill>
              <a:latin typeface="Open Sans"/>
              <a:ea typeface="Open Sans"/>
              <a:cs typeface="Open Sans"/>
              <a:sym typeface="Open Sans"/>
            </a:endParaRPr>
          </a:p>
          <a:p>
            <a:pPr marL="914400" marR="0" lvl="1" indent="-355600" algn="l" rtl="0">
              <a:lnSpc>
                <a:spcPct val="90000"/>
              </a:lnSpc>
              <a:spcBef>
                <a:spcPts val="0"/>
              </a:spcBef>
              <a:spcAft>
                <a:spcPts val="0"/>
              </a:spcAft>
              <a:buClr>
                <a:schemeClr val="dk1"/>
              </a:buClr>
              <a:buSzPts val="2000"/>
              <a:buFont typeface="Arial"/>
              <a:buChar char="–"/>
            </a:pPr>
            <a:r>
              <a:rPr lang="en" sz="2000" b="0" i="0" u="none" strike="noStrike" cap="none">
                <a:solidFill>
                  <a:schemeClr val="dk1"/>
                </a:solidFill>
                <a:latin typeface="Open Sans"/>
                <a:ea typeface="Open Sans"/>
                <a:cs typeface="Open Sans"/>
                <a:sym typeface="Open Sans"/>
              </a:rPr>
              <a:t>Know our business</a:t>
            </a:r>
            <a:endParaRPr sz="2000" b="0" i="0" u="none" strike="noStrike" cap="none">
              <a:solidFill>
                <a:schemeClr val="dk1"/>
              </a:solidFill>
              <a:latin typeface="Open Sans"/>
              <a:ea typeface="Open Sans"/>
              <a:cs typeface="Open Sans"/>
              <a:sym typeface="Open Sans"/>
            </a:endParaRPr>
          </a:p>
          <a:p>
            <a:pPr marL="914400" marR="0" lvl="1" indent="-355600" algn="l" rtl="0">
              <a:lnSpc>
                <a:spcPct val="90000"/>
              </a:lnSpc>
              <a:spcBef>
                <a:spcPts val="0"/>
              </a:spcBef>
              <a:spcAft>
                <a:spcPts val="0"/>
              </a:spcAft>
              <a:buClr>
                <a:schemeClr val="dk1"/>
              </a:buClr>
              <a:buSzPts val="2000"/>
              <a:buFont typeface="Arial"/>
              <a:buChar char="–"/>
            </a:pPr>
            <a:r>
              <a:rPr lang="en" sz="2000" b="0" i="0" u="none" strike="noStrike" cap="none">
                <a:solidFill>
                  <a:schemeClr val="dk1"/>
                </a:solidFill>
                <a:latin typeface="Open Sans"/>
                <a:ea typeface="Open Sans"/>
                <a:cs typeface="Open Sans"/>
                <a:sym typeface="Open Sans"/>
              </a:rPr>
              <a:t>Metrics &amp; KPIs</a:t>
            </a:r>
            <a:endParaRPr sz="2000" b="0" i="0" u="none" strike="noStrike" cap="none">
              <a:solidFill>
                <a:schemeClr val="dk1"/>
              </a:solidFill>
              <a:latin typeface="Open Sans"/>
              <a:ea typeface="Open Sans"/>
              <a:cs typeface="Open Sans"/>
              <a:sym typeface="Open Sans"/>
            </a:endParaRPr>
          </a:p>
          <a:p>
            <a:pPr marL="914400" marR="0" lvl="1" indent="-355600" algn="l" rtl="0">
              <a:lnSpc>
                <a:spcPct val="90000"/>
              </a:lnSpc>
              <a:spcBef>
                <a:spcPts val="0"/>
              </a:spcBef>
              <a:spcAft>
                <a:spcPts val="0"/>
              </a:spcAft>
              <a:buClr>
                <a:schemeClr val="dk1"/>
              </a:buClr>
              <a:buSzPts val="2000"/>
              <a:buFont typeface="Arial"/>
              <a:buChar char="–"/>
            </a:pPr>
            <a:r>
              <a:rPr lang="en" sz="2000" b="0" i="0" u="none" strike="noStrike" cap="none">
                <a:solidFill>
                  <a:schemeClr val="dk1"/>
                </a:solidFill>
                <a:latin typeface="Open Sans"/>
                <a:ea typeface="Open Sans"/>
                <a:cs typeface="Open Sans"/>
                <a:sym typeface="Open Sans"/>
              </a:rPr>
              <a:t>Forecasting</a:t>
            </a:r>
            <a:r>
              <a:rPr lang="en" sz="2000" b="1" i="0" u="none" strike="noStrike" cap="none">
                <a:solidFill>
                  <a:schemeClr val="dk1"/>
                </a:solidFill>
                <a:latin typeface="Open Sans"/>
                <a:ea typeface="Open Sans"/>
                <a:cs typeface="Open Sans"/>
                <a:sym typeface="Open Sans"/>
              </a:rPr>
              <a:t/>
            </a:r>
            <a:br>
              <a:rPr lang="en" sz="2000" b="1" i="0" u="none" strike="noStrike" cap="none">
                <a:solidFill>
                  <a:schemeClr val="dk1"/>
                </a:solidFill>
                <a:latin typeface="Open Sans"/>
                <a:ea typeface="Open Sans"/>
                <a:cs typeface="Open Sans"/>
                <a:sym typeface="Open Sans"/>
              </a:rPr>
            </a:br>
            <a:endParaRPr sz="20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6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750"/>
              <a:buFont typeface="Arial"/>
              <a:buNone/>
            </a:pPr>
            <a:r>
              <a:rPr lang="en" sz="3000" b="0" i="0" u="none" strike="noStrike" cap="none">
                <a:solidFill>
                  <a:srgbClr val="33006F"/>
                </a:solidFill>
                <a:latin typeface="Calibri"/>
                <a:ea typeface="Calibri"/>
                <a:cs typeface="Calibri"/>
                <a:sym typeface="Calibri"/>
              </a:rPr>
              <a:t>BI Portal: Training and Outreach</a:t>
            </a:r>
            <a:endParaRPr sz="3000" b="0" i="0" u="none" strike="noStrike" cap="none">
              <a:solidFill>
                <a:srgbClr val="33006F"/>
              </a:solidFill>
              <a:latin typeface="Calibri"/>
              <a:ea typeface="Calibri"/>
              <a:cs typeface="Calibri"/>
              <a:sym typeface="Calibri"/>
            </a:endParaRPr>
          </a:p>
        </p:txBody>
      </p:sp>
      <p:sp>
        <p:nvSpPr>
          <p:cNvPr id="944" name="Google Shape;944;p166"/>
          <p:cNvSpPr txBox="1">
            <a:spLocks noGrp="1"/>
          </p:cNvSpPr>
          <p:nvPr>
            <p:ph type="body" idx="2"/>
          </p:nvPr>
        </p:nvSpPr>
        <p:spPr>
          <a:xfrm>
            <a:off x="659300" y="1736725"/>
            <a:ext cx="8196300" cy="4668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accent5"/>
              </a:buClr>
              <a:buSzPts val="2400"/>
              <a:buFont typeface="Merriweather Sans"/>
              <a:buNone/>
            </a:pPr>
            <a:r>
              <a:rPr lang="en" sz="2400" b="0" i="0" u="none" strike="noStrike" cap="none">
                <a:solidFill>
                  <a:schemeClr val="dk1"/>
                </a:solidFill>
                <a:latin typeface="Calibri"/>
                <a:ea typeface="Calibri"/>
                <a:cs typeface="Calibri"/>
                <a:sym typeface="Calibri"/>
              </a:rPr>
              <a:t>Goals</a:t>
            </a: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Merriweather Sans"/>
              <a:buChar char="&gt;"/>
            </a:pPr>
            <a:r>
              <a:rPr lang="en" sz="2400" b="0" i="0" u="none" strike="noStrike" cap="none">
                <a:solidFill>
                  <a:schemeClr val="dk1"/>
                </a:solidFill>
                <a:latin typeface="Calibri"/>
                <a:ea typeface="Calibri"/>
                <a:cs typeface="Calibri"/>
                <a:sym typeface="Calibri"/>
              </a:rPr>
              <a:t>Provide awareness and education about research funding to enable a range of analytical capabilities using the university’s central source of valid data.</a:t>
            </a: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1000"/>
              </a:spcBef>
              <a:spcAft>
                <a:spcPts val="0"/>
              </a:spcAft>
              <a:buClr>
                <a:schemeClr val="dk1"/>
              </a:buClr>
              <a:buSzPts val="2400"/>
              <a:buFont typeface="Merriweather Sans"/>
              <a:buChar char="&gt;"/>
            </a:pPr>
            <a:r>
              <a:rPr lang="en" sz="2400" b="0" i="0" u="none" strike="noStrike" cap="none">
                <a:solidFill>
                  <a:schemeClr val="dk1"/>
                </a:solidFill>
                <a:latin typeface="Calibri"/>
                <a:ea typeface="Calibri"/>
                <a:cs typeface="Calibri"/>
                <a:sym typeface="Calibri"/>
              </a:rPr>
              <a:t>Reduce barriers for departments to use the Enterprise Data Warehouse. </a:t>
            </a:r>
            <a:endParaRPr sz="2400" b="0" i="0" u="none" strike="noStrike" cap="none">
              <a:solidFill>
                <a:schemeClr val="dk1"/>
              </a:solidFill>
              <a:highlight>
                <a:schemeClr val="lt2"/>
              </a:highlight>
              <a:latin typeface="Calibri"/>
              <a:ea typeface="Calibri"/>
              <a:cs typeface="Calibri"/>
              <a:sym typeface="Calibri"/>
            </a:endParaRPr>
          </a:p>
          <a:p>
            <a:pPr marL="457200" marR="0" lvl="0" indent="-381000" algn="l" rtl="0">
              <a:lnSpc>
                <a:spcPct val="115000"/>
              </a:lnSpc>
              <a:spcBef>
                <a:spcPts val="1000"/>
              </a:spcBef>
              <a:spcAft>
                <a:spcPts val="0"/>
              </a:spcAft>
              <a:buClr>
                <a:schemeClr val="dk1"/>
              </a:buClr>
              <a:buSzPts val="2400"/>
              <a:buFont typeface="Merriweather Sans"/>
              <a:buChar char="&gt;"/>
            </a:pPr>
            <a:r>
              <a:rPr lang="en" sz="2400" b="0" i="0" u="none" strike="noStrike" cap="none">
                <a:solidFill>
                  <a:schemeClr val="dk1"/>
                </a:solidFill>
                <a:highlight>
                  <a:schemeClr val="lt2"/>
                </a:highlight>
                <a:latin typeface="Calibri"/>
                <a:ea typeface="Calibri"/>
                <a:cs typeface="Calibri"/>
                <a:sym typeface="Calibri"/>
              </a:rPr>
              <a:t>Promote data-driven decision making.</a:t>
            </a:r>
            <a:endParaRPr sz="2400" b="0" i="0" u="none" strike="noStrike" cap="none">
              <a:solidFill>
                <a:schemeClr val="dk1"/>
              </a:solidFill>
              <a:highlight>
                <a:schemeClr val="lt2"/>
              </a:highlight>
              <a:latin typeface="Calibri"/>
              <a:ea typeface="Calibri"/>
              <a:cs typeface="Calibri"/>
              <a:sym typeface="Calibri"/>
            </a:endParaRPr>
          </a:p>
          <a:p>
            <a:pPr marL="457200" marR="0" lvl="0" indent="-381000" algn="l" rtl="0">
              <a:lnSpc>
                <a:spcPct val="115000"/>
              </a:lnSpc>
              <a:spcBef>
                <a:spcPts val="1000"/>
              </a:spcBef>
              <a:spcAft>
                <a:spcPts val="0"/>
              </a:spcAft>
              <a:buClr>
                <a:schemeClr val="dk1"/>
              </a:buClr>
              <a:buSzPts val="2400"/>
              <a:buFont typeface="Merriweather Sans"/>
              <a:buChar char="&gt;"/>
            </a:pPr>
            <a:r>
              <a:rPr lang="en" sz="2400" b="0" i="0" u="none" strike="noStrike" cap="none">
                <a:solidFill>
                  <a:schemeClr val="dk1"/>
                </a:solidFill>
                <a:highlight>
                  <a:schemeClr val="lt2"/>
                </a:highlight>
                <a:latin typeface="Calibri"/>
                <a:ea typeface="Calibri"/>
                <a:cs typeface="Calibri"/>
                <a:sym typeface="Calibri"/>
              </a:rPr>
              <a:t>Reduce the amount of systems in use with inaccurate or non-enterprise data. (“Single source of truth”.)</a:t>
            </a:r>
            <a:endParaRPr sz="2400" b="0" i="0" u="none" strike="noStrike" cap="none">
              <a:solidFill>
                <a:schemeClr val="dk1"/>
              </a:solidFill>
              <a:highlight>
                <a:schemeClr val="lt2"/>
              </a:highlight>
              <a:latin typeface="Calibri"/>
              <a:ea typeface="Calibri"/>
              <a:cs typeface="Calibri"/>
              <a:sym typeface="Calibri"/>
            </a:endParaRPr>
          </a:p>
          <a:p>
            <a:pPr marL="0" marR="0" lvl="0" indent="0" algn="l" rtl="0">
              <a:lnSpc>
                <a:spcPct val="115000"/>
              </a:lnSpc>
              <a:spcBef>
                <a:spcPts val="1000"/>
              </a:spcBef>
              <a:spcAft>
                <a:spcPts val="0"/>
              </a:spcAft>
              <a:buClr>
                <a:schemeClr val="accent5"/>
              </a:buClr>
              <a:buSzPts val="2400"/>
              <a:buFont typeface="Merriweather Sans"/>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15000"/>
              </a:lnSpc>
              <a:spcBef>
                <a:spcPts val="480"/>
              </a:spcBef>
              <a:spcAft>
                <a:spcPts val="0"/>
              </a:spcAft>
              <a:buClr>
                <a:schemeClr val="accent5"/>
              </a:buClr>
              <a:buSzPts val="2400"/>
              <a:buFont typeface="Merriweather Sans"/>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6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750"/>
              <a:buFont typeface="Arial"/>
              <a:buNone/>
            </a:pPr>
            <a:r>
              <a:rPr lang="en" sz="3000" b="0" i="0" u="none" strike="noStrike" cap="none">
                <a:solidFill>
                  <a:srgbClr val="33006F"/>
                </a:solidFill>
                <a:latin typeface="Calibri"/>
                <a:ea typeface="Calibri"/>
                <a:cs typeface="Calibri"/>
                <a:sym typeface="Calibri"/>
              </a:rPr>
              <a:t>BI Portal: Training and Outreach</a:t>
            </a:r>
            <a:endParaRPr sz="3000" b="0" i="0" u="none" strike="noStrike" cap="none">
              <a:solidFill>
                <a:srgbClr val="33006F"/>
              </a:solidFill>
              <a:latin typeface="Calibri"/>
              <a:ea typeface="Calibri"/>
              <a:cs typeface="Calibri"/>
              <a:sym typeface="Calibri"/>
            </a:endParaRPr>
          </a:p>
        </p:txBody>
      </p:sp>
      <p:graphicFrame>
        <p:nvGraphicFramePr>
          <p:cNvPr id="950" name="Google Shape;950;p167"/>
          <p:cNvGraphicFramePr/>
          <p:nvPr/>
        </p:nvGraphicFramePr>
        <p:xfrm>
          <a:off x="671750" y="1600200"/>
          <a:ext cx="3000000" cy="3000000"/>
        </p:xfrm>
        <a:graphic>
          <a:graphicData uri="http://schemas.openxmlformats.org/drawingml/2006/table">
            <a:tbl>
              <a:tblPr>
                <a:noFill/>
                <a:tableStyleId>{CA2E7A1C-9ABD-453A-87C0-F198D41845F9}</a:tableStyleId>
              </a:tblPr>
              <a:tblGrid>
                <a:gridCol w="4822875">
                  <a:extLst>
                    <a:ext uri="{9D8B030D-6E8A-4147-A177-3AD203B41FA5}">
                      <a16:colId xmlns:a16="http://schemas.microsoft.com/office/drawing/2014/main" val="20000"/>
                    </a:ext>
                  </a:extLst>
                </a:gridCol>
                <a:gridCol w="2416125">
                  <a:extLst>
                    <a:ext uri="{9D8B030D-6E8A-4147-A177-3AD203B41FA5}">
                      <a16:colId xmlns:a16="http://schemas.microsoft.com/office/drawing/2014/main" val="20001"/>
                    </a:ext>
                  </a:extLst>
                </a:gridCol>
              </a:tblGrid>
              <a:tr h="381000">
                <a:tc gridSpan="2">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chemeClr val="dk1"/>
                          </a:solidFill>
                        </a:rPr>
                        <a:t>Activities</a:t>
                      </a:r>
                      <a:endParaRPr sz="1500" b="1" u="none" strike="noStrike" cap="none">
                        <a:solidFill>
                          <a:schemeClr val="dk1"/>
                        </a:solidFill>
                      </a:endParaRPr>
                    </a:p>
                  </a:txBody>
                  <a:tcPr marL="91425" marR="91425" marT="91425" marB="91425">
                    <a:solidFill>
                      <a:srgbClr val="CCCCCC"/>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New RAD courses available now! Additional sessions will be added. Refer to CORE schedule for updates.</a:t>
                      </a:r>
                      <a:endParaRPr sz="15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Throughout 2018 and 2019 Academic Year</a:t>
                      </a:r>
                      <a:endParaRPr sz="1500" u="none" strike="noStrike" cap="none">
                        <a:solidFill>
                          <a:schemeClr val="dk1"/>
                        </a:solidFill>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ORIS 110: Intro to Research Administration Data</a:t>
                      </a:r>
                      <a:endParaRPr sz="15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9/27/18 (</a:t>
                      </a:r>
                      <a:r>
                        <a:rPr lang="en" sz="1500" u="sng" strike="noStrike" cap="none">
                          <a:solidFill>
                            <a:schemeClr val="hlink"/>
                          </a:solidFill>
                          <a:hlinkClick r:id="rId3"/>
                        </a:rPr>
                        <a:t>Waitlist</a:t>
                      </a:r>
                      <a:r>
                        <a:rPr lang="en" sz="1500" u="none" strike="noStrike" cap="none">
                          <a:solidFill>
                            <a:schemeClr val="dk1"/>
                          </a:solidFill>
                        </a:rPr>
                        <a:t>)</a:t>
                      </a:r>
                      <a:endParaRPr sz="1500" u="none" strike="noStrike" cap="none">
                        <a:solidFill>
                          <a:schemeClr val="dk1"/>
                        </a:solidFill>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ORIS 210: Research Administration Cube</a:t>
                      </a:r>
                      <a:endParaRPr sz="15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10/4/18 (</a:t>
                      </a:r>
                      <a:r>
                        <a:rPr lang="en" sz="1500" u="sng" strike="noStrike" cap="none">
                          <a:solidFill>
                            <a:schemeClr val="hlink"/>
                          </a:solidFill>
                          <a:hlinkClick r:id="rId4"/>
                        </a:rPr>
                        <a:t>Waitlist</a:t>
                      </a:r>
                      <a:r>
                        <a:rPr lang="en" sz="1500" u="none" strike="noStrike" cap="none">
                          <a:solidFill>
                            <a:schemeClr val="dk1"/>
                          </a:solidFill>
                        </a:rPr>
                        <a:t>)</a:t>
                      </a:r>
                      <a:endParaRPr sz="1500" u="none" strike="noStrike" cap="none">
                        <a:solidFill>
                          <a:schemeClr val="dk1"/>
                        </a:solidFill>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solidFill>
                            <a:schemeClr val="dk1"/>
                          </a:solidFill>
                        </a:rPr>
                        <a:t>Departmental engagements - email us to schedule!</a:t>
                      </a:r>
                      <a:endParaRPr sz="1500" b="1"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solidFill>
                            <a:schemeClr val="dk1"/>
                          </a:solidFill>
                        </a:rPr>
                        <a:t>Fall 2018 &amp; beyond</a:t>
                      </a:r>
                      <a:endParaRPr sz="1500" b="1" u="none" strike="noStrike" cap="none">
                        <a:solidFill>
                          <a:schemeClr val="dk1"/>
                        </a:solidFill>
                      </a:endParaRPr>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951" name="Google Shape;951;p167"/>
          <p:cNvGraphicFramePr/>
          <p:nvPr/>
        </p:nvGraphicFramePr>
        <p:xfrm>
          <a:off x="671750" y="3977850"/>
          <a:ext cx="3000000" cy="3000000"/>
        </p:xfrm>
        <a:graphic>
          <a:graphicData uri="http://schemas.openxmlformats.org/drawingml/2006/table">
            <a:tbl>
              <a:tblPr>
                <a:noFill/>
                <a:tableStyleId>{CA2E7A1C-9ABD-453A-87C0-F198D41845F9}</a:tableStyleId>
              </a:tblPr>
              <a:tblGrid>
                <a:gridCol w="2108500">
                  <a:extLst>
                    <a:ext uri="{9D8B030D-6E8A-4147-A177-3AD203B41FA5}">
                      <a16:colId xmlns:a16="http://schemas.microsoft.com/office/drawing/2014/main" val="20000"/>
                    </a:ext>
                  </a:extLst>
                </a:gridCol>
                <a:gridCol w="5130500">
                  <a:extLst>
                    <a:ext uri="{9D8B030D-6E8A-4147-A177-3AD203B41FA5}">
                      <a16:colId xmlns:a16="http://schemas.microsoft.com/office/drawing/2014/main" val="20001"/>
                    </a:ext>
                  </a:extLst>
                </a:gridCol>
              </a:tblGrid>
              <a:tr h="376225">
                <a:tc gridSpan="2">
                  <a:txBody>
                    <a:bodyPr/>
                    <a:lstStyle/>
                    <a:p>
                      <a:pPr marL="0" marR="0" lvl="0" indent="0" algn="ctr" rtl="0">
                        <a:lnSpc>
                          <a:spcPct val="100000"/>
                        </a:lnSpc>
                        <a:spcBef>
                          <a:spcPts val="0"/>
                        </a:spcBef>
                        <a:spcAft>
                          <a:spcPts val="0"/>
                        </a:spcAft>
                        <a:buClr>
                          <a:srgbClr val="000000"/>
                        </a:buClr>
                        <a:buSzPts val="1500"/>
                        <a:buFont typeface="Arial"/>
                        <a:buNone/>
                      </a:pPr>
                      <a:r>
                        <a:rPr lang="en" sz="1500" b="1" u="none" strike="noStrike" cap="none">
                          <a:solidFill>
                            <a:schemeClr val="dk1"/>
                          </a:solidFill>
                        </a:rPr>
                        <a:t>Resources</a:t>
                      </a:r>
                      <a:endParaRPr sz="1500" b="1" u="none" strike="noStrike" cap="none">
                        <a:solidFill>
                          <a:schemeClr val="dk1"/>
                        </a:solidFill>
                      </a:endParaRPr>
                    </a:p>
                  </a:txBody>
                  <a:tcPr marL="91425" marR="91425" marT="91425" marB="91425">
                    <a:solidFill>
                      <a:srgbClr val="CCCCCC"/>
                    </a:solidFill>
                  </a:tcPr>
                </a:tc>
                <a:tc hMerge="1">
                  <a:txBody>
                    <a:bodyPr/>
                    <a:lstStyle/>
                    <a:p>
                      <a:endParaRPr lang="en-US"/>
                    </a:p>
                  </a:txBody>
                  <a:tcPr/>
                </a:tc>
                <a:extLst>
                  <a:ext uri="{0D108BD9-81ED-4DB2-BD59-A6C34878D82A}">
                    <a16:rowId xmlns:a16="http://schemas.microsoft.com/office/drawing/2014/main" val="10000"/>
                  </a:ext>
                </a:extLst>
              </a:tr>
              <a:tr h="376225">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BI Portal</a:t>
                      </a:r>
                      <a:endParaRPr sz="15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 sz="1500" u="sng" strike="noStrike" cap="none">
                          <a:solidFill>
                            <a:schemeClr val="hlink"/>
                          </a:solidFill>
                          <a:hlinkClick r:id="rId5"/>
                        </a:rPr>
                        <a:t>http://itconnect.uw.edu/work/data/use-data/bi-portal/</a:t>
                      </a:r>
                      <a:endParaRPr sz="1500" u="none" strike="noStrike" cap="none">
                        <a:solidFill>
                          <a:schemeClr val="dk1"/>
                        </a:solidFill>
                      </a:endParaRPr>
                    </a:p>
                  </a:txBody>
                  <a:tcPr marL="91425" marR="91425" marT="91425" marB="91425"/>
                </a:tc>
                <a:extLst>
                  <a:ext uri="{0D108BD9-81ED-4DB2-BD59-A6C34878D82A}">
                    <a16:rowId xmlns:a16="http://schemas.microsoft.com/office/drawing/2014/main" val="10001"/>
                  </a:ext>
                </a:extLst>
              </a:tr>
              <a:tr h="376225">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UW Profiles</a:t>
                      </a:r>
                      <a:endParaRPr sz="15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 sz="1500" u="sng" strike="noStrike" cap="none">
                          <a:solidFill>
                            <a:schemeClr val="hlink"/>
                          </a:solidFill>
                          <a:hlinkClick r:id="rId6"/>
                        </a:rPr>
                        <a:t>https://uwprofiles.uw.edu/</a:t>
                      </a:r>
                      <a:endParaRPr sz="1500" u="none" strike="noStrike" cap="none">
                        <a:solidFill>
                          <a:schemeClr val="dk1"/>
                        </a:solidFill>
                      </a:endParaRPr>
                    </a:p>
                  </a:txBody>
                  <a:tcPr marL="91425" marR="91425" marT="91425" marB="91425"/>
                </a:tc>
                <a:extLst>
                  <a:ext uri="{0D108BD9-81ED-4DB2-BD59-A6C34878D82A}">
                    <a16:rowId xmlns:a16="http://schemas.microsoft.com/office/drawing/2014/main" val="10002"/>
                  </a:ext>
                </a:extLst>
              </a:tr>
              <a:tr h="376225">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Grantrpt@uw.edu</a:t>
                      </a:r>
                      <a:endParaRPr sz="15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Ad-hoc requests: analysis, reports, &amp; support</a:t>
                      </a:r>
                      <a:endParaRPr sz="1500" u="none" strike="noStrike" cap="none">
                        <a:solidFill>
                          <a:schemeClr val="dk1"/>
                        </a:solidFill>
                      </a:endParaRPr>
                    </a:p>
                  </a:txBody>
                  <a:tcPr marL="91425" marR="91425" marT="91425" marB="91425"/>
                </a:tc>
                <a:extLst>
                  <a:ext uri="{0D108BD9-81ED-4DB2-BD59-A6C34878D82A}">
                    <a16:rowId xmlns:a16="http://schemas.microsoft.com/office/drawing/2014/main" val="10003"/>
                  </a:ext>
                </a:extLst>
              </a:tr>
              <a:tr h="376225">
                <a:tc>
                  <a:txBody>
                    <a:bodyPr/>
                    <a:lstStyle/>
                    <a:p>
                      <a:pPr marL="0" marR="0" lvl="0" indent="0" algn="l" rtl="0">
                        <a:lnSpc>
                          <a:spcPct val="100000"/>
                        </a:lnSpc>
                        <a:spcBef>
                          <a:spcPts val="0"/>
                        </a:spcBef>
                        <a:spcAft>
                          <a:spcPts val="0"/>
                        </a:spcAft>
                        <a:buClr>
                          <a:srgbClr val="000000"/>
                        </a:buClr>
                        <a:buSzPts val="1500"/>
                        <a:buFont typeface="Arial"/>
                        <a:buNone/>
                      </a:pPr>
                      <a:r>
                        <a:rPr lang="en" sz="1500" u="sng" strike="noStrike" cap="none">
                          <a:solidFill>
                            <a:schemeClr val="hlink"/>
                          </a:solidFill>
                          <a:hlinkClick r:id="rId7"/>
                        </a:rPr>
                        <a:t>Website</a:t>
                      </a:r>
                      <a:endParaRPr sz="15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Information and access to tools</a:t>
                      </a:r>
                      <a:endParaRPr sz="1500" u="none" strike="noStrike" cap="none">
                        <a:solidFill>
                          <a:schemeClr val="dk1"/>
                        </a:solidFill>
                      </a:endParaRPr>
                    </a:p>
                  </a:txBody>
                  <a:tcPr marL="91425" marR="91425" marT="91425" marB="91425"/>
                </a:tc>
                <a:extLst>
                  <a:ext uri="{0D108BD9-81ED-4DB2-BD59-A6C34878D82A}">
                    <a16:rowId xmlns:a16="http://schemas.microsoft.com/office/drawing/2014/main" val="10004"/>
                  </a:ext>
                </a:extLst>
              </a:tr>
              <a:tr h="376225">
                <a:tc>
                  <a:txBody>
                    <a:bodyPr/>
                    <a:lstStyle/>
                    <a:p>
                      <a:pPr marL="0" marR="0" lvl="0" indent="0" algn="l" rtl="0">
                        <a:lnSpc>
                          <a:spcPct val="100000"/>
                        </a:lnSpc>
                        <a:spcBef>
                          <a:spcPts val="0"/>
                        </a:spcBef>
                        <a:spcAft>
                          <a:spcPts val="0"/>
                        </a:spcAft>
                        <a:buClr>
                          <a:srgbClr val="000000"/>
                        </a:buClr>
                        <a:buSzPts val="1500"/>
                        <a:buFont typeface="Arial"/>
                        <a:buNone/>
                      </a:pPr>
                      <a:r>
                        <a:rPr lang="en" sz="1500" u="sng" strike="noStrike" cap="none">
                          <a:solidFill>
                            <a:schemeClr val="hlink"/>
                          </a:solidFill>
                          <a:hlinkClick r:id="rId8"/>
                        </a:rPr>
                        <a:t>Factsheet</a:t>
                      </a:r>
                      <a:endParaRPr sz="15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chemeClr val="dk1"/>
                          </a:solidFill>
                        </a:rPr>
                        <a:t>Download and share the factsheet with your colleagues</a:t>
                      </a:r>
                      <a:endParaRPr sz="1500" u="none" strike="noStrike" cap="none">
                        <a:solidFill>
                          <a:schemeClr val="dk1"/>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68"/>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33006F"/>
              </a:buClr>
              <a:buSzPts val="750"/>
              <a:buFont typeface="Arial"/>
              <a:buNone/>
            </a:pPr>
            <a:r>
              <a:rPr lang="en" sz="3000" b="0" i="0" u="none" strike="noStrike" cap="none">
                <a:solidFill>
                  <a:schemeClr val="dk1"/>
                </a:solidFill>
                <a:latin typeface="Calibri"/>
                <a:ea typeface="Calibri"/>
                <a:cs typeface="Calibri"/>
                <a:sym typeface="Calibri"/>
              </a:rPr>
              <a:t>Thank you!</a:t>
            </a:r>
            <a:endParaRPr sz="14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33006F"/>
              </a:buClr>
              <a:buSzPts val="350"/>
              <a:buFont typeface="Arial"/>
              <a:buNone/>
            </a:pPr>
            <a:endParaRPr sz="1400" b="0" i="0" u="none" strike="noStrike" cap="none">
              <a:solidFill>
                <a:srgbClr val="000000"/>
              </a:solidFill>
              <a:latin typeface="Calibri"/>
              <a:ea typeface="Calibri"/>
              <a:cs typeface="Calibri"/>
              <a:sym typeface="Calibri"/>
            </a:endParaRPr>
          </a:p>
        </p:txBody>
      </p:sp>
      <p:sp>
        <p:nvSpPr>
          <p:cNvPr id="957" name="Google Shape;957;p168"/>
          <p:cNvSpPr txBox="1">
            <a:spLocks noGrp="1"/>
          </p:cNvSpPr>
          <p:nvPr>
            <p:ph type="body" idx="2"/>
          </p:nvPr>
        </p:nvSpPr>
        <p:spPr>
          <a:xfrm>
            <a:off x="659304" y="1736725"/>
            <a:ext cx="81963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38000"/>
              </a:lnSpc>
              <a:spcBef>
                <a:spcPts val="0"/>
              </a:spcBef>
              <a:spcAft>
                <a:spcPts val="0"/>
              </a:spcAft>
              <a:buClr>
                <a:srgbClr val="727272"/>
              </a:buClr>
              <a:buSzPts val="600"/>
              <a:buFont typeface="Merriweather Sans"/>
              <a:buNone/>
            </a:pPr>
            <a:r>
              <a:rPr lang="en" sz="2400" b="0" i="0" u="none" strike="noStrike" cap="none">
                <a:solidFill>
                  <a:schemeClr val="dk1"/>
                </a:solidFill>
                <a:latin typeface="Calibri"/>
                <a:ea typeface="Calibri"/>
                <a:cs typeface="Calibri"/>
                <a:sym typeface="Calibri"/>
              </a:rPr>
              <a:t>More information/assistance:</a:t>
            </a:r>
            <a:endParaRPr sz="1400" b="0" i="0" u="none" strike="noStrike" cap="none">
              <a:solidFill>
                <a:schemeClr val="dk1"/>
              </a:solidFill>
              <a:latin typeface="Calibri"/>
              <a:ea typeface="Calibri"/>
              <a:cs typeface="Calibri"/>
              <a:sym typeface="Calibri"/>
            </a:endParaRPr>
          </a:p>
          <a:p>
            <a:pPr marL="457200" marR="0" lvl="0" indent="-342900" algn="l" rtl="0">
              <a:lnSpc>
                <a:spcPct val="138000"/>
              </a:lnSpc>
              <a:spcBef>
                <a:spcPts val="0"/>
              </a:spcBef>
              <a:spcAft>
                <a:spcPts val="0"/>
              </a:spcAft>
              <a:buClr>
                <a:schemeClr val="dk1"/>
              </a:buClr>
              <a:buSzPts val="1800"/>
              <a:buFont typeface="Open Sans"/>
              <a:buChar char="&gt;"/>
            </a:pPr>
            <a:r>
              <a:rPr lang="en" sz="1800" b="0" i="0" u="none" strike="noStrike" cap="none">
                <a:solidFill>
                  <a:schemeClr val="dk1"/>
                </a:solidFill>
                <a:latin typeface="Calibri"/>
                <a:ea typeface="Calibri"/>
                <a:cs typeface="Calibri"/>
                <a:sym typeface="Calibri"/>
              </a:rPr>
              <a:t>email: grantrpt@uw.edu</a:t>
            </a:r>
            <a:endParaRPr sz="1400" b="0" i="0" u="none" strike="noStrike" cap="none">
              <a:solidFill>
                <a:schemeClr val="dk1"/>
              </a:solidFill>
              <a:latin typeface="Calibri"/>
              <a:ea typeface="Calibri"/>
              <a:cs typeface="Calibri"/>
              <a:sym typeface="Calibri"/>
            </a:endParaRPr>
          </a:p>
          <a:p>
            <a:pPr marL="457200" marR="0" lvl="0" indent="-342900" algn="l" rtl="0">
              <a:lnSpc>
                <a:spcPct val="138000"/>
              </a:lnSpc>
              <a:spcBef>
                <a:spcPts val="0"/>
              </a:spcBef>
              <a:spcAft>
                <a:spcPts val="0"/>
              </a:spcAft>
              <a:buClr>
                <a:schemeClr val="dk1"/>
              </a:buClr>
              <a:buSzPts val="1800"/>
              <a:buFont typeface="Open Sans"/>
              <a:buChar char="&gt;"/>
            </a:pPr>
            <a:r>
              <a:rPr lang="en" sz="1800" b="0" i="0" u="sng" strike="noStrike" cap="none">
                <a:solidFill>
                  <a:schemeClr val="hlink"/>
                </a:solidFill>
                <a:latin typeface="Calibri"/>
                <a:ea typeface="Calibri"/>
                <a:cs typeface="Calibri"/>
                <a:sym typeface="Calibri"/>
                <a:hlinkClick r:id="rId3"/>
              </a:rPr>
              <a:t>http://uw.edu/research/tools/research-administration-data-rad/</a:t>
            </a:r>
            <a:endParaRPr sz="1800" b="0" i="0" u="sng" strike="noStrike" cap="none">
              <a:solidFill>
                <a:schemeClr val="hlink"/>
              </a:solidFill>
              <a:latin typeface="Calibri"/>
              <a:ea typeface="Calibri"/>
              <a:cs typeface="Calibri"/>
              <a:sym typeface="Calibri"/>
              <a:hlinkClick r:id="rId4"/>
            </a:endParaRPr>
          </a:p>
          <a:p>
            <a:pPr marL="0" marR="0" lvl="0" indent="0" algn="l" rtl="0">
              <a:lnSpc>
                <a:spcPct val="138000"/>
              </a:lnSpc>
              <a:spcBef>
                <a:spcPts val="0"/>
              </a:spcBef>
              <a:spcAft>
                <a:spcPts val="0"/>
              </a:spcAft>
              <a:buClr>
                <a:srgbClr val="727272"/>
              </a:buClr>
              <a:buSzPts val="1800"/>
              <a:buFont typeface="Merriweather Sans"/>
              <a:buNone/>
            </a:pPr>
            <a:endParaRPr sz="1800" b="0" i="0" u="none" strike="noStrike" cap="none">
              <a:solidFill>
                <a:schemeClr val="dk1"/>
              </a:solidFill>
              <a:latin typeface="Calibri"/>
              <a:ea typeface="Calibri"/>
              <a:cs typeface="Calibri"/>
              <a:sym typeface="Calibri"/>
            </a:endParaRPr>
          </a:p>
          <a:p>
            <a:pPr marL="0" marR="0" lvl="0" indent="0" algn="l" rtl="0">
              <a:lnSpc>
                <a:spcPct val="138000"/>
              </a:lnSpc>
              <a:spcBef>
                <a:spcPts val="0"/>
              </a:spcBef>
              <a:spcAft>
                <a:spcPts val="0"/>
              </a:spcAft>
              <a:buClr>
                <a:srgbClr val="727272"/>
              </a:buClr>
              <a:buSzPts val="1800"/>
              <a:buFont typeface="Merriweather Sans"/>
              <a:buNone/>
            </a:pPr>
            <a:r>
              <a:rPr lang="en" sz="1800" b="0" i="0" u="none" strike="noStrike" cap="none">
                <a:solidFill>
                  <a:schemeClr val="dk1"/>
                </a:solidFill>
                <a:latin typeface="Calibri"/>
                <a:ea typeface="Calibri"/>
                <a:cs typeface="Calibri"/>
                <a:sym typeface="Calibri"/>
              </a:rPr>
              <a:t>Materials available to take with you</a:t>
            </a:r>
            <a:endParaRPr sz="1400" b="0" i="0" u="none" strike="noStrike" cap="none">
              <a:solidFill>
                <a:schemeClr val="dk1"/>
              </a:solidFill>
              <a:latin typeface="Calibri"/>
              <a:ea typeface="Calibri"/>
              <a:cs typeface="Calibri"/>
              <a:sym typeface="Calibri"/>
            </a:endParaRPr>
          </a:p>
          <a:p>
            <a:pPr marL="0" marR="0" lvl="0" indent="0" algn="l" rtl="0">
              <a:lnSpc>
                <a:spcPct val="138000"/>
              </a:lnSpc>
              <a:spcBef>
                <a:spcPts val="0"/>
              </a:spcBef>
              <a:spcAft>
                <a:spcPts val="0"/>
              </a:spcAft>
              <a:buClr>
                <a:srgbClr val="727272"/>
              </a:buClr>
              <a:buSzPts val="1800"/>
              <a:buFont typeface="Merriweather Sans"/>
              <a:buNone/>
            </a:pPr>
            <a:endParaRPr sz="1800" b="0" i="0" u="none" strike="noStrike" cap="none">
              <a:solidFill>
                <a:schemeClr val="dk1"/>
              </a:solidFill>
              <a:latin typeface="Calibri"/>
              <a:ea typeface="Calibri"/>
              <a:cs typeface="Calibri"/>
              <a:sym typeface="Calibri"/>
            </a:endParaRPr>
          </a:p>
          <a:p>
            <a:pPr marL="457200" marR="0" lvl="0" indent="-381000" algn="l" rtl="0">
              <a:lnSpc>
                <a:spcPct val="138000"/>
              </a:lnSpc>
              <a:spcBef>
                <a:spcPts val="0"/>
              </a:spcBef>
              <a:spcAft>
                <a:spcPts val="0"/>
              </a:spcAft>
              <a:buClr>
                <a:schemeClr val="dk1"/>
              </a:buClr>
              <a:buSzPts val="2400"/>
              <a:buFont typeface="Merriweather Sans"/>
              <a:buNone/>
            </a:pPr>
            <a:endParaRPr sz="1400" b="0" i="0" u="none" strike="noStrike" cap="none">
              <a:solidFill>
                <a:schemeClr val="dk1"/>
              </a:solidFill>
              <a:latin typeface="Calibri"/>
              <a:ea typeface="Calibri"/>
              <a:cs typeface="Calibri"/>
              <a:sym typeface="Calibri"/>
            </a:endParaRPr>
          </a:p>
          <a:p>
            <a:pPr marL="0" marR="0" lvl="0" indent="0" algn="l" rtl="0">
              <a:lnSpc>
                <a:spcPct val="138000"/>
              </a:lnSpc>
              <a:spcBef>
                <a:spcPts val="0"/>
              </a:spcBef>
              <a:spcAft>
                <a:spcPts val="0"/>
              </a:spcAft>
              <a:buClr>
                <a:srgbClr val="727272"/>
              </a:buClr>
              <a:buSzPts val="350"/>
              <a:buFont typeface="Merriweather Sans"/>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727272"/>
              </a:buClr>
              <a:buSzPts val="350"/>
              <a:buFont typeface="Merriweather Sans"/>
              <a:buNone/>
            </a:pPr>
            <a:endParaRPr sz="1400" b="0" i="0" u="none" strike="noStrike" cap="none">
              <a:solidFill>
                <a:schemeClr val="dk1"/>
              </a:solidFill>
              <a:latin typeface="Calibri"/>
              <a:ea typeface="Calibri"/>
              <a:cs typeface="Calibri"/>
              <a:sym typeface="Calibri"/>
            </a:endParaRPr>
          </a:p>
        </p:txBody>
      </p:sp>
      <p:pic>
        <p:nvPicPr>
          <p:cNvPr id="958" name="Google Shape;958;p168" descr="facts-thumbnail_Page_1.jpg"/>
          <p:cNvPicPr preferRelativeResize="0"/>
          <p:nvPr/>
        </p:nvPicPr>
        <p:blipFill rotWithShape="1">
          <a:blip r:embed="rId5">
            <a:alphaModFix/>
          </a:blip>
          <a:srcRect/>
          <a:stretch/>
        </p:blipFill>
        <p:spPr>
          <a:xfrm rot="-322499">
            <a:off x="4445140" y="3145842"/>
            <a:ext cx="2318424" cy="3000325"/>
          </a:xfrm>
          <a:prstGeom prst="rect">
            <a:avLst/>
          </a:prstGeom>
          <a:noFill/>
          <a:ln>
            <a:noFill/>
          </a:ln>
        </p:spPr>
      </p:pic>
      <p:sp>
        <p:nvSpPr>
          <p:cNvPr id="959" name="Google Shape;959;p168"/>
          <p:cNvSpPr txBox="1"/>
          <p:nvPr/>
        </p:nvSpPr>
        <p:spPr>
          <a:xfrm>
            <a:off x="759775" y="3884650"/>
            <a:ext cx="2382300" cy="27114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TIP</a:t>
            </a:r>
            <a:r>
              <a:rPr lang="en" sz="1400" b="0" i="0" u="none" strike="noStrike" cap="none">
                <a:solidFill>
                  <a:schemeClr val="dk1"/>
                </a:solidFill>
                <a:latin typeface="Arial"/>
                <a:ea typeface="Arial"/>
                <a:cs typeface="Arial"/>
                <a:sym typeface="Arial"/>
              </a:rPr>
              <a:t>: Get access to EDW to explore and use BI Portal!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http://itconnect.uw.edu/work/data/use-data/get-access/request-access/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Deans, Chairs and Administrators can all benefit from using the data within BI Portal.</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3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190500" algn="l" rtl="0">
              <a:spcBef>
                <a:spcPts val="600"/>
              </a:spcBef>
              <a:spcAft>
                <a:spcPts val="0"/>
              </a:spcAft>
              <a:buNone/>
            </a:pPr>
            <a:r>
              <a:rPr lang="en"/>
              <a:t>Interpretation</a:t>
            </a:r>
            <a:endParaRPr strike="sngStrike"/>
          </a:p>
        </p:txBody>
      </p:sp>
      <p:sp>
        <p:nvSpPr>
          <p:cNvPr id="734" name="Google Shape;734;p133"/>
          <p:cNvSpPr txBox="1">
            <a:spLocks noGrp="1"/>
          </p:cNvSpPr>
          <p:nvPr>
            <p:ph type="body" idx="2"/>
          </p:nvPr>
        </p:nvSpPr>
        <p:spPr>
          <a:xfrm>
            <a:off x="556925" y="1563575"/>
            <a:ext cx="8196300" cy="4171500"/>
          </a:xfrm>
          <a:prstGeom prst="rect">
            <a:avLst/>
          </a:prstGeom>
        </p:spPr>
        <p:txBody>
          <a:bodyPr spcFirstLastPara="1" wrap="square" lIns="91425" tIns="91425" rIns="91425" bIns="91425" anchor="t" anchorCtr="0">
            <a:noAutofit/>
          </a:bodyPr>
          <a:lstStyle/>
          <a:p>
            <a:pPr marL="342900" lvl="0" indent="-38100" algn="l" rtl="0">
              <a:spcBef>
                <a:spcPts val="480"/>
              </a:spcBef>
              <a:spcAft>
                <a:spcPts val="0"/>
              </a:spcAft>
              <a:buNone/>
            </a:pPr>
            <a:r>
              <a:rPr lang="en"/>
              <a:t>As of the </a:t>
            </a:r>
            <a:r>
              <a:rPr lang="en" u="sng">
                <a:solidFill>
                  <a:schemeClr val="hlink"/>
                </a:solidFill>
                <a:hlinkClick r:id="rId3"/>
              </a:rPr>
              <a:t>2017 version of the PAPPG</a:t>
            </a:r>
            <a:r>
              <a:rPr lang="en"/>
              <a:t>, NSF clarified it is the organization’s responsibility to define and consistently apply the term “year”.</a:t>
            </a:r>
            <a:endParaRPr/>
          </a:p>
          <a:p>
            <a:pPr marL="342900" lvl="0" indent="-38100" algn="l" rtl="0">
              <a:spcBef>
                <a:spcPts val="480"/>
              </a:spcBef>
              <a:spcAft>
                <a:spcPts val="0"/>
              </a:spcAft>
              <a:buNone/>
            </a:pPr>
            <a:endParaRPr/>
          </a:p>
          <a:p>
            <a:pPr marL="342900" lvl="0" indent="-38100" algn="l" rtl="0">
              <a:spcBef>
                <a:spcPts val="480"/>
              </a:spcBef>
              <a:spcAft>
                <a:spcPts val="0"/>
              </a:spcAft>
              <a:buNone/>
            </a:pPr>
            <a:r>
              <a:rPr lang="en"/>
              <a:t>UW is defining “year” for this purpose as the </a:t>
            </a:r>
            <a:r>
              <a:rPr lang="en" b="1"/>
              <a:t>UW fiscal year</a:t>
            </a:r>
            <a:r>
              <a:rPr lang="en"/>
              <a:t> (FY)</a:t>
            </a:r>
            <a:r>
              <a:rPr lang="en" b="1"/>
              <a:t> </a:t>
            </a:r>
            <a:r>
              <a:rPr lang="en"/>
              <a:t>which runs July 1st - June 30th. </a:t>
            </a:r>
            <a:endParaRPr strike="sngStrike"/>
          </a:p>
          <a:p>
            <a:pPr marL="342900" lvl="0" indent="-38100" algn="l" rtl="0">
              <a:spcBef>
                <a:spcPts val="480"/>
              </a:spcBef>
              <a:spcAft>
                <a:spcPts val="0"/>
              </a:spcAft>
              <a:buNone/>
            </a:pPr>
            <a:endParaRPr strike="sngStrike"/>
          </a:p>
          <a:p>
            <a:pPr marL="342900" lvl="0" indent="-38100" algn="l" rtl="0">
              <a:spcBef>
                <a:spcPts val="48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69"/>
          <p:cNvSpPr txBox="1">
            <a:spLocks noGrp="1"/>
          </p:cNvSpPr>
          <p:nvPr>
            <p:ph type="ctrTitle"/>
          </p:nvPr>
        </p:nvSpPr>
        <p:spPr>
          <a:xfrm>
            <a:off x="1143000" y="1122363"/>
            <a:ext cx="6858000" cy="23877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chemeClr val="lt1"/>
              </a:buClr>
              <a:buSzPts val="4500"/>
              <a:buFont typeface="Calibri"/>
              <a:buNone/>
            </a:pPr>
            <a:r>
              <a:rPr lang="en" sz="4500" b="0" i="0" u="none" strike="noStrike" cap="none">
                <a:solidFill>
                  <a:schemeClr val="lt1"/>
                </a:solidFill>
                <a:latin typeface="Calibri"/>
                <a:ea typeface="Calibri"/>
                <a:cs typeface="Calibri"/>
                <a:sym typeface="Calibri"/>
              </a:rPr>
              <a:t>Appendix</a:t>
            </a:r>
            <a:endParaRPr sz="4500" b="0" i="0" u="none" strike="noStrike" cap="none">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7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750"/>
              <a:buFont typeface="Arial"/>
              <a:buNone/>
            </a:pPr>
            <a:r>
              <a:rPr lang="en" sz="3000" b="0" i="0" u="none" strike="noStrike" cap="none">
                <a:solidFill>
                  <a:srgbClr val="33006F"/>
                </a:solidFill>
                <a:latin typeface="Calibri"/>
                <a:ea typeface="Calibri"/>
                <a:cs typeface="Calibri"/>
                <a:sym typeface="Calibri"/>
              </a:rPr>
              <a:t>Screenshot: Sponsored Research Highlights</a:t>
            </a:r>
            <a:endParaRPr sz="3000" b="0" i="0" u="none" strike="noStrike" cap="none">
              <a:solidFill>
                <a:srgbClr val="33006F"/>
              </a:solidFill>
              <a:latin typeface="Calibri"/>
              <a:ea typeface="Calibri"/>
              <a:cs typeface="Calibri"/>
              <a:sym typeface="Calibri"/>
            </a:endParaRPr>
          </a:p>
        </p:txBody>
      </p:sp>
      <p:pic>
        <p:nvPicPr>
          <p:cNvPr id="970" name="Google Shape;970;p170"/>
          <p:cNvPicPr preferRelativeResize="0"/>
          <p:nvPr/>
        </p:nvPicPr>
        <p:blipFill rotWithShape="1">
          <a:blip r:embed="rId3">
            <a:alphaModFix/>
          </a:blip>
          <a:srcRect/>
          <a:stretch/>
        </p:blipFill>
        <p:spPr>
          <a:xfrm>
            <a:off x="671750" y="1097210"/>
            <a:ext cx="7655662" cy="518959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7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b="0" i="0" u="none" strike="noStrike" cap="none">
                <a:solidFill>
                  <a:srgbClr val="33006F"/>
                </a:solidFill>
                <a:latin typeface="Calibri"/>
                <a:ea typeface="Calibri"/>
                <a:cs typeface="Calibri"/>
                <a:sym typeface="Calibri"/>
              </a:rPr>
              <a:t>Screenshot: Overview of Research Total Expenditures</a:t>
            </a:r>
            <a:endParaRPr sz="3000" b="0" i="0" u="none" strike="noStrike" cap="none">
              <a:solidFill>
                <a:srgbClr val="33006F"/>
              </a:solidFill>
              <a:latin typeface="Calibri"/>
              <a:ea typeface="Calibri"/>
              <a:cs typeface="Calibri"/>
              <a:sym typeface="Calibri"/>
            </a:endParaRPr>
          </a:p>
        </p:txBody>
      </p:sp>
      <p:sp>
        <p:nvSpPr>
          <p:cNvPr id="977" name="Google Shape;977;p171"/>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chemeClr val="accent5"/>
              </a:buClr>
              <a:buSzPts val="2400"/>
              <a:buFont typeface="Merriweather Sans"/>
              <a:buNone/>
            </a:pPr>
            <a:endParaRPr sz="2400" b="0" i="0" u="none" strike="noStrike" cap="none">
              <a:solidFill>
                <a:schemeClr val="accent5"/>
              </a:solidFill>
              <a:latin typeface="Calibri"/>
              <a:ea typeface="Calibri"/>
              <a:cs typeface="Calibri"/>
              <a:sym typeface="Calibri"/>
            </a:endParaRPr>
          </a:p>
        </p:txBody>
      </p:sp>
      <p:pic>
        <p:nvPicPr>
          <p:cNvPr id="978" name="Google Shape;978;p171"/>
          <p:cNvPicPr preferRelativeResize="0"/>
          <p:nvPr/>
        </p:nvPicPr>
        <p:blipFill rotWithShape="1">
          <a:blip r:embed="rId3">
            <a:alphaModFix/>
          </a:blip>
          <a:srcRect/>
          <a:stretch/>
        </p:blipFill>
        <p:spPr>
          <a:xfrm>
            <a:off x="671750" y="1524000"/>
            <a:ext cx="6791001" cy="4527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7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b="0" i="0" u="none" strike="noStrike" cap="none">
                <a:solidFill>
                  <a:srgbClr val="33006F"/>
                </a:solidFill>
                <a:latin typeface="Calibri"/>
                <a:ea typeface="Calibri"/>
                <a:cs typeface="Calibri"/>
                <a:sym typeface="Calibri"/>
              </a:rPr>
              <a:t>Screenshot: Summary of Research Awards </a:t>
            </a:r>
            <a:endParaRPr sz="3000" b="0" i="0" u="none" strike="noStrike" cap="none">
              <a:solidFill>
                <a:srgbClr val="33006F"/>
              </a:solidFill>
              <a:latin typeface="Calibri"/>
              <a:ea typeface="Calibri"/>
              <a:cs typeface="Calibri"/>
              <a:sym typeface="Calibri"/>
            </a:endParaRPr>
          </a:p>
        </p:txBody>
      </p:sp>
      <p:pic>
        <p:nvPicPr>
          <p:cNvPr id="985" name="Google Shape;985;p172"/>
          <p:cNvPicPr preferRelativeResize="0"/>
          <p:nvPr/>
        </p:nvPicPr>
        <p:blipFill rotWithShape="1">
          <a:blip r:embed="rId3">
            <a:alphaModFix/>
          </a:blip>
          <a:srcRect/>
          <a:stretch/>
        </p:blipFill>
        <p:spPr>
          <a:xfrm>
            <a:off x="269525" y="1207800"/>
            <a:ext cx="7167451" cy="47677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7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b="0" i="0" u="none" strike="noStrike" cap="none">
                <a:solidFill>
                  <a:srgbClr val="33006F"/>
                </a:solidFill>
                <a:latin typeface="Calibri"/>
                <a:ea typeface="Calibri"/>
                <a:cs typeface="Calibri"/>
                <a:sym typeface="Calibri"/>
              </a:rPr>
              <a:t>Screenshot: Summary of Research Awards</a:t>
            </a:r>
            <a:endParaRPr sz="3000" b="0" i="0" u="none" strike="noStrike" cap="none">
              <a:solidFill>
                <a:srgbClr val="33006F"/>
              </a:solidFill>
              <a:latin typeface="Calibri"/>
              <a:ea typeface="Calibri"/>
              <a:cs typeface="Calibri"/>
              <a:sym typeface="Calibri"/>
            </a:endParaRPr>
          </a:p>
        </p:txBody>
      </p:sp>
      <p:pic>
        <p:nvPicPr>
          <p:cNvPr id="992" name="Google Shape;992;p173"/>
          <p:cNvPicPr preferRelativeResize="0"/>
          <p:nvPr/>
        </p:nvPicPr>
        <p:blipFill rotWithShape="1">
          <a:blip r:embed="rId3">
            <a:alphaModFix/>
          </a:blip>
          <a:srcRect/>
          <a:stretch/>
        </p:blipFill>
        <p:spPr>
          <a:xfrm>
            <a:off x="352050" y="1635800"/>
            <a:ext cx="6995099" cy="46582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7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 sz="3000" b="0" i="0" u="none" strike="noStrike" cap="none">
                <a:solidFill>
                  <a:srgbClr val="33006F"/>
                </a:solidFill>
                <a:latin typeface="Calibri"/>
                <a:ea typeface="Calibri"/>
                <a:cs typeface="Calibri"/>
                <a:sym typeface="Calibri"/>
              </a:rPr>
              <a:t>Screenshot: Research Admin Data Cube</a:t>
            </a:r>
            <a:endParaRPr sz="3000" b="0" i="0" u="none" strike="noStrike" cap="none">
              <a:solidFill>
                <a:srgbClr val="33006F"/>
              </a:solidFill>
              <a:latin typeface="Calibri"/>
              <a:ea typeface="Calibri"/>
              <a:cs typeface="Calibri"/>
              <a:sym typeface="Calibri"/>
            </a:endParaRPr>
          </a:p>
        </p:txBody>
      </p:sp>
      <p:pic>
        <p:nvPicPr>
          <p:cNvPr id="999" name="Google Shape;999;p174"/>
          <p:cNvPicPr preferRelativeResize="0"/>
          <p:nvPr/>
        </p:nvPicPr>
        <p:blipFill rotWithShape="1">
          <a:blip r:embed="rId3">
            <a:alphaModFix/>
          </a:blip>
          <a:srcRect/>
          <a:stretch/>
        </p:blipFill>
        <p:spPr>
          <a:xfrm>
            <a:off x="219600" y="1686650"/>
            <a:ext cx="7177450" cy="469415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75"/>
          <p:cNvSpPr txBox="1">
            <a:spLocks noGrp="1"/>
          </p:cNvSpPr>
          <p:nvPr>
            <p:ph type="body" idx="1"/>
          </p:nvPr>
        </p:nvSpPr>
        <p:spPr>
          <a:xfrm>
            <a:off x="671757" y="1332224"/>
            <a:ext cx="6972300" cy="264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1400"/>
              <a:buFont typeface="Arial"/>
              <a:buNone/>
            </a:pPr>
            <a:r>
              <a:rPr lang="en" sz="5000" b="0" i="0" u="none" strike="noStrike" cap="none">
                <a:solidFill>
                  <a:srgbClr val="E8D3A2"/>
                </a:solidFill>
                <a:latin typeface="Open Sans"/>
                <a:ea typeface="Open Sans"/>
                <a:cs typeface="Open Sans"/>
                <a:sym typeface="Open Sans"/>
              </a:rPr>
              <a:t> </a:t>
            </a:r>
            <a:endParaRPr sz="5000" b="0" i="0" u="none" strike="noStrike" cap="none">
              <a:solidFill>
                <a:srgbClr val="E8D3A2"/>
              </a:solidFill>
              <a:latin typeface="Arial"/>
              <a:ea typeface="Arial"/>
              <a:cs typeface="Arial"/>
              <a:sym typeface="Arial"/>
            </a:endParaRPr>
          </a:p>
        </p:txBody>
      </p:sp>
      <p:sp>
        <p:nvSpPr>
          <p:cNvPr id="1006" name="Google Shape;1006;p175"/>
          <p:cNvSpPr txBox="1">
            <a:spLocks noGrp="1"/>
          </p:cNvSpPr>
          <p:nvPr>
            <p:ph type="ctrTitle"/>
          </p:nvPr>
        </p:nvSpPr>
        <p:spPr>
          <a:xfrm>
            <a:off x="685800" y="2362200"/>
            <a:ext cx="7515000" cy="14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3600"/>
              <a:buFont typeface="Arial"/>
              <a:buNone/>
            </a:pPr>
            <a:r>
              <a:rPr lang="en" sz="3600" b="0" i="0" u="none" strike="noStrike" cap="none">
                <a:solidFill>
                  <a:srgbClr val="E8D3A2"/>
                </a:solidFill>
                <a:latin typeface="Arial"/>
                <a:ea typeface="Arial"/>
                <a:cs typeface="Arial"/>
                <a:sym typeface="Arial"/>
              </a:rPr>
              <a:t>SAGE Maintenance Updates</a:t>
            </a:r>
            <a:endParaRPr sz="3600" b="0" i="0" u="none" strike="noStrike" cap="none">
              <a:solidFill>
                <a:srgbClr val="E8D3A2"/>
              </a:solidFill>
              <a:latin typeface="Arial"/>
              <a:ea typeface="Arial"/>
              <a:cs typeface="Arial"/>
              <a:sym typeface="Arial"/>
            </a:endParaRPr>
          </a:p>
          <a:p>
            <a:pPr marL="0" marR="0" lvl="0" indent="0" algn="l" rtl="0">
              <a:lnSpc>
                <a:spcPct val="100000"/>
              </a:lnSpc>
              <a:spcBef>
                <a:spcPts val="0"/>
              </a:spcBef>
              <a:spcAft>
                <a:spcPts val="0"/>
              </a:spcAft>
              <a:buClr>
                <a:srgbClr val="E8D3A2"/>
              </a:buClr>
              <a:buSzPts val="2400"/>
              <a:buFont typeface="Arial"/>
              <a:buNone/>
            </a:pPr>
            <a:r>
              <a:rPr lang="en" sz="2400" b="0" i="0" u="none" strike="noStrike" cap="none">
                <a:solidFill>
                  <a:srgbClr val="E8D3A2"/>
                </a:solidFill>
                <a:latin typeface="Arial"/>
                <a:ea typeface="Arial"/>
                <a:cs typeface="Arial"/>
                <a:sym typeface="Arial"/>
              </a:rPr>
              <a:t>Release: 9/26/2018</a:t>
            </a:r>
            <a:endParaRPr sz="2400" b="0" i="0" u="none" strike="noStrike" cap="none">
              <a:solidFill>
                <a:srgbClr val="E8D3A2"/>
              </a:solidFill>
              <a:latin typeface="Arial"/>
              <a:ea typeface="Arial"/>
              <a:cs typeface="Arial"/>
              <a:sym typeface="Arial"/>
            </a:endParaRPr>
          </a:p>
        </p:txBody>
      </p:sp>
      <p:sp>
        <p:nvSpPr>
          <p:cNvPr id="1007" name="Google Shape;1007;p175"/>
          <p:cNvSpPr txBox="1"/>
          <p:nvPr/>
        </p:nvSpPr>
        <p:spPr>
          <a:xfrm>
            <a:off x="654725" y="4267200"/>
            <a:ext cx="8053200" cy="147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MRAM</a:t>
            </a:r>
            <a:endParaRPr sz="20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September 13, 2018</a:t>
            </a:r>
            <a:endParaRPr sz="20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Judy Chung, SAGE Product Manager</a:t>
            </a:r>
            <a:endParaRPr sz="20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ORIS</a:t>
            </a:r>
            <a:endParaRPr sz="20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jachung@uw.edu</a:t>
            </a:r>
            <a:endParaRPr sz="2000" b="0" i="0" u="none" strike="noStrike" cap="none">
              <a:solidFill>
                <a:schemeClr val="accent3"/>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76"/>
          <p:cNvSpPr/>
          <p:nvPr/>
        </p:nvSpPr>
        <p:spPr>
          <a:xfrm>
            <a:off x="7390575" y="5810925"/>
            <a:ext cx="1548900" cy="1084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76"/>
          <p:cNvSpPr txBox="1">
            <a:spLocks noGrp="1"/>
          </p:cNvSpPr>
          <p:nvPr>
            <p:ph type="body" idx="1"/>
          </p:nvPr>
        </p:nvSpPr>
        <p:spPr>
          <a:xfrm>
            <a:off x="463062" y="255185"/>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 sz="3000" b="0" i="0" u="none" strike="noStrike" cap="none">
                <a:solidFill>
                  <a:schemeClr val="dk1"/>
                </a:solidFill>
                <a:latin typeface="Arial"/>
                <a:ea typeface="Arial"/>
                <a:cs typeface="Arial"/>
                <a:sym typeface="Arial"/>
              </a:rPr>
              <a:t>Sept 26 Maintenance Release Highlights</a:t>
            </a:r>
            <a:endParaRPr sz="3000" b="0" i="0" u="none" strike="noStrike" cap="none">
              <a:solidFill>
                <a:srgbClr val="33006F"/>
              </a:solidFill>
              <a:latin typeface="Arial"/>
              <a:ea typeface="Arial"/>
              <a:cs typeface="Arial"/>
              <a:sym typeface="Arial"/>
            </a:endParaRPr>
          </a:p>
        </p:txBody>
      </p:sp>
      <p:sp>
        <p:nvSpPr>
          <p:cNvPr id="1015" name="Google Shape;1015;p176"/>
          <p:cNvSpPr txBox="1">
            <a:spLocks noGrp="1"/>
          </p:cNvSpPr>
          <p:nvPr>
            <p:ph type="body" idx="2"/>
          </p:nvPr>
        </p:nvSpPr>
        <p:spPr>
          <a:xfrm>
            <a:off x="372900" y="1555997"/>
            <a:ext cx="8398200" cy="425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r>
              <a:rPr lang="en" sz="2400" b="1" i="0" u="none" strike="noStrike" cap="none">
                <a:solidFill>
                  <a:srgbClr val="434343"/>
                </a:solidFill>
                <a:latin typeface="Open Sans"/>
                <a:ea typeface="Open Sans"/>
                <a:cs typeface="Open Sans"/>
                <a:sym typeface="Open Sans"/>
              </a:rPr>
              <a:t>Goal: Improve Award Data Quality &amp; Transparency</a:t>
            </a:r>
            <a:endParaRPr sz="2400" b="1" i="0" u="none" strike="noStrike" cap="none">
              <a:solidFill>
                <a:srgbClr val="434343"/>
              </a:solidFill>
              <a:latin typeface="Open Sans"/>
              <a:ea typeface="Open Sans"/>
              <a:cs typeface="Open Sans"/>
              <a:sym typeface="Open Sans"/>
            </a:endParaRPr>
          </a:p>
          <a:p>
            <a:pPr marL="0" marR="0" lvl="0" indent="0" algn="l" rtl="0">
              <a:lnSpc>
                <a:spcPct val="100000"/>
              </a:lnSpc>
              <a:spcBef>
                <a:spcPts val="2400"/>
              </a:spcBef>
              <a:spcAft>
                <a:spcPts val="0"/>
              </a:spcAft>
              <a:buClr>
                <a:srgbClr val="151516"/>
              </a:buClr>
              <a:buSzPts val="2400"/>
              <a:buFont typeface="Merriweather Sans"/>
              <a:buNone/>
            </a:pPr>
            <a:r>
              <a:rPr lang="en" sz="2000" b="1" i="0" u="none" strike="noStrike" cap="none">
                <a:solidFill>
                  <a:srgbClr val="434343"/>
                </a:solidFill>
                <a:latin typeface="Open Sans"/>
                <a:ea typeface="Open Sans"/>
                <a:cs typeface="Open Sans"/>
                <a:sym typeface="Open Sans"/>
              </a:rPr>
              <a:t>Features to be Delivered:</a:t>
            </a:r>
            <a:endParaRPr sz="2000" b="1" i="0" u="none" strike="noStrike" cap="none">
              <a:solidFill>
                <a:srgbClr val="434343"/>
              </a:solidFill>
              <a:latin typeface="Open Sans"/>
              <a:ea typeface="Open Sans"/>
              <a:cs typeface="Open Sans"/>
              <a:sym typeface="Open Sans"/>
            </a:endParaRPr>
          </a:p>
          <a:p>
            <a:pPr marL="457200" marR="0" lvl="0" indent="-355600" algn="l" rtl="0">
              <a:lnSpc>
                <a:spcPct val="100000"/>
              </a:lnSpc>
              <a:spcBef>
                <a:spcPts val="2000"/>
              </a:spcBef>
              <a:spcAft>
                <a:spcPts val="0"/>
              </a:spcAft>
              <a:buClr>
                <a:srgbClr val="434343"/>
              </a:buClr>
              <a:buSzPts val="2000"/>
              <a:buFont typeface="Merriweather Sans"/>
              <a:buChar char="➢"/>
            </a:pPr>
            <a:r>
              <a:rPr lang="en" sz="2000" b="0" i="0" u="none" strike="noStrike" cap="none">
                <a:solidFill>
                  <a:srgbClr val="434343"/>
                </a:solidFill>
                <a:latin typeface="Open Sans"/>
                <a:ea typeface="Open Sans"/>
                <a:cs typeface="Open Sans"/>
                <a:sym typeface="Open Sans"/>
              </a:rPr>
              <a:t>Add new Funding Action fields to clarify terms &amp; conditions, and improve business processes</a:t>
            </a:r>
            <a:endParaRPr sz="2000" b="0" i="0" u="none" strike="noStrike" cap="none">
              <a:solidFill>
                <a:srgbClr val="434343"/>
              </a:solidFill>
              <a:latin typeface="Open Sans"/>
              <a:ea typeface="Open Sans"/>
              <a:cs typeface="Open Sans"/>
              <a:sym typeface="Open Sans"/>
            </a:endParaRPr>
          </a:p>
          <a:p>
            <a:pPr marL="457200" marR="0" lvl="0" indent="-355600" algn="l" rtl="0">
              <a:lnSpc>
                <a:spcPct val="100000"/>
              </a:lnSpc>
              <a:spcBef>
                <a:spcPts val="2000"/>
              </a:spcBef>
              <a:spcAft>
                <a:spcPts val="0"/>
              </a:spcAft>
              <a:buClr>
                <a:srgbClr val="434343"/>
              </a:buClr>
              <a:buSzPts val="2000"/>
              <a:buFont typeface="Merriweather Sans"/>
              <a:buChar char="➢"/>
            </a:pPr>
            <a:r>
              <a:rPr lang="en" sz="2000" b="0" i="0" u="none" strike="noStrike" cap="none">
                <a:solidFill>
                  <a:srgbClr val="434343"/>
                </a:solidFill>
                <a:latin typeface="Open Sans"/>
                <a:ea typeface="Open Sans"/>
                <a:cs typeface="Open Sans"/>
                <a:sym typeface="Open Sans"/>
              </a:rPr>
              <a:t>Update Funding Action Receipt (Notification pdf) for campus clarity</a:t>
            </a:r>
            <a:endParaRPr sz="2000" b="0" i="0" u="none" strike="noStrike" cap="none">
              <a:solidFill>
                <a:srgbClr val="434343"/>
              </a:solidFill>
              <a:latin typeface="Open Sans"/>
              <a:ea typeface="Open Sans"/>
              <a:cs typeface="Open Sans"/>
              <a:sym typeface="Open Sans"/>
            </a:endParaRPr>
          </a:p>
          <a:p>
            <a:pPr marL="457200" marR="0" lvl="0" indent="-355600" algn="l" rtl="0">
              <a:lnSpc>
                <a:spcPct val="100000"/>
              </a:lnSpc>
              <a:spcBef>
                <a:spcPts val="2000"/>
              </a:spcBef>
              <a:spcAft>
                <a:spcPts val="0"/>
              </a:spcAft>
              <a:buClr>
                <a:srgbClr val="434343"/>
              </a:buClr>
              <a:buSzPts val="2000"/>
              <a:buFont typeface="Merriweather Sans"/>
              <a:buChar char="➢"/>
            </a:pPr>
            <a:r>
              <a:rPr lang="en" sz="2000" b="0" i="0" u="none" strike="noStrike" cap="none">
                <a:solidFill>
                  <a:srgbClr val="434343"/>
                </a:solidFill>
                <a:latin typeface="Open Sans"/>
                <a:ea typeface="Open Sans"/>
                <a:cs typeface="Open Sans"/>
                <a:sym typeface="Open Sans"/>
              </a:rPr>
              <a:t>Link to MyResearch funding status from SAGE for improved status transparency</a:t>
            </a:r>
            <a:endParaRPr sz="2000" b="0" i="0" u="none" strike="noStrike" cap="none">
              <a:solidFill>
                <a:srgbClr val="434343"/>
              </a:solidFill>
              <a:latin typeface="Open Sans"/>
              <a:ea typeface="Open Sans"/>
              <a:cs typeface="Open Sans"/>
              <a:sym typeface="Open Sans"/>
            </a:endParaRPr>
          </a:p>
          <a:p>
            <a:pPr marL="0" marR="0" lvl="0" indent="0" algn="l" rtl="0">
              <a:lnSpc>
                <a:spcPct val="100000"/>
              </a:lnSpc>
              <a:spcBef>
                <a:spcPts val="2000"/>
              </a:spcBef>
              <a:spcAft>
                <a:spcPts val="0"/>
              </a:spcAft>
              <a:buClr>
                <a:srgbClr val="151516"/>
              </a:buClr>
              <a:buSzPts val="2400"/>
              <a:buFont typeface="Merriweather Sans"/>
              <a:buNone/>
            </a:pPr>
            <a:endParaRPr sz="1800" b="0" i="0" u="none" strike="noStrike" cap="none">
              <a:solidFill>
                <a:srgbClr val="434343"/>
              </a:solidFill>
              <a:latin typeface="Open Sans"/>
              <a:ea typeface="Open Sans"/>
              <a:cs typeface="Open Sans"/>
              <a:sym typeface="Open Sans"/>
            </a:endParaRPr>
          </a:p>
          <a:p>
            <a:pPr marL="0" marR="0" lvl="0" indent="0" algn="l" rtl="0">
              <a:lnSpc>
                <a:spcPct val="100000"/>
              </a:lnSpc>
              <a:spcBef>
                <a:spcPts val="1000"/>
              </a:spcBef>
              <a:spcAft>
                <a:spcPts val="1000"/>
              </a:spcAft>
              <a:buClr>
                <a:srgbClr val="151516"/>
              </a:buClr>
              <a:buSzPts val="2400"/>
              <a:buFont typeface="Merriweather Sans"/>
              <a:buNone/>
            </a:pPr>
            <a:endParaRPr sz="2400" b="0" i="0" u="none" strike="noStrike" cap="none">
              <a:solidFill>
                <a:srgbClr val="434343"/>
              </a:solidFill>
              <a:latin typeface="Open Sans"/>
              <a:ea typeface="Open Sans"/>
              <a:cs typeface="Open Sans"/>
              <a:sym typeface="Open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77"/>
          <p:cNvSpPr txBox="1">
            <a:spLocks noGrp="1"/>
          </p:cNvSpPr>
          <p:nvPr>
            <p:ph type="body" idx="1"/>
          </p:nvPr>
        </p:nvSpPr>
        <p:spPr>
          <a:xfrm>
            <a:off x="463062" y="185535"/>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 sz="3000" b="0" i="0" u="none" strike="noStrike" cap="none">
                <a:solidFill>
                  <a:srgbClr val="33006F"/>
                </a:solidFill>
                <a:latin typeface="Arial"/>
                <a:ea typeface="Arial"/>
                <a:cs typeface="Arial"/>
                <a:sym typeface="Arial"/>
              </a:rPr>
              <a:t>Funding Action Changes</a:t>
            </a:r>
            <a:endParaRPr sz="3000" b="0" i="0" u="none" strike="noStrike" cap="none">
              <a:solidFill>
                <a:srgbClr val="33006F"/>
              </a:solidFill>
              <a:latin typeface="Arial"/>
              <a:ea typeface="Arial"/>
              <a:cs typeface="Arial"/>
              <a:sym typeface="Arial"/>
            </a:endParaRPr>
          </a:p>
        </p:txBody>
      </p:sp>
      <p:sp>
        <p:nvSpPr>
          <p:cNvPr id="1022" name="Google Shape;1022;p177"/>
          <p:cNvSpPr txBox="1">
            <a:spLocks noGrp="1"/>
          </p:cNvSpPr>
          <p:nvPr>
            <p:ph type="body" idx="2"/>
          </p:nvPr>
        </p:nvSpPr>
        <p:spPr>
          <a:xfrm>
            <a:off x="457200" y="956673"/>
            <a:ext cx="8398200" cy="526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r>
              <a:rPr lang="en" sz="2000" b="1" i="0" u="none" strike="noStrike" cap="none">
                <a:solidFill>
                  <a:srgbClr val="434343"/>
                </a:solidFill>
                <a:latin typeface="Open Sans"/>
                <a:ea typeface="Open Sans"/>
                <a:cs typeface="Open Sans"/>
                <a:sym typeface="Open Sans"/>
              </a:rPr>
              <a:t>New fields added:</a:t>
            </a:r>
            <a:endParaRPr sz="2000" b="1"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48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Award modification number (allows easier roll-up of award data)</a:t>
            </a:r>
            <a:endParaRPr sz="1800" b="0"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Originating sponsor award number</a:t>
            </a:r>
            <a:endParaRPr sz="1800" b="0"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Non-monetary award amount</a:t>
            </a:r>
            <a:endParaRPr sz="1800" b="0"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Carryover Terms, with sponsor limits explanation</a:t>
            </a:r>
            <a:endParaRPr sz="1800" b="0"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Disposition of Balance Terms, with sponsor limits explanation</a:t>
            </a:r>
            <a:endParaRPr sz="1800" b="0" i="0" u="none" strike="noStrike" cap="none">
              <a:solidFill>
                <a:srgbClr val="434343"/>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1800" b="0" i="0" u="none" strike="noStrike" cap="none">
              <a:solidFill>
                <a:srgbClr val="434343"/>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r>
              <a:rPr lang="en" sz="2000" b="1" i="0" u="none" strike="noStrike" cap="none">
                <a:solidFill>
                  <a:srgbClr val="434343"/>
                </a:solidFill>
                <a:latin typeface="Open Sans"/>
                <a:ea typeface="Open Sans"/>
                <a:cs typeface="Open Sans"/>
                <a:sym typeface="Open Sans"/>
              </a:rPr>
              <a:t>New Terms &amp; Conditions Section: </a:t>
            </a:r>
            <a:endParaRPr sz="2000" b="1"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48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Replaces “GCA Flags” section</a:t>
            </a:r>
            <a:endParaRPr sz="1800" b="0"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Includes new carryover &amp; disposition of balance fields</a:t>
            </a:r>
            <a:endParaRPr sz="1800" b="0"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Consolidates other terms &amp; conditions together</a:t>
            </a:r>
            <a:endParaRPr sz="1800" b="0" i="0" u="none" strike="noStrike" cap="none">
              <a:solidFill>
                <a:srgbClr val="434343"/>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1800" b="0" i="0" u="none" strike="noStrike" cap="none">
              <a:solidFill>
                <a:srgbClr val="434343"/>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r>
              <a:rPr lang="en" sz="2000" b="1" i="0" u="none" strike="noStrike" cap="none">
                <a:solidFill>
                  <a:srgbClr val="434343"/>
                </a:solidFill>
                <a:latin typeface="Open Sans"/>
                <a:ea typeface="Open Sans"/>
                <a:cs typeface="Open Sans"/>
                <a:sym typeface="Open Sans"/>
              </a:rPr>
              <a:t>Misc. Existing fields added to FA Notification:</a:t>
            </a:r>
            <a:endParaRPr sz="2000" b="1"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48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F&amp;A Explanation</a:t>
            </a:r>
            <a:endParaRPr sz="1800" b="0"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Subject to e-Verify</a:t>
            </a:r>
            <a:endParaRPr sz="1800" b="0" i="0" u="none" strike="noStrike" cap="none">
              <a:solidFill>
                <a:srgbClr val="434343"/>
              </a:solidFill>
              <a:latin typeface="Open Sans"/>
              <a:ea typeface="Open Sans"/>
              <a:cs typeface="Open Sans"/>
              <a:sym typeface="Open Sans"/>
            </a:endParaRPr>
          </a:p>
          <a:p>
            <a:pPr marL="457200" marR="0" lvl="0" indent="-342900" algn="l" rtl="0">
              <a:lnSpc>
                <a:spcPct val="100000"/>
              </a:lnSpc>
              <a:spcBef>
                <a:spcPts val="0"/>
              </a:spcBef>
              <a:spcAft>
                <a:spcPts val="0"/>
              </a:spcAft>
              <a:buClr>
                <a:srgbClr val="434343"/>
              </a:buClr>
              <a:buSzPts val="1800"/>
              <a:buFont typeface="Merriweather Sans"/>
              <a:buChar char="➢"/>
            </a:pPr>
            <a:r>
              <a:rPr lang="en" sz="1800" b="0" i="0" u="none" strike="noStrike" cap="none">
                <a:solidFill>
                  <a:srgbClr val="434343"/>
                </a:solidFill>
                <a:latin typeface="Open Sans"/>
                <a:ea typeface="Open Sans"/>
                <a:cs typeface="Open Sans"/>
                <a:sym typeface="Open Sans"/>
              </a:rPr>
              <a:t>Intellectual Property Provisions</a:t>
            </a:r>
            <a:endParaRPr sz="1800" b="0" i="0" u="none" strike="noStrike" cap="none">
              <a:solidFill>
                <a:srgbClr val="434343"/>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78"/>
          <p:cNvSpPr txBox="1">
            <a:spLocks noGrp="1"/>
          </p:cNvSpPr>
          <p:nvPr>
            <p:ph type="body" idx="1"/>
          </p:nvPr>
        </p:nvSpPr>
        <p:spPr>
          <a:xfrm>
            <a:off x="463062" y="185535"/>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 sz="3000" b="0" i="0" u="none" strike="noStrike" cap="none">
                <a:solidFill>
                  <a:srgbClr val="33006F"/>
                </a:solidFill>
                <a:latin typeface="Arial"/>
                <a:ea typeface="Arial"/>
                <a:cs typeface="Arial"/>
                <a:sym typeface="Arial"/>
              </a:rPr>
              <a:t>FA Receipt Notification Changes</a:t>
            </a:r>
            <a:endParaRPr sz="3000" b="0" i="0" u="none" strike="noStrike" cap="none">
              <a:solidFill>
                <a:srgbClr val="33006F"/>
              </a:solidFill>
              <a:latin typeface="Arial"/>
              <a:ea typeface="Arial"/>
              <a:cs typeface="Arial"/>
              <a:sym typeface="Arial"/>
            </a:endParaRPr>
          </a:p>
        </p:txBody>
      </p:sp>
      <p:pic>
        <p:nvPicPr>
          <p:cNvPr id="1029" name="Google Shape;1029;p178"/>
          <p:cNvPicPr preferRelativeResize="0"/>
          <p:nvPr/>
        </p:nvPicPr>
        <p:blipFill rotWithShape="1">
          <a:blip r:embed="rId3">
            <a:alphaModFix/>
          </a:blip>
          <a:srcRect/>
          <a:stretch/>
        </p:blipFill>
        <p:spPr>
          <a:xfrm>
            <a:off x="569625" y="1212496"/>
            <a:ext cx="5688366" cy="5551225"/>
          </a:xfrm>
          <a:prstGeom prst="rect">
            <a:avLst/>
          </a:prstGeom>
          <a:noFill/>
          <a:ln w="9525" cap="flat" cmpd="sng">
            <a:solidFill>
              <a:schemeClr val="dk2"/>
            </a:solidFill>
            <a:prstDash val="solid"/>
            <a:round/>
            <a:headEnd type="none" w="sm" len="sm"/>
            <a:tailEnd type="none" w="sm" len="sm"/>
          </a:ln>
        </p:spPr>
      </p:pic>
      <p:sp>
        <p:nvSpPr>
          <p:cNvPr id="1030" name="Google Shape;1030;p178"/>
          <p:cNvSpPr txBox="1"/>
          <p:nvPr/>
        </p:nvSpPr>
        <p:spPr>
          <a:xfrm>
            <a:off x="569625" y="866951"/>
            <a:ext cx="3452100" cy="3603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Page 1 - New fields, changes</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3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What this means for NSF proposals at UW</a:t>
            </a:r>
            <a:endParaRPr/>
          </a:p>
        </p:txBody>
      </p:sp>
      <p:sp>
        <p:nvSpPr>
          <p:cNvPr id="740" name="Google Shape;740;p134"/>
          <p:cNvSpPr txBox="1">
            <a:spLocks noGrp="1"/>
          </p:cNvSpPr>
          <p:nvPr>
            <p:ph type="body" idx="2"/>
          </p:nvPr>
        </p:nvSpPr>
        <p:spPr>
          <a:xfrm>
            <a:off x="659300" y="1484425"/>
            <a:ext cx="8196300" cy="4878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a:t>Senior personnel may not be paid more than 2 months of their </a:t>
            </a:r>
            <a:r>
              <a:rPr lang="en" u="sng">
                <a:solidFill>
                  <a:schemeClr val="hlink"/>
                </a:solidFill>
                <a:hlinkClick r:id="rId3"/>
              </a:rPr>
              <a:t>Institutional Base Salary (IBS)</a:t>
            </a:r>
            <a:r>
              <a:rPr lang="en"/>
              <a:t> from NSF awards in a UW Fiscal Year, unless justified.</a:t>
            </a:r>
            <a:endParaRPr/>
          </a:p>
          <a:p>
            <a:pPr marL="0" lvl="0" indent="0" algn="l" rtl="0">
              <a:spcBef>
                <a:spcPts val="480"/>
              </a:spcBef>
              <a:spcAft>
                <a:spcPts val="0"/>
              </a:spcAft>
              <a:buNone/>
            </a:pPr>
            <a:endParaRPr/>
          </a:p>
          <a:p>
            <a:pPr marL="457200" lvl="0" indent="-381000" algn="l" rtl="0">
              <a:spcBef>
                <a:spcPts val="480"/>
              </a:spcBef>
              <a:spcAft>
                <a:spcPts val="0"/>
              </a:spcAft>
              <a:buSzPts val="2400"/>
              <a:buChar char="&gt;"/>
            </a:pPr>
            <a:r>
              <a:rPr lang="en"/>
              <a:t>At proposal stage, identify senior personnel and be aware of their current and pending NSF support.</a:t>
            </a:r>
            <a:endParaRPr/>
          </a:p>
          <a:p>
            <a:pPr marL="914400" lvl="0" indent="0" algn="l" rtl="0">
              <a:spcBef>
                <a:spcPts val="480"/>
              </a:spcBef>
              <a:spcAft>
                <a:spcPts val="0"/>
              </a:spcAft>
              <a:buNone/>
            </a:pPr>
            <a:endParaRPr/>
          </a:p>
          <a:p>
            <a:pPr marL="457200" lvl="0" indent="-381000" algn="l" rtl="0">
              <a:spcBef>
                <a:spcPts val="480"/>
              </a:spcBef>
              <a:spcAft>
                <a:spcPts val="0"/>
              </a:spcAft>
              <a:buSzPts val="2400"/>
              <a:buChar char="&gt;"/>
            </a:pPr>
            <a:r>
              <a:rPr lang="en"/>
              <a:t>Senior Personnel includes:</a:t>
            </a:r>
            <a:endParaRPr/>
          </a:p>
          <a:p>
            <a:pPr marL="914400" lvl="1" indent="-355600" algn="l" rtl="0">
              <a:spcBef>
                <a:spcPts val="0"/>
              </a:spcBef>
              <a:spcAft>
                <a:spcPts val="0"/>
              </a:spcAft>
              <a:buClr>
                <a:srgbClr val="4B2E83"/>
              </a:buClr>
              <a:buSzPts val="2000"/>
              <a:buChar char="○"/>
            </a:pPr>
            <a:r>
              <a:rPr lang="en">
                <a:solidFill>
                  <a:srgbClr val="4B2E83"/>
                </a:solidFill>
              </a:rPr>
              <a:t>Principal Investigator/Project Director (PI/PD) </a:t>
            </a:r>
            <a:endParaRPr>
              <a:solidFill>
                <a:srgbClr val="4B2E83"/>
              </a:solidFill>
            </a:endParaRPr>
          </a:p>
          <a:p>
            <a:pPr marL="914400" lvl="1" indent="-355600" algn="l" rtl="0">
              <a:spcBef>
                <a:spcPts val="0"/>
              </a:spcBef>
              <a:spcAft>
                <a:spcPts val="0"/>
              </a:spcAft>
              <a:buClr>
                <a:srgbClr val="4B2E83"/>
              </a:buClr>
              <a:buSzPts val="2000"/>
              <a:buChar char="○"/>
            </a:pPr>
            <a:r>
              <a:rPr lang="en">
                <a:solidFill>
                  <a:srgbClr val="4B2E83"/>
                </a:solidFill>
              </a:rPr>
              <a:t>Co-PI/PD</a:t>
            </a:r>
            <a:endParaRPr>
              <a:solidFill>
                <a:srgbClr val="4B2E83"/>
              </a:solidFill>
            </a:endParaRPr>
          </a:p>
          <a:p>
            <a:pPr marL="914400" lvl="1" indent="-355600" algn="l" rtl="0">
              <a:spcBef>
                <a:spcPts val="0"/>
              </a:spcBef>
              <a:spcAft>
                <a:spcPts val="0"/>
              </a:spcAft>
              <a:buClr>
                <a:srgbClr val="4B2E83"/>
              </a:buClr>
              <a:buSzPts val="2000"/>
              <a:buChar char="○"/>
            </a:pPr>
            <a:r>
              <a:rPr lang="en">
                <a:solidFill>
                  <a:srgbClr val="4B2E83"/>
                </a:solidFill>
              </a:rPr>
              <a:t>Anyone listed under “Total Senior Personnel” on budget page of a proposal </a:t>
            </a:r>
            <a:endParaRPr>
              <a:solidFill>
                <a:srgbClr val="4B2E83"/>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79"/>
          <p:cNvSpPr txBox="1">
            <a:spLocks noGrp="1"/>
          </p:cNvSpPr>
          <p:nvPr>
            <p:ph type="body" idx="1"/>
          </p:nvPr>
        </p:nvSpPr>
        <p:spPr>
          <a:xfrm>
            <a:off x="463062" y="185535"/>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 sz="3000" b="0" i="0" u="none" strike="noStrike" cap="none">
                <a:solidFill>
                  <a:srgbClr val="33006F"/>
                </a:solidFill>
                <a:latin typeface="Arial"/>
                <a:ea typeface="Arial"/>
                <a:cs typeface="Arial"/>
                <a:sym typeface="Arial"/>
              </a:rPr>
              <a:t>FA Receipt Notification Changes</a:t>
            </a:r>
            <a:endParaRPr sz="3000" b="0" i="0" u="none" strike="noStrike" cap="none">
              <a:solidFill>
                <a:srgbClr val="33006F"/>
              </a:solidFill>
              <a:latin typeface="Arial"/>
              <a:ea typeface="Arial"/>
              <a:cs typeface="Arial"/>
              <a:sym typeface="Arial"/>
            </a:endParaRPr>
          </a:p>
        </p:txBody>
      </p:sp>
      <p:pic>
        <p:nvPicPr>
          <p:cNvPr id="1037" name="Google Shape;1037;p179"/>
          <p:cNvPicPr preferRelativeResize="0"/>
          <p:nvPr/>
        </p:nvPicPr>
        <p:blipFill rotWithShape="1">
          <a:blip r:embed="rId3">
            <a:alphaModFix/>
          </a:blip>
          <a:srcRect/>
          <a:stretch/>
        </p:blipFill>
        <p:spPr>
          <a:xfrm>
            <a:off x="535975" y="1171185"/>
            <a:ext cx="7880089" cy="5375564"/>
          </a:xfrm>
          <a:prstGeom prst="rect">
            <a:avLst/>
          </a:prstGeom>
          <a:noFill/>
          <a:ln w="9525" cap="flat" cmpd="sng">
            <a:solidFill>
              <a:schemeClr val="dk2"/>
            </a:solidFill>
            <a:prstDash val="solid"/>
            <a:round/>
            <a:headEnd type="none" w="sm" len="sm"/>
            <a:tailEnd type="none" w="sm" len="sm"/>
          </a:ln>
        </p:spPr>
      </p:pic>
      <p:sp>
        <p:nvSpPr>
          <p:cNvPr id="1038" name="Google Shape;1038;p179"/>
          <p:cNvSpPr txBox="1"/>
          <p:nvPr/>
        </p:nvSpPr>
        <p:spPr>
          <a:xfrm>
            <a:off x="535975" y="882449"/>
            <a:ext cx="3452100" cy="3585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Page 2 - New fields, section</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80"/>
          <p:cNvSpPr txBox="1">
            <a:spLocks noGrp="1"/>
          </p:cNvSpPr>
          <p:nvPr>
            <p:ph type="body" idx="1"/>
          </p:nvPr>
        </p:nvSpPr>
        <p:spPr>
          <a:xfrm>
            <a:off x="463062" y="185535"/>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 sz="3000" b="0" i="0" u="none" strike="noStrike" cap="none">
                <a:solidFill>
                  <a:srgbClr val="33006F"/>
                </a:solidFill>
                <a:latin typeface="Arial"/>
                <a:ea typeface="Arial"/>
                <a:cs typeface="Arial"/>
                <a:sym typeface="Arial"/>
              </a:rPr>
              <a:t>Link to MyResearch Funding Status from SAGE</a:t>
            </a:r>
            <a:endParaRPr sz="3000" b="0" i="0" u="none" strike="noStrike" cap="none">
              <a:solidFill>
                <a:srgbClr val="33006F"/>
              </a:solidFill>
              <a:latin typeface="Arial"/>
              <a:ea typeface="Arial"/>
              <a:cs typeface="Arial"/>
              <a:sym typeface="Arial"/>
            </a:endParaRPr>
          </a:p>
        </p:txBody>
      </p:sp>
      <p:pic>
        <p:nvPicPr>
          <p:cNvPr id="1045" name="Google Shape;1045;p180"/>
          <p:cNvPicPr preferRelativeResize="0"/>
          <p:nvPr/>
        </p:nvPicPr>
        <p:blipFill rotWithShape="1">
          <a:blip r:embed="rId3">
            <a:alphaModFix/>
          </a:blip>
          <a:srcRect/>
          <a:stretch/>
        </p:blipFill>
        <p:spPr>
          <a:xfrm>
            <a:off x="152400" y="2841135"/>
            <a:ext cx="8839200" cy="2868781"/>
          </a:xfrm>
          <a:prstGeom prst="rect">
            <a:avLst/>
          </a:prstGeom>
          <a:noFill/>
          <a:ln>
            <a:noFill/>
          </a:ln>
        </p:spPr>
      </p:pic>
      <p:sp>
        <p:nvSpPr>
          <p:cNvPr id="1046" name="Google Shape;1046;p180"/>
          <p:cNvSpPr txBox="1"/>
          <p:nvPr/>
        </p:nvSpPr>
        <p:spPr>
          <a:xfrm>
            <a:off x="453400" y="1262175"/>
            <a:ext cx="8264400" cy="118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Link from My eGC1s list to MyResearch Funding Status, when eGC1 status is:</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100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Approved</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Awarded</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Denied by Sponsor</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81"/>
          <p:cNvSpPr txBox="1">
            <a:spLocks noGrp="1"/>
          </p:cNvSpPr>
          <p:nvPr>
            <p:ph type="body" idx="1"/>
          </p:nvPr>
        </p:nvSpPr>
        <p:spPr>
          <a:xfrm>
            <a:off x="463062" y="185535"/>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 sz="3000" b="0" i="0" u="none" strike="noStrike" cap="none">
                <a:solidFill>
                  <a:srgbClr val="33006F"/>
                </a:solidFill>
                <a:latin typeface="Arial"/>
                <a:ea typeface="Arial"/>
                <a:cs typeface="Arial"/>
                <a:sym typeface="Arial"/>
              </a:rPr>
              <a:t>Can also link from eGC1 Left Navigation</a:t>
            </a:r>
            <a:endParaRPr sz="3000" b="0" i="0" u="none" strike="noStrike" cap="none">
              <a:solidFill>
                <a:srgbClr val="33006F"/>
              </a:solidFill>
              <a:latin typeface="Arial"/>
              <a:ea typeface="Arial"/>
              <a:cs typeface="Arial"/>
              <a:sym typeface="Arial"/>
            </a:endParaRPr>
          </a:p>
        </p:txBody>
      </p:sp>
      <p:pic>
        <p:nvPicPr>
          <p:cNvPr id="1053" name="Google Shape;1053;p181"/>
          <p:cNvPicPr preferRelativeResize="0"/>
          <p:nvPr/>
        </p:nvPicPr>
        <p:blipFill rotWithShape="1">
          <a:blip r:embed="rId3">
            <a:alphaModFix/>
          </a:blip>
          <a:srcRect/>
          <a:stretch/>
        </p:blipFill>
        <p:spPr>
          <a:xfrm>
            <a:off x="1721600" y="1982850"/>
            <a:ext cx="2650950" cy="4400800"/>
          </a:xfrm>
          <a:prstGeom prst="rect">
            <a:avLst/>
          </a:prstGeom>
          <a:noFill/>
          <a:ln w="9525" cap="flat" cmpd="sng">
            <a:solidFill>
              <a:schemeClr val="dk2"/>
            </a:solidFill>
            <a:prstDash val="solid"/>
            <a:round/>
            <a:headEnd type="none" w="sm" len="sm"/>
            <a:tailEnd type="none" w="sm" len="sm"/>
          </a:ln>
        </p:spPr>
      </p:pic>
      <p:sp>
        <p:nvSpPr>
          <p:cNvPr id="1054" name="Google Shape;1054;p181"/>
          <p:cNvSpPr txBox="1"/>
          <p:nvPr/>
        </p:nvSpPr>
        <p:spPr>
          <a:xfrm>
            <a:off x="535325" y="1192425"/>
            <a:ext cx="8271600" cy="5580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Open an eGC1 in Approved, Awarded, or Denied by Sponsor Status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View Funding Status link in left navigation, launches to MyResearch Funding Status Details page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82"/>
          <p:cNvSpPr txBox="1">
            <a:spLocks noGrp="1"/>
          </p:cNvSpPr>
          <p:nvPr>
            <p:ph type="body" idx="1"/>
          </p:nvPr>
        </p:nvSpPr>
        <p:spPr>
          <a:xfrm>
            <a:off x="463062" y="185535"/>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 sz="3000" b="0" i="0" u="none" strike="noStrike" cap="none">
                <a:solidFill>
                  <a:srgbClr val="33006F"/>
                </a:solidFill>
                <a:latin typeface="Arial"/>
                <a:ea typeface="Arial"/>
                <a:cs typeface="Arial"/>
                <a:sym typeface="Arial"/>
              </a:rPr>
              <a:t>Why Would I Want to Go to MyResearch?</a:t>
            </a:r>
            <a:endParaRPr sz="3000" b="0" i="0" u="none" strike="noStrike" cap="none">
              <a:solidFill>
                <a:srgbClr val="33006F"/>
              </a:solidFill>
              <a:latin typeface="Arial"/>
              <a:ea typeface="Arial"/>
              <a:cs typeface="Arial"/>
              <a:sym typeface="Arial"/>
            </a:endParaRPr>
          </a:p>
        </p:txBody>
      </p:sp>
      <p:sp>
        <p:nvSpPr>
          <p:cNvPr id="1061" name="Google Shape;1061;p182"/>
          <p:cNvSpPr txBox="1"/>
          <p:nvPr/>
        </p:nvSpPr>
        <p:spPr>
          <a:xfrm>
            <a:off x="639375" y="1250550"/>
            <a:ext cx="8210100" cy="50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Find answers related to award status:</a:t>
            </a:r>
            <a:endParaRPr sz="2400" b="0" i="0" u="none" strike="noStrike" cap="none">
              <a:solidFill>
                <a:srgbClr val="000000"/>
              </a:solidFill>
              <a:latin typeface="Arial"/>
              <a:ea typeface="Arial"/>
              <a:cs typeface="Arial"/>
              <a:sym typeface="Arial"/>
            </a:endParaRPr>
          </a:p>
          <a:p>
            <a:pPr marL="914400" marR="0" lvl="0" indent="-381000" algn="l" rtl="0">
              <a:lnSpc>
                <a:spcPct val="100000"/>
              </a:lnSpc>
              <a:spcBef>
                <a:spcPts val="100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Where in the setup process is my award?</a:t>
            </a:r>
            <a:endParaRPr sz="2400" b="0" i="0" u="none" strike="noStrike" cap="none">
              <a:solidFill>
                <a:srgbClr val="000000"/>
              </a:solidFill>
              <a:latin typeface="Arial"/>
              <a:ea typeface="Arial"/>
              <a:cs typeface="Arial"/>
              <a:sym typeface="Arial"/>
            </a:endParaRPr>
          </a:p>
          <a:p>
            <a:pPr marL="9144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Why is the award on hold?</a:t>
            </a:r>
            <a:endParaRPr sz="2400" b="0" i="0" u="none" strike="noStrike" cap="none">
              <a:solidFill>
                <a:srgbClr val="000000"/>
              </a:solidFill>
              <a:latin typeface="Arial"/>
              <a:ea typeface="Arial"/>
              <a:cs typeface="Arial"/>
              <a:sym typeface="Arial"/>
            </a:endParaRPr>
          </a:p>
          <a:p>
            <a:pPr marL="9144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Has OSP completed their review yet?</a:t>
            </a:r>
            <a:endParaRPr sz="2400" b="0" i="0" u="none" strike="noStrike" cap="none">
              <a:solidFill>
                <a:srgbClr val="000000"/>
              </a:solidFill>
              <a:latin typeface="Arial"/>
              <a:ea typeface="Arial"/>
              <a:cs typeface="Arial"/>
              <a:sym typeface="Arial"/>
            </a:endParaRPr>
          </a:p>
          <a:p>
            <a:pPr marL="914400" marR="0" lvl="0"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Is my budget number ready yet?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View important OSP &amp; GCA comments during award setup</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See the same view as your PI’s in the MyResearch Portal, without leaving SAGE!</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Will include PANs &amp; PACs in upcoming releases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83"/>
          <p:cNvSpPr txBox="1">
            <a:spLocks noGrp="1"/>
          </p:cNvSpPr>
          <p:nvPr>
            <p:ph type="body" idx="1"/>
          </p:nvPr>
        </p:nvSpPr>
        <p:spPr>
          <a:xfrm>
            <a:off x="463062" y="185535"/>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 sz="3000" b="0" i="0" u="none" strike="noStrike" cap="none">
                <a:solidFill>
                  <a:srgbClr val="33006F"/>
                </a:solidFill>
                <a:latin typeface="Arial"/>
                <a:ea typeface="Arial"/>
                <a:cs typeface="Arial"/>
                <a:sym typeface="Arial"/>
              </a:rPr>
              <a:t>MR Funding Status Details:</a:t>
            </a:r>
            <a:r>
              <a:rPr lang="en"/>
              <a:t> </a:t>
            </a:r>
            <a:r>
              <a:rPr lang="en" sz="3000" b="0" i="0" u="none" strike="noStrike" cap="none">
                <a:solidFill>
                  <a:srgbClr val="33006F"/>
                </a:solidFill>
                <a:latin typeface="Arial"/>
                <a:ea typeface="Arial"/>
                <a:cs typeface="Arial"/>
                <a:sym typeface="Arial"/>
              </a:rPr>
              <a:t>What you’ll see</a:t>
            </a:r>
            <a:endParaRPr sz="3000" b="0" i="0" u="none" strike="noStrike" cap="none">
              <a:solidFill>
                <a:srgbClr val="33006F"/>
              </a:solidFill>
              <a:latin typeface="Arial"/>
              <a:ea typeface="Arial"/>
              <a:cs typeface="Arial"/>
              <a:sym typeface="Arial"/>
            </a:endParaRPr>
          </a:p>
        </p:txBody>
      </p:sp>
      <p:pic>
        <p:nvPicPr>
          <p:cNvPr id="1068" name="Google Shape;1068;p183"/>
          <p:cNvPicPr preferRelativeResize="0"/>
          <p:nvPr/>
        </p:nvPicPr>
        <p:blipFill rotWithShape="1">
          <a:blip r:embed="rId3">
            <a:alphaModFix/>
          </a:blip>
          <a:srcRect/>
          <a:stretch/>
        </p:blipFill>
        <p:spPr>
          <a:xfrm>
            <a:off x="523700" y="894196"/>
            <a:ext cx="8265200" cy="5862999"/>
          </a:xfrm>
          <a:prstGeom prst="rect">
            <a:avLst/>
          </a:prstGeom>
          <a:noFill/>
          <a:ln w="9525" cap="flat" cmpd="sng">
            <a:solidFill>
              <a:schemeClr val="dk2"/>
            </a:solidFill>
            <a:prstDash val="solid"/>
            <a:round/>
            <a:headEnd type="none" w="sm" len="sm"/>
            <a:tailEnd type="none" w="sm" len="sm"/>
          </a:ln>
        </p:spPr>
      </p:pic>
      <p:sp>
        <p:nvSpPr>
          <p:cNvPr id="1069" name="Google Shape;1069;p183"/>
          <p:cNvSpPr/>
          <p:nvPr/>
        </p:nvSpPr>
        <p:spPr>
          <a:xfrm>
            <a:off x="811325" y="1534625"/>
            <a:ext cx="802800" cy="468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eGC1 details</a:t>
            </a:r>
            <a:endParaRPr sz="800" b="0" i="0" u="none" strike="noStrike" cap="none">
              <a:solidFill>
                <a:srgbClr val="000000"/>
              </a:solidFill>
              <a:latin typeface="Arial"/>
              <a:ea typeface="Arial"/>
              <a:cs typeface="Arial"/>
              <a:sym typeface="Arial"/>
            </a:endParaRPr>
          </a:p>
        </p:txBody>
      </p:sp>
      <p:sp>
        <p:nvSpPr>
          <p:cNvPr id="1070" name="Google Shape;1070;p183"/>
          <p:cNvSpPr/>
          <p:nvPr/>
        </p:nvSpPr>
        <p:spPr>
          <a:xfrm>
            <a:off x="6205725" y="1710275"/>
            <a:ext cx="1848300" cy="794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status during entire process; composing through budget ready</a:t>
            </a:r>
            <a:endParaRPr sz="800" b="0" i="0" u="none" strike="noStrike" cap="none">
              <a:solidFill>
                <a:srgbClr val="000000"/>
              </a:solidFill>
              <a:latin typeface="Arial"/>
              <a:ea typeface="Arial"/>
              <a:cs typeface="Arial"/>
              <a:sym typeface="Arial"/>
            </a:endParaRPr>
          </a:p>
        </p:txBody>
      </p:sp>
      <p:sp>
        <p:nvSpPr>
          <p:cNvPr id="1071" name="Google Shape;1071;p183"/>
          <p:cNvSpPr/>
          <p:nvPr/>
        </p:nvSpPr>
        <p:spPr>
          <a:xfrm>
            <a:off x="6205725" y="2646975"/>
            <a:ext cx="1129200" cy="4014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easy access to GT</a:t>
            </a:r>
            <a:endParaRPr sz="800" b="0" i="0" u="none" strike="noStrike" cap="none">
              <a:solidFill>
                <a:srgbClr val="000000"/>
              </a:solidFill>
              <a:latin typeface="Arial"/>
              <a:ea typeface="Arial"/>
              <a:cs typeface="Arial"/>
              <a:sym typeface="Arial"/>
            </a:endParaRPr>
          </a:p>
        </p:txBody>
      </p:sp>
      <p:sp>
        <p:nvSpPr>
          <p:cNvPr id="1072" name="Google Shape;1072;p183"/>
          <p:cNvSpPr/>
          <p:nvPr/>
        </p:nvSpPr>
        <p:spPr>
          <a:xfrm>
            <a:off x="6983525" y="3106950"/>
            <a:ext cx="1170900" cy="552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important notes from OSP/GCA</a:t>
            </a:r>
            <a:endParaRPr sz="800" b="0" i="0" u="none" strike="noStrike" cap="none">
              <a:solidFill>
                <a:srgbClr val="000000"/>
              </a:solidFill>
              <a:latin typeface="Arial"/>
              <a:ea typeface="Arial"/>
              <a:cs typeface="Arial"/>
              <a:sym typeface="Arial"/>
            </a:endParaRPr>
          </a:p>
        </p:txBody>
      </p:sp>
      <p:sp>
        <p:nvSpPr>
          <p:cNvPr id="1073" name="Google Shape;1073;p183"/>
          <p:cNvSpPr/>
          <p:nvPr/>
        </p:nvSpPr>
        <p:spPr>
          <a:xfrm>
            <a:off x="7184225" y="4829825"/>
            <a:ext cx="1522200" cy="1062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transparency to the review and set up process; including holds</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84"/>
          <p:cNvSpPr txBox="1">
            <a:spLocks noGrp="1"/>
          </p:cNvSpPr>
          <p:nvPr>
            <p:ph type="body" idx="1"/>
          </p:nvPr>
        </p:nvSpPr>
        <p:spPr>
          <a:xfrm>
            <a:off x="378762" y="142910"/>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 sz="3000" b="0" i="0" u="none" strike="noStrike" cap="none">
                <a:solidFill>
                  <a:srgbClr val="33006F"/>
                </a:solidFill>
                <a:latin typeface="Arial"/>
                <a:ea typeface="Arial"/>
                <a:cs typeface="Arial"/>
                <a:sym typeface="Arial"/>
              </a:rPr>
              <a:t>Desired Outcomes</a:t>
            </a:r>
            <a:endParaRPr sz="3000" b="0" i="0" u="none" strike="sngStrike" cap="none">
              <a:solidFill>
                <a:srgbClr val="33006F"/>
              </a:solidFill>
              <a:latin typeface="Arial"/>
              <a:ea typeface="Arial"/>
              <a:cs typeface="Arial"/>
              <a:sym typeface="Arial"/>
            </a:endParaRPr>
          </a:p>
        </p:txBody>
      </p:sp>
      <p:sp>
        <p:nvSpPr>
          <p:cNvPr id="1080" name="Google Shape;1080;p184"/>
          <p:cNvSpPr txBox="1">
            <a:spLocks noGrp="1"/>
          </p:cNvSpPr>
          <p:nvPr>
            <p:ph type="body" idx="2"/>
          </p:nvPr>
        </p:nvSpPr>
        <p:spPr>
          <a:xfrm>
            <a:off x="457200" y="1363509"/>
            <a:ext cx="8398200" cy="4388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Clr>
                <a:srgbClr val="151516"/>
              </a:buClr>
              <a:buSzPts val="2400"/>
              <a:buFont typeface="Merriweather Sans"/>
              <a:buChar char="➢"/>
            </a:pPr>
            <a:r>
              <a:rPr lang="en" sz="2400" b="0" i="0" u="none" strike="noStrike" cap="none">
                <a:solidFill>
                  <a:srgbClr val="151516"/>
                </a:solidFill>
                <a:latin typeface="Open Sans"/>
                <a:ea typeface="Open Sans"/>
                <a:cs typeface="Open Sans"/>
                <a:sym typeface="Open Sans"/>
              </a:rPr>
              <a:t>Find award status answers you need without OSP or GCA help. </a:t>
            </a:r>
            <a:endParaRPr sz="2400" b="0" i="0" u="none" strike="sngStrike" cap="none">
              <a:solidFill>
                <a:srgbClr val="151516"/>
              </a:solidFill>
              <a:latin typeface="Open Sans"/>
              <a:ea typeface="Open Sans"/>
              <a:cs typeface="Open Sans"/>
              <a:sym typeface="Open Sans"/>
            </a:endParaRPr>
          </a:p>
          <a:p>
            <a:pPr marL="91440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457200" marR="0" lvl="0" indent="-381000" algn="l" rtl="0">
              <a:lnSpc>
                <a:spcPct val="100000"/>
              </a:lnSpc>
              <a:spcBef>
                <a:spcPts val="480"/>
              </a:spcBef>
              <a:spcAft>
                <a:spcPts val="0"/>
              </a:spcAft>
              <a:buClr>
                <a:srgbClr val="151516"/>
              </a:buClr>
              <a:buSzPts val="2400"/>
              <a:buFont typeface="Merriweather Sans"/>
              <a:buChar char="➢"/>
            </a:pPr>
            <a:r>
              <a:rPr lang="en" sz="2400" b="0" i="0" u="none" strike="noStrike" cap="none">
                <a:solidFill>
                  <a:srgbClr val="151516"/>
                </a:solidFill>
                <a:latin typeface="Open Sans"/>
                <a:ea typeface="Open Sans"/>
                <a:cs typeface="Open Sans"/>
                <a:sym typeface="Open Sans"/>
              </a:rPr>
              <a:t>Facilitate quicker turn-around on award setup (less back and forth between OSP &amp; GCA)</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457200" marR="0" lvl="0" indent="-381000" algn="l" rtl="0">
              <a:lnSpc>
                <a:spcPct val="100000"/>
              </a:lnSpc>
              <a:spcBef>
                <a:spcPts val="480"/>
              </a:spcBef>
              <a:spcAft>
                <a:spcPts val="0"/>
              </a:spcAft>
              <a:buClr>
                <a:srgbClr val="151516"/>
              </a:buClr>
              <a:buSzPts val="2400"/>
              <a:buFont typeface="Merriweather Sans"/>
              <a:buChar char="➢"/>
            </a:pPr>
            <a:r>
              <a:rPr lang="en" sz="2400" b="0" i="0" u="none" strike="noStrike" cap="none">
                <a:solidFill>
                  <a:srgbClr val="151516"/>
                </a:solidFill>
                <a:latin typeface="Open Sans"/>
                <a:ea typeface="Open Sans"/>
                <a:cs typeface="Open Sans"/>
                <a:sym typeface="Open Sans"/>
              </a:rPr>
              <a:t>Improved reporting and analytics capabilities for award roll-ups</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85"/>
          <p:cNvSpPr txBox="1">
            <a:spLocks noGrp="1"/>
          </p:cNvSpPr>
          <p:nvPr>
            <p:ph type="body" idx="1"/>
          </p:nvPr>
        </p:nvSpPr>
        <p:spPr>
          <a:xfrm>
            <a:off x="463062" y="211060"/>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 sz="3000" b="0" i="0" u="none" strike="noStrike" cap="none">
                <a:solidFill>
                  <a:srgbClr val="33006F"/>
                </a:solidFill>
                <a:latin typeface="Arial"/>
                <a:ea typeface="Arial"/>
                <a:cs typeface="Arial"/>
                <a:sym typeface="Arial"/>
              </a:rPr>
              <a:t>On its way to your desktop soon</a:t>
            </a:r>
            <a:endParaRPr sz="3000" b="0" i="0" u="none" strike="noStrike" cap="none">
              <a:solidFill>
                <a:srgbClr val="33006F"/>
              </a:solidFill>
              <a:latin typeface="Arial"/>
              <a:ea typeface="Arial"/>
              <a:cs typeface="Arial"/>
              <a:sym typeface="Arial"/>
            </a:endParaRPr>
          </a:p>
        </p:txBody>
      </p:sp>
      <p:sp>
        <p:nvSpPr>
          <p:cNvPr id="1087" name="Google Shape;1087;p185"/>
          <p:cNvSpPr txBox="1">
            <a:spLocks noGrp="1"/>
          </p:cNvSpPr>
          <p:nvPr>
            <p:ph type="body" idx="2"/>
          </p:nvPr>
        </p:nvSpPr>
        <p:spPr>
          <a:xfrm>
            <a:off x="457200" y="1363509"/>
            <a:ext cx="8398200" cy="438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endParaRPr sz="3000" b="0" i="0" u="none" strike="noStrike" cap="none">
              <a:solidFill>
                <a:srgbClr val="434343"/>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3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3000" b="0" i="0" u="none" strike="noStrike" cap="none">
              <a:solidFill>
                <a:srgbClr val="9900FF"/>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
        <p:nvSpPr>
          <p:cNvPr id="1088" name="Google Shape;1088;p185"/>
          <p:cNvSpPr txBox="1"/>
          <p:nvPr/>
        </p:nvSpPr>
        <p:spPr>
          <a:xfrm>
            <a:off x="1552575" y="2323350"/>
            <a:ext cx="4853400" cy="23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480"/>
              </a:spcBef>
              <a:spcAft>
                <a:spcPts val="0"/>
              </a:spcAft>
              <a:buClr>
                <a:srgbClr val="000000"/>
              </a:buClr>
              <a:buSzPts val="3000"/>
              <a:buFont typeface="Arial"/>
              <a:buNone/>
            </a:pPr>
            <a:r>
              <a:rPr lang="en" sz="3000" b="0" i="0" u="none" strike="noStrike" cap="none">
                <a:solidFill>
                  <a:srgbClr val="9900FF"/>
                </a:solidFill>
                <a:latin typeface="Open Sans"/>
                <a:ea typeface="Open Sans"/>
                <a:cs typeface="Open Sans"/>
                <a:sym typeface="Open Sans"/>
              </a:rPr>
              <a:t>Release Date:</a:t>
            </a:r>
            <a:r>
              <a:rPr lang="en" sz="3000">
                <a:solidFill>
                  <a:srgbClr val="9900FF"/>
                </a:solidFill>
                <a:latin typeface="Open Sans"/>
                <a:ea typeface="Open Sans"/>
                <a:cs typeface="Open Sans"/>
                <a:sym typeface="Open Sans"/>
              </a:rPr>
              <a:t> </a:t>
            </a:r>
            <a:endParaRPr sz="3000">
              <a:solidFill>
                <a:srgbClr val="9900FF"/>
              </a:solidFill>
              <a:latin typeface="Open Sans"/>
              <a:ea typeface="Open Sans"/>
              <a:cs typeface="Open Sans"/>
              <a:sym typeface="Open Sans"/>
            </a:endParaRPr>
          </a:p>
          <a:p>
            <a:pPr marL="0" marR="0" lvl="0" indent="0" algn="ctr" rtl="0">
              <a:lnSpc>
                <a:spcPct val="100000"/>
              </a:lnSpc>
              <a:spcBef>
                <a:spcPts val="480"/>
              </a:spcBef>
              <a:spcAft>
                <a:spcPts val="0"/>
              </a:spcAft>
              <a:buClr>
                <a:srgbClr val="000000"/>
              </a:buClr>
              <a:buSzPts val="3000"/>
              <a:buFont typeface="Arial"/>
              <a:buNone/>
            </a:pPr>
            <a:r>
              <a:rPr lang="en" sz="3000" b="1" i="0" u="none" strike="noStrike" cap="none">
                <a:solidFill>
                  <a:srgbClr val="9900FF"/>
                </a:solidFill>
                <a:latin typeface="Open Sans"/>
                <a:ea typeface="Open Sans"/>
                <a:cs typeface="Open Sans"/>
                <a:sym typeface="Open Sans"/>
              </a:rPr>
              <a:t>September</a:t>
            </a:r>
            <a:r>
              <a:rPr lang="en" sz="3000" b="1">
                <a:solidFill>
                  <a:srgbClr val="9900FF"/>
                </a:solidFill>
                <a:latin typeface="Open Sans"/>
                <a:ea typeface="Open Sans"/>
                <a:cs typeface="Open Sans"/>
                <a:sym typeface="Open Sans"/>
              </a:rPr>
              <a:t> </a:t>
            </a:r>
            <a:r>
              <a:rPr lang="en" sz="3000" b="1" i="0" u="none" strike="noStrike" cap="none">
                <a:solidFill>
                  <a:srgbClr val="9900FF"/>
                </a:solidFill>
                <a:latin typeface="Open Sans"/>
                <a:ea typeface="Open Sans"/>
                <a:cs typeface="Open Sans"/>
                <a:sym typeface="Open Sans"/>
              </a:rPr>
              <a:t>26, 2018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86"/>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 sz="3000" b="0" i="0" u="none" strike="noStrike" cap="none">
                <a:solidFill>
                  <a:srgbClr val="33006F"/>
                </a:solidFill>
                <a:latin typeface="Arial"/>
                <a:ea typeface="Arial"/>
                <a:cs typeface="Arial"/>
                <a:sym typeface="Arial"/>
              </a:rPr>
              <a:t>Questions or Suggestions?</a:t>
            </a:r>
            <a:endParaRPr sz="3000" b="0" i="0" u="none" strike="noStrike" cap="none">
              <a:solidFill>
                <a:srgbClr val="33006F"/>
              </a:solidFill>
              <a:latin typeface="Arial"/>
              <a:ea typeface="Arial"/>
              <a:cs typeface="Arial"/>
              <a:sym typeface="Arial"/>
            </a:endParaRPr>
          </a:p>
        </p:txBody>
      </p:sp>
      <p:sp>
        <p:nvSpPr>
          <p:cNvPr id="1094" name="Google Shape;1094;p186"/>
          <p:cNvSpPr txBox="1">
            <a:spLocks noGrp="1"/>
          </p:cNvSpPr>
          <p:nvPr>
            <p:ph type="body" idx="2"/>
          </p:nvPr>
        </p:nvSpPr>
        <p:spPr>
          <a:xfrm>
            <a:off x="469925" y="1474025"/>
            <a:ext cx="8481000" cy="46089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480"/>
              </a:spcBef>
              <a:spcAft>
                <a:spcPts val="0"/>
              </a:spcAft>
              <a:buClr>
                <a:srgbClr val="151516"/>
              </a:buClr>
              <a:buSzPts val="2400"/>
              <a:buFont typeface="Merriweather Sans"/>
              <a:buNone/>
            </a:pPr>
            <a:endParaRPr sz="3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r>
              <a:rPr lang="en" sz="3000" b="0" i="0" u="none" strike="noStrike" cap="none">
                <a:solidFill>
                  <a:srgbClr val="151516"/>
                </a:solidFill>
                <a:latin typeface="Open Sans"/>
                <a:ea typeface="Open Sans"/>
                <a:cs typeface="Open Sans"/>
                <a:sym typeface="Open Sans"/>
              </a:rPr>
              <a:t>Systems help or suggestions:</a:t>
            </a:r>
            <a:endParaRPr sz="3000" b="0" i="0" u="none" strike="noStrike" cap="none">
              <a:solidFill>
                <a:srgbClr val="151516"/>
              </a:solidFill>
              <a:latin typeface="Open Sans"/>
              <a:ea typeface="Open Sans"/>
              <a:cs typeface="Open Sans"/>
              <a:sym typeface="Open Sans"/>
            </a:endParaRPr>
          </a:p>
          <a:p>
            <a:pPr marL="914400" marR="0" lvl="0" indent="-419100" algn="l" rtl="0">
              <a:lnSpc>
                <a:spcPct val="100000"/>
              </a:lnSpc>
              <a:spcBef>
                <a:spcPts val="2000"/>
              </a:spcBef>
              <a:spcAft>
                <a:spcPts val="0"/>
              </a:spcAft>
              <a:buClr>
                <a:srgbClr val="151516"/>
              </a:buClr>
              <a:buSzPts val="3000"/>
              <a:buFont typeface="Merriweather Sans"/>
              <a:buChar char="➢"/>
            </a:pPr>
            <a:r>
              <a:rPr lang="en" sz="3000" b="0" i="0" u="sng" strike="noStrike" cap="none">
                <a:solidFill>
                  <a:schemeClr val="hlink"/>
                </a:solidFill>
                <a:latin typeface="Open Sans"/>
                <a:ea typeface="Open Sans"/>
                <a:cs typeface="Open Sans"/>
                <a:sym typeface="Open Sans"/>
                <a:hlinkClick r:id="rId3"/>
              </a:rPr>
              <a:t>sagehelp@uw.edu</a:t>
            </a:r>
            <a:r>
              <a:rPr lang="en" sz="3000" b="0" i="0" u="none" strike="noStrike" cap="none">
                <a:solidFill>
                  <a:srgbClr val="151516"/>
                </a:solidFill>
                <a:latin typeface="Open Sans"/>
                <a:ea typeface="Open Sans"/>
                <a:cs typeface="Open Sans"/>
                <a:sym typeface="Open Sans"/>
              </a:rPr>
              <a:t> </a:t>
            </a:r>
            <a:endParaRPr sz="3000" b="0" i="0" u="none" strike="noStrike" cap="none">
              <a:solidFill>
                <a:srgbClr val="151516"/>
              </a:solidFill>
              <a:latin typeface="Open Sans"/>
              <a:ea typeface="Open Sans"/>
              <a:cs typeface="Open Sans"/>
              <a:sym typeface="Open Sans"/>
            </a:endParaRPr>
          </a:p>
          <a:p>
            <a:pPr marL="914400" marR="0" lvl="0" indent="-419100" algn="l" rtl="0">
              <a:lnSpc>
                <a:spcPct val="100000"/>
              </a:lnSpc>
              <a:spcBef>
                <a:spcPts val="2000"/>
              </a:spcBef>
              <a:spcAft>
                <a:spcPts val="0"/>
              </a:spcAft>
              <a:buClr>
                <a:srgbClr val="151516"/>
              </a:buClr>
              <a:buSzPts val="3000"/>
              <a:buFont typeface="Merriweather Sans"/>
              <a:buChar char="➢"/>
            </a:pPr>
            <a:r>
              <a:rPr lang="en" sz="3000" b="0" i="0" u="sng" strike="noStrike" cap="none">
                <a:solidFill>
                  <a:schemeClr val="hlink"/>
                </a:solidFill>
                <a:latin typeface="Open Sans"/>
                <a:ea typeface="Open Sans"/>
                <a:cs typeface="Open Sans"/>
                <a:sym typeface="Open Sans"/>
                <a:hlinkClick r:id="rId4"/>
              </a:rPr>
              <a:t>myresearch@uw.edu</a:t>
            </a:r>
            <a:endParaRPr sz="3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200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2000"/>
              </a:spcBef>
              <a:spcAft>
                <a:spcPts val="0"/>
              </a:spcAft>
              <a:buClr>
                <a:srgbClr val="151516"/>
              </a:buClr>
              <a:buSzPts val="2400"/>
              <a:buFont typeface="Merriweather Sans"/>
              <a:buNone/>
            </a:pPr>
            <a:endParaRPr sz="3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187"/>
          <p:cNvSpPr txBox="1">
            <a:spLocks noGrp="1"/>
          </p:cNvSpPr>
          <p:nvPr>
            <p:ph type="title"/>
          </p:nvPr>
        </p:nvSpPr>
        <p:spPr>
          <a:xfrm>
            <a:off x="609600" y="2209800"/>
            <a:ext cx="5830800" cy="1362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3959"/>
              <a:buFont typeface="Arial Black"/>
              <a:buNone/>
            </a:pPr>
            <a:r>
              <a:rPr lang="en" sz="3959" b="1" i="0" u="none" strike="noStrike" cap="none">
                <a:solidFill>
                  <a:schemeClr val="dk1"/>
                </a:solidFill>
                <a:latin typeface="Arial Black"/>
                <a:ea typeface="Arial Black"/>
                <a:cs typeface="Arial Black"/>
                <a:sym typeface="Arial Black"/>
              </a:rPr>
              <a:t>COMPLIANCE CORNER</a:t>
            </a:r>
            <a:endParaRPr sz="3959" b="1" i="0" u="none" strike="noStrike" cap="none">
              <a:solidFill>
                <a:schemeClr val="dk1"/>
              </a:solidFill>
              <a:latin typeface="Arial Black"/>
              <a:ea typeface="Arial Black"/>
              <a:cs typeface="Arial Black"/>
              <a:sym typeface="Arial Black"/>
            </a:endParaRPr>
          </a:p>
        </p:txBody>
      </p:sp>
      <p:sp>
        <p:nvSpPr>
          <p:cNvPr id="1100" name="Google Shape;1100;p187"/>
          <p:cNvSpPr txBox="1">
            <a:spLocks noGrp="1"/>
          </p:cNvSpPr>
          <p:nvPr>
            <p:ph type="body" idx="1"/>
          </p:nvPr>
        </p:nvSpPr>
        <p:spPr>
          <a:xfrm>
            <a:off x="722313" y="4660900"/>
            <a:ext cx="5297400" cy="143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4C51"/>
              </a:buClr>
              <a:buSzPts val="2400"/>
              <a:buFont typeface="Arial"/>
              <a:buNone/>
            </a:pPr>
            <a:r>
              <a:rPr lang="en" sz="2400" b="0" i="0" u="none" strike="noStrike" cap="none">
                <a:solidFill>
                  <a:srgbClr val="4C4C51"/>
                </a:solidFill>
                <a:latin typeface="Calibri"/>
                <a:ea typeface="Calibri"/>
                <a:cs typeface="Calibri"/>
                <a:sym typeface="Calibri"/>
              </a:rPr>
              <a:t>Matt Gardner, Office of Controller</a:t>
            </a:r>
            <a:endParaRPr/>
          </a:p>
          <a:p>
            <a:pPr marL="0" marR="0" lvl="0" indent="0" algn="l" rtl="0">
              <a:spcBef>
                <a:spcPts val="480"/>
              </a:spcBef>
              <a:spcAft>
                <a:spcPts val="0"/>
              </a:spcAft>
              <a:buClr>
                <a:srgbClr val="4C4C51"/>
              </a:buClr>
              <a:buSzPts val="2400"/>
              <a:buFont typeface="Arial"/>
              <a:buNone/>
            </a:pPr>
            <a:r>
              <a:rPr lang="en" sz="2400" b="0" i="0" u="none" strike="noStrike" cap="none">
                <a:solidFill>
                  <a:srgbClr val="4C4C51"/>
                </a:solidFill>
                <a:latin typeface="Calibri"/>
                <a:ea typeface="Calibri"/>
                <a:cs typeface="Calibri"/>
                <a:sym typeface="Calibri"/>
              </a:rPr>
              <a:t>Andra Sawyer, Office of Controller</a:t>
            </a:r>
            <a:endParaRPr/>
          </a:p>
          <a:p>
            <a:pPr marL="0" marR="0" lvl="0" indent="0" algn="l" rtl="0">
              <a:spcBef>
                <a:spcPts val="480"/>
              </a:spcBef>
              <a:spcAft>
                <a:spcPts val="0"/>
              </a:spcAft>
              <a:buClr>
                <a:srgbClr val="4C4C51"/>
              </a:buClr>
              <a:buSzPts val="2400"/>
              <a:buFont typeface="Arial"/>
              <a:buNone/>
            </a:pPr>
            <a:r>
              <a:rPr lang="en" sz="2400" b="0" i="0" u="none" strike="noStrike" cap="none">
                <a:solidFill>
                  <a:srgbClr val="4C4C51"/>
                </a:solidFill>
                <a:latin typeface="Calibri"/>
                <a:ea typeface="Calibri"/>
                <a:cs typeface="Calibri"/>
                <a:sym typeface="Calibri"/>
              </a:rPr>
              <a:t>Laurie Stephan, Office of Research</a:t>
            </a:r>
            <a:endParaRPr sz="2400" b="0" i="0" u="none" strike="noStrike" cap="none">
              <a:solidFill>
                <a:srgbClr val="4C4C5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 sz="3959" b="1" i="0" u="none" strike="noStrike" cap="none">
                <a:solidFill>
                  <a:schemeClr val="dk1"/>
                </a:solidFill>
                <a:latin typeface="Calibri"/>
                <a:ea typeface="Calibri"/>
                <a:cs typeface="Calibri"/>
                <a:sym typeface="Calibri"/>
              </a:rPr>
              <a:t>Participant Support – NSF</a:t>
            </a:r>
            <a:br>
              <a:rPr lang="en" sz="3959" b="1" i="0" u="none" strike="noStrike" cap="none">
                <a:solidFill>
                  <a:schemeClr val="dk1"/>
                </a:solidFill>
                <a:latin typeface="Calibri"/>
                <a:ea typeface="Calibri"/>
                <a:cs typeface="Calibri"/>
                <a:sym typeface="Calibri"/>
              </a:rPr>
            </a:br>
            <a:r>
              <a:rPr lang="en" sz="3600" b="1" i="0" u="none" strike="noStrike" cap="none">
                <a:solidFill>
                  <a:schemeClr val="dk1"/>
                </a:solidFill>
                <a:latin typeface="Calibri"/>
                <a:ea typeface="Calibri"/>
                <a:cs typeface="Calibri"/>
                <a:sym typeface="Calibri"/>
              </a:rPr>
              <a:t>2 CFR 200.75; PAPPG Chapter II. 2(a)(v)</a:t>
            </a:r>
            <a:endParaRPr/>
          </a:p>
        </p:txBody>
      </p:sp>
      <p:sp>
        <p:nvSpPr>
          <p:cNvPr id="1107" name="Google Shape;1107;p1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960"/>
              <a:buFont typeface="Arial"/>
              <a:buNone/>
            </a:pPr>
            <a:r>
              <a:rPr lang="en" sz="2960" b="0" i="0" u="none" strike="noStrike" cap="none">
                <a:solidFill>
                  <a:schemeClr val="dk1"/>
                </a:solidFill>
                <a:latin typeface="Calibri"/>
                <a:ea typeface="Calibri"/>
                <a:cs typeface="Calibri"/>
                <a:sym typeface="Calibri"/>
              </a:rPr>
              <a:t>What does Participant Support include?</a:t>
            </a:r>
            <a:endParaRPr/>
          </a:p>
          <a:p>
            <a:pPr marL="457200" marR="0" lvl="0" indent="-457200" algn="l" rtl="0">
              <a:lnSpc>
                <a:spcPct val="80000"/>
              </a:lnSpc>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Stipends and subsistence allowances</a:t>
            </a:r>
            <a:endParaRPr/>
          </a:p>
          <a:p>
            <a:pPr marL="457200" marR="0" lvl="0" indent="-457200" algn="l" rtl="0">
              <a:lnSpc>
                <a:spcPct val="80000"/>
              </a:lnSpc>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Travel allowances</a:t>
            </a:r>
            <a:endParaRPr/>
          </a:p>
          <a:p>
            <a:pPr marL="457200" marR="0" lvl="0" indent="-457200" algn="l" rtl="0">
              <a:lnSpc>
                <a:spcPct val="80000"/>
              </a:lnSpc>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Registration fees</a:t>
            </a:r>
            <a:endParaRPr/>
          </a:p>
          <a:p>
            <a:pPr marL="457200" marR="0" lvl="0" indent="-457200" algn="l" rtl="0">
              <a:lnSpc>
                <a:spcPct val="80000"/>
              </a:lnSpc>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Additional categories which must be itemized and justified in the proposal budget or must have prior written approval from sponsor</a:t>
            </a:r>
            <a:br>
              <a:rPr lang="en" sz="2960" b="0" i="0" u="none" strike="noStrike" cap="none">
                <a:solidFill>
                  <a:schemeClr val="dk1"/>
                </a:solidFill>
                <a:latin typeface="Calibri"/>
                <a:ea typeface="Calibri"/>
                <a:cs typeface="Calibri"/>
                <a:sym typeface="Calibri"/>
              </a:rPr>
            </a:br>
            <a:endParaRPr sz="2960" b="0" i="0" u="none" strike="noStrike" cap="none">
              <a:solidFill>
                <a:schemeClr val="dk1"/>
              </a:solidFill>
              <a:latin typeface="Calibri"/>
              <a:ea typeface="Calibri"/>
              <a:cs typeface="Calibri"/>
              <a:sym typeface="Calibri"/>
            </a:endParaRPr>
          </a:p>
          <a:p>
            <a:pPr marL="0" marR="0" lvl="0" indent="0" algn="l" rtl="0">
              <a:lnSpc>
                <a:spcPct val="80000"/>
              </a:lnSpc>
              <a:spcBef>
                <a:spcPts val="592"/>
              </a:spcBef>
              <a:spcAft>
                <a:spcPts val="0"/>
              </a:spcAft>
              <a:buClr>
                <a:schemeClr val="dk1"/>
              </a:buClr>
              <a:buSzPts val="2960"/>
              <a:buFont typeface="Arial"/>
              <a:buNone/>
            </a:pPr>
            <a:r>
              <a:rPr lang="en" sz="2960" b="0" i="0" u="none" strike="noStrike" cap="none">
                <a:solidFill>
                  <a:schemeClr val="dk1"/>
                </a:solidFill>
                <a:latin typeface="Calibri"/>
                <a:ea typeface="Calibri"/>
                <a:cs typeface="Calibri"/>
                <a:sym typeface="Calibri"/>
              </a:rPr>
              <a:t>Who can receive Participant Support?</a:t>
            </a:r>
            <a:endParaRPr/>
          </a:p>
          <a:p>
            <a:pPr marL="457200" marR="0" lvl="0" indent="-457200" algn="l" rtl="0">
              <a:lnSpc>
                <a:spcPct val="80000"/>
              </a:lnSpc>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Trainees, but </a:t>
            </a:r>
            <a:r>
              <a:rPr lang="en" sz="2960" b="0" i="0" u="sng" strike="noStrike" cap="none">
                <a:solidFill>
                  <a:schemeClr val="dk1"/>
                </a:solidFill>
                <a:latin typeface="Calibri"/>
                <a:ea typeface="Calibri"/>
                <a:cs typeface="Calibri"/>
                <a:sym typeface="Calibri"/>
              </a:rPr>
              <a:t>not employees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3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Proposals and 2 months rule, cont’d. </a:t>
            </a:r>
            <a:endParaRPr/>
          </a:p>
        </p:txBody>
      </p:sp>
      <p:sp>
        <p:nvSpPr>
          <p:cNvPr id="746" name="Google Shape;746;p135"/>
          <p:cNvSpPr txBox="1">
            <a:spLocks noGrp="1"/>
          </p:cNvSpPr>
          <p:nvPr>
            <p:ph type="body" idx="2"/>
          </p:nvPr>
        </p:nvSpPr>
        <p:spPr>
          <a:xfrm>
            <a:off x="659305" y="1812925"/>
            <a:ext cx="8196300" cy="40155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480"/>
              </a:spcBef>
              <a:spcAft>
                <a:spcPts val="0"/>
              </a:spcAft>
              <a:buSzPts val="2400"/>
              <a:buChar char="&gt;"/>
            </a:pPr>
            <a:r>
              <a:rPr lang="en"/>
              <a:t>Identify max 2 months salary amount per UW FY that can be charged. </a:t>
            </a:r>
            <a:endParaRPr/>
          </a:p>
          <a:p>
            <a:pPr marL="457200" lvl="0" indent="-381000" algn="l" rtl="0">
              <a:lnSpc>
                <a:spcPct val="150000"/>
              </a:lnSpc>
              <a:spcBef>
                <a:spcPts val="0"/>
              </a:spcBef>
              <a:spcAft>
                <a:spcPts val="0"/>
              </a:spcAft>
              <a:buSzPts val="2400"/>
              <a:buChar char="&gt;"/>
            </a:pPr>
            <a:r>
              <a:rPr lang="en"/>
              <a:t>Confirm committed and pending salary do not exceed max amount per FY. </a:t>
            </a:r>
            <a:endParaRPr/>
          </a:p>
          <a:p>
            <a:pPr marL="457200" lvl="0" indent="-381000" algn="l" rtl="0">
              <a:lnSpc>
                <a:spcPct val="150000"/>
              </a:lnSpc>
              <a:spcBef>
                <a:spcPts val="0"/>
              </a:spcBef>
              <a:spcAft>
                <a:spcPts val="0"/>
              </a:spcAft>
              <a:buSzPts val="2400"/>
              <a:buChar char="&gt;"/>
            </a:pPr>
            <a:r>
              <a:rPr lang="en"/>
              <a:t>Calculate salary amount that can be requested on proposal during fiscal year(s).</a:t>
            </a:r>
            <a:endParaRPr/>
          </a:p>
          <a:p>
            <a:pPr marL="914400" lvl="1" indent="-355600" algn="l" rtl="0">
              <a:lnSpc>
                <a:spcPct val="150000"/>
              </a:lnSpc>
              <a:spcBef>
                <a:spcPts val="0"/>
              </a:spcBef>
              <a:spcAft>
                <a:spcPts val="0"/>
              </a:spcAft>
              <a:buSzPts val="2000"/>
              <a:buChar char="⁻"/>
            </a:pPr>
            <a:r>
              <a:rPr lang="en"/>
              <a:t>Compensation fluctuates, use anticipated IBS from proposal budget to calculate</a:t>
            </a:r>
            <a:endParaRPr/>
          </a:p>
          <a:p>
            <a:pPr marL="457200" lvl="0" indent="0" algn="l" rtl="0">
              <a:lnSpc>
                <a:spcPct val="115000"/>
              </a:lnSpc>
              <a:spcBef>
                <a:spcPts val="48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4400" b="1" i="0" u="none" strike="noStrike" cap="none">
                <a:solidFill>
                  <a:schemeClr val="dk1"/>
                </a:solidFill>
                <a:latin typeface="Calibri"/>
                <a:ea typeface="Calibri"/>
                <a:cs typeface="Calibri"/>
                <a:sym typeface="Calibri"/>
              </a:rPr>
              <a:t>Participant Support - NSF</a:t>
            </a:r>
            <a:endParaRPr sz="4400" b="1" i="0" u="none" strike="noStrike" cap="none">
              <a:solidFill>
                <a:schemeClr val="dk1"/>
              </a:solidFill>
              <a:latin typeface="Calibri"/>
              <a:ea typeface="Calibri"/>
              <a:cs typeface="Calibri"/>
              <a:sym typeface="Calibri"/>
            </a:endParaRPr>
          </a:p>
        </p:txBody>
      </p:sp>
      <p:sp>
        <p:nvSpPr>
          <p:cNvPr id="1114" name="Google Shape;1114;p1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Travel and per diem for University employees to attend a conference are </a:t>
            </a:r>
            <a:r>
              <a:rPr lang="en" sz="3200" b="1" i="0" u="sng" strike="noStrike" cap="none">
                <a:solidFill>
                  <a:srgbClr val="FF0000"/>
                </a:solidFill>
                <a:latin typeface="Calibri"/>
                <a:ea typeface="Calibri"/>
                <a:cs typeface="Calibri"/>
                <a:sym typeface="Calibri"/>
              </a:rPr>
              <a:t>NOT</a:t>
            </a:r>
            <a:r>
              <a:rPr lang="en" sz="3200" b="0" i="0" u="none" strike="noStrike" cap="none">
                <a:solidFill>
                  <a:schemeClr val="dk1"/>
                </a:solidFill>
                <a:latin typeface="Calibri"/>
                <a:ea typeface="Calibri"/>
                <a:cs typeface="Calibri"/>
                <a:sym typeface="Calibri"/>
              </a:rPr>
              <a:t> Participant Support costs… even if </a:t>
            </a:r>
            <a:r>
              <a:rPr lang="en" sz="3200" b="0" i="0" u="sng" strike="noStrike" cap="none">
                <a:solidFill>
                  <a:schemeClr val="dk1"/>
                </a:solidFill>
                <a:latin typeface="Calibri"/>
                <a:ea typeface="Calibri"/>
                <a:cs typeface="Calibri"/>
                <a:sym typeface="Calibri"/>
              </a:rPr>
              <a:t>included</a:t>
            </a:r>
            <a:r>
              <a:rPr lang="en" sz="3200" b="0" i="0" u="none" strike="noStrike" cap="none">
                <a:solidFill>
                  <a:schemeClr val="dk1"/>
                </a:solidFill>
                <a:latin typeface="Calibri"/>
                <a:ea typeface="Calibri"/>
                <a:cs typeface="Calibri"/>
                <a:sym typeface="Calibri"/>
              </a:rPr>
              <a:t> in the proposal budget</a:t>
            </a:r>
            <a:endParaRPr/>
          </a:p>
          <a:p>
            <a:pPr marL="457200" marR="0" lvl="0" indent="-2540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457200" marR="0" lvl="0" indent="-457200" algn="l" rtl="0">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NSF requires prior written approval to rebudget funds from Participant Support to other cost categories (Prior Approval Matrix)</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 sz="3959" b="1" i="0" u="none" strike="noStrike" cap="none">
                <a:solidFill>
                  <a:schemeClr val="dk1"/>
                </a:solidFill>
                <a:latin typeface="Calibri"/>
                <a:ea typeface="Calibri"/>
                <a:cs typeface="Calibri"/>
                <a:sym typeface="Calibri"/>
              </a:rPr>
              <a:t>Participant Support – </a:t>
            </a:r>
            <a:br>
              <a:rPr lang="en" sz="3959" b="1" i="0" u="none" strike="noStrike" cap="none">
                <a:solidFill>
                  <a:schemeClr val="dk1"/>
                </a:solidFill>
                <a:latin typeface="Calibri"/>
                <a:ea typeface="Calibri"/>
                <a:cs typeface="Calibri"/>
                <a:sym typeface="Calibri"/>
              </a:rPr>
            </a:br>
            <a:r>
              <a:rPr lang="en" sz="3959" b="1" i="0" u="none" strike="noStrike" cap="none">
                <a:solidFill>
                  <a:schemeClr val="dk1"/>
                </a:solidFill>
                <a:latin typeface="Calibri"/>
                <a:ea typeface="Calibri"/>
                <a:cs typeface="Calibri"/>
                <a:sym typeface="Calibri"/>
              </a:rPr>
              <a:t>Recent Audit Findings (NSF)</a:t>
            </a:r>
            <a:endParaRPr/>
          </a:p>
        </p:txBody>
      </p:sp>
      <p:sp>
        <p:nvSpPr>
          <p:cNvPr id="1121" name="Google Shape;1121;p1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$12,000 in employee travel to an NSF-supported workshop</a:t>
            </a:r>
            <a:endParaRPr/>
          </a:p>
          <a:p>
            <a:pPr marL="457200" marR="0" lvl="0" indent="-457200" algn="l" rtl="0">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PI received “verbal” approval from the NSF program officer</a:t>
            </a:r>
            <a:endParaRPr/>
          </a:p>
          <a:p>
            <a:pPr marL="457200" marR="0" lvl="0" indent="-457200" algn="l" rtl="0">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Auditors disallowed the travel costs because:</a:t>
            </a:r>
            <a:endParaRPr/>
          </a:p>
          <a:p>
            <a:pPr marL="1200150" marR="0" lvl="1" indent="-457200" algn="l" rtl="0">
              <a:spcBef>
                <a:spcPts val="518"/>
              </a:spcBef>
              <a:spcAft>
                <a:spcPts val="0"/>
              </a:spcAft>
              <a:buClr>
                <a:schemeClr val="dk1"/>
              </a:buClr>
              <a:buSzPts val="2590"/>
              <a:buFont typeface="Arial"/>
              <a:buChar char="•"/>
            </a:pPr>
            <a:r>
              <a:rPr lang="en" sz="2590" b="0" i="0" u="none" strike="noStrike" cap="none">
                <a:solidFill>
                  <a:schemeClr val="dk1"/>
                </a:solidFill>
                <a:latin typeface="Calibri"/>
                <a:ea typeface="Calibri"/>
                <a:cs typeface="Calibri"/>
                <a:sym typeface="Calibri"/>
              </a:rPr>
              <a:t>Employee travel is not considered Participant Support</a:t>
            </a:r>
            <a:endParaRPr/>
          </a:p>
          <a:p>
            <a:pPr marL="1200150" marR="0" lvl="1" indent="-457200" algn="l" rtl="0">
              <a:spcBef>
                <a:spcPts val="518"/>
              </a:spcBef>
              <a:spcAft>
                <a:spcPts val="0"/>
              </a:spcAft>
              <a:buClr>
                <a:schemeClr val="dk1"/>
              </a:buClr>
              <a:buSzPts val="2590"/>
              <a:buFont typeface="Arial"/>
              <a:buChar char="•"/>
            </a:pPr>
            <a:r>
              <a:rPr lang="en" sz="2590" b="0" i="0" u="none" strike="noStrike" cap="none">
                <a:solidFill>
                  <a:schemeClr val="dk1"/>
                </a:solidFill>
                <a:latin typeface="Calibri"/>
                <a:ea typeface="Calibri"/>
                <a:cs typeface="Calibri"/>
                <a:sym typeface="Calibri"/>
              </a:rPr>
              <a:t>PI did not obtain </a:t>
            </a:r>
            <a:r>
              <a:rPr lang="en" sz="2590" b="1" i="0" u="sng" strike="noStrike" cap="none">
                <a:solidFill>
                  <a:schemeClr val="dk1"/>
                </a:solidFill>
                <a:latin typeface="Calibri"/>
                <a:ea typeface="Calibri"/>
                <a:cs typeface="Calibri"/>
                <a:sym typeface="Calibri"/>
              </a:rPr>
              <a:t>written approval</a:t>
            </a:r>
            <a:r>
              <a:rPr lang="en" sz="2590" b="0" i="0" u="none" strike="noStrike" cap="none">
                <a:solidFill>
                  <a:schemeClr val="dk1"/>
                </a:solidFill>
                <a:latin typeface="Calibri"/>
                <a:ea typeface="Calibri"/>
                <a:cs typeface="Calibri"/>
                <a:sym typeface="Calibri"/>
              </a:rPr>
              <a:t> to rebudget from Participant Support to other cost categories</a:t>
            </a: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1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 sz="3959" b="1" i="0" u="none" strike="noStrike" cap="none">
                <a:solidFill>
                  <a:schemeClr val="dk1"/>
                </a:solidFill>
                <a:latin typeface="Calibri"/>
                <a:ea typeface="Calibri"/>
                <a:cs typeface="Calibri"/>
                <a:sym typeface="Calibri"/>
              </a:rPr>
              <a:t>Participant Support – </a:t>
            </a:r>
            <a:br>
              <a:rPr lang="en" sz="3959" b="1" i="0" u="none" strike="noStrike" cap="none">
                <a:solidFill>
                  <a:schemeClr val="dk1"/>
                </a:solidFill>
                <a:latin typeface="Calibri"/>
                <a:ea typeface="Calibri"/>
                <a:cs typeface="Calibri"/>
                <a:sym typeface="Calibri"/>
              </a:rPr>
            </a:br>
            <a:r>
              <a:rPr lang="en" sz="3959" b="1" i="0" u="none" strike="noStrike" cap="none">
                <a:solidFill>
                  <a:schemeClr val="dk1"/>
                </a:solidFill>
                <a:latin typeface="Calibri"/>
                <a:ea typeface="Calibri"/>
                <a:cs typeface="Calibri"/>
                <a:sym typeface="Calibri"/>
              </a:rPr>
              <a:t>Recent Audit Findings (NSF)</a:t>
            </a:r>
            <a:endParaRPr sz="3959" b="1" i="0" u="none" strike="noStrike" cap="none">
              <a:solidFill>
                <a:schemeClr val="dk1"/>
              </a:solidFill>
              <a:latin typeface="Calibri"/>
              <a:ea typeface="Calibri"/>
              <a:cs typeface="Calibri"/>
              <a:sym typeface="Calibri"/>
            </a:endParaRPr>
          </a:p>
        </p:txBody>
      </p:sp>
      <p:sp>
        <p:nvSpPr>
          <p:cNvPr id="1128" name="Google Shape;1128;p1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$4,000 spent for social media and marketing costs</a:t>
            </a:r>
            <a:endParaRPr/>
          </a:p>
          <a:p>
            <a:pPr marL="457200" marR="0" lvl="0" indent="-457200" algn="l" rtl="0">
              <a:lnSpc>
                <a:spcPct val="90000"/>
              </a:lnSpc>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University stated the costs were used by the participants and contributed to their learning experience</a:t>
            </a:r>
            <a:endParaRPr/>
          </a:p>
          <a:p>
            <a:pPr marL="457200" marR="0" lvl="0" indent="-457200" algn="l" rtl="0">
              <a:lnSpc>
                <a:spcPct val="90000"/>
              </a:lnSpc>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Auditors disallowed the costs as they are not Participant Support and the University did not receive approval to rebudget to non-Participant Support cost categories</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1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 sz="3959" b="1" i="0" u="none" strike="noStrike" cap="none">
                <a:solidFill>
                  <a:schemeClr val="dk1"/>
                </a:solidFill>
                <a:latin typeface="Calibri"/>
                <a:ea typeface="Calibri"/>
                <a:cs typeface="Calibri"/>
                <a:sym typeface="Calibri"/>
              </a:rPr>
              <a:t>Participant Support – </a:t>
            </a:r>
            <a:br>
              <a:rPr lang="en" sz="3959" b="1" i="0" u="none" strike="noStrike" cap="none">
                <a:solidFill>
                  <a:schemeClr val="dk1"/>
                </a:solidFill>
                <a:latin typeface="Calibri"/>
                <a:ea typeface="Calibri"/>
                <a:cs typeface="Calibri"/>
                <a:sym typeface="Calibri"/>
              </a:rPr>
            </a:br>
            <a:r>
              <a:rPr lang="en" sz="3959" b="1" i="0" u="none" strike="noStrike" cap="none">
                <a:solidFill>
                  <a:schemeClr val="dk1"/>
                </a:solidFill>
                <a:latin typeface="Calibri"/>
                <a:ea typeface="Calibri"/>
                <a:cs typeface="Calibri"/>
                <a:sym typeface="Calibri"/>
              </a:rPr>
              <a:t>Recent Audit Findings (NSF)</a:t>
            </a:r>
            <a:endParaRPr/>
          </a:p>
        </p:txBody>
      </p:sp>
      <p:sp>
        <p:nvSpPr>
          <p:cNvPr id="1134" name="Google Shape;1134;p1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Other costs deemed unallowable as Participant Support:</a:t>
            </a:r>
            <a:endParaRPr/>
          </a:p>
          <a:p>
            <a:pPr marL="457200" marR="0" lvl="0" indent="-457200" algn="l" rtl="0">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$9,500 in travel for university employees to attend a symposium</a:t>
            </a:r>
            <a:endParaRPr/>
          </a:p>
          <a:p>
            <a:pPr marL="457200" marR="0" lvl="0" indent="-457200" algn="l" rtl="0">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$18,500 in costs to an independent contractor for server configuration</a:t>
            </a:r>
            <a:endParaRPr/>
          </a:p>
          <a:p>
            <a:pPr marL="457200" marR="0" lvl="0" indent="-457200" algn="l" rtl="0">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$14,000 in F&amp;A costs incorrectly charged to Participant Support cost</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1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4400" b="1" i="0" u="none" strike="noStrike" cap="none">
                <a:solidFill>
                  <a:schemeClr val="dk1"/>
                </a:solidFill>
                <a:latin typeface="Calibri"/>
                <a:ea typeface="Calibri"/>
                <a:cs typeface="Calibri"/>
                <a:sym typeface="Calibri"/>
              </a:rPr>
              <a:t>Participant Support – NSF </a:t>
            </a:r>
            <a:endParaRPr sz="4400" b="1" i="0" u="none" strike="noStrike" cap="none">
              <a:solidFill>
                <a:schemeClr val="dk1"/>
              </a:solidFill>
              <a:latin typeface="Calibri"/>
              <a:ea typeface="Calibri"/>
              <a:cs typeface="Calibri"/>
              <a:sym typeface="Calibri"/>
            </a:endParaRPr>
          </a:p>
        </p:txBody>
      </p:sp>
      <p:sp>
        <p:nvSpPr>
          <p:cNvPr id="1140" name="Google Shape;1140;p1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960"/>
              <a:buFont typeface="Arial"/>
              <a:buNone/>
            </a:pPr>
            <a:r>
              <a:rPr lang="en" sz="2960" b="0" i="0" u="none" strike="noStrike" cap="none">
                <a:solidFill>
                  <a:schemeClr val="dk1"/>
                </a:solidFill>
                <a:latin typeface="Calibri"/>
                <a:ea typeface="Calibri"/>
                <a:cs typeface="Calibri"/>
                <a:sym typeface="Calibri"/>
              </a:rPr>
              <a:t>Resources:</a:t>
            </a:r>
            <a:endParaRPr/>
          </a:p>
          <a:p>
            <a:pPr marL="457200" marR="0" lvl="0" indent="-457200" algn="l" rtl="0">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Uniform Guidance</a:t>
            </a:r>
            <a:endParaRPr/>
          </a:p>
          <a:p>
            <a:pPr marL="1200150" marR="0" lvl="1" indent="-457200" algn="l" rtl="0">
              <a:spcBef>
                <a:spcPts val="518"/>
              </a:spcBef>
              <a:spcAft>
                <a:spcPts val="0"/>
              </a:spcAft>
              <a:buClr>
                <a:schemeClr val="dk1"/>
              </a:buClr>
              <a:buSzPts val="2590"/>
              <a:buFont typeface="Arial"/>
              <a:buChar char="•"/>
            </a:pPr>
            <a:r>
              <a:rPr lang="en" sz="2590" b="0" i="0" u="none" strike="noStrike" cap="none">
                <a:solidFill>
                  <a:schemeClr val="dk1"/>
                </a:solidFill>
                <a:latin typeface="Calibri"/>
                <a:ea typeface="Calibri"/>
                <a:cs typeface="Calibri"/>
                <a:sym typeface="Calibri"/>
              </a:rPr>
              <a:t>2 CFR 200.75</a:t>
            </a:r>
            <a:endParaRPr/>
          </a:p>
          <a:p>
            <a:pPr marL="457200" marR="0" lvl="0" indent="-457200" algn="l" rtl="0">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National Science Foundation</a:t>
            </a:r>
            <a:endParaRPr/>
          </a:p>
          <a:p>
            <a:pPr marL="1200150" marR="0" lvl="1" indent="-457200" algn="l" rtl="0">
              <a:spcBef>
                <a:spcPts val="518"/>
              </a:spcBef>
              <a:spcAft>
                <a:spcPts val="0"/>
              </a:spcAft>
              <a:buClr>
                <a:schemeClr val="dk1"/>
              </a:buClr>
              <a:buSzPts val="2590"/>
              <a:buFont typeface="Arial"/>
              <a:buChar char="•"/>
            </a:pPr>
            <a:r>
              <a:rPr lang="en" sz="2590" b="0" i="0" u="none" strike="noStrike" cap="none">
                <a:solidFill>
                  <a:schemeClr val="dk1"/>
                </a:solidFill>
                <a:latin typeface="Calibri"/>
                <a:ea typeface="Calibri"/>
                <a:cs typeface="Calibri"/>
                <a:sym typeface="Calibri"/>
              </a:rPr>
              <a:t>PAPPG - Chapter II, 2(a)(v)</a:t>
            </a:r>
            <a:endParaRPr/>
          </a:p>
          <a:p>
            <a:pPr marL="1200150" marR="0" lvl="1" indent="-457200" algn="l" rtl="0">
              <a:spcBef>
                <a:spcPts val="518"/>
              </a:spcBef>
              <a:spcAft>
                <a:spcPts val="0"/>
              </a:spcAft>
              <a:buClr>
                <a:schemeClr val="dk1"/>
              </a:buClr>
              <a:buSzPts val="2590"/>
              <a:buFont typeface="Arial"/>
              <a:buChar char="•"/>
            </a:pPr>
            <a:r>
              <a:rPr lang="en" sz="2590" b="0" i="0" u="none" strike="noStrike" cap="none">
                <a:solidFill>
                  <a:schemeClr val="dk1"/>
                </a:solidFill>
                <a:latin typeface="Calibri"/>
                <a:ea typeface="Calibri"/>
                <a:cs typeface="Calibri"/>
                <a:sym typeface="Calibri"/>
              </a:rPr>
              <a:t>Research Terms &amp; Conditions</a:t>
            </a:r>
            <a:endParaRPr/>
          </a:p>
          <a:p>
            <a:pPr marL="1600200" marR="0" lvl="2" indent="-457200" algn="l" rtl="0">
              <a:spcBef>
                <a:spcPts val="444"/>
              </a:spcBef>
              <a:spcAft>
                <a:spcPts val="0"/>
              </a:spcAft>
              <a:buClr>
                <a:schemeClr val="dk1"/>
              </a:buClr>
              <a:buSzPts val="2220"/>
              <a:buFont typeface="Arial"/>
              <a:buChar char="•"/>
            </a:pPr>
            <a:r>
              <a:rPr lang="en" sz="2220" b="0" i="0" u="sng" strike="noStrike" cap="none">
                <a:solidFill>
                  <a:schemeClr val="hlink"/>
                </a:solidFill>
                <a:latin typeface="Calibri"/>
                <a:ea typeface="Calibri"/>
                <a:cs typeface="Calibri"/>
                <a:sym typeface="Calibri"/>
                <a:hlinkClick r:id="rId3"/>
              </a:rPr>
              <a:t>https://www.nsf.gov/awards/managing/rtc.jsp</a:t>
            </a:r>
            <a:endParaRPr sz="2220" b="0" i="0" u="none" strike="noStrike" cap="none">
              <a:solidFill>
                <a:schemeClr val="dk1"/>
              </a:solidFill>
              <a:latin typeface="Calibri"/>
              <a:ea typeface="Calibri"/>
              <a:cs typeface="Calibri"/>
              <a:sym typeface="Calibri"/>
            </a:endParaRPr>
          </a:p>
          <a:p>
            <a:pPr marL="457200" marR="0" lvl="0" indent="-457200" algn="l" rtl="0">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PAFC website</a:t>
            </a:r>
            <a:endParaRPr/>
          </a:p>
          <a:p>
            <a:pPr marL="1200150" marR="0" lvl="1" indent="-457200" algn="l" rtl="0">
              <a:spcBef>
                <a:spcPts val="518"/>
              </a:spcBef>
              <a:spcAft>
                <a:spcPts val="0"/>
              </a:spcAft>
              <a:buClr>
                <a:schemeClr val="dk1"/>
              </a:buClr>
              <a:buSzPts val="2590"/>
              <a:buFont typeface="Arial"/>
              <a:buChar char="•"/>
            </a:pPr>
            <a:r>
              <a:rPr lang="en" sz="2590" b="0" i="0" u="sng" strike="noStrike" cap="none">
                <a:solidFill>
                  <a:schemeClr val="hlink"/>
                </a:solidFill>
                <a:latin typeface="Calibri"/>
                <a:ea typeface="Calibri"/>
                <a:cs typeface="Calibri"/>
                <a:sym typeface="Calibri"/>
                <a:hlinkClick r:id="rId4"/>
              </a:rPr>
              <a:t>https://finance.uw.edu/pafc/participant-support</a:t>
            </a: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4400" b="1" i="0" u="none" strike="noStrike" cap="none">
                <a:solidFill>
                  <a:schemeClr val="dk1"/>
                </a:solidFill>
                <a:latin typeface="Calibri"/>
                <a:ea typeface="Calibri"/>
                <a:cs typeface="Calibri"/>
                <a:sym typeface="Calibri"/>
              </a:rPr>
              <a:t>Participant Support - NSF</a:t>
            </a:r>
            <a:endParaRPr sz="4400" b="1" i="0" u="none" strike="noStrike" cap="none">
              <a:solidFill>
                <a:schemeClr val="dk1"/>
              </a:solidFill>
              <a:latin typeface="Calibri"/>
              <a:ea typeface="Calibri"/>
              <a:cs typeface="Calibri"/>
              <a:sym typeface="Calibri"/>
            </a:endParaRPr>
          </a:p>
        </p:txBody>
      </p:sp>
      <p:sp>
        <p:nvSpPr>
          <p:cNvPr id="1146" name="Google Shape;1146;p1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Questions on a specific NSF award?</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Post Award Fiscal Compliance:</a:t>
            </a:r>
            <a:endParaRPr/>
          </a:p>
          <a:p>
            <a:pPr marL="0" marR="0" lvl="0" indent="0" algn="l" rtl="0">
              <a:spcBef>
                <a:spcPts val="64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	Email: </a:t>
            </a:r>
            <a:r>
              <a:rPr lang="en" sz="3200" b="0" i="0" u="sng" strike="noStrike" cap="none">
                <a:solidFill>
                  <a:schemeClr val="hlink"/>
                </a:solidFill>
                <a:latin typeface="Calibri"/>
                <a:ea typeface="Calibri"/>
                <a:cs typeface="Calibri"/>
                <a:sym typeface="Calibri"/>
                <a:hlinkClick r:id="rId3"/>
              </a:rPr>
              <a:t>gcafco@uw.edu</a:t>
            </a: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	Matt: 543-2610; </a:t>
            </a:r>
            <a:r>
              <a:rPr lang="en" sz="3200" b="0" i="0" u="sng" strike="noStrike" cap="none">
                <a:solidFill>
                  <a:schemeClr val="hlink"/>
                </a:solidFill>
                <a:latin typeface="Calibri"/>
                <a:ea typeface="Calibri"/>
                <a:cs typeface="Calibri"/>
                <a:sym typeface="Calibri"/>
                <a:hlinkClick r:id="rId4"/>
              </a:rPr>
              <a:t>mgard4@uw.edu</a:t>
            </a: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	Andra: 685-8902; </a:t>
            </a:r>
            <a:r>
              <a:rPr lang="en" sz="3200" b="0" i="0" u="sng" strike="noStrike" cap="none">
                <a:solidFill>
                  <a:schemeClr val="hlink"/>
                </a:solidFill>
                <a:latin typeface="Calibri"/>
                <a:ea typeface="Calibri"/>
                <a:cs typeface="Calibri"/>
                <a:sym typeface="Calibri"/>
                <a:hlinkClick r:id="rId5"/>
              </a:rPr>
              <a:t>andra2@uw.edu</a:t>
            </a: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95"/>
          <p:cNvSpPr txBox="1">
            <a:spLocks noGrp="1"/>
          </p:cNvSpPr>
          <p:nvPr>
            <p:ph type="title"/>
          </p:nvPr>
        </p:nvSpPr>
        <p:spPr>
          <a:xfrm>
            <a:off x="228600" y="2438400"/>
            <a:ext cx="7391400" cy="152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2"/>
              </a:buClr>
              <a:buSzPts val="5400"/>
              <a:buFont typeface="Arial Black"/>
              <a:buNone/>
            </a:pPr>
            <a:r>
              <a:rPr lang="en" sz="5400" b="1" i="0" u="none" strike="noStrike" cap="none">
                <a:solidFill>
                  <a:schemeClr val="lt2"/>
                </a:solidFill>
                <a:latin typeface="Arial Black"/>
                <a:ea typeface="Arial Black"/>
                <a:cs typeface="Arial Black"/>
                <a:sym typeface="Arial Black"/>
              </a:rPr>
              <a:t>COST SHARE!</a:t>
            </a:r>
            <a:endParaRPr sz="5400" b="1" i="0" u="none" strike="noStrike" cap="none">
              <a:solidFill>
                <a:schemeClr val="lt2"/>
              </a:solidFill>
              <a:latin typeface="Arial Black"/>
              <a:ea typeface="Arial Black"/>
              <a:cs typeface="Arial Black"/>
              <a:sym typeface="Arial Black"/>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4400" b="1" i="0" u="none" strike="noStrike" cap="none">
                <a:solidFill>
                  <a:schemeClr val="dk1"/>
                </a:solidFill>
                <a:latin typeface="Calibri"/>
                <a:ea typeface="Calibri"/>
                <a:cs typeface="Calibri"/>
                <a:sym typeface="Calibri"/>
              </a:rPr>
              <a:t>Cost Share by the Numbers</a:t>
            </a:r>
            <a:endParaRPr sz="4400" b="1" i="0" u="none" strike="noStrike" cap="none">
              <a:solidFill>
                <a:schemeClr val="dk1"/>
              </a:solidFill>
              <a:latin typeface="Calibri"/>
              <a:ea typeface="Calibri"/>
              <a:cs typeface="Calibri"/>
              <a:sym typeface="Calibri"/>
            </a:endParaRPr>
          </a:p>
        </p:txBody>
      </p:sp>
      <p:sp>
        <p:nvSpPr>
          <p:cNvPr id="1157" name="Google Shape;1157;p1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400	  	Awards in Status 1, 2 or 3 with a Cost        			Share Commitment</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$88m	Total Value of the Cost Share</a:t>
            </a:r>
            <a:endParaRPr sz="3200" b="0" i="0" u="none" strike="noStrike" cap="none">
              <a:solidFill>
                <a:schemeClr val="dk1"/>
              </a:solidFill>
              <a:latin typeface="Calibri"/>
              <a:ea typeface="Calibri"/>
              <a:cs typeface="Calibri"/>
              <a:sym typeface="Calibri"/>
            </a:endParaRPr>
          </a:p>
          <a:p>
            <a:pPr marL="0" marR="0" lvl="0" indent="457200" algn="l" rtl="0">
              <a:spcBef>
                <a:spcPts val="64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		Commitments</a:t>
            </a:r>
            <a:endParaRPr sz="3200" b="0" i="0" u="none" strike="noStrike" cap="none">
              <a:solidFill>
                <a:schemeClr val="dk1"/>
              </a:solidFill>
              <a:latin typeface="Calibri"/>
              <a:ea typeface="Calibri"/>
              <a:cs typeface="Calibri"/>
              <a:sym typeface="Calibri"/>
            </a:endParaRPr>
          </a:p>
          <a:p>
            <a:pPr marL="0" marR="0" lvl="0" indent="457200" algn="l" rtl="0">
              <a:spcBef>
                <a:spcPts val="640"/>
              </a:spcBef>
              <a:spcAft>
                <a:spcPts val="0"/>
              </a:spcAft>
              <a:buClr>
                <a:schemeClr val="dk1"/>
              </a:buClr>
              <a:buSzPts val="3200"/>
              <a:buFont typeface="Arial"/>
              <a:buNone/>
            </a:pPr>
            <a:endParaRPr/>
          </a:p>
          <a:p>
            <a:pPr marL="0" marR="0" lvl="0" indent="0" algn="l" rtl="0">
              <a:spcBef>
                <a:spcPts val="64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$56m 	Total value Outstanding Cost Share 	</a:t>
            </a:r>
            <a:endParaRPr sz="3200" b="0" i="0" u="none" strike="noStrike" cap="none">
              <a:solidFill>
                <a:schemeClr val="dk1"/>
              </a:solidFill>
              <a:latin typeface="Calibri"/>
              <a:ea typeface="Calibri"/>
              <a:cs typeface="Calibri"/>
              <a:sym typeface="Calibri"/>
            </a:endParaRPr>
          </a:p>
          <a:p>
            <a:pPr marL="457200" marR="0" lvl="0" indent="457200" algn="l" rtl="0">
              <a:spcBef>
                <a:spcPts val="64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	Commitments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4400" b="1" i="0" u="none" strike="noStrike" cap="none">
                <a:solidFill>
                  <a:schemeClr val="dk1"/>
                </a:solidFill>
                <a:latin typeface="Calibri"/>
                <a:ea typeface="Calibri"/>
                <a:cs typeface="Calibri"/>
                <a:sym typeface="Calibri"/>
              </a:rPr>
              <a:t>Cost Share Anecdotally</a:t>
            </a:r>
            <a:endParaRPr sz="4400" b="1" i="0" u="none" strike="noStrike" cap="none">
              <a:solidFill>
                <a:schemeClr val="dk1"/>
              </a:solidFill>
              <a:latin typeface="Calibri"/>
              <a:ea typeface="Calibri"/>
              <a:cs typeface="Calibri"/>
              <a:sym typeface="Calibri"/>
            </a:endParaRPr>
          </a:p>
        </p:txBody>
      </p:sp>
      <p:sp>
        <p:nvSpPr>
          <p:cNvPr id="1163" name="Google Shape;1163;p1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Cost Share is a big Post-Award headache.</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Random sampling of 100 Awards with Cost Share Commitments showed:</a:t>
            </a:r>
            <a:endParaRPr/>
          </a:p>
          <a:p>
            <a:pPr marL="514350" marR="0" lvl="0" indent="-514350" algn="l" rtl="0">
              <a:spcBef>
                <a:spcPts val="640"/>
              </a:spcBef>
              <a:spcAft>
                <a:spcPts val="0"/>
              </a:spcAft>
              <a:buClr>
                <a:schemeClr val="dk1"/>
              </a:buClr>
              <a:buSzPts val="3200"/>
              <a:buFont typeface="Calibri"/>
              <a:buAutoNum type="arabicPeriod"/>
            </a:pPr>
            <a:r>
              <a:rPr lang="en" sz="3200" b="0" i="0" u="none" strike="noStrike" cap="none">
                <a:solidFill>
                  <a:schemeClr val="dk1"/>
                </a:solidFill>
                <a:latin typeface="Calibri"/>
                <a:ea typeface="Calibri"/>
                <a:cs typeface="Calibri"/>
                <a:sym typeface="Calibri"/>
              </a:rPr>
              <a:t>10% did not have to be or should not have been a Cost Share Commitment; and</a:t>
            </a:r>
            <a:endParaRPr/>
          </a:p>
          <a:p>
            <a:pPr marL="514350" marR="0" lvl="0" indent="-514350" algn="l" rtl="0">
              <a:spcBef>
                <a:spcPts val="640"/>
              </a:spcBef>
              <a:spcAft>
                <a:spcPts val="0"/>
              </a:spcAft>
              <a:buClr>
                <a:schemeClr val="dk1"/>
              </a:buClr>
              <a:buSzPts val="3200"/>
              <a:buFont typeface="Calibri"/>
              <a:buAutoNum type="arabicPeriod"/>
            </a:pPr>
            <a:r>
              <a:rPr lang="en" sz="3200" b="0" i="0" u="none" strike="noStrike" cap="none">
                <a:solidFill>
                  <a:schemeClr val="dk1"/>
                </a:solidFill>
                <a:latin typeface="Calibri"/>
                <a:ea typeface="Calibri"/>
                <a:cs typeface="Calibri"/>
                <a:sym typeface="Calibri"/>
              </a:rPr>
              <a:t>10% had an error in calculation, set up or implementation.</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4400" b="1" i="0" u="none" strike="noStrike" cap="none">
                <a:solidFill>
                  <a:schemeClr val="dk1"/>
                </a:solidFill>
                <a:latin typeface="Calibri"/>
                <a:ea typeface="Calibri"/>
                <a:cs typeface="Calibri"/>
                <a:sym typeface="Calibri"/>
              </a:rPr>
              <a:t>Cost Share Myth</a:t>
            </a:r>
            <a:endParaRPr sz="4400" b="1" i="0" u="none" strike="noStrike" cap="none">
              <a:solidFill>
                <a:schemeClr val="dk1"/>
              </a:solidFill>
              <a:latin typeface="Calibri"/>
              <a:ea typeface="Calibri"/>
              <a:cs typeface="Calibri"/>
              <a:sym typeface="Calibri"/>
            </a:endParaRPr>
          </a:p>
        </p:txBody>
      </p:sp>
      <p:sp>
        <p:nvSpPr>
          <p:cNvPr id="1169" name="Google Shape;1169;p1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Unclear Sponsor requirements and lack of training &amp; support in Cost Share lead to uncertainty; the “safe” thing to do is create a Cost Share Commitment.</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36"/>
          <p:cNvSpPr txBox="1">
            <a:spLocks noGrp="1"/>
          </p:cNvSpPr>
          <p:nvPr>
            <p:ph type="body" idx="1"/>
          </p:nvPr>
        </p:nvSpPr>
        <p:spPr>
          <a:xfrm>
            <a:off x="721232" y="3616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When Senior Personnel will exceed </a:t>
            </a:r>
            <a:endParaRPr strike="sngStrike"/>
          </a:p>
          <a:p>
            <a:pPr marL="0" lvl="0" indent="0" algn="l" rtl="0">
              <a:spcBef>
                <a:spcPts val="600"/>
              </a:spcBef>
              <a:spcAft>
                <a:spcPts val="0"/>
              </a:spcAft>
              <a:buNone/>
            </a:pPr>
            <a:r>
              <a:rPr lang="en"/>
              <a:t>2 months rule</a:t>
            </a:r>
            <a:endParaRPr/>
          </a:p>
        </p:txBody>
      </p:sp>
      <p:sp>
        <p:nvSpPr>
          <p:cNvPr id="752" name="Google Shape;752;p136"/>
          <p:cNvSpPr txBox="1">
            <a:spLocks noGrp="1"/>
          </p:cNvSpPr>
          <p:nvPr>
            <p:ph type="body" idx="2"/>
          </p:nvPr>
        </p:nvSpPr>
        <p:spPr>
          <a:xfrm>
            <a:off x="659300" y="975750"/>
            <a:ext cx="8196300" cy="42654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a:p>
            <a:pPr marL="0" lvl="0" indent="0" algn="l" rtl="0">
              <a:lnSpc>
                <a:spcPct val="100000"/>
              </a:lnSpc>
              <a:spcBef>
                <a:spcPts val="480"/>
              </a:spcBef>
              <a:spcAft>
                <a:spcPts val="0"/>
              </a:spcAft>
              <a:buNone/>
            </a:pPr>
            <a:r>
              <a:rPr lang="en" b="1"/>
              <a:t>Proposals</a:t>
            </a:r>
            <a:r>
              <a:rPr lang="en"/>
              <a:t>: </a:t>
            </a:r>
            <a:endParaRPr/>
          </a:p>
          <a:p>
            <a:pPr marL="0" lvl="0" indent="0" algn="l" rtl="0">
              <a:lnSpc>
                <a:spcPct val="100000"/>
              </a:lnSpc>
              <a:spcBef>
                <a:spcPts val="480"/>
              </a:spcBef>
              <a:spcAft>
                <a:spcPts val="0"/>
              </a:spcAft>
              <a:buNone/>
            </a:pPr>
            <a:r>
              <a:rPr lang="en"/>
              <a:t>Provide justification in budget justification section.</a:t>
            </a:r>
            <a:endParaRPr/>
          </a:p>
          <a:p>
            <a:pPr marL="0" lvl="0" indent="0" algn="l" rtl="0">
              <a:lnSpc>
                <a:spcPct val="115000"/>
              </a:lnSpc>
              <a:spcBef>
                <a:spcPts val="480"/>
              </a:spcBef>
              <a:spcAft>
                <a:spcPts val="0"/>
              </a:spcAft>
              <a:buNone/>
            </a:pPr>
            <a:endParaRPr/>
          </a:p>
          <a:p>
            <a:pPr marL="0" lvl="0" indent="0" algn="l" rtl="0">
              <a:lnSpc>
                <a:spcPct val="115000"/>
              </a:lnSpc>
              <a:spcBef>
                <a:spcPts val="480"/>
              </a:spcBef>
              <a:spcAft>
                <a:spcPts val="0"/>
              </a:spcAft>
              <a:buNone/>
            </a:pPr>
            <a:r>
              <a:rPr lang="en" b="1"/>
              <a:t>Current Awards: </a:t>
            </a:r>
            <a:endParaRPr b="1"/>
          </a:p>
          <a:p>
            <a:pPr marL="0" lvl="0" indent="0" algn="l" rtl="0">
              <a:lnSpc>
                <a:spcPct val="115000"/>
              </a:lnSpc>
              <a:spcBef>
                <a:spcPts val="480"/>
              </a:spcBef>
              <a:spcAft>
                <a:spcPts val="0"/>
              </a:spcAft>
              <a:buNone/>
            </a:pPr>
            <a:r>
              <a:rPr lang="en"/>
              <a:t>If senior personnel effort levels change during the award,</a:t>
            </a:r>
            <a:r>
              <a:rPr lang="en">
                <a:solidFill>
                  <a:srgbClr val="A64D79"/>
                </a:solidFill>
              </a:rPr>
              <a:t> </a:t>
            </a:r>
            <a:r>
              <a:rPr lang="en"/>
              <a:t>prior approval from NSF is NOT necessary as long as objectives or scope will not change. </a:t>
            </a:r>
            <a:endParaRPr/>
          </a:p>
          <a:p>
            <a:pPr marL="0" lvl="0" indent="0" algn="l" rtl="0">
              <a:lnSpc>
                <a:spcPct val="115000"/>
              </a:lnSpc>
              <a:spcBef>
                <a:spcPts val="480"/>
              </a:spcBef>
              <a:spcAft>
                <a:spcPts val="0"/>
              </a:spcAft>
              <a:buNone/>
            </a:pPr>
            <a:endParaRPr/>
          </a:p>
          <a:p>
            <a:pPr marL="0" lvl="0" indent="0" algn="l" rtl="0">
              <a:lnSpc>
                <a:spcPct val="115000"/>
              </a:lnSpc>
              <a:spcBef>
                <a:spcPts val="480"/>
              </a:spcBef>
              <a:spcAft>
                <a:spcPts val="0"/>
              </a:spcAft>
              <a:buNone/>
            </a:pPr>
            <a:r>
              <a:rPr lang="en" b="1"/>
              <a:t>Document reason necessary to exceed 2 months</a:t>
            </a:r>
            <a:r>
              <a:rPr lang="en"/>
              <a:t> salary compensation from NSF awards for individual </a:t>
            </a:r>
            <a:r>
              <a:rPr lang="en" b="1"/>
              <a:t>and maintain in department file.</a:t>
            </a:r>
            <a:endParaRPr b="1" strike="sngStrike"/>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 sz="3959" b="1" i="0" u="none" strike="noStrike" cap="none">
                <a:solidFill>
                  <a:schemeClr val="dk1"/>
                </a:solidFill>
                <a:latin typeface="Calibri"/>
                <a:ea typeface="Calibri"/>
                <a:cs typeface="Calibri"/>
                <a:sym typeface="Calibri"/>
              </a:rPr>
              <a:t>Office of Controller</a:t>
            </a:r>
            <a:r>
              <a:rPr lang="en" sz="3959"/>
              <a:t> </a:t>
            </a:r>
            <a:r>
              <a:rPr lang="en" sz="3959" b="1" i="0" u="none" strike="noStrike" cap="none">
                <a:solidFill>
                  <a:schemeClr val="dk1"/>
                </a:solidFill>
                <a:latin typeface="Calibri"/>
                <a:ea typeface="Calibri"/>
                <a:cs typeface="Calibri"/>
                <a:sym typeface="Calibri"/>
              </a:rPr>
              <a:t/>
            </a:r>
            <a:br>
              <a:rPr lang="en" sz="3959" b="1" i="0" u="none" strike="noStrike" cap="none">
                <a:solidFill>
                  <a:schemeClr val="dk1"/>
                </a:solidFill>
                <a:latin typeface="Calibri"/>
                <a:ea typeface="Calibri"/>
                <a:cs typeface="Calibri"/>
                <a:sym typeface="Calibri"/>
              </a:rPr>
            </a:br>
            <a:r>
              <a:rPr lang="en" sz="3959" b="1" i="0" u="none" strike="noStrike" cap="none">
                <a:solidFill>
                  <a:schemeClr val="dk1"/>
                </a:solidFill>
                <a:latin typeface="Calibri"/>
                <a:ea typeface="Calibri"/>
                <a:cs typeface="Calibri"/>
                <a:sym typeface="Calibri"/>
              </a:rPr>
              <a:t>Cost Share Goals </a:t>
            </a:r>
            <a:endParaRPr sz="3959" b="1" i="0" u="none" strike="noStrike" cap="none">
              <a:solidFill>
                <a:schemeClr val="dk1"/>
              </a:solidFill>
              <a:latin typeface="Calibri"/>
              <a:ea typeface="Calibri"/>
              <a:cs typeface="Calibri"/>
              <a:sym typeface="Calibri"/>
            </a:endParaRPr>
          </a:p>
        </p:txBody>
      </p:sp>
      <p:sp>
        <p:nvSpPr>
          <p:cNvPr id="1175" name="Google Shape;1175;p19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Allow PI’s to leverage use of UW resources without, if possible, creating a Cost Share Commitment.</a:t>
            </a:r>
            <a:endParaRPr/>
          </a:p>
          <a:p>
            <a:pPr marL="457200" marR="0" lvl="0" indent="-457200" algn="l" rtl="0">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Reduce number of Awards with an erroneous or unnecessary Cost Share Commitment.</a:t>
            </a:r>
            <a:endParaRPr/>
          </a:p>
          <a:p>
            <a:pPr marL="457200" marR="0" lvl="0" indent="-457200" algn="l" rtl="0">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Train and provide support to central and department staff to think strategically about Cost Share.</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2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 sz="3959" b="1" i="0" u="none" strike="noStrike" cap="none">
                <a:solidFill>
                  <a:schemeClr val="dk1"/>
                </a:solidFill>
                <a:latin typeface="Calibri"/>
                <a:ea typeface="Calibri"/>
                <a:cs typeface="Calibri"/>
                <a:sym typeface="Calibri"/>
              </a:rPr>
              <a:t>Office of Controller</a:t>
            </a:r>
            <a:br>
              <a:rPr lang="en" sz="3959" b="1" i="0" u="none" strike="noStrike" cap="none">
                <a:solidFill>
                  <a:schemeClr val="dk1"/>
                </a:solidFill>
                <a:latin typeface="Calibri"/>
                <a:ea typeface="Calibri"/>
                <a:cs typeface="Calibri"/>
                <a:sym typeface="Calibri"/>
              </a:rPr>
            </a:br>
            <a:r>
              <a:rPr lang="en" sz="3959" b="1" i="0" u="none" strike="noStrike" cap="none">
                <a:solidFill>
                  <a:schemeClr val="dk1"/>
                </a:solidFill>
                <a:latin typeface="Calibri"/>
                <a:ea typeface="Calibri"/>
                <a:cs typeface="Calibri"/>
                <a:sym typeface="Calibri"/>
              </a:rPr>
              <a:t>Current Activities</a:t>
            </a:r>
            <a:endParaRPr sz="3959" b="1" i="0" u="none" strike="noStrike" cap="none">
              <a:solidFill>
                <a:schemeClr val="dk1"/>
              </a:solidFill>
              <a:latin typeface="Calibri"/>
              <a:ea typeface="Calibri"/>
              <a:cs typeface="Calibri"/>
              <a:sym typeface="Calibri"/>
            </a:endParaRPr>
          </a:p>
        </p:txBody>
      </p:sp>
      <p:sp>
        <p:nvSpPr>
          <p:cNvPr id="1181" name="Google Shape;1181;p2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Updated Cost Share Addendum (March 2018)</a:t>
            </a:r>
            <a:endParaRPr/>
          </a:p>
          <a:p>
            <a:pPr marL="457200" marR="0" lvl="0" indent="-457200" algn="l" rtl="0">
              <a:lnSpc>
                <a:spcPct val="80000"/>
              </a:lnSpc>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Two new CORE classes</a:t>
            </a:r>
            <a:endParaRPr/>
          </a:p>
          <a:p>
            <a:pPr marL="1257300" marR="0" lvl="1" indent="-514350" algn="l" rtl="0">
              <a:lnSpc>
                <a:spcPct val="80000"/>
              </a:lnSpc>
              <a:spcBef>
                <a:spcPts val="518"/>
              </a:spcBef>
              <a:spcAft>
                <a:spcPts val="0"/>
              </a:spcAft>
              <a:buClr>
                <a:schemeClr val="dk1"/>
              </a:buClr>
              <a:buSzPts val="2590"/>
              <a:buFont typeface="Calibri"/>
              <a:buAutoNum type="arabicPeriod"/>
            </a:pPr>
            <a:r>
              <a:rPr lang="en" sz="2590" b="0" i="0" u="none" strike="noStrike" cap="none">
                <a:solidFill>
                  <a:schemeClr val="dk1"/>
                </a:solidFill>
                <a:latin typeface="Calibri"/>
                <a:ea typeface="Calibri"/>
                <a:cs typeface="Calibri"/>
                <a:sym typeface="Calibri"/>
              </a:rPr>
              <a:t>Is it Really Cost Share?</a:t>
            </a:r>
            <a:r>
              <a:rPr lang="en" sz="2590"/>
              <a:t> </a:t>
            </a:r>
            <a:r>
              <a:rPr lang="en" sz="2590" b="0" i="0" u="none" strike="noStrike" cap="none">
                <a:solidFill>
                  <a:schemeClr val="dk1"/>
                </a:solidFill>
                <a:latin typeface="Calibri"/>
                <a:ea typeface="Calibri"/>
                <a:cs typeface="Calibri"/>
                <a:sym typeface="Calibri"/>
              </a:rPr>
              <a:t>(Sept 11, Nov 7)</a:t>
            </a:r>
            <a:endParaRPr/>
          </a:p>
          <a:p>
            <a:pPr marL="1257300" marR="0" lvl="1" indent="-514350" algn="l" rtl="0">
              <a:lnSpc>
                <a:spcPct val="80000"/>
              </a:lnSpc>
              <a:spcBef>
                <a:spcPts val="518"/>
              </a:spcBef>
              <a:spcAft>
                <a:spcPts val="0"/>
              </a:spcAft>
              <a:buClr>
                <a:schemeClr val="dk1"/>
              </a:buClr>
              <a:buSzPts val="2590"/>
              <a:buFont typeface="Calibri"/>
              <a:buAutoNum type="arabicPeriod"/>
            </a:pPr>
            <a:r>
              <a:rPr lang="en" sz="2590" b="0" i="0" u="none" strike="noStrike" cap="none">
                <a:solidFill>
                  <a:schemeClr val="dk1"/>
                </a:solidFill>
                <a:latin typeface="Calibri"/>
                <a:ea typeface="Calibri"/>
                <a:cs typeface="Calibri"/>
                <a:sym typeface="Calibri"/>
              </a:rPr>
              <a:t>Managing Cost Share</a:t>
            </a:r>
            <a:r>
              <a:rPr lang="en" sz="2590"/>
              <a:t> </a:t>
            </a:r>
            <a:r>
              <a:rPr lang="en" sz="2590" b="0" i="0" u="none" strike="noStrike" cap="none">
                <a:solidFill>
                  <a:schemeClr val="dk1"/>
                </a:solidFill>
                <a:latin typeface="Calibri"/>
                <a:ea typeface="Calibri"/>
                <a:cs typeface="Calibri"/>
                <a:sym typeface="Calibri"/>
              </a:rPr>
              <a:t>(Sept 20)</a:t>
            </a:r>
            <a:endParaRPr/>
          </a:p>
          <a:p>
            <a:pPr marL="457200" marR="0" lvl="0" indent="-457200" algn="l" rtl="0">
              <a:lnSpc>
                <a:spcPct val="80000"/>
              </a:lnSpc>
              <a:spcBef>
                <a:spcPts val="592"/>
              </a:spcBef>
              <a:spcAft>
                <a:spcPts val="0"/>
              </a:spcAft>
              <a:buClr>
                <a:schemeClr val="dk1"/>
              </a:buClr>
              <a:buSzPts val="2960"/>
              <a:buFont typeface="Arial"/>
              <a:buChar char="•"/>
            </a:pPr>
            <a:r>
              <a:rPr lang="en" sz="2960"/>
              <a:t>Ongoing</a:t>
            </a:r>
            <a:r>
              <a:rPr lang="en" sz="2960" b="0" i="0" u="none" strike="noStrike" cap="none">
                <a:solidFill>
                  <a:schemeClr val="dk1"/>
                </a:solidFill>
                <a:latin typeface="Calibri"/>
                <a:ea typeface="Calibri"/>
                <a:cs typeface="Calibri"/>
                <a:sym typeface="Calibri"/>
              </a:rPr>
              <a:t> updates on the GCA webpage</a:t>
            </a:r>
            <a:endParaRPr/>
          </a:p>
          <a:p>
            <a:pPr marL="457200" marR="0" lvl="0" indent="-457200" algn="l" rtl="0">
              <a:lnSpc>
                <a:spcPct val="80000"/>
              </a:lnSpc>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GCA’s Revised Guidelines to determine if Cost Share has been met</a:t>
            </a:r>
            <a:endParaRPr/>
          </a:p>
          <a:p>
            <a:pPr marL="457200" marR="0" lvl="0" indent="-457200" algn="l" rtl="0">
              <a:lnSpc>
                <a:spcPct val="80000"/>
              </a:lnSpc>
              <a:spcBef>
                <a:spcPts val="592"/>
              </a:spcBef>
              <a:spcAft>
                <a:spcPts val="0"/>
              </a:spcAft>
              <a:buClr>
                <a:schemeClr val="dk1"/>
              </a:buClr>
              <a:buSzPts val="2960"/>
              <a:buFont typeface="Arial"/>
              <a:buChar char="•"/>
            </a:pPr>
            <a:r>
              <a:rPr lang="en" sz="2960" b="0" i="0" u="none" strike="noStrike" cap="none">
                <a:solidFill>
                  <a:schemeClr val="dk1"/>
                </a:solidFill>
                <a:latin typeface="Calibri"/>
                <a:ea typeface="Calibri"/>
                <a:cs typeface="Calibri"/>
                <a:sym typeface="Calibri"/>
              </a:rPr>
              <a:t>Access to Cost Share Data leading to:</a:t>
            </a:r>
            <a:endParaRPr/>
          </a:p>
          <a:p>
            <a:pPr marL="1257300" marR="0" lvl="1" indent="-514350" algn="l" rtl="0">
              <a:lnSpc>
                <a:spcPct val="80000"/>
              </a:lnSpc>
              <a:spcBef>
                <a:spcPts val="518"/>
              </a:spcBef>
              <a:spcAft>
                <a:spcPts val="0"/>
              </a:spcAft>
              <a:buClr>
                <a:schemeClr val="dk1"/>
              </a:buClr>
              <a:buSzPts val="2590"/>
              <a:buFont typeface="Calibri"/>
              <a:buAutoNum type="arabicPeriod"/>
            </a:pPr>
            <a:r>
              <a:rPr lang="en" sz="2590" b="0" i="0" u="none" strike="noStrike" cap="none">
                <a:solidFill>
                  <a:schemeClr val="dk1"/>
                </a:solidFill>
                <a:latin typeface="Calibri"/>
                <a:ea typeface="Calibri"/>
                <a:cs typeface="Calibri"/>
                <a:sym typeface="Calibri"/>
              </a:rPr>
              <a:t>GCA and PAFC more proactive with issues</a:t>
            </a:r>
            <a:endParaRPr/>
          </a:p>
          <a:p>
            <a:pPr marL="1257300" marR="0" lvl="1" indent="-514350" algn="l" rtl="0">
              <a:lnSpc>
                <a:spcPct val="80000"/>
              </a:lnSpc>
              <a:spcBef>
                <a:spcPts val="518"/>
              </a:spcBef>
              <a:spcAft>
                <a:spcPts val="0"/>
              </a:spcAft>
              <a:buClr>
                <a:schemeClr val="dk1"/>
              </a:buClr>
              <a:buSzPts val="2590"/>
              <a:buFont typeface="Calibri"/>
              <a:buAutoNum type="arabicPeriod"/>
            </a:pPr>
            <a:r>
              <a:rPr lang="en" sz="2590" b="0" i="0" u="none" strike="noStrike" cap="none">
                <a:solidFill>
                  <a:schemeClr val="dk1"/>
                </a:solidFill>
                <a:latin typeface="Calibri"/>
                <a:ea typeface="Calibri"/>
                <a:cs typeface="Calibri"/>
                <a:sym typeface="Calibri"/>
              </a:rPr>
              <a:t>Dashboard</a:t>
            </a:r>
            <a:endParaRPr/>
          </a:p>
          <a:p>
            <a:pPr marL="0" marR="0" lvl="0" indent="0" algn="l" rtl="0">
              <a:lnSpc>
                <a:spcPct val="8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a:p>
            <a:pPr marL="0" marR="0" lvl="0" indent="0" algn="l" rtl="0">
              <a:lnSpc>
                <a:spcPct val="8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201"/>
          <p:cNvSpPr txBox="1">
            <a:spLocks noGrp="1"/>
          </p:cNvSpPr>
          <p:nvPr>
            <p:ph type="title"/>
          </p:nvPr>
        </p:nvSpPr>
        <p:spPr>
          <a:xfrm>
            <a:off x="228600" y="2438400"/>
            <a:ext cx="7391400" cy="152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2"/>
              </a:buClr>
              <a:buSzPts val="5400"/>
              <a:buFont typeface="Arial Black"/>
              <a:buNone/>
            </a:pPr>
            <a:r>
              <a:rPr lang="en" sz="5400" b="1" i="0" u="none" strike="noStrike" cap="none">
                <a:solidFill>
                  <a:schemeClr val="lt2"/>
                </a:solidFill>
                <a:latin typeface="Arial Black"/>
                <a:ea typeface="Arial Black"/>
                <a:cs typeface="Arial Black"/>
                <a:sym typeface="Arial Black"/>
              </a:rPr>
              <a:t>CORE!</a:t>
            </a:r>
            <a:endParaRPr sz="5400" b="1" i="0" u="none" strike="noStrike" cap="none">
              <a:solidFill>
                <a:schemeClr val="lt2"/>
              </a:solidFill>
              <a:latin typeface="Arial Black"/>
              <a:ea typeface="Arial Black"/>
              <a:cs typeface="Arial Black"/>
              <a:sym typeface="Arial Black"/>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202"/>
          <p:cNvSpPr txBox="1">
            <a:spLocks noGrp="1"/>
          </p:cNvSpPr>
          <p:nvPr>
            <p:ph type="title"/>
          </p:nvPr>
        </p:nvSpPr>
        <p:spPr>
          <a:xfrm>
            <a:off x="472068" y="152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 sz="4400" b="1" i="0" u="none" strike="noStrike" cap="none">
                <a:solidFill>
                  <a:schemeClr val="dk1"/>
                </a:solidFill>
                <a:latin typeface="Calibri"/>
                <a:ea typeface="Calibri"/>
                <a:cs typeface="Calibri"/>
                <a:sym typeface="Calibri"/>
              </a:rPr>
              <a:t>A Quick Word from CORE</a:t>
            </a:r>
            <a:endParaRPr sz="4400" b="1" i="0" u="none" strike="noStrike" cap="none">
              <a:solidFill>
                <a:schemeClr val="dk1"/>
              </a:solidFill>
              <a:latin typeface="Calibri"/>
              <a:ea typeface="Calibri"/>
              <a:cs typeface="Calibri"/>
              <a:sym typeface="Calibri"/>
            </a:endParaRPr>
          </a:p>
        </p:txBody>
      </p:sp>
      <p:sp>
        <p:nvSpPr>
          <p:cNvPr id="1193" name="Google Shape;1193;p202"/>
          <p:cNvSpPr txBox="1">
            <a:spLocks noGrp="1"/>
          </p:cNvSpPr>
          <p:nvPr>
            <p:ph type="body" idx="1"/>
          </p:nvPr>
        </p:nvSpPr>
        <p:spPr>
          <a:xfrm>
            <a:off x="457200" y="1524000"/>
            <a:ext cx="8229600" cy="4199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480"/>
              <a:buFont typeface="Arial"/>
              <a:buNone/>
            </a:pPr>
            <a:r>
              <a:rPr lang="en" sz="2480" b="0" i="0" u="none" strike="noStrike" cap="none">
                <a:solidFill>
                  <a:schemeClr val="dk1"/>
                </a:solidFill>
                <a:latin typeface="Calibri"/>
                <a:ea typeface="Calibri"/>
                <a:cs typeface="Calibri"/>
                <a:sym typeface="Calibri"/>
              </a:rPr>
              <a:t>CORE offers training responsive to your needs</a:t>
            </a:r>
            <a:endParaRPr/>
          </a:p>
          <a:p>
            <a:pPr marL="0" marR="0" lvl="0" indent="0" algn="l" rtl="0">
              <a:lnSpc>
                <a:spcPct val="80000"/>
              </a:lnSpc>
              <a:spcBef>
                <a:spcPts val="496"/>
              </a:spcBef>
              <a:spcAft>
                <a:spcPts val="0"/>
              </a:spcAft>
              <a:buClr>
                <a:schemeClr val="dk1"/>
              </a:buClr>
              <a:buSzPts val="2480"/>
              <a:buFont typeface="Arial"/>
              <a:buNone/>
            </a:pPr>
            <a:endParaRPr sz="2480" b="0" i="0" u="none" strike="noStrike" cap="none">
              <a:solidFill>
                <a:schemeClr val="dk1"/>
              </a:solidFill>
              <a:latin typeface="Calibri"/>
              <a:ea typeface="Calibri"/>
              <a:cs typeface="Calibri"/>
              <a:sym typeface="Calibri"/>
            </a:endParaRPr>
          </a:p>
          <a:p>
            <a:pPr marL="0" marR="0" lvl="0" indent="0" algn="l" rtl="0">
              <a:lnSpc>
                <a:spcPct val="80000"/>
              </a:lnSpc>
              <a:spcBef>
                <a:spcPts val="496"/>
              </a:spcBef>
              <a:spcAft>
                <a:spcPts val="0"/>
              </a:spcAft>
              <a:buClr>
                <a:schemeClr val="dk1"/>
              </a:buClr>
              <a:buSzPts val="2480"/>
              <a:buFont typeface="Arial"/>
              <a:buNone/>
            </a:pPr>
            <a:r>
              <a:rPr lang="en" sz="2480" b="0" i="0" u="none" strike="noStrike" cap="none">
                <a:solidFill>
                  <a:schemeClr val="dk1"/>
                </a:solidFill>
                <a:latin typeface="Calibri"/>
                <a:ea typeface="Calibri"/>
                <a:cs typeface="Calibri"/>
                <a:sym typeface="Calibri"/>
              </a:rPr>
              <a:t>Cost Share training need identified through:</a:t>
            </a:r>
            <a:endParaRPr sz="2480" b="0" i="0" u="none" strike="noStrike" cap="none">
              <a:solidFill>
                <a:schemeClr val="dk1"/>
              </a:solidFill>
              <a:latin typeface="Calibri"/>
              <a:ea typeface="Calibri"/>
              <a:cs typeface="Calibri"/>
              <a:sym typeface="Calibri"/>
            </a:endParaRPr>
          </a:p>
          <a:p>
            <a:pPr marL="1200150" marR="0" lvl="1" indent="-457200" algn="l" rtl="0">
              <a:lnSpc>
                <a:spcPct val="80000"/>
              </a:lnSpc>
              <a:spcBef>
                <a:spcPts val="434"/>
              </a:spcBef>
              <a:spcAft>
                <a:spcPts val="0"/>
              </a:spcAft>
              <a:buClr>
                <a:schemeClr val="dk1"/>
              </a:buClr>
              <a:buSzPts val="2170"/>
              <a:buFont typeface="Arial"/>
              <a:buChar char="•"/>
            </a:pPr>
            <a:r>
              <a:rPr lang="en" sz="2170" b="0" i="0" u="none" strike="noStrike" cap="none">
                <a:solidFill>
                  <a:schemeClr val="dk1"/>
                </a:solidFill>
                <a:latin typeface="Calibri"/>
                <a:ea typeface="Calibri"/>
                <a:cs typeface="Calibri"/>
                <a:sym typeface="Calibri"/>
              </a:rPr>
              <a:t>CORE customer survey (2014)</a:t>
            </a:r>
            <a:endParaRPr/>
          </a:p>
          <a:p>
            <a:pPr marL="1200150" marR="0" lvl="1" indent="-457200" algn="l" rtl="0">
              <a:lnSpc>
                <a:spcPct val="80000"/>
              </a:lnSpc>
              <a:spcBef>
                <a:spcPts val="434"/>
              </a:spcBef>
              <a:spcAft>
                <a:spcPts val="0"/>
              </a:spcAft>
              <a:buClr>
                <a:schemeClr val="dk1"/>
              </a:buClr>
              <a:buSzPts val="2170"/>
              <a:buFont typeface="Arial"/>
              <a:buChar char="•"/>
            </a:pPr>
            <a:r>
              <a:rPr lang="en" sz="2170" b="0" i="0" u="none" strike="noStrike" cap="none">
                <a:solidFill>
                  <a:schemeClr val="dk1"/>
                </a:solidFill>
                <a:latin typeface="Calibri"/>
                <a:ea typeface="Calibri"/>
                <a:cs typeface="Calibri"/>
                <a:sym typeface="Calibri"/>
              </a:rPr>
              <a:t>Facilitated discussions with department research administration staff</a:t>
            </a:r>
            <a:endParaRPr/>
          </a:p>
          <a:p>
            <a:pPr marL="1200150" marR="0" lvl="1" indent="-457200" algn="l" rtl="0">
              <a:lnSpc>
                <a:spcPct val="80000"/>
              </a:lnSpc>
              <a:spcBef>
                <a:spcPts val="434"/>
              </a:spcBef>
              <a:spcAft>
                <a:spcPts val="0"/>
              </a:spcAft>
              <a:buClr>
                <a:schemeClr val="dk1"/>
              </a:buClr>
              <a:buSzPts val="2170"/>
              <a:buFont typeface="Arial"/>
              <a:buChar char="•"/>
            </a:pPr>
            <a:r>
              <a:rPr lang="en" sz="2170" b="0" i="0" u="none" strike="noStrike" cap="none">
                <a:solidFill>
                  <a:schemeClr val="dk1"/>
                </a:solidFill>
                <a:latin typeface="Calibri"/>
                <a:ea typeface="Calibri"/>
                <a:cs typeface="Calibri"/>
                <a:sym typeface="Calibri"/>
              </a:rPr>
              <a:t>Transaction and process data in central units</a:t>
            </a:r>
            <a:endParaRPr/>
          </a:p>
          <a:p>
            <a:pPr marL="1200150" marR="0" lvl="1" indent="-457200" algn="l" rtl="0">
              <a:lnSpc>
                <a:spcPct val="80000"/>
              </a:lnSpc>
              <a:spcBef>
                <a:spcPts val="434"/>
              </a:spcBef>
              <a:spcAft>
                <a:spcPts val="0"/>
              </a:spcAft>
              <a:buClr>
                <a:schemeClr val="dk1"/>
              </a:buClr>
              <a:buSzPts val="2170"/>
              <a:buFont typeface="Arial"/>
              <a:buChar char="•"/>
            </a:pPr>
            <a:r>
              <a:rPr lang="en" sz="2170" b="0" i="0" u="none" strike="noStrike" cap="none">
                <a:solidFill>
                  <a:schemeClr val="dk1"/>
                </a:solidFill>
                <a:latin typeface="Calibri"/>
                <a:ea typeface="Calibri"/>
                <a:cs typeface="Calibri"/>
                <a:sym typeface="Calibri"/>
              </a:rPr>
              <a:t>Advisory group for the Research Administration certificate</a:t>
            </a:r>
            <a:endParaRPr/>
          </a:p>
          <a:p>
            <a:pPr marL="0" marR="0" lvl="0" indent="0" algn="l" rtl="0">
              <a:lnSpc>
                <a:spcPct val="80000"/>
              </a:lnSpc>
              <a:spcBef>
                <a:spcPts val="496"/>
              </a:spcBef>
              <a:spcAft>
                <a:spcPts val="0"/>
              </a:spcAft>
              <a:buClr>
                <a:schemeClr val="dk1"/>
              </a:buClr>
              <a:buSzPts val="248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80000"/>
              </a:lnSpc>
              <a:spcBef>
                <a:spcPts val="496"/>
              </a:spcBef>
              <a:spcAft>
                <a:spcPts val="0"/>
              </a:spcAft>
              <a:buClr>
                <a:schemeClr val="dk1"/>
              </a:buClr>
              <a:buSzPts val="2480"/>
              <a:buFont typeface="Arial"/>
              <a:buNone/>
            </a:pPr>
            <a:r>
              <a:rPr lang="en" sz="2480" b="0" i="0" u="none" strike="noStrike" cap="none">
                <a:solidFill>
                  <a:schemeClr val="dk1"/>
                </a:solidFill>
                <a:latin typeface="Calibri"/>
                <a:ea typeface="Calibri"/>
                <a:cs typeface="Calibri"/>
                <a:sym typeface="Calibri"/>
              </a:rPr>
              <a:t>Curriculum vetted by department SMEs</a:t>
            </a:r>
            <a:endParaRPr sz="2480" b="0" i="0" u="none" strike="noStrike" cap="none">
              <a:solidFill>
                <a:schemeClr val="dk1"/>
              </a:solidFill>
              <a:latin typeface="Calibri"/>
              <a:ea typeface="Calibri"/>
              <a:cs typeface="Calibri"/>
              <a:sym typeface="Calibri"/>
            </a:endParaRPr>
          </a:p>
          <a:p>
            <a:pPr marL="0" marR="0" lvl="0" indent="0" algn="l" rtl="0">
              <a:lnSpc>
                <a:spcPct val="80000"/>
              </a:lnSpc>
              <a:spcBef>
                <a:spcPts val="496"/>
              </a:spcBef>
              <a:spcAft>
                <a:spcPts val="0"/>
              </a:spcAft>
              <a:buClr>
                <a:schemeClr val="dk1"/>
              </a:buClr>
              <a:buSzPts val="2480"/>
              <a:buFont typeface="Arial"/>
              <a:buNone/>
            </a:pPr>
            <a:r>
              <a:rPr lang="en" sz="2480" b="0" i="0" u="none" strike="noStrike" cap="none">
                <a:solidFill>
                  <a:schemeClr val="dk1"/>
                </a:solidFill>
                <a:latin typeface="Calibri"/>
                <a:ea typeface="Calibri"/>
                <a:cs typeface="Calibri"/>
                <a:sym typeface="Calibri"/>
              </a:rPr>
              <a:t>Continuous improvement through feedback</a:t>
            </a:r>
            <a:endParaRPr sz="2480" b="0" i="0" u="none" strike="noStrike" cap="non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pic>
        <p:nvPicPr>
          <p:cNvPr id="1199" name="Google Shape;1199;p203" descr="Students in the Quad. Photo by Dennis Wise."/>
          <p:cNvPicPr preferRelativeResize="0"/>
          <p:nvPr/>
        </p:nvPicPr>
        <p:blipFill rotWithShape="1">
          <a:blip r:embed="rId3">
            <a:alphaModFix/>
          </a:blip>
          <a:srcRect t="71839" b="21493"/>
          <a:stretch/>
        </p:blipFill>
        <p:spPr>
          <a:xfrm>
            <a:off x="0" y="5943601"/>
            <a:ext cx="9144000" cy="914400"/>
          </a:xfrm>
          <a:prstGeom prst="rect">
            <a:avLst/>
          </a:prstGeom>
          <a:noFill/>
          <a:ln>
            <a:noFill/>
          </a:ln>
        </p:spPr>
      </p:pic>
      <p:sp>
        <p:nvSpPr>
          <p:cNvPr id="1200" name="Google Shape;1200;p203"/>
          <p:cNvSpPr/>
          <p:nvPr/>
        </p:nvSpPr>
        <p:spPr>
          <a:xfrm>
            <a:off x="0" y="0"/>
            <a:ext cx="9153600" cy="1083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E8D3A2"/>
              </a:solidFill>
              <a:latin typeface="Calibri"/>
              <a:ea typeface="Calibri"/>
              <a:cs typeface="Calibri"/>
              <a:sym typeface="Calibri"/>
            </a:endParaRPr>
          </a:p>
        </p:txBody>
      </p:sp>
      <p:sp>
        <p:nvSpPr>
          <p:cNvPr id="1201" name="Google Shape;1201;p203"/>
          <p:cNvSpPr txBox="1"/>
          <p:nvPr/>
        </p:nvSpPr>
        <p:spPr>
          <a:xfrm>
            <a:off x="548963" y="345013"/>
            <a:ext cx="5471100" cy="6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E8D3A2"/>
              </a:buClr>
              <a:buSzPts val="2000"/>
              <a:buFont typeface="Encode Sans"/>
              <a:buNone/>
            </a:pPr>
            <a:r>
              <a:rPr lang="en" sz="2000" b="1" i="0" u="none" strike="noStrike" cap="none">
                <a:solidFill>
                  <a:srgbClr val="E8D3A2"/>
                </a:solidFill>
                <a:latin typeface="Encode Sans"/>
                <a:ea typeface="Encode Sans"/>
                <a:cs typeface="Encode Sans"/>
                <a:sym typeface="Encode Sans"/>
              </a:rPr>
              <a:t>UPCOMING COURSES IN </a:t>
            </a:r>
            <a:endParaRPr/>
          </a:p>
          <a:p>
            <a:pPr marL="0" marR="0" lvl="0" indent="0" algn="l" rtl="0">
              <a:lnSpc>
                <a:spcPct val="100000"/>
              </a:lnSpc>
              <a:spcBef>
                <a:spcPts val="0"/>
              </a:spcBef>
              <a:spcAft>
                <a:spcPts val="0"/>
              </a:spcAft>
              <a:buClr>
                <a:srgbClr val="E8D3A2"/>
              </a:buClr>
              <a:buSzPts val="2000"/>
              <a:buFont typeface="Encode Sans"/>
              <a:buNone/>
            </a:pPr>
            <a:r>
              <a:rPr lang="en" sz="2000" b="1" i="0" u="none" strike="noStrike" cap="none">
                <a:solidFill>
                  <a:srgbClr val="E8D3A2"/>
                </a:solidFill>
                <a:latin typeface="Encode Sans"/>
                <a:ea typeface="Encode Sans"/>
                <a:cs typeface="Encode Sans"/>
                <a:sym typeface="Encode Sans"/>
              </a:rPr>
              <a:t>RESEARCH ADMINISTRATION</a:t>
            </a:r>
            <a:endParaRPr sz="2000" b="1" i="0" u="none" strike="noStrike" cap="none">
              <a:solidFill>
                <a:srgbClr val="E8D3A2"/>
              </a:solidFill>
              <a:latin typeface="Encode Sans"/>
              <a:ea typeface="Encode Sans"/>
              <a:cs typeface="Encode Sans"/>
              <a:sym typeface="Encode Sans"/>
            </a:endParaRPr>
          </a:p>
        </p:txBody>
      </p:sp>
      <p:pic>
        <p:nvPicPr>
          <p:cNvPr id="1202" name="Google Shape;1202;p203"/>
          <p:cNvPicPr preferRelativeResize="0"/>
          <p:nvPr/>
        </p:nvPicPr>
        <p:blipFill rotWithShape="1">
          <a:blip r:embed="rId4">
            <a:alphaModFix/>
          </a:blip>
          <a:srcRect/>
          <a:stretch/>
        </p:blipFill>
        <p:spPr>
          <a:xfrm>
            <a:off x="7785980" y="5943601"/>
            <a:ext cx="1358020" cy="914400"/>
          </a:xfrm>
          <a:prstGeom prst="rect">
            <a:avLst/>
          </a:prstGeom>
          <a:noFill/>
          <a:ln>
            <a:noFill/>
          </a:ln>
        </p:spPr>
      </p:pic>
      <p:grpSp>
        <p:nvGrpSpPr>
          <p:cNvPr id="1203" name="Google Shape;1203;p203"/>
          <p:cNvGrpSpPr/>
          <p:nvPr/>
        </p:nvGrpSpPr>
        <p:grpSpPr>
          <a:xfrm>
            <a:off x="1137225" y="2882443"/>
            <a:ext cx="6454140" cy="307800"/>
            <a:chOff x="0" y="1401986"/>
            <a:chExt cx="5334000" cy="307800"/>
          </a:xfrm>
        </p:grpSpPr>
        <p:sp>
          <p:nvSpPr>
            <p:cNvPr id="1204" name="Google Shape;1204;p203"/>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Calibri"/>
                <a:buNone/>
              </a:pPr>
              <a:endParaRPr sz="1400" b="1" i="0" u="none" strike="noStrike" cap="none">
                <a:solidFill>
                  <a:srgbClr val="62626A"/>
                </a:solidFill>
                <a:latin typeface="Calibri"/>
                <a:ea typeface="Calibri"/>
                <a:cs typeface="Calibri"/>
                <a:sym typeface="Calibri"/>
              </a:endParaRPr>
            </a:p>
          </p:txBody>
        </p:sp>
        <p:sp>
          <p:nvSpPr>
            <p:cNvPr id="1205" name="Google Shape;1205;p203"/>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A0A2A5"/>
                </a:solidFill>
                <a:latin typeface="Calibri"/>
                <a:ea typeface="Calibri"/>
                <a:cs typeface="Calibri"/>
                <a:sym typeface="Calibri"/>
              </a:endParaRPr>
            </a:p>
          </p:txBody>
        </p:sp>
      </p:grpSp>
      <p:sp>
        <p:nvSpPr>
          <p:cNvPr id="1206" name="Google Shape;1206;p203"/>
          <p:cNvSpPr txBox="1"/>
          <p:nvPr/>
        </p:nvSpPr>
        <p:spPr>
          <a:xfrm>
            <a:off x="685800" y="5054025"/>
            <a:ext cx="6477000" cy="584700"/>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9D7A27"/>
              </a:buClr>
              <a:buSzPts val="1600"/>
              <a:buFont typeface="Calibri"/>
              <a:buNone/>
            </a:pPr>
            <a:r>
              <a:rPr lang="en" sz="1600" b="1" i="0" u="none" strike="noStrike" cap="none">
                <a:solidFill>
                  <a:srgbClr val="9D7A27"/>
                </a:solidFill>
                <a:latin typeface="Calibri"/>
                <a:ea typeface="Calibri"/>
                <a:cs typeface="Calibri"/>
                <a:sym typeface="Calibri"/>
              </a:rPr>
              <a:t>Register: </a:t>
            </a:r>
            <a:r>
              <a:rPr lang="en" sz="1600" b="1" i="0" u="sng" strike="noStrike" cap="none">
                <a:solidFill>
                  <a:schemeClr val="hlink"/>
                </a:solidFill>
                <a:latin typeface="Calibri"/>
                <a:ea typeface="Calibri"/>
                <a:cs typeface="Calibri"/>
                <a:sym typeface="Calibri"/>
                <a:hlinkClick r:id="rId5"/>
              </a:rPr>
              <a:t>https://uwresearch.gosignmeup.com/public/course/browse</a:t>
            </a:r>
            <a:r>
              <a:rPr lang="en" sz="1600" b="1" i="0" u="none" strike="noStrike" cap="none">
                <a:solidFill>
                  <a:srgbClr val="62626A"/>
                </a:solidFill>
                <a:latin typeface="Calibri"/>
                <a:ea typeface="Calibri"/>
                <a:cs typeface="Calibri"/>
                <a:sym typeface="Calibri"/>
              </a:rPr>
              <a:t> </a:t>
            </a:r>
            <a:endParaRPr/>
          </a:p>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rgbClr val="151516"/>
              </a:solidFill>
              <a:latin typeface="Calibri"/>
              <a:ea typeface="Calibri"/>
              <a:cs typeface="Calibri"/>
              <a:sym typeface="Calibri"/>
            </a:endParaRPr>
          </a:p>
        </p:txBody>
      </p:sp>
      <p:grpSp>
        <p:nvGrpSpPr>
          <p:cNvPr id="1207" name="Google Shape;1207;p203"/>
          <p:cNvGrpSpPr/>
          <p:nvPr/>
        </p:nvGrpSpPr>
        <p:grpSpPr>
          <a:xfrm>
            <a:off x="1386952" y="3339643"/>
            <a:ext cx="6454140" cy="307800"/>
            <a:chOff x="0" y="1401986"/>
            <a:chExt cx="5334000" cy="307800"/>
          </a:xfrm>
        </p:grpSpPr>
        <p:sp>
          <p:nvSpPr>
            <p:cNvPr id="1208" name="Google Shape;1208;p203"/>
            <p:cNvSpPr txBox="1"/>
            <p:nvPr/>
          </p:nvSpPr>
          <p:spPr>
            <a:xfrm>
              <a:off x="0" y="1401986"/>
              <a:ext cx="609600" cy="3078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Calibri"/>
                <a:buNone/>
              </a:pPr>
              <a:endParaRPr sz="1400" b="1" i="0" u="none" strike="noStrike" cap="none">
                <a:solidFill>
                  <a:srgbClr val="62626A"/>
                </a:solidFill>
                <a:latin typeface="Calibri"/>
                <a:ea typeface="Calibri"/>
                <a:cs typeface="Calibri"/>
                <a:sym typeface="Calibri"/>
              </a:endParaRPr>
            </a:p>
          </p:txBody>
        </p:sp>
        <p:sp>
          <p:nvSpPr>
            <p:cNvPr id="1209" name="Google Shape;1209;p203"/>
            <p:cNvSpPr txBox="1"/>
            <p:nvPr/>
          </p:nvSpPr>
          <p:spPr>
            <a:xfrm>
              <a:off x="838200" y="1401986"/>
              <a:ext cx="4495800" cy="307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A0A2A5"/>
                </a:solidFill>
                <a:latin typeface="Calibri"/>
                <a:ea typeface="Calibri"/>
                <a:cs typeface="Calibri"/>
                <a:sym typeface="Calibri"/>
              </a:endParaRPr>
            </a:p>
          </p:txBody>
        </p:sp>
      </p:grpSp>
      <p:graphicFrame>
        <p:nvGraphicFramePr>
          <p:cNvPr id="1210" name="Google Shape;1210;p203"/>
          <p:cNvGraphicFramePr/>
          <p:nvPr/>
        </p:nvGraphicFramePr>
        <p:xfrm>
          <a:off x="692590" y="1419459"/>
          <a:ext cx="3000000" cy="3000000"/>
        </p:xfrm>
        <a:graphic>
          <a:graphicData uri="http://schemas.openxmlformats.org/drawingml/2006/table">
            <a:tbl>
              <a:tblPr>
                <a:noFill/>
                <a:tableStyleId>{2E183C30-FFDE-4E9B-BAA9-ADBCC18DDB2D}</a:tableStyleId>
              </a:tblPr>
              <a:tblGrid>
                <a:gridCol w="450050">
                  <a:extLst>
                    <a:ext uri="{9D8B030D-6E8A-4147-A177-3AD203B41FA5}">
                      <a16:colId xmlns:a16="http://schemas.microsoft.com/office/drawing/2014/main" val="20000"/>
                    </a:ext>
                  </a:extLst>
                </a:gridCol>
                <a:gridCol w="939075">
                  <a:extLst>
                    <a:ext uri="{9D8B030D-6E8A-4147-A177-3AD203B41FA5}">
                      <a16:colId xmlns:a16="http://schemas.microsoft.com/office/drawing/2014/main" val="20001"/>
                    </a:ext>
                  </a:extLst>
                </a:gridCol>
                <a:gridCol w="1195200">
                  <a:extLst>
                    <a:ext uri="{9D8B030D-6E8A-4147-A177-3AD203B41FA5}">
                      <a16:colId xmlns:a16="http://schemas.microsoft.com/office/drawing/2014/main" val="20002"/>
                    </a:ext>
                  </a:extLst>
                </a:gridCol>
                <a:gridCol w="5403650">
                  <a:extLst>
                    <a:ext uri="{9D8B030D-6E8A-4147-A177-3AD203B41FA5}">
                      <a16:colId xmlns:a16="http://schemas.microsoft.com/office/drawing/2014/main" val="20003"/>
                    </a:ext>
                  </a:extLst>
                </a:gridCol>
              </a:tblGrid>
              <a:tr h="297125">
                <a:tc>
                  <a:txBody>
                    <a:bodyPr/>
                    <a:lstStyle/>
                    <a:p>
                      <a:pPr marL="0" marR="0" lvl="0" indent="0" algn="r" rtl="0">
                        <a:spcBef>
                          <a:spcPts val="0"/>
                        </a:spcBef>
                        <a:spcAft>
                          <a:spcPts val="0"/>
                        </a:spcAft>
                        <a:buNone/>
                      </a:pPr>
                      <a:endParaRPr sz="1600" b="1" u="none" strike="noStrike" cap="none">
                        <a:solidFill>
                          <a:srgbClr val="FFCC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strike="noStrike" cap="none">
                          <a:solidFill>
                            <a:srgbClr val="84848F"/>
                          </a:solidFill>
                          <a:latin typeface="Calibri"/>
                          <a:ea typeface="Calibri"/>
                          <a:cs typeface="Calibri"/>
                          <a:sym typeface="Calibri"/>
                        </a:rPr>
                        <a:t>Sep 19</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ORIS 101</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SAGE: Creating and Submitting eGC1s</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Sep 20</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RAA 206</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Managing Cost Share at the UW</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33150">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Sep 26</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MAA 210</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Modifying an FEC, Change Outside eFECS and Recertifications</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Sep 27</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OSP 110</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Introduction to Research Administration Data</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Oct 4</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ORIS 210</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Research Administration Data Cube</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Oct 24</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MAA 100</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Introduction to Grant and Contract Certification (GCCR)</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ONLINE</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RAA 201</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Post Award Food Purchases and Compliance</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84848F"/>
                        </a:buClr>
                        <a:buSzPts val="1600"/>
                        <a:buFont typeface="Calibri"/>
                        <a:buNone/>
                      </a:pPr>
                      <a:r>
                        <a:rPr lang="en" sz="1600" b="1" u="none">
                          <a:solidFill>
                            <a:srgbClr val="84848F"/>
                          </a:solidFill>
                          <a:latin typeface="Calibri"/>
                          <a:ea typeface="Calibri"/>
                          <a:cs typeface="Calibri"/>
                          <a:sym typeface="Calibri"/>
                        </a:rPr>
                        <a:t>ONLINE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GCA 202</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Direct Billing of F&amp;A Type Costs Online Class</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84848F"/>
                        </a:buClr>
                        <a:buSzPts val="1600"/>
                        <a:buFont typeface="Calibri"/>
                        <a:buNone/>
                      </a:pPr>
                      <a:r>
                        <a:rPr lang="en" sz="1600" b="1" u="none">
                          <a:solidFill>
                            <a:srgbClr val="84848F"/>
                          </a:solidFill>
                          <a:latin typeface="Calibri"/>
                          <a:ea typeface="Calibri"/>
                          <a:cs typeface="Calibri"/>
                          <a:sym typeface="Calibri"/>
                        </a:rPr>
                        <a:t>ONLINE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RAA 202</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Timing of Expenditures &amp; Benefit to Award</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84848F"/>
                        </a:buClr>
                        <a:buSzPts val="1600"/>
                        <a:buFont typeface="Calibri"/>
                        <a:buNone/>
                      </a:pPr>
                      <a:r>
                        <a:rPr lang="en" sz="1600" b="1" u="none">
                          <a:solidFill>
                            <a:srgbClr val="84848F"/>
                          </a:solidFill>
                          <a:latin typeface="Calibri"/>
                          <a:ea typeface="Calibri"/>
                          <a:cs typeface="Calibri"/>
                          <a:sym typeface="Calibri"/>
                        </a:rPr>
                        <a:t>ONLINE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RAA 203</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600" b="1" u="none">
                          <a:solidFill>
                            <a:srgbClr val="84848F"/>
                          </a:solidFill>
                          <a:latin typeface="Calibri"/>
                          <a:ea typeface="Calibri"/>
                          <a:cs typeface="Calibri"/>
                          <a:sym typeface="Calibri"/>
                        </a:rPr>
                        <a:t>Internal Controls</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pic>
        <p:nvPicPr>
          <p:cNvPr id="1211" name="Google Shape;1211;p203" descr="C:\Users\hient2\Desktop\Untitled-1.png"/>
          <p:cNvPicPr preferRelativeResize="0"/>
          <p:nvPr/>
        </p:nvPicPr>
        <p:blipFill rotWithShape="1">
          <a:blip r:embed="rId6">
            <a:alphaModFix/>
          </a:blip>
          <a:srcRect/>
          <a:stretch/>
        </p:blipFill>
        <p:spPr>
          <a:xfrm>
            <a:off x="6553200" y="152400"/>
            <a:ext cx="2768928" cy="1006186"/>
          </a:xfrm>
          <a:prstGeom prst="rect">
            <a:avLst/>
          </a:prstGeom>
          <a:noFill/>
          <a:ln>
            <a:noFill/>
          </a:ln>
        </p:spPr>
      </p:pic>
      <p:sp>
        <p:nvSpPr>
          <p:cNvPr id="1212" name="Google Shape;1212;p203"/>
          <p:cNvSpPr txBox="1"/>
          <p:nvPr/>
        </p:nvSpPr>
        <p:spPr>
          <a:xfrm>
            <a:off x="838200" y="5376249"/>
            <a:ext cx="84426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D7A27"/>
              </a:buClr>
              <a:buSzPts val="1600"/>
              <a:buFont typeface="Calibri"/>
              <a:buNone/>
            </a:pPr>
            <a:r>
              <a:rPr lang="en" sz="1600" b="1" i="0" u="none" strike="noStrike" cap="none">
                <a:solidFill>
                  <a:srgbClr val="9D7A27"/>
                </a:solidFill>
                <a:latin typeface="Calibri"/>
                <a:ea typeface="Calibri"/>
                <a:cs typeface="Calibri"/>
                <a:sym typeface="Calibri"/>
              </a:rPr>
              <a:t>CORE Home: </a:t>
            </a:r>
            <a:r>
              <a:rPr lang="en" sz="1600" b="1" i="0" u="sng" strike="noStrike" cap="none">
                <a:solidFill>
                  <a:schemeClr val="hlink"/>
                </a:solidFill>
                <a:latin typeface="Calibri"/>
                <a:ea typeface="Calibri"/>
                <a:cs typeface="Calibri"/>
                <a:sym typeface="Calibri"/>
                <a:hlinkClick r:id="rId7"/>
              </a:rPr>
              <a:t>https://www.washington.edu/research/training/about-core/</a:t>
            </a:r>
            <a:endParaRPr sz="1600" b="1" i="0" u="none" strike="noStrike" cap="none">
              <a:solidFill>
                <a:srgbClr val="62626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62626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3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Need tools? Examples?</a:t>
            </a:r>
            <a:endParaRPr/>
          </a:p>
        </p:txBody>
      </p:sp>
      <p:sp>
        <p:nvSpPr>
          <p:cNvPr id="758" name="Google Shape;758;p137"/>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Multi-year (crossing more than one UW fiscal year) </a:t>
            </a:r>
            <a:r>
              <a:rPr lang="en" u="sng">
                <a:solidFill>
                  <a:schemeClr val="hlink"/>
                </a:solidFill>
                <a:hlinkClick r:id="rId3"/>
              </a:rPr>
              <a:t>NSF proposal example on OSP website</a:t>
            </a:r>
            <a:r>
              <a:rPr lang="en"/>
              <a:t>.</a:t>
            </a:r>
            <a:endParaRPr/>
          </a:p>
          <a:p>
            <a:pPr marL="0" lvl="0" indent="0" algn="l" rtl="0">
              <a:spcBef>
                <a:spcPts val="480"/>
              </a:spcBef>
              <a:spcAft>
                <a:spcPts val="0"/>
              </a:spcAft>
              <a:buNone/>
            </a:pPr>
            <a:endParaRPr/>
          </a:p>
          <a:p>
            <a:pPr marL="457200" lvl="0" indent="-381000" algn="l" rtl="0">
              <a:spcBef>
                <a:spcPts val="480"/>
              </a:spcBef>
              <a:spcAft>
                <a:spcPts val="0"/>
              </a:spcAft>
              <a:buSzPts val="2400"/>
              <a:buChar char="&gt;"/>
            </a:pPr>
            <a:r>
              <a:rPr lang="en"/>
              <a:t>Future dashboard will be developed by PAFC and MAA to help with look-up and calculations.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457200" lvl="0" indent="0" algn="l" rtl="0">
              <a:spcBef>
                <a:spcPts val="48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38"/>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Other NSF Updates</a:t>
            </a:r>
            <a:endParaRPr sz="4250">
              <a:latin typeface="Open Sans"/>
              <a:ea typeface="Open Sans"/>
              <a:cs typeface="Open Sans"/>
              <a:sym typeface="Open Sans"/>
            </a:endParaRPr>
          </a:p>
        </p:txBody>
      </p:sp>
      <p:sp>
        <p:nvSpPr>
          <p:cNvPr id="764" name="Google Shape;764;p138"/>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Sept. 2018</a:t>
            </a:r>
            <a:endParaRPr/>
          </a:p>
          <a:p>
            <a:pPr marL="0" marR="0" lvl="0" indent="0" algn="l" rtl="0">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Ariadna Santander</a:t>
            </a:r>
            <a:endParaRPr/>
          </a:p>
          <a:p>
            <a:pPr marL="0" marR="0" lvl="0" indent="0" algn="l" rtl="0">
              <a:spcBef>
                <a:spcPts val="320"/>
              </a:spcBef>
              <a:spcAft>
                <a:spcPts val="0"/>
              </a:spcAft>
              <a:buClr>
                <a:srgbClr val="FFFFFF"/>
              </a:buClr>
              <a:buSzPts val="500"/>
              <a:buFont typeface="Arial"/>
              <a:buNone/>
            </a:pPr>
            <a:r>
              <a:rPr lang="en" sz="2000" b="0" i="0" u="none" strike="noStrike" cap="none">
                <a:solidFill>
                  <a:srgbClr val="FFFFFF"/>
                </a:solidFill>
                <a:latin typeface="Open Sans"/>
                <a:ea typeface="Open Sans"/>
                <a:cs typeface="Open Sans"/>
                <a:sym typeface="Open Sans"/>
              </a:rPr>
              <a:t>Office of Sponsored Programs</a:t>
            </a:r>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ustom Design">
  <a:themeElements>
    <a:clrScheme name="UWBranding">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88DD"/>
      </a:hlink>
      <a:folHlink>
        <a:srgbClr val="340A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3616</Words>
  <Application>Microsoft Office PowerPoint</Application>
  <PresentationFormat>On-screen Show (4:3)</PresentationFormat>
  <Paragraphs>633</Paragraphs>
  <Slides>74</Slides>
  <Notes>74</Notes>
  <HiddenSlides>0</HiddenSlides>
  <MMClips>0</MMClips>
  <ScaleCrop>false</ScaleCrop>
  <HeadingPairs>
    <vt:vector size="6" baseType="variant">
      <vt:variant>
        <vt:lpstr>Fonts Used</vt:lpstr>
      </vt:variant>
      <vt:variant>
        <vt:i4>10</vt:i4>
      </vt:variant>
      <vt:variant>
        <vt:lpstr>Theme</vt:lpstr>
      </vt:variant>
      <vt:variant>
        <vt:i4>15</vt:i4>
      </vt:variant>
      <vt:variant>
        <vt:lpstr>Slide Titles</vt:lpstr>
      </vt:variant>
      <vt:variant>
        <vt:i4>74</vt:i4>
      </vt:variant>
    </vt:vector>
  </HeadingPairs>
  <TitlesOfParts>
    <vt:vector size="99" baseType="lpstr">
      <vt:lpstr>Open Sans Light</vt:lpstr>
      <vt:lpstr>Open Sans</vt:lpstr>
      <vt:lpstr>Calibri</vt:lpstr>
      <vt:lpstr>Century Gothic</vt:lpstr>
      <vt:lpstr>Encode Sans Black</vt:lpstr>
      <vt:lpstr>Encode Sans</vt:lpstr>
      <vt:lpstr>Merriweather Sans</vt:lpstr>
      <vt:lpstr>Arial Black</vt:lpstr>
      <vt:lpstr>Verdana</vt:lpstr>
      <vt:lpstr>Arial</vt:lpstr>
      <vt:lpstr>Simple Light</vt:lpstr>
      <vt:lpstr>Office Theme</vt:lpstr>
      <vt:lpstr>1_Custom Design</vt:lpstr>
      <vt:lpstr>Custom Design</vt:lpstr>
      <vt:lpstr>2_Custom Design</vt:lpstr>
      <vt:lpstr>Custom Design</vt:lpstr>
      <vt:lpstr>Custom Design</vt:lpstr>
      <vt:lpstr>1_Custom Design</vt:lpstr>
      <vt:lpstr>Office Theme</vt:lpstr>
      <vt:lpstr>1_Office Theme</vt:lpstr>
      <vt:lpstr>Custom Design</vt:lpstr>
      <vt:lpstr>1_Custom Design</vt:lpstr>
      <vt:lpstr>Custom Design</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is an Asset”</vt:lpstr>
      <vt:lpstr>PowerPoint Presentation</vt:lpstr>
      <vt:lpstr>PowerPoint Presentation</vt:lpstr>
      <vt:lpstr>Demo Time!</vt:lpstr>
      <vt:lpstr>PowerPoint Presentation</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SAGE Maintenance Updates Release: 9/26/2018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COMPLIANCE CORNER</vt:lpstr>
      <vt:lpstr>Participant Support – NSF 2 CFR 200.75; PAPPG Chapter II. 2(a)(v)</vt:lpstr>
      <vt:lpstr>Participant Support - NSF</vt:lpstr>
      <vt:lpstr>Participant Support –  Recent Audit Findings (NSF)</vt:lpstr>
      <vt:lpstr>Participant Support –  Recent Audit Findings (NSF)</vt:lpstr>
      <vt:lpstr>Participant Support –  Recent Audit Findings (NSF)</vt:lpstr>
      <vt:lpstr>Participant Support – NSF </vt:lpstr>
      <vt:lpstr>Participant Support - NSF</vt:lpstr>
      <vt:lpstr>COST SHARE!</vt:lpstr>
      <vt:lpstr>Cost Share by the Numbers</vt:lpstr>
      <vt:lpstr>Cost Share Anecdotally</vt:lpstr>
      <vt:lpstr>Cost Share Myth</vt:lpstr>
      <vt:lpstr>Office of Controller  Cost Share Goals </vt:lpstr>
      <vt:lpstr>Office of Controller Current Activities</vt:lpstr>
      <vt:lpstr>CORE!</vt:lpstr>
      <vt:lpstr>A Quick Word from CORE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2018-09-18T23:12:46Z</dcterms:modified>
</cp:coreProperties>
</file>