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Open Sans Light" panose="020B060402020202020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Encode Sans Black" panose="020B0604020202020204" charset="0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d2798bda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5d2798bda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0c107c10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0c107c10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Chapter II.B for specific formatting instructions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other reminders from Jean Feldman’s August NCURA youtube video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2b47a6ee_3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4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312b47a6ee_3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4317fa6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4317fa6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0c107c10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0c107c10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on justification on slide 6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0c107c1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0c107c1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0c107c10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0c107c10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0c107c10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0c107c10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0c107c10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40c107c10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0c107c10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0c107c10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lications/pub_summ.jsp?ods_key=pa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policies/gim-35-effort-reporting-policy-for-sponsored-agreemen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nsf-senior-personnel-2-months-rule-and-proposal-prepara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/>
        </p:nvSpPr>
        <p:spPr>
          <a:xfrm>
            <a:off x="692029" y="4736699"/>
            <a:ext cx="6656731" cy="131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Sept. 2018 </a:t>
            </a: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Carol Rhodes, </a:t>
            </a: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842279" y="19085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/>
              <a:t>NSF: </a:t>
            </a:r>
            <a:endParaRPr sz="425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/>
              <a:t>Senior Personnel</a:t>
            </a:r>
            <a:endParaRPr sz="425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/>
              <a:t>2 Months Rule</a:t>
            </a:r>
            <a:endParaRPr sz="42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671750" y="372724"/>
            <a:ext cx="81846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Common formatting/content mistakes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660050" y="1139450"/>
            <a:ext cx="8196300" cy="46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>
                <a:solidFill>
                  <a:srgbClr val="4B2E83"/>
                </a:solidFill>
              </a:rPr>
              <a:t>Project Summary:</a:t>
            </a:r>
            <a:r>
              <a:rPr lang="en-US" sz="1600"/>
              <a:t> </a:t>
            </a:r>
            <a:r>
              <a:rPr lang="en-US" sz="1600">
                <a:solidFill>
                  <a:srgbClr val="4B2E83"/>
                </a:solidFill>
              </a:rPr>
              <a:t>After Overview, label section headings “Intellectual Merit” and “Broader Impacts” and do not exceed one page</a:t>
            </a:r>
            <a:endParaRPr sz="1600">
              <a:solidFill>
                <a:srgbClr val="4B2E83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B2E83"/>
              </a:solidFill>
            </a:endParaRPr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>
                <a:solidFill>
                  <a:srgbClr val="4B2E83"/>
                </a:solidFill>
              </a:rPr>
              <a:t>Project Description:</a:t>
            </a:r>
            <a:r>
              <a:rPr lang="en-US" sz="1600"/>
              <a:t> </a:t>
            </a:r>
            <a:endParaRPr sz="1600">
              <a:solidFill>
                <a:srgbClr val="4B2E8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₋"/>
            </a:pPr>
            <a:r>
              <a:rPr lang="en-US" sz="1600">
                <a:solidFill>
                  <a:srgbClr val="4B2E83"/>
                </a:solidFill>
              </a:rPr>
              <a:t>Do not use URLs within body of Project Description</a:t>
            </a:r>
            <a:endParaRPr sz="1600">
              <a:solidFill>
                <a:srgbClr val="4B2E8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₋"/>
            </a:pPr>
            <a:r>
              <a:rPr lang="en-US" sz="1600">
                <a:solidFill>
                  <a:srgbClr val="4B2E83"/>
                </a:solidFill>
              </a:rPr>
              <a:t>In References, use full scholarly citation (e.g. no “et. al.”) ; URLs are helpful here (although not required)</a:t>
            </a:r>
            <a:endParaRPr sz="1600">
              <a:solidFill>
                <a:srgbClr val="4B2E83"/>
              </a:solidFill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>
              <a:solidFill>
                <a:srgbClr val="4B2E83"/>
              </a:solidFill>
            </a:endParaRPr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>
                <a:solidFill>
                  <a:srgbClr val="4B2E83"/>
                </a:solidFill>
              </a:rPr>
              <a:t>Use acceptable NSF fonts:</a:t>
            </a:r>
            <a:endParaRPr sz="1600">
              <a:solidFill>
                <a:srgbClr val="4B2E83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₋"/>
            </a:pPr>
            <a:r>
              <a:rPr lang="en-US" sz="1600">
                <a:solidFill>
                  <a:srgbClr val="4B2E83"/>
                </a:solidFill>
              </a:rPr>
              <a:t>Computer Modern family of fonts at a font size of 11 points or larger</a:t>
            </a:r>
            <a:endParaRPr sz="1600">
              <a:solidFill>
                <a:srgbClr val="4B2E83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₋"/>
            </a:pPr>
            <a:r>
              <a:rPr lang="en-US" sz="1600">
                <a:solidFill>
                  <a:srgbClr val="4B2E83"/>
                </a:solidFill>
              </a:rPr>
              <a:t>Times New Roman at a font size of 11 points or larger</a:t>
            </a:r>
            <a:endParaRPr sz="1600">
              <a:solidFill>
                <a:srgbClr val="4B2E83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₋"/>
            </a:pPr>
            <a:r>
              <a:rPr lang="en-US" sz="1600">
                <a:solidFill>
                  <a:srgbClr val="4B2E83"/>
                </a:solidFill>
              </a:rPr>
              <a:t>Arial 11, Courier New, or Palatino Linotype at a font size of 10 points or larger</a:t>
            </a:r>
            <a:endParaRPr sz="1600">
              <a:solidFill>
                <a:srgbClr val="4B2E83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B2E83"/>
              </a:solidFill>
            </a:endParaRPr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>
                <a:solidFill>
                  <a:srgbClr val="4B2E83"/>
                </a:solidFill>
                <a:highlight>
                  <a:srgbClr val="FAFAFA"/>
                </a:highlight>
              </a:rPr>
              <a:t>Biosketches include all required sections and</a:t>
            </a:r>
            <a:r>
              <a:rPr lang="en-US" sz="1600">
                <a:highlight>
                  <a:srgbClr val="FAFAFA"/>
                </a:highlight>
              </a:rPr>
              <a:t> </a:t>
            </a:r>
            <a:r>
              <a:rPr lang="en-US" sz="1600">
                <a:solidFill>
                  <a:srgbClr val="4B2E83"/>
                </a:solidFill>
                <a:highlight>
                  <a:srgbClr val="FAFAFA"/>
                </a:highlight>
              </a:rPr>
              <a:t>DO NOT exceed 2 pages:</a:t>
            </a:r>
            <a:endParaRPr sz="1600">
              <a:solidFill>
                <a:srgbClr val="4B2E83"/>
              </a:solidFill>
              <a:highlight>
                <a:srgbClr val="FAFAFA"/>
              </a:highlight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₋"/>
            </a:pPr>
            <a:r>
              <a:rPr lang="en-US" sz="1600">
                <a:solidFill>
                  <a:srgbClr val="4B2E83"/>
                </a:solidFill>
                <a:highlight>
                  <a:srgbClr val="FAFAFA"/>
                </a:highlight>
              </a:rPr>
              <a:t>Synergistic Activities cannot exceed five listings</a:t>
            </a:r>
            <a:endParaRPr sz="1600">
              <a:solidFill>
                <a:srgbClr val="4B2E83"/>
              </a:solidFill>
              <a:highlight>
                <a:srgbClr val="FAFAFA"/>
              </a:highlight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₋"/>
            </a:pPr>
            <a:r>
              <a:rPr lang="en-US" sz="1600">
                <a:solidFill>
                  <a:srgbClr val="4B2E83"/>
                </a:solidFill>
                <a:highlight>
                  <a:srgbClr val="FAFAFA"/>
                </a:highlight>
              </a:rPr>
              <a:t>In “Products” section, use full citation</a:t>
            </a:r>
            <a:endParaRPr sz="1600">
              <a:solidFill>
                <a:srgbClr val="4B2E83"/>
              </a:solidFill>
              <a:highlight>
                <a:srgbClr val="FAFAFA"/>
              </a:highlight>
            </a:endParaRPr>
          </a:p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000">
              <a:solidFill>
                <a:srgbClr val="444444"/>
              </a:solidFill>
              <a:highlight>
                <a:srgbClr val="FAFAFA"/>
              </a:highlight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solidFill>
                <a:srgbClr val="444444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5" name="Google Shape;115;p21"/>
          <p:cNvSpPr txBox="1"/>
          <p:nvPr/>
        </p:nvSpPr>
        <p:spPr>
          <a:xfrm>
            <a:off x="181950" y="6301400"/>
            <a:ext cx="78720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44444"/>
                </a:solidFill>
                <a:highlight>
                  <a:srgbClr val="FAFAFA"/>
                </a:highlight>
                <a:latin typeface="Open Sans"/>
                <a:ea typeface="Open Sans"/>
                <a:cs typeface="Open Sans"/>
                <a:sym typeface="Open Sans"/>
              </a:rPr>
              <a:t>https://www.nsf.gov/pubs/policydocs/pappg18_1/pappg_2.jsp#IIB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338100" y="1524000"/>
            <a:ext cx="83847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006F"/>
                </a:solidFill>
              </a:rPr>
              <a:t>NSF’s Proposal and Awards Proposals and Procedures Guide (PAPPG) has always had some form of a “2 months rule”. </a:t>
            </a:r>
            <a:endParaRPr sz="1800">
              <a:solidFill>
                <a:srgbClr val="33006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006F"/>
                </a:solidFill>
              </a:rPr>
              <a:t>The current limitation is:</a:t>
            </a:r>
            <a:endParaRPr sz="1800">
              <a:solidFill>
                <a:srgbClr val="33006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006F"/>
                </a:solidFill>
              </a:rPr>
              <a:t> </a:t>
            </a:r>
            <a:endParaRPr sz="1800">
              <a:solidFill>
                <a:srgbClr val="33006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3006F"/>
                </a:solidFill>
              </a:rPr>
              <a:t>“</a:t>
            </a:r>
            <a:r>
              <a:rPr lang="en-US" sz="1800">
                <a:solidFill>
                  <a:srgbClr val="33006F"/>
                </a:solidFill>
              </a:rPr>
              <a:t>As a general policy, NSF limits the salary compensation</a:t>
            </a:r>
            <a:r>
              <a:rPr lang="en-US" sz="1800" b="1">
                <a:solidFill>
                  <a:srgbClr val="33006F"/>
                </a:solidFill>
              </a:rPr>
              <a:t> requested in the proposal budget </a:t>
            </a:r>
            <a:r>
              <a:rPr lang="en-US" sz="1800">
                <a:solidFill>
                  <a:srgbClr val="33006F"/>
                </a:solidFill>
              </a:rPr>
              <a:t>for </a:t>
            </a:r>
            <a:r>
              <a:rPr lang="en-US" sz="1800" b="1">
                <a:solidFill>
                  <a:srgbClr val="33006F"/>
                </a:solidFill>
              </a:rPr>
              <a:t>senior personnel</a:t>
            </a:r>
            <a:r>
              <a:rPr lang="en-US" sz="1800" b="1" i="1">
                <a:solidFill>
                  <a:srgbClr val="33006F"/>
                </a:solidFill>
              </a:rPr>
              <a:t> </a:t>
            </a:r>
            <a:r>
              <a:rPr lang="en-US" sz="1800">
                <a:solidFill>
                  <a:srgbClr val="33006F"/>
                </a:solidFill>
              </a:rPr>
              <a:t>to no more than</a:t>
            </a:r>
            <a:r>
              <a:rPr lang="en-US" sz="1800" b="1">
                <a:solidFill>
                  <a:srgbClr val="33006F"/>
                </a:solidFill>
              </a:rPr>
              <a:t> two months </a:t>
            </a:r>
            <a:r>
              <a:rPr lang="en-US" sz="1800">
                <a:solidFill>
                  <a:srgbClr val="33006F"/>
                </a:solidFill>
              </a:rPr>
              <a:t>of their</a:t>
            </a:r>
            <a:r>
              <a:rPr lang="en-US" sz="1800" b="1">
                <a:solidFill>
                  <a:srgbClr val="33006F"/>
                </a:solidFill>
              </a:rPr>
              <a:t> regular salary </a:t>
            </a:r>
            <a:r>
              <a:rPr lang="en-US" sz="1800">
                <a:solidFill>
                  <a:srgbClr val="33006F"/>
                </a:solidFill>
              </a:rPr>
              <a:t>in </a:t>
            </a:r>
            <a:r>
              <a:rPr lang="en-US" sz="1800" b="1">
                <a:solidFill>
                  <a:srgbClr val="33006F"/>
                </a:solidFill>
              </a:rPr>
              <a:t>any one year” </a:t>
            </a:r>
            <a:endParaRPr sz="1800">
              <a:solidFill>
                <a:srgbClr val="33006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3006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006F"/>
                </a:solidFill>
              </a:rPr>
              <a:t>This has been NSF’s way to limit the amount of NSF funding supporting any one individual. Originally, this only applied to summer months compensation for faculty on a 9-month appointment.</a:t>
            </a:r>
            <a:endParaRPr sz="1800">
              <a:solidFill>
                <a:srgbClr val="33006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628875" y="523450"/>
            <a:ext cx="78057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33006F"/>
                </a:solidFill>
              </a:rPr>
              <a:t>Proposal Preparation &amp; the 2 Months Rule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1905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Interpretation</a:t>
            </a:r>
            <a:endParaRPr strike="sngStrike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556925" y="1563575"/>
            <a:ext cx="8196300" cy="41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81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As of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2017 version of the PAPPG</a:t>
            </a:r>
            <a:r>
              <a:rPr lang="en-US"/>
              <a:t>, NSF clarified it is the organization’s responsibility to define and consistently apply the term “year”.</a:t>
            </a:r>
            <a:endParaRPr/>
          </a:p>
          <a:p>
            <a:pPr marL="342900" lvl="0" indent="-3810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342900" lvl="0" indent="-3810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UW is defining “year” for this purpose as the </a:t>
            </a:r>
            <a:r>
              <a:rPr lang="en-US" b="1"/>
              <a:t>UW fiscal year</a:t>
            </a:r>
            <a:r>
              <a:rPr lang="en-US"/>
              <a:t> (FY)</a:t>
            </a:r>
            <a:r>
              <a:rPr lang="en-US" b="1"/>
              <a:t> </a:t>
            </a:r>
            <a:r>
              <a:rPr lang="en-US"/>
              <a:t>which runs July 1st - June 30th. </a:t>
            </a:r>
            <a:endParaRPr strike="sngStrike"/>
          </a:p>
          <a:p>
            <a:pPr marL="342900" lvl="0" indent="-38100" algn="l" rtl="0">
              <a:spcBef>
                <a:spcPts val="480"/>
              </a:spcBef>
              <a:spcAft>
                <a:spcPts val="0"/>
              </a:spcAft>
              <a:buNone/>
            </a:pPr>
            <a:endParaRPr strike="sngStrike"/>
          </a:p>
          <a:p>
            <a:pPr marL="342900" lvl="0" indent="-3810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What this means for NSF proposals at UW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659300" y="1484425"/>
            <a:ext cx="8196300" cy="48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Senior personnel may not be paid more than 2 months of their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Institutional Base Salary (IBS)</a:t>
            </a:r>
            <a:r>
              <a:rPr lang="en-US"/>
              <a:t> from NSF awards in a UW Fiscal Year, unless justified.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At proposal stage, identify senior personnel and be aware of their current and pending NSF support.</a:t>
            </a:r>
            <a:endParaRPr/>
          </a:p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Senior Personnel includes: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Char char="○"/>
            </a:pPr>
            <a:r>
              <a:rPr lang="en-US">
                <a:solidFill>
                  <a:srgbClr val="4B2E83"/>
                </a:solidFill>
              </a:rPr>
              <a:t>Principal Investigator/Project Director (PI/PD) </a:t>
            </a:r>
            <a:endParaRPr>
              <a:solidFill>
                <a:srgbClr val="4B2E83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Char char="○"/>
            </a:pPr>
            <a:r>
              <a:rPr lang="en-US">
                <a:solidFill>
                  <a:srgbClr val="4B2E83"/>
                </a:solidFill>
              </a:rPr>
              <a:t>Co-PI/PD</a:t>
            </a:r>
            <a:endParaRPr>
              <a:solidFill>
                <a:srgbClr val="4B2E83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Char char="○"/>
            </a:pPr>
            <a:r>
              <a:rPr lang="en-US">
                <a:solidFill>
                  <a:srgbClr val="4B2E83"/>
                </a:solidFill>
              </a:rPr>
              <a:t>Anyone listed under “Total Senior Personnel” on budget page of a proposal </a:t>
            </a:r>
            <a:endParaRPr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Proposals and 2 months rule, cont’d. 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659305" y="18129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Identify max 2 months salary amount per UW FY that can be charged.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Confirm committed and pending salary do not exceed max amount per FY.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Calculate salary amount that can be requested on proposal during fiscal year(s).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⁻"/>
            </a:pPr>
            <a:r>
              <a:rPr lang="en-US"/>
              <a:t>Compensation fluctuates, use anticipated IBS from proposal budget to calculate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721232" y="3616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When Senior Personnel will exceed </a:t>
            </a:r>
            <a:endParaRPr strike="sngStrike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2 months rule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2"/>
          </p:nvPr>
        </p:nvSpPr>
        <p:spPr>
          <a:xfrm>
            <a:off x="659300" y="975750"/>
            <a:ext cx="8196300" cy="42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Proposals</a:t>
            </a:r>
            <a:r>
              <a:rPr lang="en-US"/>
              <a:t>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Provide justification in budget justification section.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Current Awards: 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If senior personnel effort levels change during the award,</a:t>
            </a:r>
            <a:r>
              <a:rPr lang="en-US">
                <a:solidFill>
                  <a:srgbClr val="A64D79"/>
                </a:solidFill>
              </a:rPr>
              <a:t> </a:t>
            </a:r>
            <a:r>
              <a:rPr lang="en-US"/>
              <a:t>prior approval from NSF is NOT necessary as long as objectives or scope will not change.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Document reason necessary to exceed 2 months</a:t>
            </a:r>
            <a:r>
              <a:rPr lang="en-US"/>
              <a:t> salary compensation from NSF awards for individual </a:t>
            </a:r>
            <a:r>
              <a:rPr lang="en-US" b="1"/>
              <a:t>and maintain in department file.</a:t>
            </a:r>
            <a:endParaRPr b="1" strike="sng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Need tools? Examples?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Multi-year (crossing more than one UW fiscal year)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NSF proposal example on OSP website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Future dashboard will be developed by PAFC and MAA to help with look-up and calculations.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Other NSF Updates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Sept. 2018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Ariadna Santander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671750" y="371503"/>
            <a:ext cx="8184600" cy="6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NSF Current/Pending Support 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2"/>
          </p:nvPr>
        </p:nvSpPr>
        <p:spPr>
          <a:xfrm>
            <a:off x="659305" y="1355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Emphasis: </a:t>
            </a:r>
            <a:r>
              <a:rPr lang="en-US"/>
              <a:t>up to date and</a:t>
            </a:r>
            <a:r>
              <a:rPr lang="en-US" b="1"/>
              <a:t> </a:t>
            </a:r>
            <a:r>
              <a:rPr lang="en-US"/>
              <a:t>complete current and pending support. 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Must </a:t>
            </a:r>
            <a:r>
              <a:rPr lang="en-US"/>
              <a:t>include: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solidFill>
                  <a:srgbClr val="4B2E83"/>
                </a:solidFill>
                <a:latin typeface="Verdana"/>
                <a:ea typeface="Verdana"/>
                <a:cs typeface="Verdana"/>
                <a:sym typeface="Verdana"/>
              </a:rPr>
              <a:t>Support for ongoing projects and proposals (including</a:t>
            </a:r>
            <a:r>
              <a:rPr lang="en-US" sz="1800" strike="sngStrike">
                <a:solidFill>
                  <a:srgbClr val="4B2E8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>
                <a:solidFill>
                  <a:srgbClr val="4B2E83"/>
                </a:solidFill>
                <a:latin typeface="Verdana"/>
                <a:ea typeface="Verdana"/>
                <a:cs typeface="Verdana"/>
                <a:sym typeface="Verdana"/>
              </a:rPr>
              <a:t>current proposed project)</a:t>
            </a:r>
            <a:r>
              <a:rPr lang="en-US" sz="1800" b="1">
                <a:solidFill>
                  <a:srgbClr val="4B2E83"/>
                </a:solidFill>
                <a:latin typeface="Verdana"/>
                <a:ea typeface="Verdana"/>
                <a:cs typeface="Verdana"/>
                <a:sym typeface="Verdana"/>
              </a:rPr>
              <a:t> from whatever source, including internal funds and private funding</a:t>
            </a:r>
            <a:endParaRPr sz="1800" b="1">
              <a:solidFill>
                <a:srgbClr val="4B2E8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 b="1">
                <a:solidFill>
                  <a:srgbClr val="4B2E83"/>
                </a:solidFill>
                <a:latin typeface="Verdana"/>
                <a:ea typeface="Verdana"/>
                <a:cs typeface="Verdana"/>
                <a:sym typeface="Verdana"/>
              </a:rPr>
              <a:t>Even if they receive no salary support from project(s), </a:t>
            </a:r>
            <a:r>
              <a:rPr lang="en-US" sz="1800">
                <a:solidFill>
                  <a:srgbClr val="4B2E83"/>
                </a:solidFill>
                <a:latin typeface="Verdana"/>
                <a:ea typeface="Verdana"/>
                <a:cs typeface="Verdana"/>
                <a:sym typeface="Verdana"/>
              </a:rPr>
              <a:t>all other projects or activities</a:t>
            </a:r>
            <a:r>
              <a:rPr lang="en-US" sz="1800" b="1">
                <a:solidFill>
                  <a:srgbClr val="4B2E83"/>
                </a:solidFill>
                <a:latin typeface="Verdana"/>
                <a:ea typeface="Verdana"/>
                <a:cs typeface="Verdana"/>
                <a:sym typeface="Verdana"/>
              </a:rPr>
              <a:t> requiring a portion of time of PI and any senior personnel must be included.</a:t>
            </a:r>
            <a:r>
              <a:rPr lang="en-US" sz="1800">
                <a:solidFill>
                  <a:srgbClr val="4B2E8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>
              <a:solidFill>
                <a:srgbClr val="4B2E8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&gt;"/>
            </a:pPr>
            <a:r>
              <a:rPr lang="en-US" sz="1800">
                <a:solidFill>
                  <a:srgbClr val="4B2E83"/>
                </a:solidFill>
                <a:latin typeface="Verdana"/>
                <a:ea typeface="Verdana"/>
                <a:cs typeface="Verdana"/>
                <a:sym typeface="Verdana"/>
              </a:rPr>
              <a:t>The total award amount for entire award period covered (including indirect costs) as well as number of person-months per year to be devoted </a:t>
            </a:r>
            <a:r>
              <a:rPr lang="en-US" sz="1800" b="1">
                <a:solidFill>
                  <a:srgbClr val="4B2E83"/>
                </a:solidFill>
                <a:latin typeface="Verdana"/>
                <a:ea typeface="Verdana"/>
                <a:cs typeface="Verdana"/>
                <a:sym typeface="Verdana"/>
              </a:rPr>
              <a:t>regardless of source of support.</a:t>
            </a:r>
            <a:endParaRPr sz="1800" b="1">
              <a:solidFill>
                <a:srgbClr val="4B2E8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850" b="1">
              <a:solidFill>
                <a:srgbClr val="32467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On-screen Show (4:3)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Open Sans Light</vt:lpstr>
      <vt:lpstr>Open Sans</vt:lpstr>
      <vt:lpstr>Century Gothic</vt:lpstr>
      <vt:lpstr>Calibri</vt:lpstr>
      <vt:lpstr>Encode Sans Black</vt:lpstr>
      <vt:lpstr>Verdana</vt:lpstr>
      <vt:lpstr>Arial</vt:lpstr>
      <vt:lpstr>Merriweather Sans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2018-09-18T23:13:24Z</dcterms:modified>
</cp:coreProperties>
</file>